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06" r:id="rId2"/>
    <p:sldId id="307" r:id="rId3"/>
    <p:sldId id="259" r:id="rId4"/>
    <p:sldId id="256" r:id="rId5"/>
    <p:sldId id="257" r:id="rId6"/>
    <p:sldId id="308" r:id="rId7"/>
    <p:sldId id="258" r:id="rId8"/>
    <p:sldId id="316" r:id="rId9"/>
    <p:sldId id="260" r:id="rId10"/>
    <p:sldId id="315" r:id="rId11"/>
    <p:sldId id="323" r:id="rId12"/>
    <p:sldId id="261" r:id="rId13"/>
    <p:sldId id="262" r:id="rId14"/>
    <p:sldId id="317" r:id="rId15"/>
    <p:sldId id="263" r:id="rId16"/>
    <p:sldId id="264" r:id="rId17"/>
    <p:sldId id="265" r:id="rId18"/>
    <p:sldId id="266" r:id="rId19"/>
    <p:sldId id="267" r:id="rId20"/>
    <p:sldId id="318" r:id="rId21"/>
    <p:sldId id="268" r:id="rId22"/>
    <p:sldId id="319" r:id="rId23"/>
    <p:sldId id="269" r:id="rId24"/>
    <p:sldId id="270" r:id="rId25"/>
    <p:sldId id="271" r:id="rId26"/>
    <p:sldId id="273" r:id="rId27"/>
    <p:sldId id="272" r:id="rId28"/>
    <p:sldId id="320" r:id="rId29"/>
    <p:sldId id="325" r:id="rId30"/>
    <p:sldId id="326" r:id="rId31"/>
    <p:sldId id="327" r:id="rId32"/>
    <p:sldId id="328" r:id="rId33"/>
    <p:sldId id="324" r:id="rId34"/>
    <p:sldId id="321" r:id="rId35"/>
    <p:sldId id="274" r:id="rId36"/>
    <p:sldId id="275" r:id="rId37"/>
    <p:sldId id="322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310" r:id="rId51"/>
    <p:sldId id="311" r:id="rId52"/>
    <p:sldId id="312" r:id="rId53"/>
    <p:sldId id="313" r:id="rId54"/>
    <p:sldId id="314" r:id="rId55"/>
    <p:sldId id="309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0C0"/>
    <a:srgbClr val="080808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>
      <p:cViewPr varScale="1">
        <p:scale>
          <a:sx n="81" d="100"/>
          <a:sy n="81" d="100"/>
        </p:scale>
        <p:origin x="15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201D5-73F5-4C7A-9D72-34E8665DEF9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46E96-289C-4DAC-BA37-2A022C70A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46E96-289C-4DAC-BA37-2A022C70A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6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2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6F93-6659-486C-9E94-878DF35DC4BB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FFDE-4BFF-40FC-9429-AD212900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6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rgbClr val="080808"/>
          </a:solidFill>
          <a:ln w="5715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>
              <a:lnSpc>
                <a:spcPts val="12200"/>
              </a:lnSpc>
              <a:spcBef>
                <a:spcPts val="0"/>
              </a:spcBef>
            </a:pPr>
            <a:r>
              <a:rPr lang="en-US" sz="8800" b="1" spc="-300" dirty="0" err="1">
                <a:solidFill>
                  <a:srgbClr val="FFFF00"/>
                </a:solidFill>
                <a:latin typeface="Nikosh" pitchFamily="2" charset="0"/>
                <a:ea typeface="+mn-ea"/>
                <a:cs typeface="Nikosh" pitchFamily="2" charset="0"/>
              </a:rPr>
              <a:t>বিষয়</a:t>
            </a:r>
            <a:r>
              <a:rPr lang="en-US" sz="8800" b="1" spc="-300" dirty="0">
                <a:solidFill>
                  <a:srgbClr val="FFFF00"/>
                </a:solidFill>
                <a:latin typeface="Nikosh" pitchFamily="2" charset="0"/>
                <a:ea typeface="+mn-ea"/>
                <a:cs typeface="Nikosh" pitchFamily="2" charset="0"/>
              </a:rPr>
              <a:t> </a:t>
            </a:r>
            <a:r>
              <a:rPr lang="en-US" sz="8800" b="1" spc="-300" dirty="0" err="1">
                <a:solidFill>
                  <a:srgbClr val="FFFF00"/>
                </a:solidFill>
                <a:latin typeface="Nikosh" pitchFamily="2" charset="0"/>
                <a:ea typeface="+mn-ea"/>
                <a:cs typeface="Nikosh" pitchFamily="2" charset="0"/>
              </a:rPr>
              <a:t>কোড</a:t>
            </a:r>
            <a:r>
              <a:rPr lang="en-US" sz="8800" b="1" spc="-300" dirty="0">
                <a:solidFill>
                  <a:srgbClr val="FFFF00"/>
                </a:solidFill>
                <a:latin typeface="Nikosh" pitchFamily="2" charset="0"/>
                <a:ea typeface="+mn-ea"/>
                <a:cs typeface="Nikosh" pitchFamily="2" charset="0"/>
              </a:rPr>
              <a:t>: ৬৭২৪৩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181600"/>
          </a:xfrm>
          <a:ln w="57150">
            <a:solidFill>
              <a:srgbClr val="1B00C0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ts val="11000"/>
              </a:lnSpc>
              <a:spcBef>
                <a:spcPts val="0"/>
              </a:spcBef>
              <a:buNone/>
            </a:pPr>
            <a:r>
              <a:rPr lang="en-US" sz="8800" b="1" spc="-150" dirty="0" err="1">
                <a:solidFill>
                  <a:srgbClr val="FF0000"/>
                </a:solidFill>
                <a:latin typeface="Nikosh" pitchFamily="2" charset="0"/>
                <a:cs typeface="Nikosh" pitchFamily="2" charset="0"/>
              </a:rPr>
              <a:t>বিষয়:</a:t>
            </a:r>
            <a:r>
              <a:rPr lang="en-US" sz="8800" b="1" spc="-150" dirty="0" err="1">
                <a:latin typeface="Nikosh" pitchFamily="2" charset="0"/>
                <a:cs typeface="Nikosh" pitchFamily="2" charset="0"/>
              </a:rPr>
              <a:t>কুলিং</a:t>
            </a:r>
            <a:r>
              <a:rPr lang="en-US" sz="8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8800" b="1" spc="-150" dirty="0" err="1">
                <a:latin typeface="Nikosh" pitchFamily="2" charset="0"/>
                <a:cs typeface="Nikosh" pitchFamily="2" charset="0"/>
              </a:rPr>
              <a:t>অ্যান্ড</a:t>
            </a:r>
            <a:r>
              <a:rPr lang="en-US" sz="8800" b="1" spc="-150" dirty="0">
                <a:latin typeface="Nikosh" pitchFamily="2" charset="0"/>
                <a:cs typeface="Nikosh" pitchFamily="2" charset="0"/>
              </a:rPr>
              <a:t> ‍</a:t>
            </a:r>
            <a:r>
              <a:rPr lang="en-US" sz="8800" b="1" spc="-150" dirty="0" err="1">
                <a:latin typeface="Nikosh" pitchFamily="2" charset="0"/>
                <a:cs typeface="Nikosh" pitchFamily="2" charset="0"/>
              </a:rPr>
              <a:t>হিটিং</a:t>
            </a:r>
            <a:endParaRPr lang="en-US" sz="8800" b="1" spc="-150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lnSpc>
                <a:spcPts val="8900"/>
              </a:lnSpc>
              <a:spcBef>
                <a:spcPts val="0"/>
              </a:spcBef>
              <a:buNone/>
            </a:pPr>
            <a:r>
              <a:rPr lang="en-US" sz="8800" b="1" spc="-300" dirty="0" err="1">
                <a:latin typeface="Nikosh" pitchFamily="2" charset="0"/>
                <a:cs typeface="Nikosh" pitchFamily="2" charset="0"/>
              </a:rPr>
              <a:t>লোড</a:t>
            </a:r>
            <a:r>
              <a:rPr lang="en-US" sz="8800" b="1" spc="-30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8800" b="1" spc="-300" dirty="0" err="1">
                <a:latin typeface="Nikosh" pitchFamily="2" charset="0"/>
                <a:cs typeface="Nikosh" pitchFamily="2" charset="0"/>
              </a:rPr>
              <a:t>ক্যালকুলেশন</a:t>
            </a:r>
            <a:endParaRPr lang="en-US" sz="8800" b="1" spc="-300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lnSpc>
                <a:spcPts val="10000"/>
              </a:lnSpc>
              <a:spcBef>
                <a:spcPts val="0"/>
              </a:spcBef>
              <a:buNone/>
            </a:pPr>
            <a:r>
              <a:rPr lang="en-US" sz="8800" b="1" spc="-300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88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8800" b="1" spc="-3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en-US" sz="8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Calculation</a:t>
            </a:r>
          </a:p>
          <a:p>
            <a:pPr marL="0" indent="0" algn="ctr">
              <a:lnSpc>
                <a:spcPts val="5300"/>
              </a:lnSpc>
              <a:spcBef>
                <a:spcPts val="0"/>
              </a:spcBef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400800"/>
            <a:ext cx="9144000" cy="40295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: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6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38"/>
            <a:ext cx="9144000" cy="563562"/>
          </a:xfr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মোট</a:t>
            </a:r>
            <a:r>
              <a:rPr lang="en-US" b="1" dirty="0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b="1" dirty="0" err="1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তত্বীয়</a:t>
            </a:r>
            <a:r>
              <a:rPr lang="en-US" b="1" dirty="0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 (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en-US" b="1" dirty="0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) </a:t>
            </a:r>
            <a:r>
              <a:rPr lang="en-US" b="1" dirty="0" err="1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অধ্যায়</a:t>
            </a:r>
            <a:r>
              <a:rPr lang="en-US" b="1" dirty="0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: ১০ </a:t>
            </a:r>
            <a:r>
              <a:rPr lang="en-US" b="1" dirty="0" err="1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টি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8651"/>
            <a:ext cx="9144000" cy="5753099"/>
          </a:xfrm>
          <a:ln w="57150">
            <a:solidFill>
              <a:srgbClr val="1B0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400" b="1" spc="-150" dirty="0">
                <a:solidFill>
                  <a:prstClr val="black"/>
                </a:solidFill>
                <a:ea typeface="+mn-ea"/>
                <a:cs typeface="+mn-cs"/>
              </a:rPr>
              <a:t>1. Understand The Aspect Of Cooling And Heating Load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spc="-150" dirty="0">
                <a:solidFill>
                  <a:prstClr val="black"/>
                </a:solidFill>
                <a:ea typeface="+mn-ea"/>
                <a:cs typeface="+mn-cs"/>
              </a:rPr>
              <a:t>2. Understand The Concept Of Psychrometric Chart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b="1" spc="-150" dirty="0">
                <a:solidFill>
                  <a:prstClr val="black"/>
                </a:solidFill>
                <a:ea typeface="+mn-ea"/>
                <a:cs typeface="+mn-cs"/>
              </a:rPr>
              <a:t>3. Understand The Concept Of Solar Heat Load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100" b="1" spc="-150" dirty="0">
                <a:solidFill>
                  <a:prstClr val="black"/>
                </a:solidFill>
                <a:ea typeface="+mn-ea"/>
                <a:cs typeface="+mn-cs"/>
              </a:rPr>
              <a:t>4. Understand The Aspect Of Building Survey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spc="-150" dirty="0">
                <a:solidFill>
                  <a:prstClr val="black"/>
                </a:solidFill>
              </a:rPr>
              <a:t>	</a:t>
            </a:r>
            <a:r>
              <a:rPr lang="en-US" sz="4000" b="1" spc="-150" dirty="0">
                <a:solidFill>
                  <a:prstClr val="black"/>
                </a:solidFill>
                <a:ea typeface="+mn-ea"/>
                <a:cs typeface="+mn-cs"/>
              </a:rPr>
              <a:t>For Air Conditioning Heat Load.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b="1" spc="-150" dirty="0">
                <a:solidFill>
                  <a:prstClr val="black"/>
                </a:solidFill>
              </a:rPr>
              <a:t>5. Understand The External Heat Load For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600" b="1" spc="-150" dirty="0">
                <a:solidFill>
                  <a:prstClr val="black"/>
                </a:solidFill>
              </a:rPr>
              <a:t>	</a:t>
            </a:r>
            <a:r>
              <a:rPr lang="en-US" sz="4800" b="1" spc="-150" dirty="0">
                <a:solidFill>
                  <a:prstClr val="black"/>
                </a:solidFill>
              </a:rPr>
              <a:t> Cooling Load Calculation.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n-US" sz="3200" b="1" spc="-15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9217E0F-0BDE-4A59-A86E-83F9C1CC9C35}"/>
              </a:ext>
            </a:extLst>
          </p:cNvPr>
          <p:cNvSpPr txBox="1">
            <a:spLocks/>
          </p:cNvSpPr>
          <p:nvPr/>
        </p:nvSpPr>
        <p:spPr>
          <a:xfrm>
            <a:off x="0" y="6448425"/>
            <a:ext cx="9144000" cy="380999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উপস্থাপনায়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: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আবু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মোহাম্মদ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আতিকুল্যা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,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ইন্সট্রাক্টর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(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টেক্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)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আর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/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এসি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,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ঢাকা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পলিটেকনিক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ইন্সটিটিউট,তেজগাঁও,ঢাকা</a:t>
            </a:r>
            <a:endParaRPr kumimoji="0" lang="en-US" sz="207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ikoshBAN" pitchFamily="2" charset="0"/>
              <a:ea typeface="+mn-ea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B9F359-1D24-4C0E-A235-D3FAE85AFA0D}"/>
              </a:ext>
            </a:extLst>
          </p:cNvPr>
          <p:cNvSpPr/>
          <p:nvPr/>
        </p:nvSpPr>
        <p:spPr>
          <a:xfrm>
            <a:off x="76200" y="5086349"/>
            <a:ext cx="1447800" cy="1362076"/>
          </a:xfrm>
          <a:prstGeom prst="ellipse">
            <a:avLst/>
          </a:prstGeom>
          <a:solidFill>
            <a:srgbClr val="FFC000"/>
          </a:solidFill>
          <a:ln w="5715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1600" b="1" spc="-300" dirty="0" err="1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1600" b="1" spc="-300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1600" b="1" spc="-300" dirty="0" err="1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1600" b="1" spc="-300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1600" b="1" spc="-300" dirty="0" err="1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1600" b="1" spc="-300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1600" b="1" spc="-300" dirty="0" err="1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1600" b="1" spc="-300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1600" b="1" spc="-300" dirty="0" err="1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1600" b="1" spc="-300" dirty="0">
              <a:solidFill>
                <a:schemeClr val="tx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117F-3013-4308-B56A-44D5B13F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" y="76201"/>
            <a:ext cx="9067800" cy="6248400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4200" b="1" spc="-15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sz="6300" b="1" spc="-150" dirty="0">
                <a:solidFill>
                  <a:prstClr val="black"/>
                </a:solidFill>
                <a:ea typeface="+mn-ea"/>
                <a:cs typeface="+mn-cs"/>
              </a:rPr>
              <a:t>6. Understand The Internal Heat Load For </a:t>
            </a:r>
          </a:p>
          <a:p>
            <a:pPr marL="0" indent="0" algn="ctr">
              <a:lnSpc>
                <a:spcPts val="48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prstClr val="black"/>
                </a:solidFill>
              </a:rPr>
              <a:t>	</a:t>
            </a:r>
            <a:r>
              <a:rPr lang="en-US" sz="6300" b="1" spc="-150" dirty="0">
                <a:solidFill>
                  <a:prstClr val="black"/>
                </a:solidFill>
                <a:ea typeface="+mn-ea"/>
                <a:cs typeface="+mn-cs"/>
              </a:rPr>
              <a:t>Air Conditioning. </a:t>
            </a:r>
            <a:endParaRPr lang="en-US" sz="4800" b="1" spc="-150" dirty="0">
              <a:solidFill>
                <a:prstClr val="black"/>
              </a:solidFill>
              <a:ea typeface="+mn-ea"/>
              <a:cs typeface="+mn-cs"/>
            </a:endParaRPr>
          </a:p>
          <a:p>
            <a:pPr marL="0" indent="0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5100" b="1" spc="-150" dirty="0"/>
              <a:t>7. Understand The Concept Of Heating </a:t>
            </a:r>
          </a:p>
          <a:p>
            <a:pPr marL="0" indent="0" algn="ctr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4200" b="1" spc="-150" dirty="0"/>
              <a:t>	</a:t>
            </a:r>
            <a:r>
              <a:rPr lang="en-US" sz="6900" b="1" spc="-150" dirty="0"/>
              <a:t>Load Calculation. </a:t>
            </a:r>
            <a:endParaRPr lang="en-US" sz="4400" b="1" spc="-150" dirty="0">
              <a:solidFill>
                <a:prstClr val="black"/>
              </a:solidFill>
            </a:endParaRPr>
          </a:p>
          <a:p>
            <a:pPr marL="0" indent="0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5400" b="1" spc="-150" dirty="0">
                <a:solidFill>
                  <a:prstClr val="black"/>
                </a:solidFill>
                <a:ea typeface="+mn-ea"/>
                <a:cs typeface="+mn-cs"/>
              </a:rPr>
              <a:t>8. Understand The Capacity Of Refrigeration And</a:t>
            </a:r>
          </a:p>
          <a:p>
            <a:pPr marL="0" indent="0" algn="ctr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3800" b="1" spc="-150" dirty="0">
                <a:solidFill>
                  <a:prstClr val="black"/>
                </a:solidFill>
              </a:rPr>
              <a:t>	</a:t>
            </a:r>
            <a:r>
              <a:rPr lang="en-US" sz="8600" b="1" spc="-150" dirty="0">
                <a:solidFill>
                  <a:prstClr val="black"/>
                </a:solidFill>
                <a:ea typeface="+mn-ea"/>
                <a:cs typeface="+mn-cs"/>
              </a:rPr>
              <a:t> Air Conditioning Plant.</a:t>
            </a:r>
          </a:p>
          <a:p>
            <a:pPr marL="0" indent="0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5600" b="1" spc="-150" dirty="0">
                <a:solidFill>
                  <a:prstClr val="black"/>
                </a:solidFill>
              </a:rPr>
              <a:t>9. </a:t>
            </a:r>
            <a:r>
              <a:rPr lang="en-US" sz="5600" b="1" spc="-150" dirty="0">
                <a:solidFill>
                  <a:prstClr val="black"/>
                </a:solidFill>
                <a:ea typeface="+mn-ea"/>
                <a:cs typeface="+mn-cs"/>
              </a:rPr>
              <a:t>Understand The Calculation Of Cooling Load.</a:t>
            </a:r>
            <a:endParaRPr lang="en-US" sz="5600" b="1" spc="-150" dirty="0">
              <a:solidFill>
                <a:prstClr val="black"/>
              </a:solidFill>
            </a:endParaRPr>
          </a:p>
          <a:p>
            <a:pPr marL="0" indent="0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5400" b="1" spc="-150" dirty="0">
                <a:solidFill>
                  <a:prstClr val="black"/>
                </a:solidFill>
                <a:ea typeface="+mn-ea"/>
                <a:cs typeface="+mn-cs"/>
              </a:rPr>
              <a:t>10. Understand The Selection Of Equipment Of</a:t>
            </a:r>
          </a:p>
          <a:p>
            <a:pPr marL="0" indent="0" algn="ctr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3800" b="1" spc="-150" dirty="0">
                <a:solidFill>
                  <a:prstClr val="black"/>
                </a:solidFill>
              </a:rPr>
              <a:t>	</a:t>
            </a:r>
            <a:r>
              <a:rPr lang="en-US" sz="5700" b="1" spc="-150" dirty="0">
                <a:solidFill>
                  <a:prstClr val="black"/>
                </a:solidFill>
                <a:ea typeface="+mn-ea"/>
                <a:cs typeface="+mn-cs"/>
              </a:rPr>
              <a:t> Refrigeration And Air- Condition Plant.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EDE7B03A-406C-4C36-8B6E-44E070205C6A}"/>
              </a:ext>
            </a:extLst>
          </p:cNvPr>
          <p:cNvSpPr txBox="1">
            <a:spLocks/>
          </p:cNvSpPr>
          <p:nvPr/>
        </p:nvSpPr>
        <p:spPr>
          <a:xfrm>
            <a:off x="0" y="6448425"/>
            <a:ext cx="9144000" cy="380999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উপস্থাপনায়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: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আবু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মোহাম্মদ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আতিকুল্যা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,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ইন্সট্রাক্টর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(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টেক্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)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আর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/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এসি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,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ঢাকা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পলিটেকনিক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ইন্সটিটিউট,তেজগাঁও,ঢাকা</a:t>
            </a:r>
            <a:endParaRPr kumimoji="0" lang="en-US" sz="207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ikoshBAN" pitchFamily="2" charset="0"/>
              <a:ea typeface="+mn-ea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38483D-3A03-4D78-9207-2C839722880C}"/>
              </a:ext>
            </a:extLst>
          </p:cNvPr>
          <p:cNvSpPr/>
          <p:nvPr/>
        </p:nvSpPr>
        <p:spPr>
          <a:xfrm>
            <a:off x="108854" y="1066800"/>
            <a:ext cx="2971797" cy="88175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000" b="1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000" b="1" spc="-300" dirty="0">
              <a:solidFill>
                <a:srgbClr val="000099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450FA-7AA0-4A3E-80B9-71C6457802D6}"/>
              </a:ext>
            </a:extLst>
          </p:cNvPr>
          <p:cNvSpPr txBox="1"/>
          <p:nvPr/>
        </p:nvSpPr>
        <p:spPr>
          <a:xfrm>
            <a:off x="0" y="65312"/>
            <a:ext cx="9144000" cy="448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কুলিং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অ্যান্ড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‍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হিটিং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লোড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ক্যালকুলেশন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spc="-15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Calculation</a:t>
            </a:r>
          </a:p>
        </p:txBody>
      </p:sp>
    </p:spTree>
    <p:extLst>
      <p:ext uri="{BB962C8B-B14F-4D97-AF65-F5344CB8AC3E}">
        <p14:creationId xmlns:p14="http://schemas.microsoft.com/office/powerpoint/2010/main" val="41965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lnSpc>
                <a:spcPts val="5000"/>
              </a:lnSpc>
            </a:pPr>
            <a:r>
              <a:rPr lang="en-US" sz="5400" b="1" spc="-150" dirty="0">
                <a:solidFill>
                  <a:prstClr val="black"/>
                </a:solidFill>
                <a:ea typeface="+mn-ea"/>
                <a:cs typeface="+mn-cs"/>
              </a:rPr>
              <a:t>G.O: 1. Understand The Aspect Of </a:t>
            </a:r>
            <a:r>
              <a:rPr lang="en-US" sz="6600" b="1" spc="-150" dirty="0">
                <a:solidFill>
                  <a:prstClr val="black"/>
                </a:solidFill>
                <a:ea typeface="+mn-ea"/>
                <a:cs typeface="+mn-cs"/>
              </a:rPr>
              <a:t>Cooling And Heating Load </a:t>
            </a:r>
            <a:endParaRPr lang="en-US" sz="5400" b="1" spc="-1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  <a:ln w="57150">
            <a:solidFill>
              <a:srgbClr val="1B00C0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ts val="4400"/>
              </a:lnSpc>
              <a:spcBef>
                <a:spcPts val="0"/>
              </a:spcBef>
              <a:buNone/>
            </a:pPr>
            <a:r>
              <a:rPr lang="en-US" sz="2750" b="1" spc="-150" dirty="0"/>
              <a:t>1.1 State The Different Heat Transmission And Load Calculations Terms</a:t>
            </a:r>
          </a:p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en-US" sz="2900" b="1" spc="-150" dirty="0"/>
              <a:t>(Cooling Load Temperature Difference (</a:t>
            </a:r>
            <a:r>
              <a:rPr lang="en-US" sz="2900" b="1" spc="-150" dirty="0">
                <a:solidFill>
                  <a:srgbClr val="FF0000"/>
                </a:solidFill>
              </a:rPr>
              <a:t>CLTD</a:t>
            </a:r>
            <a:r>
              <a:rPr lang="en-US" sz="2900" b="1" spc="-150" dirty="0"/>
              <a:t>), </a:t>
            </a:r>
            <a:r>
              <a:rPr lang="en-US" sz="2900" b="1" spc="-150" dirty="0">
                <a:solidFill>
                  <a:srgbClr val="1B00C0"/>
                </a:solidFill>
              </a:rPr>
              <a:t>Sensible Heat Gain</a:t>
            </a:r>
            <a:r>
              <a:rPr lang="en-US" sz="2900" b="1" spc="-150" dirty="0"/>
              <a:t>,</a:t>
            </a:r>
          </a:p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en-US" sz="2800" b="1" spc="-150" dirty="0">
                <a:solidFill>
                  <a:srgbClr val="7030A0"/>
                </a:solidFill>
              </a:rPr>
              <a:t>Latent Heat Gain</a:t>
            </a:r>
            <a:r>
              <a:rPr lang="en-US" sz="2800" b="1" spc="-150" dirty="0"/>
              <a:t>, </a:t>
            </a:r>
            <a:r>
              <a:rPr lang="en-US" sz="2800" b="1" spc="-150" dirty="0">
                <a:solidFill>
                  <a:srgbClr val="00B050"/>
                </a:solidFill>
              </a:rPr>
              <a:t>Radiant Heat Gain</a:t>
            </a:r>
            <a:r>
              <a:rPr lang="en-US" sz="2800" b="1" spc="-150" dirty="0"/>
              <a:t>, </a:t>
            </a:r>
            <a:r>
              <a:rPr lang="en-US" sz="2800" b="1" spc="-150" dirty="0">
                <a:solidFill>
                  <a:srgbClr val="FF0000"/>
                </a:solidFill>
              </a:rPr>
              <a:t>Space Heat Gain</a:t>
            </a:r>
            <a:r>
              <a:rPr lang="en-US" sz="2800" b="1" spc="-150" dirty="0"/>
              <a:t>, </a:t>
            </a:r>
            <a:r>
              <a:rPr lang="en-US" sz="2800" b="1" spc="-150" dirty="0">
                <a:solidFill>
                  <a:srgbClr val="7030A0"/>
                </a:solidFill>
              </a:rPr>
              <a:t>Space Cooling</a:t>
            </a:r>
          </a:p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en-US" b="1" spc="-150" dirty="0">
                <a:solidFill>
                  <a:srgbClr val="7030A0"/>
                </a:solidFill>
              </a:rPr>
              <a:t>Load</a:t>
            </a:r>
            <a:r>
              <a:rPr lang="en-US" b="1" spc="-150" dirty="0"/>
              <a:t>, </a:t>
            </a:r>
            <a:r>
              <a:rPr lang="en-US" b="1" spc="-150" dirty="0">
                <a:solidFill>
                  <a:srgbClr val="00B0F0"/>
                </a:solidFill>
              </a:rPr>
              <a:t>Space Heat Extraction Rate</a:t>
            </a:r>
            <a:r>
              <a:rPr lang="en-US" b="1" spc="-150" dirty="0"/>
              <a:t>, And </a:t>
            </a:r>
            <a:r>
              <a:rPr lang="en-US" b="1" spc="-150" dirty="0">
                <a:solidFill>
                  <a:srgbClr val="FF0000"/>
                </a:solidFill>
              </a:rPr>
              <a:t>Thermal Resistance</a:t>
            </a:r>
            <a:r>
              <a:rPr lang="en-US" b="1" spc="-150" dirty="0"/>
              <a:t>). </a:t>
            </a:r>
          </a:p>
          <a:p>
            <a:pPr marL="0" indent="0" algn="just">
              <a:lnSpc>
                <a:spcPts val="4600"/>
              </a:lnSpc>
              <a:spcBef>
                <a:spcPts val="0"/>
              </a:spcBef>
              <a:buNone/>
            </a:pPr>
            <a:r>
              <a:rPr lang="en-US" sz="3300" b="1" dirty="0"/>
              <a:t>1.2 </a:t>
            </a:r>
            <a:r>
              <a:rPr lang="en-US" sz="3500" b="1" spc="-150" dirty="0"/>
              <a:t>State The </a:t>
            </a:r>
            <a:r>
              <a:rPr lang="en-US" sz="3500" b="1" spc="-150" dirty="0">
                <a:solidFill>
                  <a:srgbClr val="FF0000"/>
                </a:solidFill>
              </a:rPr>
              <a:t>Meaning</a:t>
            </a:r>
            <a:r>
              <a:rPr lang="en-US" sz="3500" b="1" spc="-150" dirty="0"/>
              <a:t> Of Cooling And Heating Load. </a:t>
            </a:r>
          </a:p>
          <a:p>
            <a:pPr marL="0" indent="0" algn="just">
              <a:lnSpc>
                <a:spcPts val="4600"/>
              </a:lnSpc>
              <a:spcBef>
                <a:spcPts val="0"/>
              </a:spcBef>
              <a:buNone/>
            </a:pPr>
            <a:r>
              <a:rPr lang="en-US" sz="4000" b="1" dirty="0"/>
              <a:t>1.3 </a:t>
            </a:r>
            <a:r>
              <a:rPr lang="en-US" sz="4200" b="1" spc="-150" dirty="0"/>
              <a:t>Describe </a:t>
            </a:r>
            <a:r>
              <a:rPr lang="en-US" sz="4200" b="1" spc="-150" dirty="0">
                <a:solidFill>
                  <a:srgbClr val="002060"/>
                </a:solidFill>
              </a:rPr>
              <a:t>Constant </a:t>
            </a:r>
            <a:r>
              <a:rPr lang="en-US" sz="4200" b="1" spc="-150" dirty="0"/>
              <a:t>And </a:t>
            </a:r>
            <a:r>
              <a:rPr lang="en-US" sz="4200" b="1" spc="-150" dirty="0">
                <a:solidFill>
                  <a:srgbClr val="7030A0"/>
                </a:solidFill>
              </a:rPr>
              <a:t>Variable Loads</a:t>
            </a:r>
            <a:r>
              <a:rPr lang="en-US" sz="4200" b="1" spc="-150" dirty="0"/>
              <a:t>. </a:t>
            </a:r>
          </a:p>
          <a:p>
            <a:pPr marL="0" indent="0" algn="ctr">
              <a:lnSpc>
                <a:spcPts val="4600"/>
              </a:lnSpc>
              <a:spcBef>
                <a:spcPts val="0"/>
              </a:spcBef>
              <a:buNone/>
            </a:pPr>
            <a:r>
              <a:rPr lang="en-US" sz="3600" b="1" dirty="0"/>
              <a:t>1.4 State The Meaning Of </a:t>
            </a:r>
            <a:r>
              <a:rPr lang="en-US" sz="3600" b="1" dirty="0">
                <a:solidFill>
                  <a:srgbClr val="FF0000"/>
                </a:solidFill>
              </a:rPr>
              <a:t>K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C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000099"/>
                </a:solidFill>
              </a:rPr>
              <a:t>R</a:t>
            </a:r>
            <a:r>
              <a:rPr lang="en-US" sz="3600" b="1" dirty="0"/>
              <a:t> And </a:t>
            </a:r>
            <a:r>
              <a:rPr lang="en-US" sz="3600" b="1" dirty="0">
                <a:solidFill>
                  <a:srgbClr val="C00000"/>
                </a:solidFill>
              </a:rPr>
              <a:t>U</a:t>
            </a:r>
            <a:r>
              <a:rPr lang="en-US" sz="3600" b="1" dirty="0"/>
              <a:t> Factors. </a:t>
            </a:r>
          </a:p>
          <a:p>
            <a:pPr marL="0" indent="0" algn="ctr">
              <a:lnSpc>
                <a:spcPts val="4600"/>
              </a:lnSpc>
              <a:spcBef>
                <a:spcPts val="0"/>
              </a:spcBef>
              <a:buNone/>
            </a:pPr>
            <a:r>
              <a:rPr lang="en-US" sz="3300" b="1" dirty="0"/>
              <a:t>1.5 </a:t>
            </a:r>
            <a:r>
              <a:rPr lang="en-US" sz="3600" b="1" spc="-150" dirty="0"/>
              <a:t>Solve Problems Relating To </a:t>
            </a:r>
            <a:r>
              <a:rPr lang="en-US" sz="3600" b="1" spc="-150" dirty="0">
                <a:solidFill>
                  <a:srgbClr val="000099"/>
                </a:solidFill>
              </a:rPr>
              <a:t>K</a:t>
            </a:r>
            <a:r>
              <a:rPr lang="en-US" sz="3600" b="1" spc="-150" dirty="0"/>
              <a:t>, </a:t>
            </a:r>
            <a:r>
              <a:rPr lang="en-US" sz="3600" b="1" spc="-150" dirty="0">
                <a:solidFill>
                  <a:srgbClr val="002060"/>
                </a:solidFill>
              </a:rPr>
              <a:t>C</a:t>
            </a:r>
            <a:r>
              <a:rPr lang="en-US" sz="3600" b="1" spc="-150" dirty="0"/>
              <a:t>, </a:t>
            </a:r>
            <a:r>
              <a:rPr lang="en-US" sz="3600" b="1" spc="-150" dirty="0">
                <a:solidFill>
                  <a:srgbClr val="FF0000"/>
                </a:solidFill>
              </a:rPr>
              <a:t>R </a:t>
            </a:r>
            <a:r>
              <a:rPr lang="en-US" sz="3600" b="1" spc="-150" dirty="0"/>
              <a:t>And </a:t>
            </a:r>
            <a:r>
              <a:rPr lang="en-US" sz="3600" b="1" spc="-150" dirty="0">
                <a:solidFill>
                  <a:srgbClr val="00B050"/>
                </a:solidFill>
              </a:rPr>
              <a:t>U </a:t>
            </a:r>
            <a:r>
              <a:rPr lang="en-US" sz="3600" b="1" spc="-150" dirty="0"/>
              <a:t>Factors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8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lnSpc>
                <a:spcPts val="3800"/>
              </a:lnSpc>
            </a:pPr>
            <a:r>
              <a:rPr lang="en-US" sz="5400" b="1" spc="-150" dirty="0">
                <a:solidFill>
                  <a:prstClr val="black"/>
                </a:solidFill>
                <a:ea typeface="+mn-ea"/>
                <a:cs typeface="+mn-cs"/>
              </a:rPr>
              <a:t>2. Understand The Concept Of Psychrometric Chart</a:t>
            </a:r>
            <a:endParaRPr lang="en-US" sz="8800" b="1" spc="-1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81600"/>
          </a:xfrm>
          <a:ln w="57150">
            <a:solidFill>
              <a:srgbClr val="000099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7200" b="1" dirty="0"/>
              <a:t>2.1 Draw And Explain</a:t>
            </a:r>
          </a:p>
          <a:p>
            <a:pPr marL="0" indent="0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7200" b="1" dirty="0"/>
              <a:t> </a:t>
            </a:r>
            <a:r>
              <a:rPr lang="en-US" sz="6600" b="1" dirty="0"/>
              <a:t>The </a:t>
            </a:r>
            <a:r>
              <a:rPr lang="en-US" sz="6600" b="1" dirty="0">
                <a:solidFill>
                  <a:srgbClr val="C00000"/>
                </a:solidFill>
              </a:rPr>
              <a:t>Psychrometric Chart</a:t>
            </a:r>
            <a:r>
              <a:rPr lang="en-US" sz="6600" b="1" dirty="0"/>
              <a:t>. </a:t>
            </a:r>
            <a:endParaRPr lang="en-US" sz="7200" b="1" dirty="0"/>
          </a:p>
          <a:p>
            <a:pPr marL="0" indent="0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7200" b="1" dirty="0"/>
              <a:t>2.2 Draw And Explain</a:t>
            </a:r>
          </a:p>
          <a:p>
            <a:pPr marL="0" indent="0" algn="ctr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7200" b="1" dirty="0"/>
              <a:t> </a:t>
            </a:r>
            <a:r>
              <a:rPr lang="en-US" sz="7200" b="1" dirty="0">
                <a:solidFill>
                  <a:srgbClr val="000099"/>
                </a:solidFill>
              </a:rPr>
              <a:t>Comfort Chart</a:t>
            </a:r>
            <a:r>
              <a:rPr lang="en-US" sz="7200" b="1" dirty="0"/>
              <a:t>. </a:t>
            </a:r>
          </a:p>
          <a:p>
            <a:pPr marL="0" indent="0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7200" b="1" dirty="0"/>
              <a:t>2.3 Describe </a:t>
            </a:r>
            <a:r>
              <a:rPr lang="en-US" sz="7200" b="1" dirty="0">
                <a:solidFill>
                  <a:srgbClr val="1B00C0"/>
                </a:solidFill>
              </a:rPr>
              <a:t>Effective</a:t>
            </a:r>
          </a:p>
          <a:p>
            <a:pPr marL="0" indent="0" algn="ctr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1B00C0"/>
                </a:solidFill>
              </a:rPr>
              <a:t> Temperature</a:t>
            </a:r>
            <a:r>
              <a:rPr lang="en-US" sz="7200" b="1" dirty="0"/>
              <a:t>. 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448425"/>
            <a:ext cx="9144000" cy="380999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: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400800"/>
          </a:xfrm>
          <a:ln w="76200">
            <a:solidFill>
              <a:srgbClr val="000099"/>
            </a:solidFill>
          </a:ln>
        </p:spPr>
        <p:txBody>
          <a:bodyPr>
            <a:normAutofit/>
          </a:bodyPr>
          <a:lstStyle/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endParaRPr lang="en-US" sz="4800" b="1" spc="-300" dirty="0">
              <a:solidFill>
                <a:prstClr val="black"/>
              </a:solidFill>
            </a:endParaRPr>
          </a:p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300" dirty="0">
                <a:solidFill>
                  <a:prstClr val="black"/>
                </a:solidFill>
              </a:rPr>
              <a:t>2.4 Explain The Following </a:t>
            </a:r>
            <a:r>
              <a:rPr lang="en-US" sz="4800" b="1" spc="-300" dirty="0">
                <a:solidFill>
                  <a:srgbClr val="C00000"/>
                </a:solidFill>
              </a:rPr>
              <a:t>Psychrometric </a:t>
            </a:r>
          </a:p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prstClr val="black"/>
                </a:solidFill>
              </a:rPr>
              <a:t>Processes, Sensible Heating, </a:t>
            </a:r>
            <a:r>
              <a:rPr lang="en-US" sz="4800" b="1" spc="-150" dirty="0">
                <a:solidFill>
                  <a:srgbClr val="7030A0"/>
                </a:solidFill>
              </a:rPr>
              <a:t>Sensible</a:t>
            </a:r>
          </a:p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srgbClr val="7030A0"/>
                </a:solidFill>
              </a:rPr>
              <a:t> </a:t>
            </a:r>
            <a:r>
              <a:rPr lang="en-US" sz="4700" b="1" spc="-300" dirty="0">
                <a:solidFill>
                  <a:srgbClr val="7030A0"/>
                </a:solidFill>
              </a:rPr>
              <a:t>Cooling</a:t>
            </a:r>
            <a:r>
              <a:rPr lang="en-US" sz="4700" b="1" spc="-300" dirty="0">
                <a:solidFill>
                  <a:prstClr val="black"/>
                </a:solidFill>
              </a:rPr>
              <a:t>, </a:t>
            </a:r>
            <a:r>
              <a:rPr lang="en-US" sz="4700" b="1" spc="-300" dirty="0" err="1">
                <a:solidFill>
                  <a:srgbClr val="FF0000"/>
                </a:solidFill>
              </a:rPr>
              <a:t>Humidification</a:t>
            </a:r>
            <a:r>
              <a:rPr lang="en-US" sz="4700" b="1" spc="-300" dirty="0" err="1">
                <a:solidFill>
                  <a:prstClr val="black"/>
                </a:solidFill>
              </a:rPr>
              <a:t>,</a:t>
            </a:r>
            <a:r>
              <a:rPr lang="en-US" sz="4700" b="1" spc="-300" dirty="0" err="1">
                <a:solidFill>
                  <a:srgbClr val="1B00C0"/>
                </a:solidFill>
              </a:rPr>
              <a:t>Dehumidification</a:t>
            </a:r>
            <a:r>
              <a:rPr lang="en-US" sz="4700" b="1" spc="-300" dirty="0">
                <a:solidFill>
                  <a:prstClr val="black"/>
                </a:solidFill>
              </a:rPr>
              <a:t>, </a:t>
            </a:r>
          </a:p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5800" b="1" spc="-150" dirty="0">
                <a:solidFill>
                  <a:prstClr val="black"/>
                </a:solidFill>
              </a:rPr>
              <a:t>Cooling And Dehumidification,</a:t>
            </a:r>
          </a:p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 Heating And Humidification. </a:t>
            </a:r>
          </a:p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prstClr val="black"/>
                </a:solidFill>
              </a:rPr>
              <a:t>2.5 Solve Problems On Psychrometric</a:t>
            </a:r>
          </a:p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prstClr val="black"/>
                </a:solidFill>
              </a:rPr>
              <a:t> </a:t>
            </a:r>
            <a:r>
              <a:rPr lang="en-US" sz="5800" b="1" spc="-150" dirty="0">
                <a:solidFill>
                  <a:srgbClr val="C00000"/>
                </a:solidFill>
              </a:rPr>
              <a:t>Processes</a:t>
            </a:r>
            <a:r>
              <a:rPr lang="en-US" sz="5800" b="1" spc="-150" dirty="0">
                <a:solidFill>
                  <a:prstClr val="black"/>
                </a:solidFill>
              </a:rPr>
              <a:t> And Comport Chart.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477000"/>
            <a:ext cx="9144000" cy="370301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84CD1-56C6-44C7-9460-9C28E9BB3C32}"/>
              </a:ext>
            </a:extLst>
          </p:cNvPr>
          <p:cNvSpPr txBox="1"/>
          <p:nvPr/>
        </p:nvSpPr>
        <p:spPr>
          <a:xfrm>
            <a:off x="0" y="65312"/>
            <a:ext cx="9144000" cy="448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কুলিং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অ্যান্ড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‍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হিটিং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লোড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ক্যালকুলেশন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spc="-15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Calculation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91EDB-DFCE-4A3F-ACAB-3BC7843162C9}"/>
              </a:ext>
            </a:extLst>
          </p:cNvPr>
          <p:cNvSpPr/>
          <p:nvPr/>
        </p:nvSpPr>
        <p:spPr>
          <a:xfrm>
            <a:off x="3505200" y="5519046"/>
            <a:ext cx="2971797" cy="88175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000" b="1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000" b="1" spc="-300" dirty="0">
              <a:solidFill>
                <a:srgbClr val="000099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8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FFFF00"/>
          </a:solidFill>
          <a:ln w="762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lvl="0">
              <a:lnSpc>
                <a:spcPts val="4500"/>
              </a:lnSpc>
              <a:spcBef>
                <a:spcPts val="0"/>
              </a:spcBef>
            </a:pPr>
            <a:r>
              <a:rPr lang="en-US" sz="4000" b="1" spc="-300" dirty="0">
                <a:solidFill>
                  <a:prstClr val="black"/>
                </a:solidFill>
                <a:ea typeface="+mn-ea"/>
                <a:cs typeface="+mn-cs"/>
              </a:rPr>
              <a:t>G.O:3. Understand The Concept Of Solar Heat Load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181600"/>
          </a:xfrm>
          <a:ln w="57150">
            <a:solidFill>
              <a:srgbClr val="1B00C0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6000" b="1" spc="-300" dirty="0"/>
              <a:t>3.1 State The Meaning Of Solar Heat. </a:t>
            </a:r>
          </a:p>
          <a:p>
            <a:pPr marL="0" indent="0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4200" b="1" spc="-150" dirty="0"/>
              <a:t>3.2 Describe The Heat Gain From Solar Radiation. </a:t>
            </a:r>
          </a:p>
          <a:p>
            <a:pPr marL="0" indent="0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5200" b="1" spc="-300" dirty="0"/>
              <a:t>3.3 Describe The Direct And Diffuse Radiation. </a:t>
            </a:r>
          </a:p>
          <a:p>
            <a:pPr marL="0" indent="0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6000" b="1" dirty="0"/>
              <a:t>3.4 Explain The Method Of</a:t>
            </a:r>
          </a:p>
          <a:p>
            <a:pPr marL="0" indent="0" algn="ctr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6000" b="1" dirty="0"/>
              <a:t> Calculation Solar Heat Load</a:t>
            </a:r>
            <a:endParaRPr lang="en-US" sz="6000" b="1" spc="-150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24F96B-4145-4B2A-BA00-F33CFCB69FCE}"/>
              </a:ext>
            </a:extLst>
          </p:cNvPr>
          <p:cNvSpPr/>
          <p:nvPr/>
        </p:nvSpPr>
        <p:spPr>
          <a:xfrm>
            <a:off x="2971800" y="5257800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lvl="0">
              <a:lnSpc>
                <a:spcPts val="3700"/>
              </a:lnSpc>
              <a:spcBef>
                <a:spcPts val="0"/>
              </a:spcBef>
            </a:pPr>
            <a:r>
              <a:rPr lang="en-US" b="1" spc="-150" dirty="0">
                <a:solidFill>
                  <a:prstClr val="black"/>
                </a:solidFill>
                <a:ea typeface="+mn-ea"/>
                <a:cs typeface="+mn-cs"/>
              </a:rPr>
              <a:t>4. Understand The Aspect Of Building Survey For Air Conditioning Heat Load.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334000"/>
          </a:xfrm>
          <a:ln w="57150">
            <a:solidFill>
              <a:srgbClr val="080808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5200"/>
              </a:lnSpc>
              <a:spcBef>
                <a:spcPts val="0"/>
              </a:spcBef>
              <a:buNone/>
            </a:pPr>
            <a:r>
              <a:rPr lang="en-US" sz="3600" b="1" spc="-150" dirty="0"/>
              <a:t>4.1 State The Meaning Of Building Survey For Cooling Load Calculation. </a:t>
            </a:r>
          </a:p>
          <a:p>
            <a:pPr marL="0" indent="0">
              <a:lnSpc>
                <a:spcPts val="5200"/>
              </a:lnSpc>
              <a:spcBef>
                <a:spcPts val="0"/>
              </a:spcBef>
              <a:buNone/>
            </a:pPr>
            <a:r>
              <a:rPr lang="en-US" sz="3600" b="1" spc="-150" dirty="0"/>
              <a:t>4.2 Mention The Physical Factors Which Should Be Considered In Estimation Of Cooling Load. </a:t>
            </a:r>
          </a:p>
          <a:p>
            <a:pPr marL="0" indent="0">
              <a:lnSpc>
                <a:spcPts val="5200"/>
              </a:lnSpc>
              <a:spcBef>
                <a:spcPts val="0"/>
              </a:spcBef>
              <a:buNone/>
            </a:pPr>
            <a:r>
              <a:rPr lang="en-US" sz="3600" b="1" spc="-150" dirty="0"/>
              <a:t>4.3 Explain The Physical Factors Which Should Be Considered During Survey For Heat Load Estimation. </a:t>
            </a:r>
          </a:p>
          <a:p>
            <a:pPr marL="0" indent="0">
              <a:lnSpc>
                <a:spcPts val="5200"/>
              </a:lnSpc>
              <a:spcBef>
                <a:spcPts val="0"/>
              </a:spcBef>
              <a:buNone/>
            </a:pPr>
            <a:r>
              <a:rPr lang="en-US" sz="3600" b="1" spc="-150" dirty="0"/>
              <a:t>4.4. Mention The Non-residential Cooling Load. </a:t>
            </a:r>
          </a:p>
          <a:p>
            <a:pPr marL="0" indent="0">
              <a:lnSpc>
                <a:spcPts val="5200"/>
              </a:lnSpc>
              <a:spcBef>
                <a:spcPts val="0"/>
              </a:spcBef>
              <a:buNone/>
            </a:pPr>
            <a:r>
              <a:rPr lang="en-US" sz="3600" b="1" spc="-150" dirty="0"/>
              <a:t>4.5 Mention The Residential Cooling Load.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477000"/>
            <a:ext cx="9144000" cy="3703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74BB37-D022-448C-9CD1-7E7804B5287B}"/>
              </a:ext>
            </a:extLst>
          </p:cNvPr>
          <p:cNvSpPr/>
          <p:nvPr/>
        </p:nvSpPr>
        <p:spPr>
          <a:xfrm>
            <a:off x="5486400" y="1752600"/>
            <a:ext cx="3581397" cy="838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7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6" y="-1"/>
            <a:ext cx="9137073" cy="1077681"/>
          </a:xfr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lvl="0">
              <a:lnSpc>
                <a:spcPts val="3800"/>
              </a:lnSpc>
              <a:spcBef>
                <a:spcPts val="0"/>
              </a:spcBef>
            </a:pPr>
            <a:r>
              <a:rPr lang="en-US" b="1" spc="-150" dirty="0">
                <a:solidFill>
                  <a:prstClr val="black"/>
                </a:solidFill>
                <a:ea typeface="+mn-ea"/>
                <a:cs typeface="+mn-cs"/>
              </a:rPr>
              <a:t>5. Understand The External Heat Load For Cooling Load Calculation.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0082"/>
            <a:ext cx="9144000" cy="5094517"/>
          </a:xfrm>
          <a:ln w="57150">
            <a:solidFill>
              <a:srgbClr val="1B00C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5400" b="1" spc="-150" dirty="0"/>
              <a:t>5.1 Describe The Heat Gain By</a:t>
            </a:r>
          </a:p>
          <a:p>
            <a:pPr marL="0" indent="0" algn="ctr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4800" b="1" spc="-300" dirty="0"/>
              <a:t>Conduction Through Building Structure. </a:t>
            </a:r>
          </a:p>
          <a:p>
            <a:pPr marL="0" indent="0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5400" b="1" spc="-150" dirty="0"/>
              <a:t>5.2 Explain The Solar Heat Gain</a:t>
            </a:r>
          </a:p>
          <a:p>
            <a:pPr marL="0" indent="0" algn="ctr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5400" b="1" spc="-150" dirty="0"/>
              <a:t> Throughout Side Wall And Roof. </a:t>
            </a:r>
          </a:p>
          <a:p>
            <a:pPr marL="0" indent="0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5400" b="1" spc="-150" dirty="0"/>
              <a:t>5.3 Describe Solar Heat Gain</a:t>
            </a:r>
          </a:p>
          <a:p>
            <a:pPr marL="0" indent="0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5400" b="1" spc="-150" dirty="0"/>
              <a:t> Through Glass Area. 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477000"/>
            <a:ext cx="9144000" cy="3703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CFE6AD-0FA5-45A4-AEBB-D4BADC8B4972}"/>
              </a:ext>
            </a:extLst>
          </p:cNvPr>
          <p:cNvSpPr/>
          <p:nvPr/>
        </p:nvSpPr>
        <p:spPr>
          <a:xfrm>
            <a:off x="6085115" y="5170717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9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2200"/>
          </a:xfrm>
          <a:ln w="57150">
            <a:solidFill>
              <a:srgbClr val="1B00C0"/>
            </a:solidFill>
          </a:ln>
        </p:spPr>
        <p:txBody>
          <a:bodyPr>
            <a:normAutofit/>
          </a:bodyPr>
          <a:lstStyle/>
          <a:p>
            <a:pPr marL="0" lvl="0" indent="0" algn="just">
              <a:lnSpc>
                <a:spcPts val="6800"/>
              </a:lnSpc>
              <a:spcBef>
                <a:spcPts val="0"/>
              </a:spcBef>
              <a:buNone/>
            </a:pPr>
            <a:r>
              <a:rPr lang="en-US" sz="7200" b="1" spc="-150" dirty="0">
                <a:solidFill>
                  <a:prstClr val="black"/>
                </a:solidFill>
              </a:rPr>
              <a:t>5.4 Calculate The Heat</a:t>
            </a:r>
          </a:p>
          <a:p>
            <a:pPr marL="0" lvl="0" indent="0" algn="ctr">
              <a:lnSpc>
                <a:spcPts val="6800"/>
              </a:lnSpc>
              <a:spcBef>
                <a:spcPts val="0"/>
              </a:spcBef>
              <a:buNone/>
            </a:pPr>
            <a:r>
              <a:rPr lang="en-US" sz="7200" b="1" spc="-150" dirty="0">
                <a:solidFill>
                  <a:prstClr val="black"/>
                </a:solidFill>
              </a:rPr>
              <a:t> Gain Due To Infiltration</a:t>
            </a:r>
          </a:p>
          <a:p>
            <a:pPr marL="0" lvl="0" indent="0" algn="ctr">
              <a:lnSpc>
                <a:spcPts val="6800"/>
              </a:lnSpc>
              <a:spcBef>
                <a:spcPts val="0"/>
              </a:spcBef>
              <a:buNone/>
            </a:pPr>
            <a:r>
              <a:rPr lang="en-US" sz="7200" b="1" spc="-150" dirty="0">
                <a:solidFill>
                  <a:prstClr val="black"/>
                </a:solidFill>
              </a:rPr>
              <a:t> And Ventilation Load</a:t>
            </a:r>
          </a:p>
          <a:p>
            <a:pPr marL="0" lvl="0" indent="0" algn="ctr">
              <a:lnSpc>
                <a:spcPts val="6800"/>
              </a:lnSpc>
              <a:spcBef>
                <a:spcPts val="0"/>
              </a:spcBef>
              <a:buNone/>
            </a:pPr>
            <a:r>
              <a:rPr lang="en-US" sz="7200" b="1" spc="-150" dirty="0">
                <a:solidFill>
                  <a:prstClr val="black"/>
                </a:solidFill>
              </a:rPr>
              <a:t> Of Door And Window. </a:t>
            </a:r>
          </a:p>
          <a:p>
            <a:pPr marL="0" lvl="0" indent="0" algn="just">
              <a:lnSpc>
                <a:spcPts val="6800"/>
              </a:lnSpc>
              <a:spcBef>
                <a:spcPts val="0"/>
              </a:spcBef>
              <a:buNone/>
            </a:pPr>
            <a:r>
              <a:rPr lang="en-US" sz="7200" b="1" spc="-150" dirty="0">
                <a:solidFill>
                  <a:prstClr val="black"/>
                </a:solidFill>
              </a:rPr>
              <a:t>5.5 Solve The Problems</a:t>
            </a:r>
          </a:p>
          <a:p>
            <a:pPr marL="0" lvl="0" indent="0" algn="just">
              <a:lnSpc>
                <a:spcPts val="6800"/>
              </a:lnSpc>
              <a:spcBef>
                <a:spcPts val="0"/>
              </a:spcBef>
              <a:buNone/>
            </a:pPr>
            <a:r>
              <a:rPr lang="en-US" sz="7200" b="1" spc="-150" dirty="0">
                <a:solidFill>
                  <a:prstClr val="black"/>
                </a:solidFill>
              </a:rPr>
              <a:t> Relating To The</a:t>
            </a:r>
          </a:p>
          <a:p>
            <a:pPr marL="0" lvl="0" indent="0" algn="just">
              <a:lnSpc>
                <a:spcPts val="6800"/>
              </a:lnSpc>
              <a:spcBef>
                <a:spcPts val="0"/>
              </a:spcBef>
              <a:buNone/>
            </a:pPr>
            <a:r>
              <a:rPr lang="en-US" sz="7200" b="1" spc="-150" dirty="0">
                <a:solidFill>
                  <a:prstClr val="black"/>
                </a:solidFill>
              </a:rPr>
              <a:t> External Heat Load.</a:t>
            </a:r>
            <a:endParaRPr lang="en-US" sz="6000" b="1" spc="-150" dirty="0">
              <a:solidFill>
                <a:prstClr val="black"/>
              </a:solidFill>
            </a:endParaRP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EBB127-FD4C-48BB-B1D1-7D6202F8215C}"/>
              </a:ext>
            </a:extLst>
          </p:cNvPr>
          <p:cNvSpPr/>
          <p:nvPr/>
        </p:nvSpPr>
        <p:spPr>
          <a:xfrm>
            <a:off x="6132444" y="4239090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8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FFFF00"/>
          </a:solidFill>
          <a:ln w="762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lvl="0">
              <a:lnSpc>
                <a:spcPts val="3600"/>
              </a:lnSpc>
              <a:spcBef>
                <a:spcPts val="0"/>
              </a:spcBef>
            </a:pPr>
            <a:r>
              <a:rPr lang="en-US" b="1" spc="-150" dirty="0">
                <a:solidFill>
                  <a:prstClr val="black"/>
                </a:solidFill>
                <a:ea typeface="+mn-ea"/>
                <a:cs typeface="+mn-cs"/>
              </a:rPr>
              <a:t>6. Understand The Internal Heat Load For Air Conditioning.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067800" cy="4800600"/>
          </a:xfrm>
          <a:ln w="76200">
            <a:solidFill>
              <a:srgbClr val="000099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6300"/>
              </a:lnSpc>
              <a:spcBef>
                <a:spcPts val="0"/>
              </a:spcBef>
              <a:buNone/>
            </a:pPr>
            <a:r>
              <a:rPr lang="en-US" sz="5400" b="1" spc="-150" dirty="0"/>
              <a:t>6.1 Describe The Heat Gain From</a:t>
            </a:r>
          </a:p>
          <a:p>
            <a:pPr marL="0" indent="0" algn="ctr">
              <a:lnSpc>
                <a:spcPts val="6300"/>
              </a:lnSpc>
              <a:spcBef>
                <a:spcPts val="0"/>
              </a:spcBef>
              <a:buNone/>
            </a:pPr>
            <a:r>
              <a:rPr lang="en-US" sz="5400" b="1" spc="-150" dirty="0"/>
              <a:t> The Products. </a:t>
            </a:r>
          </a:p>
          <a:p>
            <a:pPr marL="0" indent="0">
              <a:lnSpc>
                <a:spcPts val="6300"/>
              </a:lnSpc>
              <a:spcBef>
                <a:spcPts val="0"/>
              </a:spcBef>
              <a:buNone/>
            </a:pPr>
            <a:r>
              <a:rPr lang="en-US" sz="5400" b="1" spc="-150" dirty="0"/>
              <a:t>6.2 Describe The Heat Gain From</a:t>
            </a:r>
          </a:p>
          <a:p>
            <a:pPr marL="0" indent="0" algn="ctr">
              <a:lnSpc>
                <a:spcPts val="6300"/>
              </a:lnSpc>
              <a:spcBef>
                <a:spcPts val="0"/>
              </a:spcBef>
              <a:buNone/>
            </a:pPr>
            <a:r>
              <a:rPr lang="en-US" sz="5400" b="1" spc="-150" dirty="0"/>
              <a:t> The Occupants/ Peoples. 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B8AF83-75E2-4CDE-B946-1A9E83238A01}"/>
              </a:ext>
            </a:extLst>
          </p:cNvPr>
          <p:cNvSpPr/>
          <p:nvPr/>
        </p:nvSpPr>
        <p:spPr>
          <a:xfrm>
            <a:off x="3200400" y="4648200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93"/>
            <a:ext cx="9144000" cy="67440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>
              <a:lnSpc>
                <a:spcPts val="4200"/>
              </a:lnSpc>
              <a:spcBef>
                <a:spcPct val="20000"/>
              </a:spcBef>
            </a:pPr>
            <a:r>
              <a:rPr lang="en-US" sz="520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" pitchFamily="2" charset="0"/>
                <a:cs typeface="Nikosh" pitchFamily="2" charset="0"/>
              </a:rPr>
              <a:t>উপস্থাপনায়ঃ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47101"/>
          </a:xfrm>
        </p:spPr>
        <p:txBody>
          <a:bodyPr>
            <a:normAutofit/>
          </a:bodyPr>
          <a:lstStyle/>
          <a:p>
            <a:pPr marL="0" lvl="0" indent="0" algn="ctr">
              <a:lnSpc>
                <a:spcPts val="5300"/>
              </a:lnSpc>
              <a:spcBef>
                <a:spcPts val="0"/>
              </a:spcBef>
              <a:buNone/>
            </a:pPr>
            <a:endParaRPr lang="en-US" sz="5400" b="1" dirty="0">
              <a:solidFill>
                <a:prstClr val="black"/>
              </a:solidFill>
              <a:latin typeface="Nikosh" pitchFamily="2" charset="0"/>
              <a:cs typeface="Nikosh" pitchFamily="2" charset="0"/>
            </a:endParaRPr>
          </a:p>
          <a:p>
            <a:pPr marL="0" lvl="0" indent="0" algn="ctr">
              <a:lnSpc>
                <a:spcPts val="5300"/>
              </a:lnSpc>
              <a:spcBef>
                <a:spcPts val="0"/>
              </a:spcBef>
              <a:buNone/>
            </a:pPr>
            <a:endParaRPr lang="en-US" sz="5400" b="1" dirty="0">
              <a:solidFill>
                <a:prstClr val="black"/>
              </a:solidFill>
              <a:latin typeface="Nikosh" pitchFamily="2" charset="0"/>
              <a:cs typeface="Nikosh" pitchFamily="2" charset="0"/>
            </a:endParaRPr>
          </a:p>
          <a:p>
            <a:pPr marL="0" lvl="0" indent="0" algn="ctr">
              <a:lnSpc>
                <a:spcPts val="4400"/>
              </a:lnSpc>
              <a:spcBef>
                <a:spcPts val="0"/>
              </a:spcBef>
              <a:buNone/>
            </a:pPr>
            <a:endParaRPr lang="en-US" sz="5400" b="1" dirty="0">
              <a:solidFill>
                <a:prstClr val="black"/>
              </a:solidFill>
              <a:latin typeface="Nikosh" pitchFamily="2" charset="0"/>
              <a:cs typeface="Nikosh" pitchFamily="2" charset="0"/>
            </a:endParaRPr>
          </a:p>
          <a:p>
            <a:pPr marL="0" lvl="0" indent="0" algn="ctr">
              <a:lnSpc>
                <a:spcPts val="3900"/>
              </a:lnSpc>
              <a:spcBef>
                <a:spcPts val="0"/>
              </a:spcBef>
              <a:buNone/>
            </a:pPr>
            <a:r>
              <a:rPr lang="en-US" sz="6600" b="1" dirty="0" err="1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আবু</a:t>
            </a:r>
            <a:r>
              <a:rPr lang="en-US" sz="6600" b="1" dirty="0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মোহাম্মদ</a:t>
            </a:r>
            <a:r>
              <a:rPr lang="en-US" sz="6600" b="1" dirty="0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আতিকুল্যা</a:t>
            </a:r>
            <a:endParaRPr lang="en-US" sz="6600" b="1" dirty="0">
              <a:solidFill>
                <a:prstClr val="black"/>
              </a:solidFill>
              <a:latin typeface="Nikosh" pitchFamily="2" charset="0"/>
              <a:cs typeface="Nikosh" pitchFamily="2" charset="0"/>
            </a:endParaRPr>
          </a:p>
          <a:p>
            <a:pPr marL="0" lvl="0" indent="0" algn="ctr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4800" b="1" dirty="0" err="1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ইন্সট্রাক্টর</a:t>
            </a:r>
            <a:r>
              <a:rPr lang="en-US" sz="4800" b="1" dirty="0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 (</a:t>
            </a:r>
            <a:r>
              <a:rPr lang="en-US" sz="4800" b="1" dirty="0" err="1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টেক্</a:t>
            </a:r>
            <a:r>
              <a:rPr lang="en-US" sz="4800" b="1" dirty="0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) </a:t>
            </a:r>
            <a:r>
              <a:rPr lang="en-US" sz="4800" b="1" dirty="0" err="1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আরএসি</a:t>
            </a:r>
            <a:endParaRPr lang="en-US" sz="4800" b="1" dirty="0">
              <a:solidFill>
                <a:prstClr val="black"/>
              </a:solidFill>
              <a:latin typeface="Nikosh" pitchFamily="2" charset="0"/>
              <a:cs typeface="Nikosh" pitchFamily="2" charset="0"/>
            </a:endParaRPr>
          </a:p>
          <a:p>
            <a:pPr marL="0" lvl="0" indent="0" algn="ctr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4400" b="1" spc="-150" dirty="0" err="1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ঢাকা</a:t>
            </a:r>
            <a:r>
              <a:rPr lang="en-US" sz="4400" b="1" spc="-150" dirty="0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spc="-150" dirty="0" err="1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পলিটেকনিক</a:t>
            </a:r>
            <a:r>
              <a:rPr lang="en-US" sz="4400" b="1" spc="-150" dirty="0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spc="-150" dirty="0" err="1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ইন্সটিটিউ,তেজগাঁও</a:t>
            </a:r>
            <a:r>
              <a:rPr lang="en-US" sz="4400" b="1" spc="-150" dirty="0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4400" b="1" spc="-150" dirty="0" err="1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শি</a:t>
            </a:r>
            <a:r>
              <a:rPr lang="en-US" sz="4400" b="1" spc="-150" dirty="0">
                <a:solidFill>
                  <a:prstClr val="black"/>
                </a:solidFill>
                <a:latin typeface="Nikosh" pitchFamily="2" charset="0"/>
                <a:cs typeface="Nikosh" pitchFamily="2" charset="0"/>
              </a:rPr>
              <a:t>/এ,ঢাকা-১২০৮</a:t>
            </a:r>
          </a:p>
          <a:p>
            <a:pPr marL="0" lvl="0" indent="0" algn="ctr">
              <a:lnSpc>
                <a:spcPts val="6000"/>
              </a:lnSpc>
              <a:spcBef>
                <a:spcPts val="0"/>
              </a:spcBef>
              <a:buNone/>
            </a:pPr>
            <a:r>
              <a:rPr lang="en-US" sz="4400" b="1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" pitchFamily="2" charset="0"/>
                <a:cs typeface="Nikosh" pitchFamily="2" charset="0"/>
              </a:rPr>
              <a:t>https://youtube.com/c/AMAtiqullah</a:t>
            </a:r>
          </a:p>
          <a:p>
            <a:endParaRPr lang="en-US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644" y="794183"/>
            <a:ext cx="2020711" cy="2360083"/>
          </a:xfrm>
          <a:prstGeom prst="rect">
            <a:avLst/>
          </a:prstGeom>
          <a:noFill/>
          <a:ln w="762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D2344D-784E-41B6-8199-67EBE5DF8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485" y="801591"/>
            <a:ext cx="2352675" cy="2352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79344C-B4A2-4683-892B-9D0AA74441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0704" y="685800"/>
            <a:ext cx="24479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6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99"/>
            <a:ext cx="9144000" cy="6161501"/>
          </a:xfrm>
          <a:ln w="76200">
            <a:solidFill>
              <a:srgbClr val="000099"/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6.3 Describe The Heat Gain</a:t>
            </a:r>
          </a:p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 From The Appliance. </a:t>
            </a:r>
          </a:p>
          <a:p>
            <a:pPr marL="0" lvl="0" indent="0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6.4 State The Importance</a:t>
            </a:r>
          </a:p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 Of Chilling Rate Factor. </a:t>
            </a:r>
          </a:p>
          <a:p>
            <a:pPr marL="0" lvl="0" indent="0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6.5 Solve The Problems</a:t>
            </a:r>
          </a:p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 Related To Product, People</a:t>
            </a:r>
          </a:p>
          <a:p>
            <a:pPr marL="0" lvl="0" indent="0" algn="ctr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 And Miscellaneous Load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E336F3-3790-43AC-A50A-C6D4550842A5}"/>
              </a:ext>
            </a:extLst>
          </p:cNvPr>
          <p:cNvSpPr/>
          <p:nvPr/>
        </p:nvSpPr>
        <p:spPr>
          <a:xfrm>
            <a:off x="2590800" y="4953000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lang="en-US" sz="4800" b="1" spc="-150" dirty="0"/>
              <a:t>7. Understand The Concept Of Heating Load Calculation.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953001"/>
          </a:xfrm>
          <a:ln w="762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ts val="5600"/>
              </a:lnSpc>
              <a:spcBef>
                <a:spcPts val="0"/>
              </a:spcBef>
              <a:buNone/>
            </a:pPr>
            <a:r>
              <a:rPr lang="en-US" sz="5400" b="1" spc="-150" dirty="0"/>
              <a:t>7.1 List The Sources Of Heat Loss</a:t>
            </a:r>
          </a:p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en-US" sz="5400" b="1" spc="-150" dirty="0"/>
              <a:t> In Winter Air Conditioning. 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None/>
            </a:pPr>
            <a:r>
              <a:rPr lang="en-US" sz="5400" b="1" spc="-150" dirty="0"/>
              <a:t>7.2 Describe The Technique Of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None/>
            </a:pPr>
            <a:r>
              <a:rPr lang="en-US" sz="5400" b="1" spc="-150" dirty="0"/>
              <a:t> Reducing Heat Loss In Winter Air</a:t>
            </a:r>
          </a:p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en-US" sz="5400" b="1" spc="-150" dirty="0"/>
              <a:t> Conditioning. 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89D077-AD6A-48A6-81F2-E07F5A10C97D}"/>
              </a:ext>
            </a:extLst>
          </p:cNvPr>
          <p:cNvSpPr/>
          <p:nvPr/>
        </p:nvSpPr>
        <p:spPr>
          <a:xfrm>
            <a:off x="5715000" y="5067300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709"/>
            <a:ext cx="9144000" cy="6830291"/>
          </a:xfrm>
          <a:ln w="76200">
            <a:solidFill>
              <a:srgbClr val="7030A0"/>
            </a:solidFill>
          </a:ln>
        </p:spPr>
        <p:txBody>
          <a:bodyPr/>
          <a:lstStyle/>
          <a:p>
            <a:pPr marL="0" lvl="0" indent="0">
              <a:lnSpc>
                <a:spcPts val="5500"/>
              </a:lnSpc>
              <a:spcBef>
                <a:spcPts val="0"/>
              </a:spcBef>
              <a:buNone/>
            </a:pPr>
            <a:endParaRPr lang="en-US" sz="6000" b="1" dirty="0">
              <a:solidFill>
                <a:prstClr val="black"/>
              </a:solidFill>
            </a:endParaRPr>
          </a:p>
          <a:p>
            <a:pPr marL="0" lvl="0" indent="0">
              <a:lnSpc>
                <a:spcPts val="6400"/>
              </a:lnSpc>
              <a:spcBef>
                <a:spcPts val="0"/>
              </a:spcBef>
              <a:buNone/>
            </a:pPr>
            <a:r>
              <a:rPr lang="en-US" sz="5400" b="1" spc="-150" dirty="0">
                <a:solidFill>
                  <a:prstClr val="black"/>
                </a:solidFill>
              </a:rPr>
              <a:t>7.3 Explain The Factors Involved </a:t>
            </a:r>
          </a:p>
          <a:p>
            <a:pPr marL="0" lvl="0" indent="0" algn="ctr">
              <a:lnSpc>
                <a:spcPts val="6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With The Heat Loss In </a:t>
            </a:r>
          </a:p>
          <a:p>
            <a:pPr marL="0" lvl="0" indent="0" algn="ctr">
              <a:lnSpc>
                <a:spcPts val="6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Winter Air- Conditioning. </a:t>
            </a:r>
          </a:p>
          <a:p>
            <a:pPr marL="0" lvl="0" indent="0">
              <a:lnSpc>
                <a:spcPts val="6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7.4 Calculate Heating Load</a:t>
            </a:r>
          </a:p>
          <a:p>
            <a:pPr marL="0" lvl="0" indent="0" algn="ctr">
              <a:lnSpc>
                <a:spcPts val="6400"/>
              </a:lnSpc>
              <a:spcBef>
                <a:spcPts val="0"/>
              </a:spcBef>
              <a:buNone/>
            </a:pPr>
            <a:r>
              <a:rPr lang="en-US" sz="6000" b="1" spc="-150" dirty="0">
                <a:solidFill>
                  <a:prstClr val="black"/>
                </a:solidFill>
              </a:rPr>
              <a:t> Of A Class Room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C431EA-8BAA-4B6D-AC49-AE442CEF4B7E}"/>
              </a:ext>
            </a:extLst>
          </p:cNvPr>
          <p:cNvSpPr/>
          <p:nvPr/>
        </p:nvSpPr>
        <p:spPr>
          <a:xfrm>
            <a:off x="2971800" y="5257800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80E15-D5FA-4B1F-8E3D-28DEA688AA32}"/>
              </a:ext>
            </a:extLst>
          </p:cNvPr>
          <p:cNvSpPr txBox="1"/>
          <p:nvPr/>
        </p:nvSpPr>
        <p:spPr>
          <a:xfrm>
            <a:off x="0" y="65312"/>
            <a:ext cx="9144000" cy="448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কুলিং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অ্যান্ড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‍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হিটিং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লোড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ক্যালকুলেশন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spc="-15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Calculation</a:t>
            </a:r>
          </a:p>
        </p:txBody>
      </p:sp>
    </p:spTree>
    <p:extLst>
      <p:ext uri="{BB962C8B-B14F-4D97-AF65-F5344CB8AC3E}">
        <p14:creationId xmlns:p14="http://schemas.microsoft.com/office/powerpoint/2010/main" val="239150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>
              <a:lnSpc>
                <a:spcPts val="4300"/>
              </a:lnSpc>
            </a:pPr>
            <a:r>
              <a:rPr lang="en-US" sz="4000" b="1" spc="-150" dirty="0">
                <a:solidFill>
                  <a:prstClr val="black"/>
                </a:solidFill>
                <a:ea typeface="+mn-ea"/>
                <a:cs typeface="+mn-cs"/>
              </a:rPr>
              <a:t>8. Understand The Capacity Of Refrigeration And Air Conditioning Plant.</a:t>
            </a:r>
            <a:endParaRPr lang="en-US" sz="4800" b="1" spc="-1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  <a:ln w="57150">
            <a:solidFill>
              <a:srgbClr val="000099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5500" b="1" spc="-150" dirty="0">
                <a:solidFill>
                  <a:srgbClr val="080808"/>
                </a:solidFill>
              </a:rPr>
              <a:t>8.1 List The Components Of Total</a:t>
            </a:r>
          </a:p>
          <a:p>
            <a:pPr marL="0" indent="0" algn="ctr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5200" b="1" spc="-150" dirty="0">
                <a:solidFill>
                  <a:srgbClr val="080808"/>
                </a:solidFill>
              </a:rPr>
              <a:t>Cooling Load For Air Conditioning. </a:t>
            </a:r>
          </a:p>
          <a:p>
            <a:pPr marL="0" indent="0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5500" b="1" spc="-150" dirty="0">
                <a:solidFill>
                  <a:srgbClr val="080808"/>
                </a:solidFill>
              </a:rPr>
              <a:t>8.2 State The Necessity Of Safety</a:t>
            </a:r>
          </a:p>
          <a:p>
            <a:pPr marL="0" indent="0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srgbClr val="080808"/>
                </a:solidFill>
              </a:rPr>
              <a:t>Factor To Calculate The Plant Capacity. </a:t>
            </a:r>
          </a:p>
          <a:p>
            <a:pPr marL="0" indent="0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5700" b="1" spc="-150" dirty="0">
                <a:solidFill>
                  <a:srgbClr val="080808"/>
                </a:solidFill>
              </a:rPr>
              <a:t>8.3 State The Meaning Of Plant</a:t>
            </a:r>
          </a:p>
          <a:p>
            <a:pPr marL="0" indent="0" algn="ctr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srgbClr val="080808"/>
                </a:solidFill>
              </a:rPr>
              <a:t> </a:t>
            </a:r>
            <a:r>
              <a:rPr lang="en-US" sz="5900" b="1" spc="-150" dirty="0">
                <a:solidFill>
                  <a:srgbClr val="080808"/>
                </a:solidFill>
              </a:rPr>
              <a:t>Capacity Of Refrigeration And </a:t>
            </a:r>
          </a:p>
          <a:p>
            <a:pPr marL="0" indent="0" algn="ctr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6600" b="1" spc="-150" dirty="0">
                <a:solidFill>
                  <a:srgbClr val="080808"/>
                </a:solidFill>
              </a:rPr>
              <a:t>Air-Conditioning Field. 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400800"/>
            <a:ext cx="9144000" cy="4465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9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248400"/>
          </a:xfrm>
          <a:ln w="76200">
            <a:solidFill>
              <a:srgbClr val="000099"/>
            </a:solidFill>
          </a:ln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5800" b="1" spc="-150" dirty="0">
                <a:solidFill>
                  <a:prstClr val="black"/>
                </a:solidFill>
              </a:rPr>
              <a:t>8.4 Describe The Procedure Of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5600" b="1" spc="-150" dirty="0">
                <a:solidFill>
                  <a:prstClr val="black"/>
                </a:solidFill>
              </a:rPr>
              <a:t>Calculation Of Refrigeration And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5600" b="1" spc="-150" dirty="0">
                <a:solidFill>
                  <a:prstClr val="black"/>
                </a:solidFill>
              </a:rPr>
              <a:t>Air Conditioning Plant Capacity.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5600" b="1" spc="-150" dirty="0">
                <a:solidFill>
                  <a:prstClr val="black"/>
                </a:solidFill>
              </a:rPr>
              <a:t>8.5 Solve Problems Related To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5600" b="1" spc="-150" dirty="0">
                <a:solidFill>
                  <a:prstClr val="black"/>
                </a:solidFill>
              </a:rPr>
              <a:t> Total Cooling Load Of Air-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5600" b="1" spc="-150" dirty="0">
                <a:solidFill>
                  <a:prstClr val="black"/>
                </a:solidFill>
              </a:rPr>
              <a:t> Conditioning Plant.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455BAB-8B9E-4D33-BE12-B0993FE5D2A9}"/>
              </a:ext>
            </a:extLst>
          </p:cNvPr>
          <p:cNvSpPr/>
          <p:nvPr/>
        </p:nvSpPr>
        <p:spPr>
          <a:xfrm>
            <a:off x="2971800" y="5138054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C8FAD-85FA-4C06-A8C8-76BC70E78605}"/>
              </a:ext>
            </a:extLst>
          </p:cNvPr>
          <p:cNvSpPr txBox="1"/>
          <p:nvPr/>
        </p:nvSpPr>
        <p:spPr>
          <a:xfrm>
            <a:off x="0" y="65312"/>
            <a:ext cx="9144000" cy="448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কুলিং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অ্যান্ড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‍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হিটিং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লোড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ক্যালকুলেশন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spc="-15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Calculation</a:t>
            </a:r>
          </a:p>
        </p:txBody>
      </p:sp>
    </p:spTree>
    <p:extLst>
      <p:ext uri="{BB962C8B-B14F-4D97-AF65-F5344CB8AC3E}">
        <p14:creationId xmlns:p14="http://schemas.microsoft.com/office/powerpoint/2010/main" val="291589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en-US" sz="3800" b="1" spc="-150" dirty="0">
                <a:solidFill>
                  <a:prstClr val="black"/>
                </a:solidFill>
                <a:ea typeface="+mn-ea"/>
                <a:cs typeface="+mn-cs"/>
              </a:rPr>
              <a:t>9. Understand The Calculation Of Cooling Load.</a:t>
            </a:r>
            <a:endParaRPr lang="en-US" sz="3800" b="1" spc="-1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562600"/>
          </a:xfrm>
          <a:ln w="57150">
            <a:solidFill>
              <a:srgbClr val="000099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4200" b="1" spc="-300" dirty="0"/>
              <a:t>9.1 Calculate The Cooling Load Of A Class Room. </a:t>
            </a:r>
          </a:p>
          <a:p>
            <a:pPr marL="0" indent="0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4200" b="1" spc="-150" dirty="0"/>
              <a:t>9.2 Calculate The Cooling Load Of A Library. </a:t>
            </a:r>
          </a:p>
          <a:p>
            <a:pPr marL="0" indent="0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4800" b="1" spc="-150" dirty="0"/>
              <a:t>9.3 Calculate The Cooling Load Of Two</a:t>
            </a:r>
          </a:p>
          <a:p>
            <a:pPr marL="0" indent="0" algn="ctr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6600" b="1" spc="-150" dirty="0"/>
              <a:t> Storage Building. </a:t>
            </a:r>
          </a:p>
          <a:p>
            <a:pPr marL="0" indent="0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5400" b="1" spc="-150" dirty="0"/>
              <a:t>9.4 Calculate The Cooling Load Of </a:t>
            </a:r>
          </a:p>
          <a:p>
            <a:pPr marL="0" indent="0" algn="ctr">
              <a:lnSpc>
                <a:spcPts val="5900"/>
              </a:lnSpc>
              <a:spcBef>
                <a:spcPts val="0"/>
              </a:spcBef>
              <a:buNone/>
            </a:pPr>
            <a:r>
              <a:rPr lang="en-US" sz="6000" b="1" spc="-150" dirty="0"/>
              <a:t>Cold Storage.</a:t>
            </a:r>
            <a:endParaRPr lang="en-US" sz="6600" b="1" spc="-150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C758F7-FEA6-4A50-BBAE-F3F28BE5A919}"/>
              </a:ext>
            </a:extLst>
          </p:cNvPr>
          <p:cNvSpPr/>
          <p:nvPr/>
        </p:nvSpPr>
        <p:spPr>
          <a:xfrm>
            <a:off x="6063346" y="5072741"/>
            <a:ext cx="2971797" cy="1023257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5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55" y="6927"/>
            <a:ext cx="9144000" cy="907473"/>
          </a:xfrm>
          <a:solidFill>
            <a:srgbClr val="FFFF00"/>
          </a:solidFill>
          <a:ln w="76200">
            <a:solidFill>
              <a:srgbClr val="FF3300"/>
            </a:solidFill>
          </a:ln>
        </p:spPr>
        <p:txBody>
          <a:bodyPr>
            <a:noAutofit/>
          </a:bodyPr>
          <a:lstStyle/>
          <a:p>
            <a:pPr lvl="0">
              <a:lnSpc>
                <a:spcPts val="3300"/>
              </a:lnSpc>
              <a:spcBef>
                <a:spcPts val="0"/>
              </a:spcBef>
            </a:pPr>
            <a:r>
              <a:rPr lang="en-US" sz="4000" b="1" spc="-150" dirty="0">
                <a:solidFill>
                  <a:prstClr val="black"/>
                </a:solidFill>
                <a:ea typeface="+mn-ea"/>
                <a:cs typeface="+mn-cs"/>
              </a:rPr>
              <a:t>10.Understand The Selection Of Equipment Of Refrigeration And Air- Condition Plant.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  <a:ln w="57150">
            <a:solidFill>
              <a:srgbClr val="000099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srgbClr val="080808"/>
                </a:solidFill>
              </a:rPr>
              <a:t>10.1 Describe The Factors To Be</a:t>
            </a:r>
          </a:p>
          <a:p>
            <a:pPr marL="0" indent="0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srgbClr val="080808"/>
                </a:solidFill>
              </a:rPr>
              <a:t> Considered For Selection Evaporator. </a:t>
            </a:r>
          </a:p>
          <a:p>
            <a:pPr marL="0" indent="0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srgbClr val="080808"/>
                </a:solidFill>
              </a:rPr>
              <a:t>10.2 Describe The Procedure Of</a:t>
            </a:r>
          </a:p>
          <a:p>
            <a:pPr marL="0" indent="0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srgbClr val="080808"/>
                </a:solidFill>
              </a:rPr>
              <a:t> Selecting Refrigeration Compressor. </a:t>
            </a:r>
          </a:p>
          <a:p>
            <a:pPr marL="0" indent="0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srgbClr val="080808"/>
                </a:solidFill>
              </a:rPr>
              <a:t>10.3 Describe The Procedure Of</a:t>
            </a:r>
          </a:p>
          <a:p>
            <a:pPr marL="0" indent="0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srgbClr val="080808"/>
                </a:solidFill>
              </a:rPr>
              <a:t> Selecting Air Cooled /Water Cooled /</a:t>
            </a:r>
          </a:p>
          <a:p>
            <a:pPr marL="0" indent="0">
              <a:lnSpc>
                <a:spcPts val="5400"/>
              </a:lnSpc>
              <a:spcBef>
                <a:spcPts val="0"/>
              </a:spcBef>
              <a:buNone/>
            </a:pPr>
            <a:r>
              <a:rPr lang="en-US" sz="4800" b="1" spc="-150" dirty="0">
                <a:solidFill>
                  <a:srgbClr val="080808"/>
                </a:solidFill>
              </a:rPr>
              <a:t> Evaporative Condenser</a:t>
            </a:r>
            <a:r>
              <a:rPr lang="en-US" sz="4400" b="1" dirty="0"/>
              <a:t>. 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6FEEC4-7203-4D85-BD6A-56CA659C17A3}"/>
              </a:ext>
            </a:extLst>
          </p:cNvPr>
          <p:cNvSpPr/>
          <p:nvPr/>
        </p:nvSpPr>
        <p:spPr>
          <a:xfrm>
            <a:off x="6096000" y="5100051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324600"/>
          </a:xfrm>
          <a:ln w="76200">
            <a:solidFill>
              <a:srgbClr val="FF0000"/>
            </a:solidFill>
          </a:ln>
        </p:spPr>
        <p:txBody>
          <a:bodyPr/>
          <a:lstStyle/>
          <a:p>
            <a:pPr marL="0" lvl="0" indent="0">
              <a:lnSpc>
                <a:spcPts val="5000"/>
              </a:lnSpc>
              <a:spcBef>
                <a:spcPts val="0"/>
              </a:spcBef>
              <a:buNone/>
            </a:pPr>
            <a:endParaRPr lang="en-US" sz="5400" b="1" spc="-150" dirty="0">
              <a:solidFill>
                <a:prstClr val="black"/>
              </a:solidFill>
            </a:endParaRPr>
          </a:p>
          <a:p>
            <a:pPr marL="0" lvl="0" indent="0">
              <a:lnSpc>
                <a:spcPts val="5600"/>
              </a:lnSpc>
              <a:spcBef>
                <a:spcPts val="0"/>
              </a:spcBef>
              <a:buNone/>
            </a:pPr>
            <a:r>
              <a:rPr lang="en-US" sz="5400" b="1" spc="-150" dirty="0">
                <a:solidFill>
                  <a:prstClr val="black"/>
                </a:solidFill>
              </a:rPr>
              <a:t>10.4 Describe The Procedure Of</a:t>
            </a:r>
          </a:p>
          <a:p>
            <a:pPr marL="0" lv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en-US" sz="5400" b="1" spc="-150" dirty="0">
                <a:solidFill>
                  <a:prstClr val="black"/>
                </a:solidFill>
              </a:rPr>
              <a:t>Selecting The Expansion Device. </a:t>
            </a:r>
          </a:p>
          <a:p>
            <a:pPr marL="0" lvl="0" indent="0">
              <a:lnSpc>
                <a:spcPts val="5600"/>
              </a:lnSpc>
              <a:spcBef>
                <a:spcPts val="0"/>
              </a:spcBef>
              <a:buNone/>
            </a:pPr>
            <a:r>
              <a:rPr lang="en-US" sz="5400" b="1" spc="-150" dirty="0">
                <a:solidFill>
                  <a:prstClr val="black"/>
                </a:solidFill>
              </a:rPr>
              <a:t>10.5 Describe The Procedure Of</a:t>
            </a:r>
          </a:p>
          <a:p>
            <a:pPr marL="0" lv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en-US" sz="5400" b="1" spc="-150" dirty="0">
                <a:solidFill>
                  <a:prstClr val="black"/>
                </a:solidFill>
              </a:rPr>
              <a:t> Selecting Receiver. </a:t>
            </a:r>
          </a:p>
          <a:p>
            <a:pPr marL="0" lvl="0" indent="0">
              <a:lnSpc>
                <a:spcPts val="5600"/>
              </a:lnSpc>
              <a:spcBef>
                <a:spcPts val="0"/>
              </a:spcBef>
              <a:buNone/>
            </a:pPr>
            <a:r>
              <a:rPr lang="en-US" sz="5400" b="1" spc="-150" dirty="0">
                <a:solidFill>
                  <a:prstClr val="black"/>
                </a:solidFill>
              </a:rPr>
              <a:t>10.6 Describe The Procedure Of</a:t>
            </a:r>
          </a:p>
          <a:p>
            <a:pPr marL="0" lv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en-US" sz="4900" b="1" spc="-300" dirty="0">
                <a:solidFill>
                  <a:prstClr val="black"/>
                </a:solidFill>
              </a:rPr>
              <a:t> Selecting The Size Of  Refrigeration Pipe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22B824-5D06-4A86-9AAE-28275B29E163}"/>
              </a:ext>
            </a:extLst>
          </p:cNvPr>
          <p:cNvSpPr/>
          <p:nvPr/>
        </p:nvSpPr>
        <p:spPr>
          <a:xfrm>
            <a:off x="3429000" y="5203455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C3A1F-9FEE-4FC4-9E5E-3E528F3F6475}"/>
              </a:ext>
            </a:extLst>
          </p:cNvPr>
          <p:cNvSpPr txBox="1"/>
          <p:nvPr/>
        </p:nvSpPr>
        <p:spPr>
          <a:xfrm>
            <a:off x="0" y="65312"/>
            <a:ext cx="9144000" cy="448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কুলিং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অ্যান্ড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‍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হিটিং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লোড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ক্যালকুলেশন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spc="-15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Calculation</a:t>
            </a:r>
          </a:p>
        </p:txBody>
      </p:sp>
    </p:spTree>
    <p:extLst>
      <p:ext uri="{BB962C8B-B14F-4D97-AF65-F5344CB8AC3E}">
        <p14:creationId xmlns:p14="http://schemas.microsoft.com/office/powerpoint/2010/main" val="202743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68925"/>
            <a:ext cx="8229600" cy="11430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8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তত্বীয়</a:t>
            </a:r>
            <a:r>
              <a:rPr lang="en-US" sz="88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(</a:t>
            </a:r>
            <a:r>
              <a:rPr 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en-US" sz="8800" b="1" dirty="0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)</a:t>
            </a:r>
            <a:r>
              <a:rPr lang="en-US" sz="8800" b="1" dirty="0" err="1">
                <a:solidFill>
                  <a:schemeClr val="tx1"/>
                </a:solidFill>
                <a:latin typeface="Nikosh" pitchFamily="2" charset="0"/>
                <a:cs typeface="Nikosh" pitchFamily="2" charset="0"/>
              </a:rPr>
              <a:t>অংশ</a:t>
            </a:r>
            <a:endParaRPr lang="en-US" sz="8800" b="1" dirty="0">
              <a:solidFill>
                <a:schemeClr val="tx1"/>
              </a:solidFill>
              <a:latin typeface="Nikosh" pitchFamily="2" charset="0"/>
              <a:cs typeface="Nikos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b="1" dirty="0" err="1">
                <a:solidFill>
                  <a:srgbClr val="FF0000"/>
                </a:solidFill>
                <a:latin typeface="Nikosh" pitchFamily="2" charset="0"/>
                <a:cs typeface="Nikosh" pitchFamily="2" charset="0"/>
              </a:rPr>
              <a:t>শেষ</a:t>
            </a:r>
            <a:endParaRPr lang="en-US" sz="13800" b="1" dirty="0">
              <a:solidFill>
                <a:srgbClr val="FF0000"/>
              </a:solidFill>
              <a:latin typeface="Nikosh" pitchFamily="2" charset="0"/>
              <a:cs typeface="Nikosh" pitchFamily="2" charset="0"/>
            </a:endParaRP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FF48CB-9EBE-46B4-916E-BEF47CDE2C30}"/>
              </a:ext>
            </a:extLst>
          </p:cNvPr>
          <p:cNvSpPr/>
          <p:nvPr/>
        </p:nvSpPr>
        <p:spPr>
          <a:xfrm>
            <a:off x="2971800" y="4648195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A92A2-F98C-46CB-8BAB-EECE82D6A91B}"/>
              </a:ext>
            </a:extLst>
          </p:cNvPr>
          <p:cNvSpPr txBox="1"/>
          <p:nvPr/>
        </p:nvSpPr>
        <p:spPr>
          <a:xfrm>
            <a:off x="0" y="65312"/>
            <a:ext cx="9144000" cy="448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কুলিং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অ্যান্ড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‍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হিটিং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লোড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ক্যালকুলেশন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spc="-15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Calculation</a:t>
            </a:r>
          </a:p>
        </p:txBody>
      </p:sp>
    </p:spTree>
    <p:extLst>
      <p:ext uri="{BB962C8B-B14F-4D97-AF65-F5344CB8AC3E}">
        <p14:creationId xmlns:p14="http://schemas.microsoft.com/office/powerpoint/2010/main" val="15070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064" y="1600208"/>
            <a:ext cx="8991600" cy="4800599"/>
          </a:xfrm>
          <a:ln w="762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spc="-15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কোনো</a:t>
            </a:r>
            <a:r>
              <a:rPr lang="en-US" sz="6600" b="1" spc="-15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600" b="1" spc="-15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প্রশ্ন</a:t>
            </a:r>
            <a:r>
              <a:rPr lang="en-US" sz="6600" b="1" spc="-15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600" b="1" spc="-15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আছে</a:t>
            </a:r>
            <a:r>
              <a:rPr lang="en-US" sz="6600" b="1" spc="-15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600" b="1" spc="-15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কি</a:t>
            </a:r>
            <a:r>
              <a:rPr lang="en-US" sz="6600" b="1" spc="-15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?</a:t>
            </a:r>
          </a:p>
          <a:p>
            <a:pPr marL="0" indent="0" algn="ctr">
              <a:buNone/>
            </a:pPr>
            <a:endParaRPr lang="en-US" sz="3600" b="1" spc="-150" dirty="0">
              <a:solidFill>
                <a:srgbClr val="FF0000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250" y="47955"/>
            <a:ext cx="8915400" cy="1437948"/>
          </a:xfr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600" b="1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এই</a:t>
            </a:r>
            <a:r>
              <a:rPr lang="en-US" sz="6600" b="1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পাঠ</a:t>
            </a:r>
            <a:r>
              <a:rPr lang="en-US" sz="6600" b="1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সম্পর্কিত</a:t>
            </a:r>
            <a:endParaRPr lang="en-US" sz="6600" b="1" dirty="0">
              <a:solidFill>
                <a:srgbClr val="000000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15103"/>
            <a:ext cx="9144000" cy="342900"/>
          </a:xfrm>
          <a:prstGeom prst="rect">
            <a:avLst/>
          </a:prstGeom>
          <a:solidFill>
            <a:srgbClr val="05FF76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pc="-150" dirty="0">
                <a:solidFill>
                  <a:prstClr val="black"/>
                </a:solidFill>
                <a:latin typeface="Academy Engraved LET" pitchFamily="2" charset="0"/>
                <a:sym typeface="Arial"/>
              </a:rPr>
              <a:t>Presented  By : A.M. ATIQULLAH, INSTRUCTOR(Tech) RAC </a:t>
            </a:r>
            <a:r>
              <a:rPr lang="en-US" sz="1600" b="1" spc="-1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DHAKA POLYTECHNIC INSTITUTE, Dhaka-1208</a:t>
            </a:r>
            <a:endParaRPr lang="en-US" sz="1600" b="1" spc="-150" dirty="0">
              <a:solidFill>
                <a:prstClr val="black"/>
              </a:solidFill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8077200" cy="1371600"/>
          </a:xfrm>
          <a:prstGeom prst="rect">
            <a:avLst/>
          </a:prstGeom>
          <a:solidFill>
            <a:srgbClr val="05FF76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rgbClr val="873624"/>
              </a:buClr>
            </a:pPr>
            <a:r>
              <a:rPr lang="en-US" sz="7200" b="1" spc="-30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ইমেইল</a:t>
            </a:r>
            <a:r>
              <a:rPr lang="en-US" sz="7200" b="1" spc="-30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 </a:t>
            </a:r>
            <a:r>
              <a:rPr lang="en-US" sz="7200" b="1" spc="-30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কর</a:t>
            </a:r>
            <a:endParaRPr lang="en-US" sz="7200" b="1" spc="-300" dirty="0">
              <a:solidFill>
                <a:srgbClr val="000000"/>
              </a:solidFill>
              <a:latin typeface="NikoshBAN" pitchFamily="2" charset="0"/>
              <a:cs typeface="NikoshBAN" pitchFamily="2" charset="0"/>
              <a:sym typeface="Arial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7150" y="4267200"/>
            <a:ext cx="8915400" cy="2133600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rgbClr val="873624"/>
              </a:buClr>
            </a:pPr>
            <a:r>
              <a:rPr lang="en-US" sz="3200" b="1" spc="-300" dirty="0">
                <a:solidFill>
                  <a:srgbClr val="FFFF00"/>
                </a:solidFill>
                <a:latin typeface="NikoshBAN" pitchFamily="2" charset="0"/>
                <a:cs typeface="NikoshBAN" pitchFamily="2" charset="0"/>
                <a:sym typeface="Arial"/>
              </a:rPr>
              <a:t>atiqullahrac@gmail.com</a:t>
            </a:r>
            <a:endParaRPr lang="en-US" sz="6000" b="1" spc="-300" dirty="0">
              <a:solidFill>
                <a:srgbClr val="FFFF00"/>
              </a:solidFill>
              <a:latin typeface="NikoshBAN" pitchFamily="2" charset="0"/>
              <a:cs typeface="NikoshBAN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07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0" y="2810757"/>
            <a:ext cx="9067800" cy="3429000"/>
          </a:xfrm>
          <a:ln w="76200">
            <a:solidFill>
              <a:srgbClr val="080808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lnSpc>
                <a:spcPts val="11100"/>
              </a:lnSpc>
              <a:spcBef>
                <a:spcPts val="0"/>
              </a:spcBef>
              <a:buNone/>
            </a:pPr>
            <a:r>
              <a:rPr lang="en-US" sz="9600" b="1" spc="-300" dirty="0" err="1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মোট</a:t>
            </a:r>
            <a:r>
              <a:rPr lang="en-US" sz="9600" b="1" spc="-300" dirty="0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9600" b="1" spc="-300" dirty="0" err="1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তত্বীয়</a:t>
            </a:r>
            <a:r>
              <a:rPr lang="en-US" sz="9600" b="1" spc="-300" dirty="0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9600" b="1" spc="-300" dirty="0" err="1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অধ্যায়</a:t>
            </a:r>
            <a:r>
              <a:rPr lang="en-US" sz="9600" b="1" spc="-300" dirty="0">
                <a:solidFill>
                  <a:srgbClr val="1B00C0"/>
                </a:solidFill>
                <a:latin typeface="Nikosh" pitchFamily="2" charset="0"/>
                <a:cs typeface="Nikosh" pitchFamily="2" charset="0"/>
              </a:rPr>
              <a:t>: ১০টি</a:t>
            </a:r>
          </a:p>
          <a:p>
            <a:pPr marL="0" indent="0" algn="ctr">
              <a:lnSpc>
                <a:spcPts val="11100"/>
              </a:lnSpc>
              <a:spcBef>
                <a:spcPts val="0"/>
              </a:spcBef>
              <a:buNone/>
            </a:pPr>
            <a:r>
              <a:rPr lang="en-US" sz="8800" b="1" spc="-300" dirty="0" err="1">
                <a:solidFill>
                  <a:srgbClr val="FF0000"/>
                </a:solidFill>
                <a:latin typeface="Nikosh" pitchFamily="2" charset="0"/>
                <a:cs typeface="Nikosh" pitchFamily="2" charset="0"/>
              </a:rPr>
              <a:t>মোট</a:t>
            </a:r>
            <a:r>
              <a:rPr lang="en-US" sz="8800" b="1" spc="-300" dirty="0">
                <a:solidFill>
                  <a:srgbClr val="FF0000"/>
                </a:solidFill>
                <a:latin typeface="Nikosh" pitchFamily="2" charset="0"/>
                <a:cs typeface="Nikosh" pitchFamily="2" charset="0"/>
              </a:rPr>
              <a:t> </a:t>
            </a:r>
            <a:r>
              <a:rPr lang="en-US" sz="8800" b="1" spc="-300" dirty="0" err="1">
                <a:solidFill>
                  <a:srgbClr val="FF0000"/>
                </a:solidFill>
                <a:latin typeface="Nikosh" pitchFamily="2" charset="0"/>
                <a:cs typeface="Nikosh" pitchFamily="2" charset="0"/>
              </a:rPr>
              <a:t>জব</a:t>
            </a:r>
            <a:r>
              <a:rPr lang="en-US" sz="8800" b="1" spc="-300" dirty="0">
                <a:solidFill>
                  <a:srgbClr val="FF0000"/>
                </a:solidFill>
                <a:latin typeface="Nikosh" pitchFamily="2" charset="0"/>
                <a:cs typeface="Nikosh" pitchFamily="2" charset="0"/>
              </a:rPr>
              <a:t>(</a:t>
            </a:r>
            <a:r>
              <a:rPr lang="en-US" sz="8800" b="1" spc="-300" dirty="0" err="1">
                <a:solidFill>
                  <a:srgbClr val="FF0000"/>
                </a:solidFill>
                <a:latin typeface="Nikosh" pitchFamily="2" charset="0"/>
                <a:cs typeface="Nikosh" pitchFamily="2" charset="0"/>
              </a:rPr>
              <a:t>ব্যবহারিক</a:t>
            </a:r>
            <a:r>
              <a:rPr lang="en-US" sz="8800" b="1" spc="-300" dirty="0">
                <a:solidFill>
                  <a:srgbClr val="FF0000"/>
                </a:solidFill>
                <a:latin typeface="Nikosh" pitchFamily="2" charset="0"/>
                <a:cs typeface="Nikosh" pitchFamily="2" charset="0"/>
              </a:rPr>
              <a:t>): ১০টি</a:t>
            </a:r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067800" cy="2757165"/>
          </a:xfrm>
          <a:prstGeom prst="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1300"/>
              </a:lnSpc>
            </a:pPr>
            <a:r>
              <a:rPr lang="en-US" sz="9600" b="1" spc="-150" dirty="0" err="1">
                <a:latin typeface="Nikosh" pitchFamily="2" charset="0"/>
                <a:cs typeface="Nikosh" pitchFamily="2" charset="0"/>
              </a:rPr>
              <a:t>কুলিং</a:t>
            </a:r>
            <a:r>
              <a:rPr lang="en-US" sz="96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9600" b="1" spc="-150" dirty="0" err="1">
                <a:latin typeface="Nikosh" pitchFamily="2" charset="0"/>
                <a:cs typeface="Nikosh" pitchFamily="2" charset="0"/>
              </a:rPr>
              <a:t>অ্যান্ড</a:t>
            </a:r>
            <a:r>
              <a:rPr lang="en-US" sz="9600" b="1" spc="-150" dirty="0">
                <a:latin typeface="Nikosh" pitchFamily="2" charset="0"/>
                <a:cs typeface="Nikosh" pitchFamily="2" charset="0"/>
              </a:rPr>
              <a:t> ‍</a:t>
            </a:r>
            <a:r>
              <a:rPr lang="en-US" sz="9600" b="1" spc="-150" dirty="0" err="1">
                <a:latin typeface="Nikosh" pitchFamily="2" charset="0"/>
                <a:cs typeface="Nikosh" pitchFamily="2" charset="0"/>
              </a:rPr>
              <a:t>হিটিং</a:t>
            </a:r>
            <a:r>
              <a:rPr lang="en-US" sz="96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9600" b="1" spc="-150" dirty="0" err="1">
                <a:latin typeface="Nikosh" pitchFamily="2" charset="0"/>
                <a:cs typeface="Nikosh" pitchFamily="2" charset="0"/>
              </a:rPr>
              <a:t>লোড</a:t>
            </a:r>
            <a:r>
              <a:rPr lang="en-US" sz="9600" b="1" spc="-150" dirty="0">
                <a:latin typeface="Nikosh" pitchFamily="2" charset="0"/>
                <a:cs typeface="Nikosh" pitchFamily="2" charset="0"/>
              </a:rPr>
              <a:t> </a:t>
            </a:r>
          </a:p>
          <a:p>
            <a:pPr algn="ctr">
              <a:lnSpc>
                <a:spcPts val="8800"/>
              </a:lnSpc>
            </a:pPr>
            <a:r>
              <a:rPr lang="en-US" sz="9600" b="1" spc="-150" dirty="0" err="1">
                <a:latin typeface="Nikosh" pitchFamily="2" charset="0"/>
                <a:cs typeface="Nikosh" pitchFamily="2" charset="0"/>
              </a:rPr>
              <a:t>ক্যালকুলেশন</a:t>
            </a:r>
            <a:endParaRPr lang="en-US" sz="9600" b="1" spc="-150" dirty="0">
              <a:latin typeface="Nikosh" pitchFamily="2" charset="0"/>
              <a:cs typeface="Niko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22071"/>
            <a:ext cx="9144000" cy="435935"/>
          </a:xfrm>
          <a:solidFill>
            <a:schemeClr val="accent1"/>
          </a:solidFill>
        </p:spPr>
        <p:txBody>
          <a:bodyPr/>
          <a:lstStyle/>
          <a:p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পলিঃ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ইন্সঃ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তেজগাঁও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endParaRPr lang="en-US" sz="2550" b="1" spc="-15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209800"/>
            <a:ext cx="9144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rgbClr val="C00000"/>
              </a:solidFill>
              <a:latin typeface="CastleT" pitchFamily="34" charset="0"/>
              <a:sym typeface="Arial"/>
            </a:endParaRPr>
          </a:p>
        </p:txBody>
      </p:sp>
      <p:pic>
        <p:nvPicPr>
          <p:cNvPr id="9" name="Picture 8" descr="images (5).jpg">
            <a:extLst>
              <a:ext uri="{FF2B5EF4-FFF2-40B4-BE49-F238E27FC236}">
                <a16:creationId xmlns:a16="http://schemas.microsoft.com/office/drawing/2014/main" id="{DB7DC489-2897-4837-AB8F-6D7763AB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92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6"/>
            <a:ext cx="6400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1500" b="1" kern="0" spc="-30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ধন্যবাদ</a:t>
            </a:r>
            <a:r>
              <a:rPr lang="en-GB" sz="11500" b="1" kern="0" spc="-30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 </a:t>
            </a:r>
            <a:r>
              <a:rPr lang="en-GB" sz="11500" b="1" kern="0" spc="-30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সকলকে</a:t>
            </a:r>
            <a:endParaRPr lang="en-US" sz="11500" b="1" kern="0" spc="-300" dirty="0">
              <a:solidFill>
                <a:srgbClr val="000000"/>
              </a:solidFill>
              <a:latin typeface="NikoshBAN" pitchFamily="2" charset="0"/>
              <a:cs typeface="NikoshBAN" pitchFamily="2" charset="0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004" y="3090540"/>
            <a:ext cx="3902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5400" b="1" kern="0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  <a:sym typeface="Arial"/>
              </a:rPr>
              <a:t>THANK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5400" b="1" kern="0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  <a:sym typeface="Arial"/>
              </a:rPr>
              <a:t> YOU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5400" b="1" kern="0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  <a:sym typeface="Arial"/>
              </a:rPr>
              <a:t>FOR  ALL</a:t>
            </a:r>
            <a:endParaRPr lang="en-US" sz="5400" b="1" kern="0" spc="-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262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52400" y="3352800"/>
            <a:ext cx="9143999" cy="1752600"/>
          </a:xfrm>
        </p:spPr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sz="18000" b="1" dirty="0" err="1">
                <a:solidFill>
                  <a:prstClr val="black"/>
                </a:solidFill>
                <a:latin typeface="Nikosh" pitchFamily="2" charset="0"/>
                <a:ea typeface="+mn-ea"/>
                <a:cs typeface="Nikosh" pitchFamily="2" charset="0"/>
              </a:rPr>
              <a:t>ধন্যবাদ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" y="0"/>
            <a:ext cx="9143999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" y="990609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spc="-150" dirty="0" err="1">
                <a:solidFill>
                  <a:srgbClr val="FFFF00"/>
                </a:solidFill>
                <a:latin typeface="NikoshBAN" pitchFamily="2" charset="0"/>
                <a:cs typeface="NikoshBAN" pitchFamily="2" charset="0"/>
                <a:sym typeface="Arial"/>
              </a:rPr>
              <a:t>ধন্যবাদ</a:t>
            </a:r>
            <a:endParaRPr lang="en-US" sz="28700" spc="-150" dirty="0">
              <a:solidFill>
                <a:srgbClr val="FFFF00"/>
              </a:solidFill>
              <a:latin typeface="NikoshBAN" pitchFamily="2" charset="0"/>
              <a:cs typeface="NikoshBAN" pitchFamily="2" charset="0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15103"/>
            <a:ext cx="9144000" cy="342900"/>
          </a:xfrm>
          <a:prstGeom prst="rect">
            <a:avLst/>
          </a:prstGeom>
          <a:solidFill>
            <a:srgbClr val="05FF76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black"/>
                </a:solidFill>
                <a:latin typeface="Academy Engraved LET" pitchFamily="2" charset="0"/>
                <a:sym typeface="Arial"/>
              </a:rPr>
              <a:t>Presented  By : A.M. ATIQULLAH, INSTRUCTOR(Tech) RAC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DHAKA POLYTECHNIC INSTITUTE, Dhaka-1208</a:t>
            </a:r>
            <a:endParaRPr lang="en-US" sz="1400" b="1" dirty="0">
              <a:solidFill>
                <a:prstClr val="black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13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6201"/>
            <a:ext cx="9144000" cy="6362699"/>
          </a:xfrm>
          <a:solidFill>
            <a:schemeClr val="bg1"/>
          </a:solidFill>
          <a:ln w="762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Nikosh" pitchFamily="2" charset="0"/>
                <a:cs typeface="Nikosh" pitchFamily="2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5103"/>
            <a:ext cx="9144000" cy="342900"/>
          </a:xfrm>
          <a:prstGeom prst="rect">
            <a:avLst/>
          </a:prstGeom>
          <a:solidFill>
            <a:srgbClr val="05FF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black"/>
                </a:solidFill>
                <a:latin typeface="Academy Engraved LET" pitchFamily="2" charset="0"/>
                <a:sym typeface="Arial"/>
              </a:rPr>
              <a:t>Presented  By : A.M. ATIQULLAH, INSTRUCTOR(Tech) RAC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DHAKA POLYTECHNIC INSTITUTE, Dhaka-1208</a:t>
            </a:r>
            <a:endParaRPr lang="en-US" sz="1400" b="1" dirty="0">
              <a:solidFill>
                <a:prstClr val="black"/>
              </a:solidFill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515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5758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4C29-D4E5-4E36-876A-166056BD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61CB-7D11-43A6-9664-572FB44B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2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0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" pitchFamily="2" charset="0"/>
                <a:cs typeface="Nikosh" pitchFamily="2" charset="0"/>
              </a:rPr>
              <a:t>ব্যবহারিক</a:t>
            </a:r>
            <a:r>
              <a:rPr lang="en-US" sz="80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" pitchFamily="2" charset="0"/>
                <a:cs typeface="Nikosh" pitchFamily="2" charset="0"/>
              </a:rPr>
              <a:t> </a:t>
            </a:r>
            <a:r>
              <a:rPr lang="en-US" sz="80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" pitchFamily="2" charset="0"/>
                <a:cs typeface="Nikosh" pitchFamily="2" charset="0"/>
              </a:rPr>
              <a:t>অংশ</a:t>
            </a:r>
            <a:endParaRPr lang="en-US" sz="80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" pitchFamily="2" charset="0"/>
              <a:cs typeface="Nikos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16600" b="1" dirty="0" err="1">
                <a:latin typeface="Nikosh" pitchFamily="2" charset="0"/>
                <a:cs typeface="Nikosh" pitchFamily="2" charset="0"/>
              </a:rPr>
              <a:t>শুরু</a:t>
            </a:r>
            <a:endParaRPr lang="en-US" sz="16600" b="1" dirty="0">
              <a:latin typeface="Nikosh" pitchFamily="2" charset="0"/>
              <a:cs typeface="Nikosh" pitchFamily="2" charset="0"/>
            </a:endParaRP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</a:pP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269A93-0A64-48B0-9402-55C225A6E04C}"/>
              </a:ext>
            </a:extLst>
          </p:cNvPr>
          <p:cNvSpPr/>
          <p:nvPr/>
        </p:nvSpPr>
        <p:spPr>
          <a:xfrm>
            <a:off x="2971800" y="5257800"/>
            <a:ext cx="2971797" cy="990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400" b="1" spc="-3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400" b="1" spc="-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400" b="1" spc="-3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8800" b="1" dirty="0">
                <a:solidFill>
                  <a:srgbClr val="FF0000"/>
                </a:solidFill>
                <a:ea typeface="+mn-ea"/>
                <a:cs typeface="+mn-cs"/>
              </a:rPr>
              <a:t>PRACTICAL:</a:t>
            </a:r>
            <a:endParaRPr lang="en-US" sz="13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sz="2800" b="1" spc="-150" dirty="0">
                <a:solidFill>
                  <a:srgbClr val="FF0000"/>
                </a:solidFill>
              </a:rPr>
              <a:t>1. Study the thermal conductivity and thermal conductance chart/ table. </a:t>
            </a: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sz="3600" b="1" dirty="0"/>
              <a:t>1.1 Find out the value of K of common brick, wood, cellular glass, corkboard, glass, expanded polyurethane, mineral wool </a:t>
            </a:r>
            <a:r>
              <a:rPr lang="en-US" sz="3600" b="1" dirty="0" err="1"/>
              <a:t>etc</a:t>
            </a:r>
            <a:r>
              <a:rPr lang="en-US" sz="3600" b="1" dirty="0"/>
              <a:t> from the chart. </a:t>
            </a: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sz="3600" b="1" dirty="0"/>
              <a:t>1.2 Find out the C value of sand aggregate, cinder aggregate, tiles, plywood, and glass of different thickness. </a:t>
            </a: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sz="3600" b="1" dirty="0"/>
              <a:t>1.3 Solve problems relating to conductance.</a:t>
            </a:r>
            <a:endParaRPr lang="en-US" sz="4400" b="1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6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7"/>
            <a:ext cx="9144000" cy="83127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>
              <a:lnSpc>
                <a:spcPts val="41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FF0000"/>
                </a:solidFill>
              </a:rPr>
              <a:t>2. Study the co-efficient of heat transfer (U factor) for the structure with different wind velocity of outside</a:t>
            </a:r>
            <a:r>
              <a:rPr lang="en-US" sz="2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8640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5400" b="1" dirty="0"/>
              <a:t>2.1 Find the U factor of a) Brick wall without plaster. b) Brick wall with plaster on one side. c) Brick wall with plaster on both side. </a:t>
            </a:r>
          </a:p>
          <a:p>
            <a:pPr marL="0" indent="0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5400" b="1" dirty="0"/>
              <a:t>2.2 Find out U value from the chart of hollow tiles, cylindrical blocks, concrete blocks, </a:t>
            </a:r>
            <a:r>
              <a:rPr lang="en-US" sz="5400" b="1" dirty="0" err="1"/>
              <a:t>etc</a:t>
            </a:r>
            <a:r>
              <a:rPr lang="en-US" sz="5400" b="1" dirty="0"/>
              <a:t>, of different insulation thickness and K factors. 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6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lvl="0" indent="0">
              <a:lnSpc>
                <a:spcPts val="5300"/>
              </a:lnSpc>
              <a:spcBef>
                <a:spcPts val="0"/>
              </a:spcBef>
              <a:buNone/>
            </a:pPr>
            <a:endParaRPr lang="en-US" sz="4400" b="1" dirty="0">
              <a:solidFill>
                <a:prstClr val="black"/>
              </a:solidFill>
            </a:endParaRPr>
          </a:p>
          <a:p>
            <a:pPr marL="0" lvl="0" indent="0">
              <a:lnSpc>
                <a:spcPts val="5300"/>
              </a:lnSpc>
              <a:spcBef>
                <a:spcPts val="0"/>
              </a:spcBef>
              <a:buNone/>
            </a:pPr>
            <a:r>
              <a:rPr lang="en-US" sz="4400" b="1" dirty="0">
                <a:solidFill>
                  <a:prstClr val="black"/>
                </a:solidFill>
              </a:rPr>
              <a:t>2.3 Find out the U factors from the chart of common cold storage walls, roofs and floors at different insulation thickness and K factors. </a:t>
            </a:r>
          </a:p>
          <a:p>
            <a:pPr marL="0" lvl="0" indent="0">
              <a:lnSpc>
                <a:spcPts val="5300"/>
              </a:lnSpc>
              <a:spcBef>
                <a:spcPts val="0"/>
              </a:spcBef>
              <a:buNone/>
            </a:pPr>
            <a:r>
              <a:rPr lang="en-US" sz="4400" b="1" dirty="0">
                <a:solidFill>
                  <a:prstClr val="black"/>
                </a:solidFill>
              </a:rPr>
              <a:t>2.4 Solve Problems on relating U factors for common wall of commercial building and cold storage.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9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93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JOB NO-3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3. Study the transmission/wall gain load. </a:t>
            </a:r>
            <a:r>
              <a:rPr lang="en-US" sz="4000" b="1" dirty="0"/>
              <a:t>3.1 Draw layout of your institute library / Refrigeration workshop/ Auditorium. </a:t>
            </a:r>
          </a:p>
          <a:p>
            <a:pPr marL="0" indent="0">
              <a:buNone/>
            </a:pPr>
            <a:r>
              <a:rPr lang="en-US" sz="4000" b="1" dirty="0"/>
              <a:t>3.2 Calculate U factor for the above library/ Refrigeration workshop/ Auditorium. </a:t>
            </a:r>
          </a:p>
          <a:p>
            <a:pPr marL="0" indent="0">
              <a:buNone/>
            </a:pPr>
            <a:r>
              <a:rPr lang="en-US" sz="4000" b="1" dirty="0"/>
              <a:t>3.3 Solve Problems related to transmission load/ wall gain load. </a:t>
            </a:r>
            <a:endParaRPr lang="en-US" sz="4800" b="1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8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JOB NO-4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709" y="1447800"/>
            <a:ext cx="9144000" cy="4876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300" b="1" dirty="0">
                <a:solidFill>
                  <a:srgbClr val="FF0000"/>
                </a:solidFill>
              </a:rPr>
              <a:t>4. Study the solar heat gain for cooling load estimation. </a:t>
            </a:r>
          </a:p>
          <a:p>
            <a:pPr marL="0" indent="0">
              <a:lnSpc>
                <a:spcPts val="4100"/>
              </a:lnSpc>
              <a:buNone/>
            </a:pPr>
            <a:r>
              <a:rPr lang="en-US" sz="6500" b="1" dirty="0"/>
              <a:t>4.1 Calculate the intensity of direct radiation on a surface on the following criteria. </a:t>
            </a:r>
          </a:p>
          <a:p>
            <a:pPr marL="0" indent="0">
              <a:lnSpc>
                <a:spcPts val="4100"/>
              </a:lnSpc>
              <a:buNone/>
            </a:pPr>
            <a:r>
              <a:rPr lang="en-US" sz="6500" b="1" dirty="0"/>
              <a:t>a) The component of direct radiation normal to a horizontal surface. </a:t>
            </a:r>
          </a:p>
          <a:p>
            <a:pPr marL="0" indent="0">
              <a:lnSpc>
                <a:spcPts val="4100"/>
              </a:lnSpc>
              <a:buNone/>
            </a:pPr>
            <a:r>
              <a:rPr lang="en-US" sz="6500" b="1" dirty="0"/>
              <a:t>b) The component of direct radiation normal to a vertical plan. </a:t>
            </a:r>
          </a:p>
          <a:p>
            <a:pPr marL="0" indent="0">
              <a:lnSpc>
                <a:spcPts val="4100"/>
              </a:lnSpc>
              <a:buNone/>
            </a:pPr>
            <a:r>
              <a:rPr lang="en-US" sz="6500" b="1" dirty="0"/>
              <a:t>4.2 Calculate the glass area in the sun. </a:t>
            </a:r>
          </a:p>
          <a:p>
            <a:pPr marL="0" indent="0">
              <a:lnSpc>
                <a:spcPts val="4100"/>
              </a:lnSpc>
              <a:buNone/>
            </a:pPr>
            <a:r>
              <a:rPr lang="en-US" sz="6500" b="1" dirty="0"/>
              <a:t>4.3 Calculate steady state heat transfer through glass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" y="76200"/>
            <a:ext cx="8991600" cy="43434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8990"/>
            <a:ext cx="9067800" cy="20288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240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JOB NO-5</a:t>
            </a:r>
            <a:endParaRPr lang="en-US" sz="199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181600"/>
          </a:xfrm>
        </p:spPr>
        <p:txBody>
          <a:bodyPr>
            <a:noAutofit/>
          </a:bodyPr>
          <a:lstStyle/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0000"/>
                </a:solidFill>
              </a:rPr>
              <a:t>5. Study the product load of a cold storage/ Fish freezing plant/ Meat storage.</a:t>
            </a: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5.1 Calculate the product load of a cold storage. 5.2 Calculate the product load of a Fish freezing plant. </a:t>
            </a:r>
          </a:p>
          <a:p>
            <a:pPr marL="0" indent="0">
              <a:lnSpc>
                <a:spcPts val="4800"/>
              </a:lnSpc>
              <a:spcBef>
                <a:spcPts val="0"/>
              </a:spcBef>
              <a:buNone/>
            </a:pPr>
            <a:r>
              <a:rPr lang="en-US" sz="3600" dirty="0"/>
              <a:t>5.3 Calculate the product load of meat storage.</a:t>
            </a:r>
            <a:endParaRPr lang="en-US" sz="3600" b="1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lvl="0">
              <a:spcBef>
                <a:spcPct val="20000"/>
              </a:spcBef>
            </a:pPr>
            <a:r>
              <a:rPr lang="en-US" sz="11500" b="1" dirty="0">
                <a:solidFill>
                  <a:srgbClr val="FF0000"/>
                </a:solidFill>
              </a:rPr>
              <a:t>JOB NO-6</a:t>
            </a:r>
            <a:endParaRPr lang="en-US" sz="5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953000"/>
          </a:xfrm>
        </p:spPr>
        <p:txBody>
          <a:bodyPr/>
          <a:lstStyle/>
          <a:p>
            <a:pPr marL="0" indent="0">
              <a:lnSpc>
                <a:spcPts val="4700"/>
              </a:lnSpc>
              <a:spcBef>
                <a:spcPts val="0"/>
              </a:spcBef>
              <a:buNone/>
            </a:pPr>
            <a:r>
              <a:rPr lang="en-US" sz="4800" b="1" dirty="0">
                <a:solidFill>
                  <a:srgbClr val="FF0000"/>
                </a:solidFill>
              </a:rPr>
              <a:t>6. Study the people’s load. </a:t>
            </a:r>
          </a:p>
          <a:p>
            <a:pPr marL="0" indent="0">
              <a:lnSpc>
                <a:spcPts val="5500"/>
              </a:lnSpc>
              <a:spcBef>
                <a:spcPts val="0"/>
              </a:spcBef>
              <a:buNone/>
            </a:pPr>
            <a:r>
              <a:rPr lang="en-US" sz="4800" b="1" dirty="0"/>
              <a:t>6.1 Calculate the people’s load for a general office. </a:t>
            </a:r>
          </a:p>
          <a:p>
            <a:pPr marL="0" indent="0">
              <a:lnSpc>
                <a:spcPts val="5500"/>
              </a:lnSpc>
              <a:spcBef>
                <a:spcPts val="0"/>
              </a:spcBef>
              <a:buNone/>
            </a:pPr>
            <a:r>
              <a:rPr lang="en-US" sz="4800" b="1" dirty="0"/>
              <a:t>6.2 Calculate the people’s load for a Gymnasium/ Auditorium/ Restaurant.</a:t>
            </a:r>
            <a:endParaRPr lang="en-US" sz="6000" b="1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4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sz="11500" b="1" dirty="0">
                <a:solidFill>
                  <a:srgbClr val="FF0000"/>
                </a:solidFill>
              </a:rPr>
              <a:t>JOB NO-7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>
            <a:noAutofit/>
          </a:bodyPr>
          <a:lstStyle/>
          <a:p>
            <a:pPr marL="0" indent="0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FF0000"/>
                </a:solidFill>
              </a:rPr>
              <a:t>7. Study the infiltration and ventilation load. </a:t>
            </a:r>
          </a:p>
          <a:p>
            <a:pPr marL="0" indent="0">
              <a:lnSpc>
                <a:spcPts val="5500"/>
              </a:lnSpc>
              <a:spcBef>
                <a:spcPts val="0"/>
              </a:spcBef>
              <a:buNone/>
            </a:pPr>
            <a:r>
              <a:rPr lang="en-US" sz="5400" b="1" dirty="0"/>
              <a:t>7.1 Calculate the amount of fresh air/ ventilated air for comfort air-conditioning. </a:t>
            </a:r>
          </a:p>
          <a:p>
            <a:pPr marL="0" indent="0">
              <a:lnSpc>
                <a:spcPts val="5500"/>
              </a:lnSpc>
              <a:spcBef>
                <a:spcPts val="0"/>
              </a:spcBef>
              <a:buNone/>
            </a:pPr>
            <a:r>
              <a:rPr lang="en-US" sz="5400" b="1" dirty="0"/>
              <a:t>7.2 Solve problems related to infiltration and ventilation load.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6" y="-34636"/>
            <a:ext cx="9144000" cy="1143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10400" b="1" dirty="0">
                <a:solidFill>
                  <a:srgbClr val="FF0000"/>
                </a:solidFill>
              </a:rPr>
              <a:t>JOB NO-8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257800"/>
          </a:xfrm>
        </p:spPr>
        <p:txBody>
          <a:bodyPr>
            <a:noAutofit/>
          </a:bodyPr>
          <a:lstStyle/>
          <a:p>
            <a:pPr marL="0" indent="0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4800" b="1" dirty="0">
                <a:solidFill>
                  <a:srgbClr val="FF0000"/>
                </a:solidFill>
              </a:rPr>
              <a:t>8. Study the miscellaneous load. </a:t>
            </a:r>
          </a:p>
          <a:p>
            <a:pPr marL="0" indent="0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4800" b="1" dirty="0"/>
              <a:t>8.1Calculate the miscellaneous load of a library/ Workshop/Auditorium. </a:t>
            </a:r>
          </a:p>
          <a:p>
            <a:pPr marL="0" indent="0">
              <a:lnSpc>
                <a:spcPts val="5100"/>
              </a:lnSpc>
              <a:spcBef>
                <a:spcPts val="0"/>
              </a:spcBef>
              <a:buNone/>
            </a:pPr>
            <a:r>
              <a:rPr lang="en-US" sz="4800" b="1" dirty="0"/>
              <a:t>8.2 Calculate the miscellaneous load of a commercial market.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JOB NO-9</a:t>
            </a:r>
            <a:endParaRPr lang="en-US" sz="386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ts val="58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0000"/>
                </a:solidFill>
              </a:rPr>
              <a:t>9. Study the total cooling load. </a:t>
            </a:r>
          </a:p>
          <a:p>
            <a:pPr marL="0" indent="0">
              <a:lnSpc>
                <a:spcPts val="5800"/>
              </a:lnSpc>
              <a:spcBef>
                <a:spcPts val="0"/>
              </a:spcBef>
              <a:buNone/>
            </a:pPr>
            <a:r>
              <a:rPr lang="en-US" sz="4000" b="1" dirty="0"/>
              <a:t>9.1 Survey a commercial building to be air conditioned. </a:t>
            </a:r>
          </a:p>
          <a:p>
            <a:pPr marL="0" indent="0">
              <a:lnSpc>
                <a:spcPts val="5800"/>
              </a:lnSpc>
              <a:spcBef>
                <a:spcPts val="0"/>
              </a:spcBef>
              <a:buNone/>
            </a:pPr>
            <a:r>
              <a:rPr lang="en-US" sz="4000" b="1" dirty="0"/>
              <a:t>9.2 Calculate the following factor: Transmission load, People load, solar heat load, Ventilation load, Infiltration load, miscellaneous load, Equipment load &amp; Equipment capacity. </a:t>
            </a:r>
            <a:endParaRPr lang="en-US" sz="4200" b="1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93"/>
            <a:ext cx="8229600" cy="1143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JOB NO-10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91440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sz="7400" b="1" dirty="0">
                <a:solidFill>
                  <a:srgbClr val="FF0000"/>
                </a:solidFill>
              </a:rPr>
              <a:t>10.Study the selection of equipment of a refrigeration and air conditioning plant. </a:t>
            </a:r>
          </a:p>
          <a:p>
            <a:pPr marL="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sz="6000" b="1" dirty="0"/>
              <a:t>10.1 Calculate the total load of a laboratory/work shop. </a:t>
            </a:r>
          </a:p>
          <a:p>
            <a:pPr marL="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sz="6000" b="1" dirty="0"/>
              <a:t>10.2 Calculate the total load of a commercial air conditioning building. </a:t>
            </a:r>
          </a:p>
          <a:p>
            <a:pPr marL="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sz="6000" b="1" dirty="0"/>
              <a:t>10.3 Calculate the total load of cold storage. </a:t>
            </a:r>
          </a:p>
          <a:p>
            <a:pPr marL="0" indent="0">
              <a:lnSpc>
                <a:spcPts val="4100"/>
              </a:lnSpc>
              <a:spcBef>
                <a:spcPts val="0"/>
              </a:spcBef>
              <a:buNone/>
            </a:pPr>
            <a:r>
              <a:rPr lang="en-US" sz="6000" b="1" dirty="0"/>
              <a:t>10.4 Select the proper size of compressor, condenser, evaporator, expansion device, receiver and chiller.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1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9144000" cy="727364"/>
          </a:xfrm>
          <a:solidFill>
            <a:srgbClr val="FFFF00"/>
          </a:solidFill>
        </p:spPr>
        <p:txBody>
          <a:bodyPr>
            <a:noAutofit/>
          </a:bodyPr>
          <a:lstStyle/>
          <a:p>
            <a:pPr lvl="0">
              <a:spcBef>
                <a:spcPct val="20000"/>
              </a:spcBef>
            </a:pPr>
            <a:r>
              <a:rPr lang="en-US" sz="4200" b="1" dirty="0">
                <a:solidFill>
                  <a:prstClr val="black"/>
                </a:solidFill>
                <a:ea typeface="+mn-ea"/>
                <a:cs typeface="+mn-cs"/>
              </a:rPr>
              <a:t>11. Study the split type air conditioner. </a:t>
            </a:r>
            <a:endParaRPr lang="en-US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86400"/>
          </a:xfrm>
        </p:spPr>
        <p:txBody>
          <a:bodyPr>
            <a:normAutofit/>
          </a:bodyPr>
          <a:lstStyle/>
          <a:p>
            <a:pPr marL="0" indent="0">
              <a:lnSpc>
                <a:spcPts val="6700"/>
              </a:lnSpc>
              <a:spcBef>
                <a:spcPts val="0"/>
              </a:spcBef>
              <a:buNone/>
            </a:pPr>
            <a:r>
              <a:rPr lang="en-US" sz="6600" b="1" dirty="0"/>
              <a:t>0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324600"/>
          </a:xfrm>
        </p:spPr>
        <p:txBody>
          <a:bodyPr>
            <a:noAutofit/>
          </a:bodyPr>
          <a:lstStyle/>
          <a:p>
            <a:pPr marL="0" indent="0">
              <a:lnSpc>
                <a:spcPts val="8000"/>
              </a:lnSpc>
              <a:spcBef>
                <a:spcPts val="0"/>
              </a:spcBef>
              <a:buNone/>
            </a:pPr>
            <a:r>
              <a:rPr lang="en-US" sz="6200" b="1" dirty="0"/>
              <a:t>11.3</a:t>
            </a:r>
            <a:endParaRPr lang="en-US" sz="7200" b="1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FF0000"/>
                </a:solidFill>
              </a:rPr>
              <a:t>JOB NO-12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>
            <a:noAutofit/>
          </a:bodyPr>
          <a:lstStyle/>
          <a:p>
            <a:pPr marL="0" indent="0" algn="ctr">
              <a:lnSpc>
                <a:spcPts val="7500"/>
              </a:lnSpc>
              <a:spcBef>
                <a:spcPts val="0"/>
              </a:spcBef>
              <a:buNone/>
            </a:pPr>
            <a:r>
              <a:rPr lang="en-US" sz="7200" b="1" spc="-150" dirty="0"/>
              <a:t>12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900"/>
              </a:lnSpc>
            </a:pP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9600" b="1" spc="-150" dirty="0">
                <a:solidFill>
                  <a:srgbClr val="FF0000"/>
                </a:solidFill>
              </a:rPr>
              <a:t>JOB NO-13</a:t>
            </a:r>
            <a:endParaRPr lang="en-US" sz="5400" b="1" spc="-1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>
            <a:noAutofit/>
          </a:bodyPr>
          <a:lstStyle/>
          <a:p>
            <a:pPr marL="0" indent="0" algn="ctr">
              <a:lnSpc>
                <a:spcPts val="8000"/>
              </a:lnSpc>
              <a:spcBef>
                <a:spcPts val="0"/>
              </a:spcBef>
              <a:buNone/>
            </a:pPr>
            <a:r>
              <a:rPr lang="en-US" sz="8000" b="1" spc="-150" dirty="0"/>
              <a:t>13. </a:t>
            </a:r>
            <a:endParaRPr lang="en-US" sz="8000" b="1" dirty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3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766763"/>
            <a:ext cx="74485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91600" cy="61722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A2C09A2-81E6-49C0-8C81-5EC38C4FFB10}"/>
              </a:ext>
            </a:extLst>
          </p:cNvPr>
          <p:cNvSpPr/>
          <p:nvPr/>
        </p:nvSpPr>
        <p:spPr>
          <a:xfrm>
            <a:off x="96622" y="4114800"/>
            <a:ext cx="1219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0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" y="7"/>
            <a:ext cx="9143999" cy="3119719"/>
          </a:xfrm>
          <a:solidFill>
            <a:srgbClr val="05FF76"/>
          </a:solidFill>
        </p:spPr>
        <p:txBody>
          <a:bodyPr>
            <a:normAutofit fontScale="90000"/>
          </a:bodyPr>
          <a:lstStyle/>
          <a:p>
            <a:r>
              <a:rPr lang="en-US" sz="19900" dirty="0">
                <a:solidFill>
                  <a:srgbClr val="000066"/>
                </a:solidFill>
                <a:latin typeface="Nikosh" pitchFamily="2" charset="0"/>
                <a:cs typeface="Nikosh" pitchFamily="2" charset="0"/>
              </a:rPr>
              <a:t>ANY</a:t>
            </a:r>
            <a:r>
              <a:rPr lang="en-US" sz="19900" dirty="0">
                <a:latin typeface="Nikosh" pitchFamily="2" charset="0"/>
                <a:cs typeface="Nikosh" pitchFamily="2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3733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US" sz="4000" b="1" dirty="0">
              <a:solidFill>
                <a:srgbClr val="FF0000"/>
              </a:solidFill>
              <a:effectLst/>
            </a:endParaRPr>
          </a:p>
          <a:p>
            <a:r>
              <a:rPr lang="en-US" sz="11000" b="1" spc="-150" dirty="0">
                <a:solidFill>
                  <a:srgbClr val="FF0000"/>
                </a:solidFill>
                <a:effectLst/>
                <a:latin typeface="Nikosh" pitchFamily="2" charset="0"/>
                <a:cs typeface="Nikosh" pitchFamily="2" charset="0"/>
              </a:rPr>
              <a:t>QUESTION 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5FF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Academy Engraved LET" pitchFamily="2" charset="0"/>
              </a:rPr>
              <a:t>Presented  By : A.M.ATIQULLAH, INSTRUCTOR(Tech) RAC </a:t>
            </a:r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DHAKA POLYTECHNIC INSTITUTE, Dhaka-1208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064" y="1600208"/>
            <a:ext cx="8991600" cy="4800599"/>
          </a:xfrm>
          <a:ln w="762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spc="-15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কোনো</a:t>
            </a:r>
            <a:r>
              <a:rPr lang="en-US" sz="6600" b="1" spc="-15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600" b="1" spc="-15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প্রশ্ন</a:t>
            </a:r>
            <a:r>
              <a:rPr lang="en-US" sz="6600" b="1" spc="-15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600" b="1" spc="-15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আছে</a:t>
            </a:r>
            <a:r>
              <a:rPr lang="en-US" sz="6600" b="1" spc="-15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600" b="1" spc="-15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কি</a:t>
            </a:r>
            <a:r>
              <a:rPr lang="en-US" sz="6600" b="1" spc="-15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?</a:t>
            </a:r>
          </a:p>
          <a:p>
            <a:pPr marL="0" indent="0" algn="ctr">
              <a:buNone/>
            </a:pPr>
            <a:endParaRPr lang="en-US" sz="3600" b="1" spc="-150" dirty="0">
              <a:solidFill>
                <a:srgbClr val="FF0000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250" y="47955"/>
            <a:ext cx="8915400" cy="1437948"/>
          </a:xfr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600" b="1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এই</a:t>
            </a:r>
            <a:r>
              <a:rPr lang="en-US" sz="6600" b="1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পাঠ</a:t>
            </a:r>
            <a:r>
              <a:rPr lang="en-US" sz="6600" b="1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</a:rPr>
              <a:t>সম্পর্কিত</a:t>
            </a:r>
            <a:endParaRPr lang="en-US" sz="6600" b="1" dirty="0">
              <a:solidFill>
                <a:srgbClr val="000000"/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15103"/>
            <a:ext cx="9144000" cy="342900"/>
          </a:xfrm>
          <a:prstGeom prst="rect">
            <a:avLst/>
          </a:prstGeom>
          <a:solidFill>
            <a:srgbClr val="05FF76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black"/>
                </a:solidFill>
                <a:latin typeface="Academy Engraved LET" pitchFamily="2" charset="0"/>
                <a:sym typeface="Arial"/>
              </a:rPr>
              <a:t>Presented  By : A.M. ATIQULLAH, INSTRUCTOR(Tech) RAC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DHAKA POLYTECHNIC INSTITUTE, Dhaka-1208</a:t>
            </a:r>
            <a:endParaRPr lang="en-US" sz="1400" b="1" dirty="0">
              <a:solidFill>
                <a:prstClr val="black"/>
              </a:solidFill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8077200" cy="1371600"/>
          </a:xfrm>
          <a:prstGeom prst="rect">
            <a:avLst/>
          </a:prstGeom>
          <a:solidFill>
            <a:srgbClr val="05FF76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rgbClr val="873624"/>
              </a:buClr>
            </a:pPr>
            <a:r>
              <a:rPr lang="en-US" sz="7200" b="1" spc="-30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ইমেইল</a:t>
            </a:r>
            <a:r>
              <a:rPr lang="en-US" sz="7200" b="1" spc="-30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 </a:t>
            </a:r>
            <a:r>
              <a:rPr lang="en-US" sz="7200" b="1" spc="-30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কর</a:t>
            </a:r>
            <a:endParaRPr lang="en-US" sz="7200" b="1" spc="-300" dirty="0">
              <a:solidFill>
                <a:srgbClr val="000000"/>
              </a:solidFill>
              <a:latin typeface="NikoshBAN" pitchFamily="2" charset="0"/>
              <a:cs typeface="NikoshBAN" pitchFamily="2" charset="0"/>
              <a:sym typeface="Arial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7150" y="4267200"/>
            <a:ext cx="8915400" cy="2133600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rgbClr val="873624"/>
              </a:buClr>
            </a:pPr>
            <a:r>
              <a:rPr lang="en-US" sz="3200" b="1" spc="-300" dirty="0">
                <a:solidFill>
                  <a:srgbClr val="FFFF00"/>
                </a:solidFill>
                <a:latin typeface="NikoshBAN" pitchFamily="2" charset="0"/>
                <a:cs typeface="NikoshBAN" pitchFamily="2" charset="0"/>
                <a:sym typeface="Arial"/>
              </a:rPr>
              <a:t>atiqullahrac@gmail.com</a:t>
            </a:r>
            <a:endParaRPr lang="en-US" sz="6000" b="1" spc="-300" dirty="0">
              <a:solidFill>
                <a:srgbClr val="FFFF00"/>
              </a:solidFill>
              <a:latin typeface="NikoshBAN" pitchFamily="2" charset="0"/>
              <a:cs typeface="NikoshBAN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0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22071"/>
            <a:ext cx="9144000" cy="435935"/>
          </a:xfrm>
          <a:solidFill>
            <a:schemeClr val="accent1"/>
          </a:solidFill>
        </p:spPr>
        <p:txBody>
          <a:bodyPr/>
          <a:lstStyle/>
          <a:p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পলিঃ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ইন্সঃ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তেজগাঁও</a:t>
            </a:r>
            <a:r>
              <a:rPr lang="en-US" sz="255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550" b="1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endParaRPr lang="en-US" sz="2550" b="1" spc="-15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209800"/>
            <a:ext cx="9144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rgbClr val="C00000"/>
              </a:solidFill>
              <a:latin typeface="CastleT" pitchFamily="34" charset="0"/>
              <a:sym typeface="Arial"/>
            </a:endParaRPr>
          </a:p>
        </p:txBody>
      </p:sp>
      <p:pic>
        <p:nvPicPr>
          <p:cNvPr id="9" name="Picture 8" descr="images (5).jpg">
            <a:extLst>
              <a:ext uri="{FF2B5EF4-FFF2-40B4-BE49-F238E27FC236}">
                <a16:creationId xmlns:a16="http://schemas.microsoft.com/office/drawing/2014/main" id="{DB7DC489-2897-4837-AB8F-6D7763AB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92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6"/>
            <a:ext cx="6400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1500" b="1" kern="0" spc="-30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ধন্যবাদ</a:t>
            </a:r>
            <a:r>
              <a:rPr lang="en-GB" sz="11500" b="1" kern="0" spc="-300" dirty="0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 </a:t>
            </a:r>
            <a:r>
              <a:rPr lang="en-GB" sz="11500" b="1" kern="0" spc="-300" dirty="0" err="1">
                <a:solidFill>
                  <a:srgbClr val="000000"/>
                </a:solidFill>
                <a:latin typeface="NikoshBAN" pitchFamily="2" charset="0"/>
                <a:cs typeface="NikoshBAN" pitchFamily="2" charset="0"/>
                <a:sym typeface="Arial"/>
              </a:rPr>
              <a:t>সকলকে</a:t>
            </a:r>
            <a:endParaRPr lang="en-US" sz="11500" b="1" kern="0" spc="-300" dirty="0">
              <a:solidFill>
                <a:srgbClr val="000000"/>
              </a:solidFill>
              <a:latin typeface="NikoshBAN" pitchFamily="2" charset="0"/>
              <a:cs typeface="NikoshBAN" pitchFamily="2" charset="0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7004" y="3090540"/>
            <a:ext cx="39021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5400" b="1" kern="0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  <a:sym typeface="Arial"/>
              </a:rPr>
              <a:t>THANK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5400" b="1" kern="0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  <a:sym typeface="Arial"/>
              </a:rPr>
              <a:t> YOU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5400" b="1" kern="0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  <a:sym typeface="Arial"/>
              </a:rPr>
              <a:t>FOR  ALL</a:t>
            </a:r>
            <a:endParaRPr lang="en-US" sz="5400" b="1" kern="0" spc="-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312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52400" y="3352800"/>
            <a:ext cx="9143999" cy="1752600"/>
          </a:xfrm>
        </p:spPr>
        <p:txBody>
          <a:bodyPr>
            <a:normAutofit fontScale="90000"/>
          </a:bodyPr>
          <a:lstStyle/>
          <a:p>
            <a:pPr lvl="0">
              <a:spcBef>
                <a:spcPct val="20000"/>
              </a:spcBef>
            </a:pPr>
            <a:r>
              <a:rPr lang="en-US" sz="18000" b="1" dirty="0" err="1">
                <a:solidFill>
                  <a:prstClr val="black"/>
                </a:solidFill>
                <a:latin typeface="Nikosh" pitchFamily="2" charset="0"/>
                <a:ea typeface="+mn-ea"/>
                <a:cs typeface="Nikosh" pitchFamily="2" charset="0"/>
              </a:rPr>
              <a:t>ধন্যবাদ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" y="0"/>
            <a:ext cx="9143999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" y="990609"/>
            <a:ext cx="9144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spc="-150" dirty="0" err="1">
                <a:solidFill>
                  <a:srgbClr val="FFFF00"/>
                </a:solidFill>
                <a:latin typeface="NikoshBAN" pitchFamily="2" charset="0"/>
                <a:cs typeface="NikoshBAN" pitchFamily="2" charset="0"/>
                <a:sym typeface="Arial"/>
              </a:rPr>
              <a:t>ধন্যবাদ</a:t>
            </a:r>
            <a:endParaRPr lang="en-US" sz="28700" spc="-150" dirty="0">
              <a:solidFill>
                <a:srgbClr val="FFFF00"/>
              </a:solidFill>
              <a:latin typeface="NikoshBAN" pitchFamily="2" charset="0"/>
              <a:cs typeface="NikoshBAN" pitchFamily="2" charset="0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15103"/>
            <a:ext cx="9144000" cy="342900"/>
          </a:xfrm>
          <a:prstGeom prst="rect">
            <a:avLst/>
          </a:prstGeom>
          <a:solidFill>
            <a:srgbClr val="05FF76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black"/>
                </a:solidFill>
                <a:latin typeface="Academy Engraved LET" pitchFamily="2" charset="0"/>
                <a:sym typeface="Arial"/>
              </a:rPr>
              <a:t>Presented  By : A.M. ATIQULLAH, INSTRUCTOR(Tech) RAC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DHAKA POLYTECHNIC INSTITUTE, Dhaka-1208</a:t>
            </a:r>
            <a:endParaRPr lang="en-US" sz="1400" b="1" dirty="0">
              <a:solidFill>
                <a:prstClr val="black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438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6201"/>
            <a:ext cx="9144000" cy="6362699"/>
          </a:xfrm>
          <a:solidFill>
            <a:schemeClr val="bg1"/>
          </a:solidFill>
          <a:ln w="762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buNone/>
            </a:pPr>
            <a:endParaRPr lang="en-US" sz="4400" b="1" dirty="0">
              <a:latin typeface="Nikosh" pitchFamily="2" charset="0"/>
              <a:cs typeface="Nikosh" pitchFamily="2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Nikosh" pitchFamily="2" charset="0"/>
                <a:cs typeface="Nikosh" pitchFamily="2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15103"/>
            <a:ext cx="9144000" cy="342900"/>
          </a:xfrm>
          <a:prstGeom prst="rect">
            <a:avLst/>
          </a:prstGeom>
          <a:solidFill>
            <a:srgbClr val="05FF7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prstClr val="black"/>
                </a:solidFill>
                <a:latin typeface="Academy Engraved LET" pitchFamily="2" charset="0"/>
                <a:sym typeface="Arial"/>
              </a:rPr>
              <a:t>Presented  By : A.M. ATIQULLAH, INSTRUCTOR(Tech) RAC </a:t>
            </a:r>
            <a:r>
              <a:rPr lang="en-US" sz="1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DHAKA POLYTECHNIC INSTITUTE, Dhaka-1208</a:t>
            </a:r>
            <a:endParaRPr lang="en-US" sz="1400" b="1" dirty="0">
              <a:solidFill>
                <a:prstClr val="black"/>
              </a:solidFill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515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250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77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11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86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25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4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FFFF00"/>
          </a:solidFill>
          <a:ln w="762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Kalpurush" panose="02000600000000000000" pitchFamily="2" charset="0"/>
                <a:ea typeface="+mn-ea"/>
                <a:cs typeface="Kalpurush" panose="02000600000000000000" pitchFamily="2" charset="0"/>
              </a:rPr>
              <a:t>(</a:t>
            </a:r>
            <a:r>
              <a:rPr lang="en-US" sz="6000" b="1" dirty="0" err="1">
                <a:solidFill>
                  <a:srgbClr val="FF0000"/>
                </a:solidFill>
                <a:latin typeface="Kalpurush" panose="02000600000000000000" pitchFamily="2" charset="0"/>
                <a:ea typeface="+mn-ea"/>
                <a:cs typeface="Kalpurush" panose="02000600000000000000" pitchFamily="2" charset="0"/>
              </a:rPr>
              <a:t>রেফারেন্স</a:t>
            </a:r>
            <a:r>
              <a:rPr lang="en-US" sz="6000" b="1" dirty="0">
                <a:solidFill>
                  <a:srgbClr val="FF0000"/>
                </a:solidFill>
                <a:latin typeface="Kalpurush" panose="02000600000000000000" pitchFamily="2" charset="0"/>
                <a:ea typeface="+mn-ea"/>
                <a:cs typeface="Kalpurush" panose="02000600000000000000" pitchFamily="2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Kalpurush" panose="02000600000000000000" pitchFamily="2" charset="0"/>
                <a:ea typeface="+mn-ea"/>
                <a:cs typeface="Kalpurush" panose="02000600000000000000" pitchFamily="2" charset="0"/>
              </a:rPr>
              <a:t>বই</a:t>
            </a:r>
            <a:r>
              <a:rPr lang="en-US" sz="6000" b="1" dirty="0">
                <a:solidFill>
                  <a:srgbClr val="FF0000"/>
                </a:solidFill>
                <a:latin typeface="Kalpurush" panose="02000600000000000000" pitchFamily="2" charset="0"/>
                <a:ea typeface="+mn-ea"/>
                <a:cs typeface="Kalpurush" panose="02000600000000000000" pitchFamily="2" charset="0"/>
              </a:rPr>
              <a:t>)</a:t>
            </a:r>
            <a:r>
              <a:rPr lang="en-US" sz="4900" b="1" spc="-150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 BOOKS</a:t>
            </a:r>
            <a:endParaRPr lang="en-US" sz="8000" b="1" spc="-15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24"/>
            <a:ext cx="9144000" cy="5248275"/>
          </a:xfrm>
          <a:ln w="762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ts val="5500"/>
              </a:lnSpc>
              <a:spcBef>
                <a:spcPts val="0"/>
              </a:spcBef>
              <a:buNone/>
            </a:pPr>
            <a:r>
              <a:rPr lang="en-US" sz="4000" b="1" spc="-150" dirty="0" err="1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Kalpurush" panose="02000600000000000000" pitchFamily="2" charset="0"/>
                <a:cs typeface="Kalpurush" panose="02000600000000000000" pitchFamily="2" charset="0"/>
              </a:rPr>
              <a:t>রেফ্রিজারেশন</a:t>
            </a:r>
            <a:r>
              <a:rPr lang="en-US" sz="4000" b="1" spc="-150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Kalpurush" panose="02000600000000000000" pitchFamily="2" charset="0"/>
                <a:cs typeface="Kalpurush" panose="02000600000000000000" pitchFamily="2" charset="0"/>
              </a:rPr>
              <a:t>  </a:t>
            </a:r>
            <a:r>
              <a:rPr lang="en-US" sz="4000" b="1" spc="-150" dirty="0" err="1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4000" b="1" spc="-150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4000" b="1" spc="-150" dirty="0" err="1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Kalpurush" panose="02000600000000000000" pitchFamily="2" charset="0"/>
                <a:cs typeface="Kalpurush" panose="02000600000000000000" pitchFamily="2" charset="0"/>
              </a:rPr>
              <a:t>এসি</a:t>
            </a:r>
            <a:r>
              <a:rPr lang="en-US" sz="4000" b="1" spc="-150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4000" b="1" spc="-150" dirty="0" err="1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Kalpurush" panose="02000600000000000000" pitchFamily="2" charset="0"/>
                <a:cs typeface="Kalpurush" panose="02000600000000000000" pitchFamily="2" charset="0"/>
              </a:rPr>
              <a:t>টেকনোলজির</a:t>
            </a:r>
            <a:endParaRPr lang="en-US" sz="4000" b="1" spc="-150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marL="0" indent="0" algn="ctr">
              <a:lnSpc>
                <a:spcPts val="4800"/>
              </a:lnSpc>
              <a:spcBef>
                <a:spcPts val="0"/>
              </a:spcBef>
              <a:buNone/>
            </a:pPr>
            <a:r>
              <a:rPr lang="en-US" sz="4000" b="1" u="sng" spc="-150" dirty="0" err="1">
                <a:latin typeface="Kalpurush" panose="02000600000000000000" pitchFamily="2" charset="0"/>
                <a:cs typeface="Kalpurush" panose="02000600000000000000" pitchFamily="2" charset="0"/>
              </a:rPr>
              <a:t>বই</a:t>
            </a:r>
            <a:r>
              <a:rPr lang="en-US" sz="4000" b="1" u="sng" spc="-150" dirty="0">
                <a:latin typeface="Kalpurush" panose="02000600000000000000" pitchFamily="2" charset="0"/>
                <a:cs typeface="Kalpurush" panose="02000600000000000000" pitchFamily="2" charset="0"/>
              </a:rPr>
              <a:t>, </a:t>
            </a:r>
            <a:r>
              <a:rPr lang="en-US" sz="4000" b="1" u="sng" spc="-150" dirty="0" err="1">
                <a:solidFill>
                  <a:srgbClr val="FF0000"/>
                </a:solidFill>
                <a:highlight>
                  <a:srgbClr val="FFFF00"/>
                </a:highlight>
                <a:latin typeface="Kalpurush" panose="02000600000000000000" pitchFamily="2" charset="0"/>
                <a:cs typeface="Kalpurush" panose="02000600000000000000" pitchFamily="2" charset="0"/>
              </a:rPr>
              <a:t>লেখক</a:t>
            </a:r>
            <a:r>
              <a:rPr lang="en-US" sz="4000" b="1" u="sng" spc="-150" dirty="0">
                <a:latin typeface="Kalpurush" panose="02000600000000000000" pitchFamily="2" charset="0"/>
                <a:cs typeface="Kalpurush" panose="02000600000000000000" pitchFamily="2" charset="0"/>
              </a:rPr>
              <a:t> ও </a:t>
            </a:r>
            <a:r>
              <a:rPr lang="en-US" sz="4000" b="1" u="sng" spc="-15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পাবলিকেশনের</a:t>
            </a:r>
            <a:r>
              <a:rPr lang="en-US" sz="4000" b="1" u="sng" spc="-15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4000" b="1" u="sng" spc="-15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নাম</a:t>
            </a:r>
            <a:r>
              <a:rPr lang="en-US" sz="4000" b="1" spc="-15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:</a:t>
            </a:r>
          </a:p>
          <a:p>
            <a:pPr marL="0" indent="0">
              <a:lnSpc>
                <a:spcPts val="4200"/>
              </a:lnSpc>
              <a:spcBef>
                <a:spcPts val="0"/>
              </a:spcBef>
              <a:buNone/>
            </a:pPr>
            <a:r>
              <a:rPr lang="en-US" sz="3600" b="1" dirty="0"/>
              <a:t>1.Modern Refrigeration &amp; Air conditioning for </a:t>
            </a:r>
          </a:p>
          <a:p>
            <a:pPr marL="0" indent="0">
              <a:lnSpc>
                <a:spcPts val="4200"/>
              </a:lnSpc>
              <a:spcBef>
                <a:spcPts val="0"/>
              </a:spcBef>
              <a:buNone/>
            </a:pPr>
            <a:r>
              <a:rPr lang="en-US" b="1" dirty="0"/>
              <a:t>Engineers.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Prof. P. S. Desai </a:t>
            </a:r>
            <a:r>
              <a:rPr lang="en-US" b="1" dirty="0"/>
              <a:t>(</a:t>
            </a:r>
            <a:r>
              <a:rPr lang="en-US" b="1" dirty="0">
                <a:solidFill>
                  <a:srgbClr val="1B00C0"/>
                </a:solidFill>
              </a:rPr>
              <a:t>KHANNA PUBLISHERS</a:t>
            </a:r>
            <a:r>
              <a:rPr lang="en-US" b="1" dirty="0"/>
              <a:t>)</a:t>
            </a:r>
          </a:p>
          <a:p>
            <a:pPr marL="0" indent="0">
              <a:lnSpc>
                <a:spcPts val="4200"/>
              </a:lnSpc>
              <a:spcBef>
                <a:spcPts val="0"/>
              </a:spcBef>
              <a:buNone/>
            </a:pPr>
            <a:r>
              <a:rPr lang="en-US" b="1" dirty="0"/>
              <a:t>2. Modern Refrigeration &amp; Air-conditioning. </a:t>
            </a:r>
          </a:p>
          <a:p>
            <a:pPr marL="0" indent="0">
              <a:lnSpc>
                <a:spcPts val="42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Althouse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/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Turnquist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/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Bracciano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en-US" sz="2800" b="1" spc="-300" dirty="0"/>
              <a:t>(</a:t>
            </a:r>
            <a:r>
              <a:rPr lang="en-US" sz="2800" b="1" spc="-300" dirty="0">
                <a:solidFill>
                  <a:srgbClr val="000099"/>
                </a:solidFill>
              </a:rPr>
              <a:t>THE  GOOD  HEART  WILCOX</a:t>
            </a:r>
            <a:r>
              <a:rPr lang="en-US" sz="2800" b="1" spc="-300" dirty="0"/>
              <a:t>)</a:t>
            </a:r>
            <a:r>
              <a:rPr lang="en-US" b="1" dirty="0"/>
              <a:t> </a:t>
            </a:r>
          </a:p>
          <a:p>
            <a:pPr marL="0" indent="0">
              <a:lnSpc>
                <a:spcPts val="4200"/>
              </a:lnSpc>
              <a:spcBef>
                <a:spcPts val="0"/>
              </a:spcBef>
              <a:buNone/>
            </a:pPr>
            <a:r>
              <a:rPr lang="en-US" b="1" dirty="0"/>
              <a:t>3. Principals of Refrigeration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Roy J.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Dossat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2600" b="1" spc="-300" dirty="0">
                <a:solidFill>
                  <a:srgbClr val="1B00C0"/>
                </a:solidFill>
              </a:rPr>
              <a:t>(PRENTICE  HALL)</a:t>
            </a:r>
            <a:r>
              <a:rPr lang="en-US" sz="2600" b="1" dirty="0">
                <a:solidFill>
                  <a:srgbClr val="1B00C0"/>
                </a:solidFill>
              </a:rPr>
              <a:t> </a:t>
            </a:r>
          </a:p>
          <a:p>
            <a:pPr marL="0" indent="0">
              <a:lnSpc>
                <a:spcPts val="4200"/>
              </a:lnSpc>
              <a:spcBef>
                <a:spcPts val="0"/>
              </a:spcBef>
              <a:buNone/>
            </a:pPr>
            <a:r>
              <a:rPr lang="en-US" b="1" dirty="0"/>
              <a:t>4. A Text Book of Refrigeration and </a:t>
            </a:r>
            <a:r>
              <a:rPr lang="en-US" b="1" dirty="0" err="1"/>
              <a:t>Airconditioning</a:t>
            </a:r>
            <a:r>
              <a:rPr lang="en-US" b="1" dirty="0"/>
              <a:t>.</a:t>
            </a:r>
          </a:p>
          <a:p>
            <a:pPr marL="0" indent="0">
              <a:lnSpc>
                <a:spcPts val="42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R. S. KHURMI/ J. K. GUPTA </a:t>
            </a:r>
            <a:r>
              <a:rPr lang="en-US" sz="2400" b="1" spc="-300" dirty="0"/>
              <a:t>(</a:t>
            </a:r>
            <a:r>
              <a:rPr lang="en-US" sz="2800" b="1" spc="-300" dirty="0">
                <a:solidFill>
                  <a:srgbClr val="000099"/>
                </a:solidFill>
              </a:rPr>
              <a:t>EURASIA  PUBLISHING  HOUSE P. LTD)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BFFCE5-B52C-4C60-BE9E-CD8DC8EC318B}"/>
              </a:ext>
            </a:extLst>
          </p:cNvPr>
          <p:cNvSpPr/>
          <p:nvPr/>
        </p:nvSpPr>
        <p:spPr>
          <a:xfrm>
            <a:off x="47625" y="1047749"/>
            <a:ext cx="1295400" cy="1362076"/>
          </a:xfrm>
          <a:prstGeom prst="ellips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1600" b="1" spc="-300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1600" b="1" spc="-300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1600" b="1" spc="-300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1600" b="1" spc="-300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1600" b="1" spc="-300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1600" b="1" spc="-300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1600" b="1" spc="-300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1600" b="1" spc="-300" dirty="0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1600" b="1" spc="-300" dirty="0" err="1">
                <a:solidFill>
                  <a:schemeClr val="bg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1600" b="1" spc="-300" dirty="0">
              <a:solidFill>
                <a:schemeClr val="bg1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0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45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212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915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964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030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828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52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097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513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E3CC55-456E-4A5F-AEAB-619D0BA98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74230"/>
              </p:ext>
            </p:extLst>
          </p:nvPr>
        </p:nvGraphicFramePr>
        <p:xfrm>
          <a:off x="0" y="1274642"/>
          <a:ext cx="9143999" cy="495412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649184">
                  <a:extLst>
                    <a:ext uri="{9D8B030D-6E8A-4147-A177-3AD203B41FA5}">
                      <a16:colId xmlns:a16="http://schemas.microsoft.com/office/drawing/2014/main" val="2117297631"/>
                    </a:ext>
                  </a:extLst>
                </a:gridCol>
                <a:gridCol w="8494815">
                  <a:extLst>
                    <a:ext uri="{9D8B030D-6E8A-4147-A177-3AD203B41FA5}">
                      <a16:colId xmlns:a16="http://schemas.microsoft.com/office/drawing/2014/main" val="1137673195"/>
                    </a:ext>
                  </a:extLst>
                </a:gridCol>
              </a:tblGrid>
              <a:tr h="36636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SL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JOB/ PRACTICAL LIST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385687"/>
                  </a:ext>
                </a:extLst>
              </a:tr>
              <a:tr h="509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1.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Test The Performance Of A Water Cooler. </a:t>
                      </a:r>
                      <a:r>
                        <a:rPr lang="en-US" sz="2100" b="1" spc="-30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ওয়াটার</a:t>
                      </a:r>
                      <a:r>
                        <a:rPr lang="en-US" sz="2100" b="1" spc="-300" dirty="0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 </a:t>
                      </a:r>
                      <a:r>
                        <a:rPr lang="en-US" sz="2100" b="1" spc="-30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কুলারের</a:t>
                      </a:r>
                      <a:r>
                        <a:rPr lang="en-US" sz="2100" b="1" spc="-300" dirty="0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 </a:t>
                      </a:r>
                      <a:r>
                        <a:rPr lang="en-US" sz="2100" b="1" spc="-30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কার্য্যকারিতা</a:t>
                      </a:r>
                      <a:r>
                        <a:rPr lang="en-US" sz="2100" b="1" spc="-300" dirty="0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 </a:t>
                      </a:r>
                      <a:r>
                        <a:rPr lang="en-US" sz="2100" b="1" spc="-30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টেস্ট</a:t>
                      </a:r>
                      <a:endParaRPr lang="en-US" sz="2100" spc="-300" dirty="0">
                        <a:solidFill>
                          <a:srgbClr val="08080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Kalpurush" panose="02000600000000000000" pitchFamily="2" charset="0"/>
                        <a:ea typeface="Calibri" panose="020F0502020204030204" pitchFamily="34" charset="0"/>
                        <a:cs typeface="Kalpurush" panose="02000600000000000000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127699"/>
                  </a:ext>
                </a:extLst>
              </a:tr>
              <a:tr h="509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2.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Test The Performance Of A Display Freezer  </a:t>
                      </a:r>
                      <a:r>
                        <a:rPr lang="en-US" sz="2000" b="1" spc="-30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ডিসপ্লেফিজারের</a:t>
                      </a:r>
                      <a:r>
                        <a:rPr lang="en-US" sz="2000" b="1" spc="-300" dirty="0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 </a:t>
                      </a:r>
                      <a:r>
                        <a:rPr lang="en-US" sz="2000" b="1" spc="-30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কার্য্যকারিতা</a:t>
                      </a:r>
                      <a:r>
                        <a:rPr lang="en-US" sz="2000" b="1" spc="-300" dirty="0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 </a:t>
                      </a:r>
                      <a:r>
                        <a:rPr lang="en-US" sz="2000" b="1" spc="-30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টেস্ট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0953489"/>
                  </a:ext>
                </a:extLst>
              </a:tr>
              <a:tr h="509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3.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Visit An Ice Cream Plant &amp; Make A Technical Report.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772795"/>
                  </a:ext>
                </a:extLst>
              </a:tr>
              <a:tr h="509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4.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Make A Technical Report After Visiting A Block Ice Plant.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784849"/>
                  </a:ext>
                </a:extLst>
              </a:tr>
              <a:tr h="509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5.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Draw Piping Diagram Of Block Ice Plant</a:t>
                      </a:r>
                      <a:r>
                        <a:rPr lang="en-US" sz="2000" b="1" dirty="0">
                          <a:effectLst/>
                        </a:rPr>
                        <a:t>. </a:t>
                      </a:r>
                      <a:r>
                        <a:rPr lang="en-US" sz="2000" b="1" spc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ব্লক</a:t>
                      </a:r>
                      <a:r>
                        <a:rPr lang="en-US" sz="2000" b="1" spc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en-US" sz="2000" b="1" spc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আইস</a:t>
                      </a:r>
                      <a:r>
                        <a:rPr lang="en-US" sz="2000" b="1" spc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en-US" sz="2000" b="1" spc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প্লান্টের</a:t>
                      </a:r>
                      <a:r>
                        <a:rPr lang="en-US" sz="2000" b="1" spc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en-US" sz="2000" b="1" spc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পাইপিং</a:t>
                      </a:r>
                      <a:r>
                        <a:rPr lang="en-US" sz="2000" b="1" spc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en-US" sz="2000" b="1" spc="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ডায়াগ্রাম</a:t>
                      </a:r>
                      <a:endParaRPr lang="en-US" sz="2400" spc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625656"/>
                  </a:ext>
                </a:extLst>
              </a:tr>
              <a:tr h="509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6.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Visit A Cold Storage And Make A Technical Report.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133379"/>
                  </a:ext>
                </a:extLst>
              </a:tr>
              <a:tr h="509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7.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Check The Performance Of Dehumidifier.</a:t>
                      </a:r>
                      <a:r>
                        <a:rPr lang="en-US" sz="2400" b="1" spc="-300" dirty="0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en-US" sz="1900" b="1" spc="-15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ডিহিউমিডিফায়ারের</a:t>
                      </a:r>
                      <a:r>
                        <a:rPr lang="en-US" sz="1900" b="1" spc="-150" dirty="0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en-US" sz="1900" b="1" spc="-15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কার্য্যকারিতা</a:t>
                      </a:r>
                      <a:r>
                        <a:rPr lang="en-US" sz="1900" b="1" spc="-150" dirty="0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en-US" sz="1900" b="1" spc="-15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টেস্ট</a:t>
                      </a:r>
                      <a:endParaRPr lang="en-US" sz="1900" spc="-1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2543291"/>
                  </a:ext>
                </a:extLst>
              </a:tr>
              <a:tr h="509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8.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Billed Up A 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</a:rPr>
                        <a:t>Dehumidifier.  </a:t>
                      </a:r>
                      <a:r>
                        <a:rPr lang="en-US" sz="2400" b="1" spc="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ডিহিউমিডিফায়ারের</a:t>
                      </a:r>
                      <a:r>
                        <a:rPr lang="en-US" sz="2400" b="1" spc="0" dirty="0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en-US" sz="2400" b="1" spc="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গঠনকরণ</a:t>
                      </a:r>
                      <a:r>
                        <a:rPr lang="en-US" sz="2400" b="1" spc="0" dirty="0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en-US" sz="2400" b="1" spc="0" dirty="0" err="1">
                          <a:solidFill>
                            <a:srgbClr val="08080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প্রণালী</a:t>
                      </a:r>
                      <a:endParaRPr lang="en-US" sz="2400" spc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927261"/>
                  </a:ext>
                </a:extLst>
              </a:tr>
              <a:tr h="5097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9.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Visit A Fish Processing Plant And Make A Report.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88886"/>
                  </a:ext>
                </a:extLst>
              </a:tr>
            </a:tbl>
          </a:graphicData>
        </a:graphic>
      </p:graphicFrame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F95C99-B895-4898-90ED-B54A21B4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57"/>
            <a:ext cx="9143999" cy="1292662"/>
          </a:xfrm>
          <a:prstGeom prst="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৪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)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কমার্শিয়াল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এন্ড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ইন্ডাষ্টিয়াল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রেফ্রিজারেশন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67254 - Commercial &amp; Industrial Refrigeration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PRACTICAL:                                   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1B00C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পঞ্চম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B00C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1B00C0"/>
                </a:solidFill>
                <a:effectLst/>
                <a:latin typeface="Kalpurush" panose="02000600000000000000" pitchFamily="2" charset="0"/>
                <a:ea typeface="Calibri" panose="020F0502020204030204" pitchFamily="34" charset="0"/>
                <a:cs typeface="Kalpurush" panose="02000600000000000000" pitchFamily="2" charset="0"/>
              </a:rPr>
              <a:t>পর্ব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1B00C0"/>
              </a:solidFill>
              <a:effectLst/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7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67243 Cooling &amp; Heating load Calculation </a:t>
            </a:r>
            <a:br>
              <a:rPr lang="en-US" b="1" dirty="0"/>
            </a:br>
            <a:r>
              <a:rPr lang="en-US" b="1" dirty="0"/>
              <a:t>T=3, P=3, C=4 (2 3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6300"/>
              </a:lnSpc>
              <a:spcBef>
                <a:spcPts val="0"/>
              </a:spcBef>
              <a:buNone/>
            </a:pPr>
            <a:r>
              <a:rPr lang="en-US" sz="5200" b="1" spc="-300" dirty="0">
                <a:solidFill>
                  <a:srgbClr val="FF0000"/>
                </a:solidFill>
              </a:rPr>
              <a:t>OBJECTIVES: </a:t>
            </a:r>
            <a:r>
              <a:rPr lang="en-US" sz="5200" b="1" spc="-300" dirty="0"/>
              <a:t>To Provide The Students</a:t>
            </a:r>
          </a:p>
          <a:p>
            <a:pPr marL="0" indent="0" algn="ctr">
              <a:lnSpc>
                <a:spcPts val="6300"/>
              </a:lnSpc>
              <a:spcBef>
                <a:spcPts val="0"/>
              </a:spcBef>
              <a:buNone/>
            </a:pPr>
            <a:r>
              <a:rPr lang="en-US" sz="5500" b="1" spc="-150" dirty="0"/>
              <a:t>With An Opportunity To Acquire </a:t>
            </a:r>
          </a:p>
          <a:p>
            <a:pPr marL="0" indent="0" algn="ctr">
              <a:lnSpc>
                <a:spcPts val="6300"/>
              </a:lnSpc>
              <a:spcBef>
                <a:spcPts val="0"/>
              </a:spcBef>
              <a:buNone/>
            </a:pPr>
            <a:r>
              <a:rPr lang="en-US" sz="5800" b="1" spc="-150" dirty="0"/>
              <a:t>Knowledge, Skills And Attitude </a:t>
            </a:r>
          </a:p>
          <a:p>
            <a:pPr marL="0" indent="0" algn="ctr">
              <a:lnSpc>
                <a:spcPts val="6300"/>
              </a:lnSpc>
              <a:spcBef>
                <a:spcPts val="0"/>
              </a:spcBef>
              <a:buNone/>
            </a:pPr>
            <a:r>
              <a:rPr lang="en-US" sz="5400" b="1" spc="-300" dirty="0"/>
              <a:t>In The Area Of Cooling And Heating </a:t>
            </a:r>
          </a:p>
          <a:p>
            <a:pPr marL="0" indent="0" algn="ctr">
              <a:lnSpc>
                <a:spcPts val="6300"/>
              </a:lnSpc>
              <a:spcBef>
                <a:spcPts val="0"/>
              </a:spcBef>
              <a:buNone/>
            </a:pPr>
            <a:r>
              <a:rPr lang="en-US" sz="4400" b="1" spc="-150" dirty="0"/>
              <a:t>Load Calculation With </a:t>
            </a:r>
            <a:r>
              <a:rPr lang="en-US" sz="4400" b="1" spc="-300" dirty="0"/>
              <a:t>Special Emphasis On: 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754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উপস্থাপনায়ঃ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820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</a:t>
            </a:r>
            <a:r>
              <a:rPr lang="en-US" sz="4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324600"/>
            <a:ext cx="9144000" cy="52270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: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9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0" lvl="0" indent="0">
              <a:lnSpc>
                <a:spcPts val="62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4400" b="1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lnSpc>
                <a:spcPts val="62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4800" b="1" spc="-150" dirty="0">
                <a:solidFill>
                  <a:prstClr val="black"/>
                </a:solidFill>
              </a:rPr>
              <a:t>Aspect of cooling and heating load. </a:t>
            </a:r>
          </a:p>
          <a:p>
            <a:pPr marL="0" lvl="0" indent="0">
              <a:lnSpc>
                <a:spcPts val="62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6000" b="1" spc="-150" dirty="0">
                <a:solidFill>
                  <a:prstClr val="black"/>
                </a:solidFill>
              </a:rPr>
              <a:t>Aspect of building survey. </a:t>
            </a:r>
          </a:p>
          <a:p>
            <a:pPr marL="0" lvl="0" indent="0">
              <a:lnSpc>
                <a:spcPts val="62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4200" b="1" spc="-150" dirty="0">
                <a:solidFill>
                  <a:prstClr val="black"/>
                </a:solidFill>
              </a:rPr>
              <a:t>External and internal heat load calculation</a:t>
            </a:r>
          </a:p>
          <a:p>
            <a:pPr marL="0" lvl="0" indent="0">
              <a:lnSpc>
                <a:spcPts val="62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3700" b="1" spc="-150" dirty="0">
                <a:solidFill>
                  <a:prstClr val="black"/>
                </a:solidFill>
              </a:rPr>
              <a:t>Refrigeration and air conditioning plant capacity</a:t>
            </a:r>
          </a:p>
          <a:p>
            <a:pPr marL="0" lvl="0" indent="0">
              <a:lnSpc>
                <a:spcPts val="62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5400" b="1" spc="-150" dirty="0">
                <a:solidFill>
                  <a:prstClr val="black"/>
                </a:solidFill>
              </a:rPr>
              <a:t>Selection of equipment </a:t>
            </a:r>
          </a:p>
          <a:p>
            <a:pPr marL="0" lvl="0" indent="0">
              <a:lnSpc>
                <a:spcPts val="62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5400" b="1" spc="-150" dirty="0">
                <a:solidFill>
                  <a:prstClr val="black"/>
                </a:solidFill>
              </a:rPr>
              <a:t> Psychometric chart </a:t>
            </a:r>
          </a:p>
          <a:p>
            <a:pPr marL="0" lvl="0" indent="0">
              <a:lnSpc>
                <a:spcPts val="62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5400" b="1" spc="-150" dirty="0">
                <a:solidFill>
                  <a:prstClr val="black"/>
                </a:solidFill>
              </a:rPr>
              <a:t>Solar heat gain calculation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C7EC929-6126-4EBE-B0C2-E39890C3DC75}"/>
              </a:ext>
            </a:extLst>
          </p:cNvPr>
          <p:cNvSpPr txBox="1">
            <a:spLocks/>
          </p:cNvSpPr>
          <p:nvPr/>
        </p:nvSpPr>
        <p:spPr>
          <a:xfrm>
            <a:off x="0" y="6448425"/>
            <a:ext cx="9144000" cy="380999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উপস্থাপনায়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: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আবু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মোহাম্মদ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আতিকুল্যা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,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ইন্সট্রাক্টর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(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টেক্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)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আর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/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এসি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,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ঢাকা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পলিটেকনিক</a:t>
            </a:r>
            <a:r>
              <a:rPr kumimoji="0" lang="en-US" sz="207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 </a:t>
            </a:r>
            <a:r>
              <a:rPr kumimoji="0" lang="en-US" sz="207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ikoshBAN" pitchFamily="2" charset="0"/>
                <a:ea typeface="+mn-ea"/>
                <a:cs typeface="NikoshBAN" pitchFamily="2" charset="0"/>
              </a:rPr>
              <a:t>ইন্সটিটিউট,তেজগাঁও,ঢাকা</a:t>
            </a:r>
            <a:endParaRPr kumimoji="0" lang="en-US" sz="207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ikoshBAN" pitchFamily="2" charset="0"/>
              <a:ea typeface="+mn-ea"/>
              <a:cs typeface="NikoshBAN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A2EEC-3990-4716-AFBE-857E8CD6F17F}"/>
              </a:ext>
            </a:extLst>
          </p:cNvPr>
          <p:cNvSpPr txBox="1"/>
          <p:nvPr/>
        </p:nvSpPr>
        <p:spPr>
          <a:xfrm>
            <a:off x="0" y="65312"/>
            <a:ext cx="9144000" cy="448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কুলিং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অ্যান্ড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‍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হিটিং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লোড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 err="1">
                <a:latin typeface="Nikosh" pitchFamily="2" charset="0"/>
                <a:cs typeface="Nikosh" pitchFamily="2" charset="0"/>
              </a:rPr>
              <a:t>ক্যালকুলেশন</a:t>
            </a:r>
            <a:r>
              <a:rPr lang="en-US" sz="2800" b="1" spc="-150" dirty="0">
                <a:latin typeface="Nikosh" pitchFamily="2" charset="0"/>
                <a:cs typeface="Nikosh" pitchFamily="2" charset="0"/>
              </a:rPr>
              <a:t> </a:t>
            </a:r>
            <a:r>
              <a:rPr lang="en-US" sz="2800" b="1" spc="-150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b="1" spc="-15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en-US"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Calculation</a:t>
            </a:r>
          </a:p>
        </p:txBody>
      </p:sp>
    </p:spTree>
    <p:extLst>
      <p:ext uri="{BB962C8B-B14F-4D97-AF65-F5344CB8AC3E}">
        <p14:creationId xmlns:p14="http://schemas.microsoft.com/office/powerpoint/2010/main" val="3837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FFFF00"/>
          </a:solidFill>
          <a:ln w="76200">
            <a:solidFill>
              <a:srgbClr val="FF3300"/>
            </a:solidFill>
          </a:ln>
        </p:spPr>
        <p:txBody>
          <a:bodyPr>
            <a:noAutofit/>
          </a:bodyPr>
          <a:lstStyle/>
          <a:p>
            <a:pPr>
              <a:lnSpc>
                <a:spcPts val="8600"/>
              </a:lnSpc>
            </a:pPr>
            <a:r>
              <a:rPr lang="en-US" sz="7200" b="1" spc="-300" dirty="0">
                <a:solidFill>
                  <a:srgbClr val="1B0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SHORT DESCRIPTION</a:t>
            </a:r>
            <a:endParaRPr lang="en-US" sz="9600" b="1" spc="-300" dirty="0">
              <a:solidFill>
                <a:srgbClr val="1B0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0"/>
            <a:ext cx="9144000" cy="5314950"/>
          </a:xfrm>
          <a:ln w="57150">
            <a:solidFill>
              <a:srgbClr val="1B00C0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ts val="5500"/>
              </a:lnSpc>
              <a:spcBef>
                <a:spcPts val="0"/>
              </a:spcBef>
              <a:buNone/>
            </a:pPr>
            <a:r>
              <a:rPr lang="en-US" sz="3900" b="1" spc="-150" dirty="0"/>
              <a:t>Understand The Aspect Of Cooling And Heating</a:t>
            </a:r>
          </a:p>
          <a:p>
            <a:pPr marL="0" indent="0" algn="ctr">
              <a:lnSpc>
                <a:spcPts val="5500"/>
              </a:lnSpc>
              <a:spcBef>
                <a:spcPts val="0"/>
              </a:spcBef>
              <a:buNone/>
            </a:pPr>
            <a:r>
              <a:rPr lang="en-US" sz="3700" b="1" spc="-150" dirty="0"/>
              <a:t>Load, Concept Of Psychrometric Chart, Solar Heat</a:t>
            </a:r>
          </a:p>
          <a:p>
            <a:pPr marL="0" indent="0" algn="ctr">
              <a:lnSpc>
                <a:spcPts val="5500"/>
              </a:lnSpc>
              <a:spcBef>
                <a:spcPts val="0"/>
              </a:spcBef>
              <a:buNone/>
            </a:pPr>
            <a:r>
              <a:rPr lang="en-US" sz="3600" b="1" spc="-150" dirty="0"/>
              <a:t>Calculation, Building Survey, External And Internal</a:t>
            </a:r>
          </a:p>
          <a:p>
            <a:pPr marL="0" indent="0" algn="ctr">
              <a:lnSpc>
                <a:spcPts val="5500"/>
              </a:lnSpc>
              <a:spcBef>
                <a:spcPts val="0"/>
              </a:spcBef>
              <a:buNone/>
            </a:pPr>
            <a:r>
              <a:rPr lang="en-US" sz="3600" b="1" spc="-150" dirty="0"/>
              <a:t>Cooling And Heating Load Calculation, Capacity Of </a:t>
            </a:r>
          </a:p>
          <a:p>
            <a:pPr marL="0" indent="0" algn="just">
              <a:lnSpc>
                <a:spcPts val="5500"/>
              </a:lnSpc>
              <a:spcBef>
                <a:spcPts val="0"/>
              </a:spcBef>
              <a:buNone/>
            </a:pPr>
            <a:r>
              <a:rPr lang="en-US" sz="3600" b="1" spc="-150" dirty="0"/>
              <a:t>A Refrigeration And Air Conditioning Plant, Building</a:t>
            </a:r>
          </a:p>
          <a:p>
            <a:pPr marL="0" indent="0" algn="ctr">
              <a:lnSpc>
                <a:spcPts val="5500"/>
              </a:lnSpc>
              <a:spcBef>
                <a:spcPts val="0"/>
              </a:spcBef>
              <a:buNone/>
            </a:pPr>
            <a:r>
              <a:rPr lang="en-US" sz="4000" b="1" spc="-150" dirty="0"/>
              <a:t> Load Calculation And Equipment Selection.</a:t>
            </a:r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0" y="6457950"/>
            <a:ext cx="914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0"/>
              </a:lnSpc>
            </a:pP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উপস্থাপনায়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: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আবু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মোহাম্মদ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আতিকুল্যা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(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টেক্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)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আর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/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এসি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,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ঢাকা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পলিটেকনিক</a:t>
            </a:r>
            <a:r>
              <a:rPr lang="en-US" sz="207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 </a:t>
            </a:r>
            <a:r>
              <a:rPr lang="en-US" sz="207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itchFamily="2" charset="0"/>
                <a:cs typeface="NikoshBAN" pitchFamily="2" charset="0"/>
              </a:rPr>
              <a:t>ইন্সটিটিউট,তেজগাঁও,ঢাকা</a:t>
            </a:r>
            <a:endParaRPr lang="en-US" sz="207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11A4F0-099B-4DF0-A3B3-849DD89CC409}"/>
              </a:ext>
            </a:extLst>
          </p:cNvPr>
          <p:cNvSpPr/>
          <p:nvPr/>
        </p:nvSpPr>
        <p:spPr>
          <a:xfrm>
            <a:off x="2971800" y="5257800"/>
            <a:ext cx="2971797" cy="990600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200"/>
              </a:lnSpc>
            </a:pPr>
            <a:r>
              <a:rPr lang="en-US" sz="2000" b="1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67243</a:t>
            </a:r>
          </a:p>
          <a:p>
            <a:pPr algn="ctr">
              <a:lnSpc>
                <a:spcPts val="2200"/>
              </a:lnSpc>
            </a:pP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কুলিং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এন্ড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হিটিং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লোড</a:t>
            </a:r>
            <a:r>
              <a:rPr lang="en-US" sz="2000" b="1" spc="-300" dirty="0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 </a:t>
            </a:r>
            <a:r>
              <a:rPr lang="en-US" sz="2000" b="1" spc="-300" dirty="0" err="1">
                <a:solidFill>
                  <a:srgbClr val="000099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ক্যালকুলেশন</a:t>
            </a:r>
            <a:endParaRPr lang="en-US" sz="2000" b="1" spc="-300" dirty="0">
              <a:solidFill>
                <a:srgbClr val="000099"/>
              </a:solidFill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4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3465</Words>
  <Application>Microsoft Office PowerPoint</Application>
  <PresentationFormat>On-screen Show (4:3)</PresentationFormat>
  <Paragraphs>411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Academy Engraved LET</vt:lpstr>
      <vt:lpstr>Arial</vt:lpstr>
      <vt:lpstr>Calibri</vt:lpstr>
      <vt:lpstr>CastleT</vt:lpstr>
      <vt:lpstr>Kalpurush</vt:lpstr>
      <vt:lpstr>Nikosh</vt:lpstr>
      <vt:lpstr>NikoshBAN</vt:lpstr>
      <vt:lpstr>Times New Roman</vt:lpstr>
      <vt:lpstr>Wingdings</vt:lpstr>
      <vt:lpstr>Office Theme</vt:lpstr>
      <vt:lpstr>বিষয় কোড: ৬৭২৪৩</vt:lpstr>
      <vt:lpstr>উপস্থাপনায়ঃ</vt:lpstr>
      <vt:lpstr>PowerPoint Presentation</vt:lpstr>
      <vt:lpstr>PowerPoint Presentation</vt:lpstr>
      <vt:lpstr>PowerPoint Presentation</vt:lpstr>
      <vt:lpstr>(রেফারেন্স বই)REFERENCE BOOKS</vt:lpstr>
      <vt:lpstr>67243 Cooling &amp; Heating load Calculation  T=3, P=3, C=4 (2 3 4)</vt:lpstr>
      <vt:lpstr>PowerPoint Presentation</vt:lpstr>
      <vt:lpstr>SHORT DESCRIPTION</vt:lpstr>
      <vt:lpstr>মোট তত্বীয় (THEORY) অধ্যায়: ১০ টি</vt:lpstr>
      <vt:lpstr>PowerPoint Presentation</vt:lpstr>
      <vt:lpstr>G.O: 1. Understand The Aspect Of Cooling And Heating Load </vt:lpstr>
      <vt:lpstr>2. Understand The Concept Of Psychrometric Chart</vt:lpstr>
      <vt:lpstr>PowerPoint Presentation</vt:lpstr>
      <vt:lpstr>G.O:3. Understand The Concept Of Solar Heat Load </vt:lpstr>
      <vt:lpstr>4. Understand The Aspect Of Building Survey For Air Conditioning Heat Load. </vt:lpstr>
      <vt:lpstr>5. Understand The External Heat Load For Cooling Load Calculation. </vt:lpstr>
      <vt:lpstr>PowerPoint Presentation</vt:lpstr>
      <vt:lpstr>6. Understand The Internal Heat Load For Air Conditioning. </vt:lpstr>
      <vt:lpstr>PowerPoint Presentation</vt:lpstr>
      <vt:lpstr>7. Understand The Concept Of Heating Load Calculation. </vt:lpstr>
      <vt:lpstr>PowerPoint Presentation</vt:lpstr>
      <vt:lpstr>8. Understand The Capacity Of Refrigeration And Air Conditioning Plant.</vt:lpstr>
      <vt:lpstr>PowerPoint Presentation</vt:lpstr>
      <vt:lpstr>9. Understand The Calculation Of Cooling Load.</vt:lpstr>
      <vt:lpstr>10.Understand The Selection Of Equipment Of Refrigeration And Air- Condition Plant. </vt:lpstr>
      <vt:lpstr>PowerPoint Presentation</vt:lpstr>
      <vt:lpstr>তত্বীয়(Theory)অংশ</vt:lpstr>
      <vt:lpstr>এই পাঠ সম্পর্কিত</vt:lpstr>
      <vt:lpstr>   </vt:lpstr>
      <vt:lpstr>ধন্যবাদ</vt:lpstr>
      <vt:lpstr>PowerPoint Presentation</vt:lpstr>
      <vt:lpstr>PowerPoint Presentation</vt:lpstr>
      <vt:lpstr>ব্যবহারিক অংশ</vt:lpstr>
      <vt:lpstr>PRACTICAL:</vt:lpstr>
      <vt:lpstr>2. Study the co-efficient of heat transfer (U factor) for the structure with different wind velocity of outside.</vt:lpstr>
      <vt:lpstr>PowerPoint Presentation</vt:lpstr>
      <vt:lpstr>JOB NO-3</vt:lpstr>
      <vt:lpstr>JOB NO-4</vt:lpstr>
      <vt:lpstr>JOB NO-5</vt:lpstr>
      <vt:lpstr>JOB NO-6</vt:lpstr>
      <vt:lpstr>JOB NO-7</vt:lpstr>
      <vt:lpstr>JOB NO-8</vt:lpstr>
      <vt:lpstr>JOB NO-9</vt:lpstr>
      <vt:lpstr>JOB NO-10</vt:lpstr>
      <vt:lpstr>11. Study the split type air conditioner. </vt:lpstr>
      <vt:lpstr>PowerPoint Presentation</vt:lpstr>
      <vt:lpstr>JOB NO-12</vt:lpstr>
      <vt:lpstr>JOB NO-13</vt:lpstr>
      <vt:lpstr>ANY </vt:lpstr>
      <vt:lpstr>এই পাঠ সম্পর্কিত</vt:lpstr>
      <vt:lpstr>   </vt:lpstr>
      <vt:lpstr>ধন্যবাদ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উপস্থাপনায়: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A.M. Atiqullah</cp:lastModifiedBy>
  <cp:revision>638</cp:revision>
  <dcterms:created xsi:type="dcterms:W3CDTF">2021-01-18T02:48:57Z</dcterms:created>
  <dcterms:modified xsi:type="dcterms:W3CDTF">2021-12-21T14:51:58Z</dcterms:modified>
</cp:coreProperties>
</file>