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306" r:id="rId2"/>
    <p:sldId id="307" r:id="rId3"/>
    <p:sldId id="259" r:id="rId4"/>
    <p:sldId id="256" r:id="rId5"/>
    <p:sldId id="257" r:id="rId6"/>
    <p:sldId id="308" r:id="rId7"/>
    <p:sldId id="258" r:id="rId8"/>
    <p:sldId id="316" r:id="rId9"/>
    <p:sldId id="315" r:id="rId10"/>
    <p:sldId id="260" r:id="rId11"/>
    <p:sldId id="261" r:id="rId12"/>
    <p:sldId id="262" r:id="rId13"/>
    <p:sldId id="317" r:id="rId14"/>
    <p:sldId id="263" r:id="rId15"/>
    <p:sldId id="264" r:id="rId16"/>
    <p:sldId id="265" r:id="rId17"/>
    <p:sldId id="266" r:id="rId18"/>
    <p:sldId id="267" r:id="rId19"/>
    <p:sldId id="318" r:id="rId20"/>
    <p:sldId id="268" r:id="rId21"/>
    <p:sldId id="319" r:id="rId22"/>
    <p:sldId id="269" r:id="rId23"/>
    <p:sldId id="270" r:id="rId24"/>
    <p:sldId id="271" r:id="rId25"/>
    <p:sldId id="273" r:id="rId26"/>
    <p:sldId id="272" r:id="rId27"/>
    <p:sldId id="320" r:id="rId28"/>
    <p:sldId id="321" r:id="rId29"/>
    <p:sldId id="274" r:id="rId30"/>
    <p:sldId id="275" r:id="rId31"/>
    <p:sldId id="322"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310" r:id="rId45"/>
    <p:sldId id="311" r:id="rId46"/>
    <p:sldId id="312" r:id="rId47"/>
    <p:sldId id="313" r:id="rId48"/>
    <p:sldId id="314" r:id="rId49"/>
    <p:sldId id="309" r:id="rId50"/>
    <p:sldId id="289" r:id="rId51"/>
    <p:sldId id="290" r:id="rId52"/>
    <p:sldId id="291" r:id="rId53"/>
    <p:sldId id="292" r:id="rId54"/>
    <p:sldId id="293" r:id="rId55"/>
    <p:sldId id="294" r:id="rId56"/>
    <p:sldId id="295" r:id="rId57"/>
    <p:sldId id="296" r:id="rId58"/>
    <p:sldId id="297" r:id="rId59"/>
    <p:sldId id="298" r:id="rId60"/>
    <p:sldId id="299" r:id="rId61"/>
    <p:sldId id="300" r:id="rId62"/>
    <p:sldId id="301" r:id="rId63"/>
    <p:sldId id="302" r:id="rId64"/>
    <p:sldId id="303" r:id="rId65"/>
    <p:sldId id="304" r:id="rId66"/>
    <p:sldId id="305"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80808"/>
    <a:srgbClr val="FF3300"/>
    <a:srgbClr val="1B0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810" y="2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A201D5-73F5-4C7A-9D72-34E8665DEF9B}" type="datetimeFigureOut">
              <a:rPr lang="en-US" smtClean="0"/>
              <a:t>12/17/2021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346E96-289C-4DAC-BA37-2A022C70A8F4}" type="slidenum">
              <a:rPr lang="en-US" smtClean="0"/>
              <a:t>‹#›</a:t>
            </a:fld>
            <a:endParaRPr lang="en-US"/>
          </a:p>
        </p:txBody>
      </p:sp>
    </p:spTree>
    <p:extLst>
      <p:ext uri="{BB962C8B-B14F-4D97-AF65-F5344CB8AC3E}">
        <p14:creationId xmlns:p14="http://schemas.microsoft.com/office/powerpoint/2010/main" val="3626020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346E96-289C-4DAC-BA37-2A022C70A8F4}" type="slidenum">
              <a:rPr lang="en-US" smtClean="0"/>
              <a:t>2</a:t>
            </a:fld>
            <a:endParaRPr lang="en-US"/>
          </a:p>
        </p:txBody>
      </p:sp>
    </p:spTree>
    <p:extLst>
      <p:ext uri="{BB962C8B-B14F-4D97-AF65-F5344CB8AC3E}">
        <p14:creationId xmlns:p14="http://schemas.microsoft.com/office/powerpoint/2010/main" val="4057738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D846F93-6659-486C-9E94-878DF35DC4BB}"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0FFDE-4BFF-40FC-9429-AD2129006DBD}" type="slidenum">
              <a:rPr lang="en-US" smtClean="0"/>
              <a:pPr/>
              <a:t>‹#›</a:t>
            </a:fld>
            <a:endParaRPr lang="en-US"/>
          </a:p>
        </p:txBody>
      </p:sp>
    </p:spTree>
    <p:extLst>
      <p:ext uri="{BB962C8B-B14F-4D97-AF65-F5344CB8AC3E}">
        <p14:creationId xmlns:p14="http://schemas.microsoft.com/office/powerpoint/2010/main" val="327716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846F93-6659-486C-9E94-878DF35DC4BB}"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0FFDE-4BFF-40FC-9429-AD2129006DBD}" type="slidenum">
              <a:rPr lang="en-US" smtClean="0"/>
              <a:pPr/>
              <a:t>‹#›</a:t>
            </a:fld>
            <a:endParaRPr lang="en-US"/>
          </a:p>
        </p:txBody>
      </p:sp>
    </p:spTree>
    <p:extLst>
      <p:ext uri="{BB962C8B-B14F-4D97-AF65-F5344CB8AC3E}">
        <p14:creationId xmlns:p14="http://schemas.microsoft.com/office/powerpoint/2010/main" val="387379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846F93-6659-486C-9E94-878DF35DC4BB}"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0FFDE-4BFF-40FC-9429-AD2129006DBD}" type="slidenum">
              <a:rPr lang="en-US" smtClean="0"/>
              <a:pPr/>
              <a:t>‹#›</a:t>
            </a:fld>
            <a:endParaRPr lang="en-US"/>
          </a:p>
        </p:txBody>
      </p:sp>
    </p:spTree>
    <p:extLst>
      <p:ext uri="{BB962C8B-B14F-4D97-AF65-F5344CB8AC3E}">
        <p14:creationId xmlns:p14="http://schemas.microsoft.com/office/powerpoint/2010/main" val="2932661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846F93-6659-486C-9E94-878DF35DC4BB}"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0FFDE-4BFF-40FC-9429-AD2129006DBD}" type="slidenum">
              <a:rPr lang="en-US" smtClean="0"/>
              <a:pPr/>
              <a:t>‹#›</a:t>
            </a:fld>
            <a:endParaRPr lang="en-US"/>
          </a:p>
        </p:txBody>
      </p:sp>
    </p:spTree>
    <p:extLst>
      <p:ext uri="{BB962C8B-B14F-4D97-AF65-F5344CB8AC3E}">
        <p14:creationId xmlns:p14="http://schemas.microsoft.com/office/powerpoint/2010/main" val="3866375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846F93-6659-486C-9E94-878DF35DC4BB}"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0FFDE-4BFF-40FC-9429-AD2129006DBD}" type="slidenum">
              <a:rPr lang="en-US" smtClean="0"/>
              <a:pPr/>
              <a:t>‹#›</a:t>
            </a:fld>
            <a:endParaRPr lang="en-US"/>
          </a:p>
        </p:txBody>
      </p:sp>
    </p:spTree>
    <p:extLst>
      <p:ext uri="{BB962C8B-B14F-4D97-AF65-F5344CB8AC3E}">
        <p14:creationId xmlns:p14="http://schemas.microsoft.com/office/powerpoint/2010/main" val="3553773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D846F93-6659-486C-9E94-878DF35DC4BB}" type="datetimeFigureOut">
              <a:rPr lang="en-US" smtClean="0"/>
              <a:pPr/>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0FFDE-4BFF-40FC-9429-AD2129006DBD}" type="slidenum">
              <a:rPr lang="en-US" smtClean="0"/>
              <a:pPr/>
              <a:t>‹#›</a:t>
            </a:fld>
            <a:endParaRPr lang="en-US"/>
          </a:p>
        </p:txBody>
      </p:sp>
    </p:spTree>
    <p:extLst>
      <p:ext uri="{BB962C8B-B14F-4D97-AF65-F5344CB8AC3E}">
        <p14:creationId xmlns:p14="http://schemas.microsoft.com/office/powerpoint/2010/main" val="102433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D846F93-6659-486C-9E94-878DF35DC4BB}" type="datetimeFigureOut">
              <a:rPr lang="en-US" smtClean="0"/>
              <a:pPr/>
              <a:t>12/17/2021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00FFDE-4BFF-40FC-9429-AD2129006DBD}" type="slidenum">
              <a:rPr lang="en-US" smtClean="0"/>
              <a:pPr/>
              <a:t>‹#›</a:t>
            </a:fld>
            <a:endParaRPr lang="en-US"/>
          </a:p>
        </p:txBody>
      </p:sp>
    </p:spTree>
    <p:extLst>
      <p:ext uri="{BB962C8B-B14F-4D97-AF65-F5344CB8AC3E}">
        <p14:creationId xmlns:p14="http://schemas.microsoft.com/office/powerpoint/2010/main" val="3754013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D846F93-6659-486C-9E94-878DF35DC4BB}" type="datetimeFigureOut">
              <a:rPr lang="en-US" smtClean="0"/>
              <a:pPr/>
              <a:t>12/17/2021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00FFDE-4BFF-40FC-9429-AD2129006DBD}" type="slidenum">
              <a:rPr lang="en-US" smtClean="0"/>
              <a:pPr/>
              <a:t>‹#›</a:t>
            </a:fld>
            <a:endParaRPr lang="en-US"/>
          </a:p>
        </p:txBody>
      </p:sp>
    </p:spTree>
    <p:extLst>
      <p:ext uri="{BB962C8B-B14F-4D97-AF65-F5344CB8AC3E}">
        <p14:creationId xmlns:p14="http://schemas.microsoft.com/office/powerpoint/2010/main" val="3671312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846F93-6659-486C-9E94-878DF35DC4BB}" type="datetimeFigureOut">
              <a:rPr lang="en-US" smtClean="0"/>
              <a:pPr/>
              <a:t>12/17/2021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00FFDE-4BFF-40FC-9429-AD2129006DBD}" type="slidenum">
              <a:rPr lang="en-US" smtClean="0"/>
              <a:pPr/>
              <a:t>‹#›</a:t>
            </a:fld>
            <a:endParaRPr lang="en-US"/>
          </a:p>
        </p:txBody>
      </p:sp>
    </p:spTree>
    <p:extLst>
      <p:ext uri="{BB962C8B-B14F-4D97-AF65-F5344CB8AC3E}">
        <p14:creationId xmlns:p14="http://schemas.microsoft.com/office/powerpoint/2010/main" val="791730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846F93-6659-486C-9E94-878DF35DC4BB}" type="datetimeFigureOut">
              <a:rPr lang="en-US" smtClean="0"/>
              <a:pPr/>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0FFDE-4BFF-40FC-9429-AD2129006DBD}" type="slidenum">
              <a:rPr lang="en-US" smtClean="0"/>
              <a:pPr/>
              <a:t>‹#›</a:t>
            </a:fld>
            <a:endParaRPr lang="en-US"/>
          </a:p>
        </p:txBody>
      </p:sp>
    </p:spTree>
    <p:extLst>
      <p:ext uri="{BB962C8B-B14F-4D97-AF65-F5344CB8AC3E}">
        <p14:creationId xmlns:p14="http://schemas.microsoft.com/office/powerpoint/2010/main" val="3915164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846F93-6659-486C-9E94-878DF35DC4BB}" type="datetimeFigureOut">
              <a:rPr lang="en-US" smtClean="0"/>
              <a:pPr/>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0FFDE-4BFF-40FC-9429-AD2129006DBD}" type="slidenum">
              <a:rPr lang="en-US" smtClean="0"/>
              <a:pPr/>
              <a:t>‹#›</a:t>
            </a:fld>
            <a:endParaRPr lang="en-US"/>
          </a:p>
        </p:txBody>
      </p:sp>
    </p:spTree>
    <p:extLst>
      <p:ext uri="{BB962C8B-B14F-4D97-AF65-F5344CB8AC3E}">
        <p14:creationId xmlns:p14="http://schemas.microsoft.com/office/powerpoint/2010/main" val="2822727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846F93-6659-486C-9E94-878DF35DC4BB}" type="datetimeFigureOut">
              <a:rPr lang="en-US" smtClean="0"/>
              <a:pPr/>
              <a:t>12/17/2021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0FFDE-4BFF-40FC-9429-AD2129006DBD}" type="slidenum">
              <a:rPr lang="en-US" smtClean="0"/>
              <a:pPr/>
              <a:t>‹#›</a:t>
            </a:fld>
            <a:endParaRPr lang="en-US"/>
          </a:p>
        </p:txBody>
      </p:sp>
    </p:spTree>
    <p:extLst>
      <p:ext uri="{BB962C8B-B14F-4D97-AF65-F5344CB8AC3E}">
        <p14:creationId xmlns:p14="http://schemas.microsoft.com/office/powerpoint/2010/main" val="1143368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a:solidFill>
            <a:srgbClr val="080808"/>
          </a:solidFill>
          <a:ln/>
        </p:spPr>
        <p:style>
          <a:lnRef idx="0">
            <a:schemeClr val="accent5"/>
          </a:lnRef>
          <a:fillRef idx="3">
            <a:schemeClr val="accent5"/>
          </a:fillRef>
          <a:effectRef idx="3">
            <a:schemeClr val="accent5"/>
          </a:effectRef>
          <a:fontRef idx="minor">
            <a:schemeClr val="lt1"/>
          </a:fontRef>
        </p:style>
        <p:txBody>
          <a:bodyPr>
            <a:noAutofit/>
          </a:bodyPr>
          <a:lstStyle/>
          <a:p>
            <a:pPr lvl="0">
              <a:spcBef>
                <a:spcPct val="20000"/>
              </a:spcBef>
            </a:pPr>
            <a:r>
              <a:rPr lang="en-US" sz="11000" b="1" spc="-150" dirty="0" err="1">
                <a:solidFill>
                  <a:srgbClr val="FFFF00"/>
                </a:solidFill>
                <a:latin typeface="Nikosh" pitchFamily="2" charset="0"/>
                <a:ea typeface="+mn-ea"/>
                <a:cs typeface="Nikosh" pitchFamily="2" charset="0"/>
              </a:rPr>
              <a:t>বিষয়</a:t>
            </a:r>
            <a:r>
              <a:rPr lang="en-US" sz="11000" b="1" spc="-150" dirty="0">
                <a:solidFill>
                  <a:srgbClr val="FFFF00"/>
                </a:solidFill>
                <a:latin typeface="Nikosh" pitchFamily="2" charset="0"/>
                <a:ea typeface="+mn-ea"/>
                <a:cs typeface="Nikosh" pitchFamily="2" charset="0"/>
              </a:rPr>
              <a:t> </a:t>
            </a:r>
            <a:r>
              <a:rPr lang="en-US" sz="11000" b="1" spc="-150" dirty="0" err="1">
                <a:solidFill>
                  <a:srgbClr val="FFFF00"/>
                </a:solidFill>
                <a:latin typeface="Nikosh" pitchFamily="2" charset="0"/>
                <a:ea typeface="+mn-ea"/>
                <a:cs typeface="Nikosh" pitchFamily="2" charset="0"/>
              </a:rPr>
              <a:t>কোড</a:t>
            </a:r>
            <a:r>
              <a:rPr lang="en-US" sz="11000" b="1" spc="-150" dirty="0">
                <a:solidFill>
                  <a:srgbClr val="FFFF00"/>
                </a:solidFill>
                <a:latin typeface="Nikosh" pitchFamily="2" charset="0"/>
                <a:ea typeface="+mn-ea"/>
                <a:cs typeface="Nikosh" pitchFamily="2" charset="0"/>
              </a:rPr>
              <a:t>: ৬৭২৪৩</a:t>
            </a:r>
          </a:p>
        </p:txBody>
      </p:sp>
      <p:sp>
        <p:nvSpPr>
          <p:cNvPr id="3" name="Content Placeholder 2"/>
          <p:cNvSpPr>
            <a:spLocks noGrp="1"/>
          </p:cNvSpPr>
          <p:nvPr>
            <p:ph idx="1"/>
          </p:nvPr>
        </p:nvSpPr>
        <p:spPr>
          <a:xfrm>
            <a:off x="76200" y="1143000"/>
            <a:ext cx="8991600" cy="5181600"/>
          </a:xfrm>
        </p:spPr>
        <p:txBody>
          <a:bodyPr>
            <a:normAutofit/>
          </a:bodyPr>
          <a:lstStyle/>
          <a:p>
            <a:pPr marL="0" indent="0" algn="just">
              <a:lnSpc>
                <a:spcPts val="10000"/>
              </a:lnSpc>
              <a:spcBef>
                <a:spcPts val="0"/>
              </a:spcBef>
              <a:buNone/>
            </a:pPr>
            <a:r>
              <a:rPr lang="en-US" sz="8800" b="1" spc="-150" dirty="0" err="1">
                <a:solidFill>
                  <a:srgbClr val="FF0000"/>
                </a:solidFill>
                <a:latin typeface="Nikosh" pitchFamily="2" charset="0"/>
                <a:cs typeface="Nikosh" pitchFamily="2" charset="0"/>
              </a:rPr>
              <a:t>বিষয়:</a:t>
            </a:r>
            <a:r>
              <a:rPr lang="en-US" sz="8800" b="1" spc="-150" dirty="0" err="1">
                <a:latin typeface="Nikosh" pitchFamily="2" charset="0"/>
                <a:cs typeface="Nikosh" pitchFamily="2" charset="0"/>
              </a:rPr>
              <a:t>কুলিং</a:t>
            </a:r>
            <a:r>
              <a:rPr lang="en-US" sz="8800" b="1" spc="-150" dirty="0">
                <a:latin typeface="Nikosh" pitchFamily="2" charset="0"/>
                <a:cs typeface="Nikosh" pitchFamily="2" charset="0"/>
              </a:rPr>
              <a:t> </a:t>
            </a:r>
            <a:r>
              <a:rPr lang="en-US" sz="8800" b="1" spc="-150" dirty="0" err="1">
                <a:latin typeface="Nikosh" pitchFamily="2" charset="0"/>
                <a:cs typeface="Nikosh" pitchFamily="2" charset="0"/>
              </a:rPr>
              <a:t>অ্যান্ড</a:t>
            </a:r>
            <a:r>
              <a:rPr lang="en-US" sz="8800" b="1" spc="-150" dirty="0">
                <a:latin typeface="Nikosh" pitchFamily="2" charset="0"/>
                <a:cs typeface="Nikosh" pitchFamily="2" charset="0"/>
              </a:rPr>
              <a:t> ‍</a:t>
            </a:r>
            <a:r>
              <a:rPr lang="en-US" sz="8800" b="1" spc="-150" dirty="0" err="1">
                <a:latin typeface="Nikosh" pitchFamily="2" charset="0"/>
                <a:cs typeface="Nikosh" pitchFamily="2" charset="0"/>
              </a:rPr>
              <a:t>হিটিং</a:t>
            </a:r>
            <a:endParaRPr lang="en-US" sz="8800" b="1" spc="-150" dirty="0">
              <a:latin typeface="Nikosh" pitchFamily="2" charset="0"/>
              <a:cs typeface="Nikosh" pitchFamily="2" charset="0"/>
            </a:endParaRPr>
          </a:p>
          <a:p>
            <a:pPr marL="0" indent="0" algn="ctr">
              <a:lnSpc>
                <a:spcPts val="10000"/>
              </a:lnSpc>
              <a:spcBef>
                <a:spcPts val="0"/>
              </a:spcBef>
              <a:buNone/>
            </a:pPr>
            <a:r>
              <a:rPr lang="en-US" sz="8800" b="1" spc="-150" dirty="0" err="1">
                <a:latin typeface="Nikosh" pitchFamily="2" charset="0"/>
                <a:cs typeface="Nikosh" pitchFamily="2" charset="0"/>
              </a:rPr>
              <a:t>লোড</a:t>
            </a:r>
            <a:r>
              <a:rPr lang="en-US" sz="8800" b="1" spc="-150" dirty="0">
                <a:latin typeface="Nikosh" pitchFamily="2" charset="0"/>
                <a:cs typeface="Nikosh" pitchFamily="2" charset="0"/>
              </a:rPr>
              <a:t> </a:t>
            </a:r>
            <a:r>
              <a:rPr lang="en-US" sz="8800" b="1" spc="-150" dirty="0" err="1">
                <a:latin typeface="Nikosh" pitchFamily="2" charset="0"/>
                <a:cs typeface="Nikosh" pitchFamily="2" charset="0"/>
              </a:rPr>
              <a:t>ক্যালকুলেশন</a:t>
            </a:r>
            <a:endParaRPr lang="en-US" sz="8800" b="1" spc="-150" dirty="0">
              <a:latin typeface="Nikosh" pitchFamily="2" charset="0"/>
              <a:cs typeface="Nikosh" pitchFamily="2" charset="0"/>
            </a:endParaRPr>
          </a:p>
          <a:p>
            <a:pPr marL="0" indent="0" algn="ctr">
              <a:lnSpc>
                <a:spcPts val="10000"/>
              </a:lnSpc>
              <a:spcBef>
                <a:spcPts val="0"/>
              </a:spcBef>
              <a:buNone/>
            </a:pPr>
            <a:r>
              <a:rPr lang="en-US" sz="8800" b="1" spc="-150" dirty="0">
                <a:solidFill>
                  <a:srgbClr val="000099"/>
                </a:solidFill>
                <a:highlight>
                  <a:srgbClr val="FFFF00"/>
                </a:highlight>
                <a:latin typeface="Times New Roman" panose="02020603050405020304" pitchFamily="18" charset="0"/>
                <a:cs typeface="Times New Roman" panose="02020603050405020304" pitchFamily="18" charset="0"/>
              </a:rPr>
              <a:t>Cooling</a:t>
            </a:r>
            <a:r>
              <a:rPr lang="en-US" sz="8800" b="1" spc="-150" dirty="0">
                <a:latin typeface="Times New Roman" panose="02020603050405020304" pitchFamily="18" charset="0"/>
                <a:cs typeface="Times New Roman" panose="02020603050405020304" pitchFamily="18" charset="0"/>
              </a:rPr>
              <a:t> &amp; </a:t>
            </a:r>
            <a:r>
              <a:rPr lang="en-US" sz="8800" b="1" spc="-150" dirty="0">
                <a:solidFill>
                  <a:srgbClr val="FF0000"/>
                </a:solidFill>
                <a:highlight>
                  <a:srgbClr val="FFFF00"/>
                </a:highlight>
                <a:latin typeface="Times New Roman" panose="02020603050405020304" pitchFamily="18" charset="0"/>
                <a:cs typeface="Times New Roman" panose="02020603050405020304" pitchFamily="18" charset="0"/>
              </a:rPr>
              <a:t>Heating</a:t>
            </a:r>
            <a:r>
              <a:rPr lang="en-US" sz="8800" b="1" spc="-150" dirty="0">
                <a:latin typeface="Times New Roman" panose="02020603050405020304" pitchFamily="18" charset="0"/>
                <a:cs typeface="Times New Roman" panose="02020603050405020304" pitchFamily="18" charset="0"/>
              </a:rPr>
              <a:t> Load Calculation</a:t>
            </a:r>
          </a:p>
          <a:p>
            <a:pPr marL="0" indent="0" algn="ctr">
              <a:lnSpc>
                <a:spcPts val="5300"/>
              </a:lnSpc>
              <a:spcBef>
                <a:spcPts val="0"/>
              </a:spcBef>
              <a:buNone/>
            </a:pPr>
            <a:endParaRPr lang="en-US" sz="4400" b="1" dirty="0">
              <a:latin typeface="Nikosh" pitchFamily="2" charset="0"/>
              <a:cs typeface="Nikosh" pitchFamily="2" charset="0"/>
            </a:endParaRPr>
          </a:p>
          <a:p>
            <a:pPr marL="0" indent="0" algn="ctr">
              <a:lnSpc>
                <a:spcPct val="110000"/>
              </a:lnSpc>
              <a:spcBef>
                <a:spcPts val="0"/>
              </a:spcBef>
              <a:buNone/>
            </a:pPr>
            <a:endParaRPr lang="en-US" sz="4400" b="1" dirty="0">
              <a:latin typeface="Nikosh" pitchFamily="2" charset="0"/>
              <a:cs typeface="Nikosh" pitchFamily="2" charset="0"/>
            </a:endParaRPr>
          </a:p>
          <a:p>
            <a:pPr marL="0" indent="0" algn="ctr">
              <a:lnSpc>
                <a:spcPct val="110000"/>
              </a:lnSpc>
              <a:spcBef>
                <a:spcPts val="0"/>
              </a:spcBef>
              <a:buNone/>
            </a:pPr>
            <a:endParaRPr lang="en-US" sz="4400" b="1" dirty="0">
              <a:latin typeface="Nikosh" pitchFamily="2" charset="0"/>
              <a:cs typeface="Nikosh" pitchFamily="2" charset="0"/>
            </a:endParaRPr>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137166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rgbClr val="FFFF00"/>
          </a:solidFill>
        </p:spPr>
        <p:txBody>
          <a:bodyPr>
            <a:noAutofit/>
          </a:bodyPr>
          <a:lstStyle/>
          <a:p>
            <a:r>
              <a:rPr lang="en-US" sz="7200" b="1" dirty="0">
                <a:solidFill>
                  <a:prstClr val="black"/>
                </a:solidFill>
                <a:ea typeface="+mn-ea"/>
                <a:cs typeface="+mn-cs"/>
              </a:rPr>
              <a:t>SHORT DESCRIPTION</a:t>
            </a:r>
            <a:endParaRPr lang="en-US" sz="9600" b="1" dirty="0"/>
          </a:p>
        </p:txBody>
      </p:sp>
      <p:sp>
        <p:nvSpPr>
          <p:cNvPr id="3" name="Content Placeholder 2"/>
          <p:cNvSpPr>
            <a:spLocks noGrp="1"/>
          </p:cNvSpPr>
          <p:nvPr>
            <p:ph idx="1"/>
          </p:nvPr>
        </p:nvSpPr>
        <p:spPr>
          <a:xfrm>
            <a:off x="0" y="1600200"/>
            <a:ext cx="9144000" cy="4525963"/>
          </a:xfrm>
        </p:spPr>
        <p:txBody>
          <a:bodyPr>
            <a:normAutofit fontScale="70000" lnSpcReduction="20000"/>
          </a:bodyPr>
          <a:lstStyle/>
          <a:p>
            <a:pPr marL="0" indent="0">
              <a:lnSpc>
                <a:spcPts val="5500"/>
              </a:lnSpc>
              <a:spcBef>
                <a:spcPts val="0"/>
              </a:spcBef>
              <a:buNone/>
            </a:pPr>
            <a:r>
              <a:rPr lang="en-US" sz="4800" dirty="0"/>
              <a:t>Understand the aspect of cooling and heating load, concept of </a:t>
            </a:r>
            <a:r>
              <a:rPr lang="en-US" sz="4800" dirty="0" err="1"/>
              <a:t>psychrometric</a:t>
            </a:r>
            <a:r>
              <a:rPr lang="en-US" sz="4800" dirty="0"/>
              <a:t> chart, solar heat calculation, building survey, External and Internal cooling and heating load calculation, capacity of a refrigeration and air conditioning plant, Building load calculation and equipment selection.</a:t>
            </a:r>
            <a:endParaRPr lang="en-US" sz="4800" b="1" spc="-150" dirty="0"/>
          </a:p>
        </p:txBody>
      </p:sp>
      <p:sp>
        <p:nvSpPr>
          <p:cNvPr id="4" name="Footer Placeholder 5"/>
          <p:cNvSpPr txBox="1">
            <a:spLocks/>
          </p:cNvSpPr>
          <p:nvPr/>
        </p:nvSpPr>
        <p:spPr>
          <a:xfrm>
            <a:off x="0" y="6324600"/>
            <a:ext cx="9144000" cy="522701"/>
          </a:xfrm>
          <a:prstGeom prst="rect">
            <a:avLst/>
          </a:prstGeom>
          <a:solidFill>
            <a:schemeClr val="bg1"/>
          </a:solidFill>
          <a:ln w="38100">
            <a:solidFill>
              <a:srgbClr val="C0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127694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rgbClr val="FFFF00"/>
          </a:solidFill>
          <a:ln w="38100">
            <a:solidFill>
              <a:srgbClr val="FF0000"/>
            </a:solidFill>
          </a:ln>
        </p:spPr>
        <p:txBody>
          <a:bodyPr>
            <a:noAutofit/>
          </a:bodyPr>
          <a:lstStyle/>
          <a:p>
            <a:r>
              <a:rPr lang="en-US" sz="5400" b="1" spc="-150" dirty="0">
                <a:solidFill>
                  <a:prstClr val="black"/>
                </a:solidFill>
                <a:ea typeface="+mn-ea"/>
                <a:cs typeface="+mn-cs"/>
              </a:rPr>
              <a:t>G.O: 1. Understand the aspect of cooling and heating load </a:t>
            </a:r>
            <a:endParaRPr lang="en-US" sz="5400" b="1" spc="-150" dirty="0"/>
          </a:p>
        </p:txBody>
      </p:sp>
      <p:sp>
        <p:nvSpPr>
          <p:cNvPr id="3" name="Content Placeholder 2"/>
          <p:cNvSpPr>
            <a:spLocks noGrp="1"/>
          </p:cNvSpPr>
          <p:nvPr>
            <p:ph idx="1"/>
          </p:nvPr>
        </p:nvSpPr>
        <p:spPr>
          <a:xfrm>
            <a:off x="0" y="1447800"/>
            <a:ext cx="9144000" cy="4876800"/>
          </a:xfrm>
        </p:spPr>
        <p:txBody>
          <a:bodyPr>
            <a:noAutofit/>
          </a:bodyPr>
          <a:lstStyle/>
          <a:p>
            <a:pPr marL="0" indent="0">
              <a:lnSpc>
                <a:spcPts val="4200"/>
              </a:lnSpc>
              <a:spcBef>
                <a:spcPts val="0"/>
              </a:spcBef>
              <a:buNone/>
            </a:pPr>
            <a:r>
              <a:rPr lang="en-US" sz="2000" b="1" dirty="0"/>
              <a:t>1.1 State the different heat transmission and load calculations terms (Cooling Load Temperature Difference (CLTD), Sensible Heat Gain, Latent Heat Gain, Radiant Heat Gain, Space Heat Gain, Space Cooling Load, Space Heat Extraction Rate, and Thermal Resistance). </a:t>
            </a:r>
          </a:p>
          <a:p>
            <a:pPr marL="0" indent="0">
              <a:lnSpc>
                <a:spcPts val="4200"/>
              </a:lnSpc>
              <a:spcBef>
                <a:spcPts val="0"/>
              </a:spcBef>
              <a:buNone/>
            </a:pPr>
            <a:r>
              <a:rPr lang="en-US" sz="2000" b="1" dirty="0"/>
              <a:t>1.2 State the meaning of cooling and heating load. </a:t>
            </a:r>
          </a:p>
          <a:p>
            <a:pPr marL="0" indent="0">
              <a:lnSpc>
                <a:spcPts val="4200"/>
              </a:lnSpc>
              <a:spcBef>
                <a:spcPts val="0"/>
              </a:spcBef>
              <a:buNone/>
            </a:pPr>
            <a:r>
              <a:rPr lang="en-US" sz="2000" b="1" dirty="0"/>
              <a:t>1.3 Describe constant and variable loads. </a:t>
            </a:r>
          </a:p>
          <a:p>
            <a:pPr marL="0" indent="0">
              <a:lnSpc>
                <a:spcPts val="4200"/>
              </a:lnSpc>
              <a:spcBef>
                <a:spcPts val="0"/>
              </a:spcBef>
              <a:buNone/>
            </a:pPr>
            <a:r>
              <a:rPr lang="en-US" sz="2000" b="1" dirty="0"/>
              <a:t>1.4 State the meaning of K, C, R and U factors. </a:t>
            </a:r>
          </a:p>
          <a:p>
            <a:pPr marL="0" indent="0">
              <a:lnSpc>
                <a:spcPts val="4200"/>
              </a:lnSpc>
              <a:spcBef>
                <a:spcPts val="0"/>
              </a:spcBef>
              <a:buNone/>
            </a:pPr>
            <a:r>
              <a:rPr lang="en-US" sz="2000" b="1" dirty="0"/>
              <a:t>1.5 Solve problems relating to K, C, R and U factors</a:t>
            </a:r>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C0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48288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rgbClr val="FFFF00"/>
          </a:solidFill>
          <a:ln w="38100">
            <a:solidFill>
              <a:srgbClr val="FF0000"/>
            </a:solidFill>
          </a:ln>
        </p:spPr>
        <p:txBody>
          <a:bodyPr>
            <a:noAutofit/>
          </a:bodyPr>
          <a:lstStyle/>
          <a:p>
            <a:r>
              <a:rPr lang="en-US" b="1" dirty="0">
                <a:solidFill>
                  <a:prstClr val="black"/>
                </a:solidFill>
                <a:ea typeface="+mn-ea"/>
                <a:cs typeface="+mn-cs"/>
              </a:rPr>
              <a:t>2. Understand the concept of </a:t>
            </a:r>
            <a:r>
              <a:rPr lang="en-US" b="1" dirty="0" err="1">
                <a:solidFill>
                  <a:prstClr val="black"/>
                </a:solidFill>
                <a:ea typeface="+mn-ea"/>
                <a:cs typeface="+mn-cs"/>
              </a:rPr>
              <a:t>Psychrometric</a:t>
            </a:r>
            <a:r>
              <a:rPr lang="en-US" b="1" dirty="0">
                <a:solidFill>
                  <a:prstClr val="black"/>
                </a:solidFill>
                <a:ea typeface="+mn-ea"/>
                <a:cs typeface="+mn-cs"/>
              </a:rPr>
              <a:t> Chart</a:t>
            </a:r>
            <a:endParaRPr lang="en-US" sz="7200" b="1" spc="-150" dirty="0"/>
          </a:p>
        </p:txBody>
      </p:sp>
      <p:sp>
        <p:nvSpPr>
          <p:cNvPr id="3" name="Content Placeholder 2"/>
          <p:cNvSpPr>
            <a:spLocks noGrp="1"/>
          </p:cNvSpPr>
          <p:nvPr>
            <p:ph idx="1"/>
          </p:nvPr>
        </p:nvSpPr>
        <p:spPr>
          <a:xfrm>
            <a:off x="0" y="1143000"/>
            <a:ext cx="9144000" cy="5181600"/>
          </a:xfrm>
        </p:spPr>
        <p:txBody>
          <a:bodyPr>
            <a:noAutofit/>
          </a:bodyPr>
          <a:lstStyle/>
          <a:p>
            <a:pPr marL="0" indent="0">
              <a:lnSpc>
                <a:spcPts val="5400"/>
              </a:lnSpc>
              <a:spcBef>
                <a:spcPts val="0"/>
              </a:spcBef>
              <a:buNone/>
            </a:pPr>
            <a:r>
              <a:rPr lang="en-US" sz="7200" b="1" dirty="0"/>
              <a:t>2.1 Draw and explain the </a:t>
            </a:r>
            <a:r>
              <a:rPr lang="en-US" sz="7200" b="1" dirty="0" err="1"/>
              <a:t>Psychrometric</a:t>
            </a:r>
            <a:r>
              <a:rPr lang="en-US" sz="7200" b="1" dirty="0"/>
              <a:t> Chart. </a:t>
            </a:r>
          </a:p>
          <a:p>
            <a:pPr marL="0" indent="0">
              <a:lnSpc>
                <a:spcPts val="5400"/>
              </a:lnSpc>
              <a:spcBef>
                <a:spcPts val="0"/>
              </a:spcBef>
              <a:buNone/>
            </a:pPr>
            <a:r>
              <a:rPr lang="en-US" sz="7200" b="1" dirty="0"/>
              <a:t>2.2 Draw and Explain comfort chart. </a:t>
            </a:r>
          </a:p>
          <a:p>
            <a:pPr marL="0" indent="0">
              <a:lnSpc>
                <a:spcPts val="5400"/>
              </a:lnSpc>
              <a:spcBef>
                <a:spcPts val="0"/>
              </a:spcBef>
              <a:buNone/>
            </a:pPr>
            <a:r>
              <a:rPr lang="en-US" sz="7200" b="1" dirty="0"/>
              <a:t>2.3 Describe effective temperature. </a:t>
            </a:r>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C0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150311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marL="0" lvl="0" indent="0">
              <a:lnSpc>
                <a:spcPts val="5500"/>
              </a:lnSpc>
              <a:spcBef>
                <a:spcPts val="0"/>
              </a:spcBef>
              <a:buNone/>
            </a:pPr>
            <a:r>
              <a:rPr lang="en-US" sz="6000" b="1" dirty="0">
                <a:solidFill>
                  <a:prstClr val="black"/>
                </a:solidFill>
              </a:rPr>
              <a:t>2.4 Explain the following </a:t>
            </a:r>
            <a:r>
              <a:rPr lang="en-US" sz="6000" b="1" dirty="0" err="1">
                <a:solidFill>
                  <a:prstClr val="black"/>
                </a:solidFill>
              </a:rPr>
              <a:t>Psychrometric</a:t>
            </a:r>
            <a:r>
              <a:rPr lang="en-US" sz="6000" b="1" dirty="0">
                <a:solidFill>
                  <a:prstClr val="black"/>
                </a:solidFill>
              </a:rPr>
              <a:t> processes, Sensible heating, Sensible cooling, humidification, dehumidification, cooling and dehumidification, heating and humidification. </a:t>
            </a:r>
          </a:p>
          <a:p>
            <a:pPr marL="0" lvl="0" indent="0">
              <a:lnSpc>
                <a:spcPts val="5500"/>
              </a:lnSpc>
              <a:spcBef>
                <a:spcPts val="0"/>
              </a:spcBef>
              <a:buNone/>
            </a:pPr>
            <a:r>
              <a:rPr lang="en-US" sz="6000" b="1" dirty="0">
                <a:solidFill>
                  <a:prstClr val="black"/>
                </a:solidFill>
              </a:rPr>
              <a:t>2.5 Solve problems on </a:t>
            </a:r>
            <a:r>
              <a:rPr lang="en-US" sz="6000" b="1" dirty="0" err="1">
                <a:solidFill>
                  <a:prstClr val="black"/>
                </a:solidFill>
              </a:rPr>
              <a:t>Psychrometric</a:t>
            </a:r>
            <a:r>
              <a:rPr lang="en-US" sz="6000" b="1" dirty="0">
                <a:solidFill>
                  <a:prstClr val="black"/>
                </a:solidFill>
              </a:rPr>
              <a:t> Processes and Comport chart.</a:t>
            </a:r>
            <a:endParaRPr lang="en-US" sz="6000" b="1" spc="-150" dirty="0">
              <a:solidFill>
                <a:prstClr val="black"/>
              </a:solidFill>
            </a:endParaRPr>
          </a:p>
          <a:p>
            <a:pPr marL="0" indent="0">
              <a:buNone/>
            </a:pPr>
            <a:endParaRPr lang="en-US" b="1" dirty="0"/>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C0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3547385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rgbClr val="FFFF00"/>
          </a:solidFill>
        </p:spPr>
        <p:txBody>
          <a:bodyPr>
            <a:noAutofit/>
          </a:bodyPr>
          <a:lstStyle/>
          <a:p>
            <a:pPr lvl="0">
              <a:lnSpc>
                <a:spcPts val="4500"/>
              </a:lnSpc>
              <a:spcBef>
                <a:spcPts val="0"/>
              </a:spcBef>
            </a:pPr>
            <a:r>
              <a:rPr lang="en-US" sz="3700" b="1" spc="-150" dirty="0">
                <a:solidFill>
                  <a:prstClr val="black"/>
                </a:solidFill>
                <a:ea typeface="+mn-ea"/>
                <a:cs typeface="+mn-cs"/>
              </a:rPr>
              <a:t>G.O:3. Understand the concept of solar heat load </a:t>
            </a:r>
          </a:p>
        </p:txBody>
      </p:sp>
      <p:sp>
        <p:nvSpPr>
          <p:cNvPr id="3" name="Content Placeholder 2"/>
          <p:cNvSpPr>
            <a:spLocks noGrp="1"/>
          </p:cNvSpPr>
          <p:nvPr>
            <p:ph idx="1"/>
          </p:nvPr>
        </p:nvSpPr>
        <p:spPr>
          <a:xfrm>
            <a:off x="0" y="914400"/>
            <a:ext cx="9144000" cy="5410200"/>
          </a:xfrm>
        </p:spPr>
        <p:txBody>
          <a:bodyPr>
            <a:normAutofit fontScale="77500" lnSpcReduction="20000"/>
          </a:bodyPr>
          <a:lstStyle/>
          <a:p>
            <a:pPr marL="0" indent="0">
              <a:lnSpc>
                <a:spcPts val="5900"/>
              </a:lnSpc>
              <a:spcBef>
                <a:spcPts val="0"/>
              </a:spcBef>
              <a:buNone/>
            </a:pPr>
            <a:r>
              <a:rPr lang="en-US" sz="6000" b="1" dirty="0"/>
              <a:t>3.1 State the meaning of solar heat. </a:t>
            </a:r>
          </a:p>
          <a:p>
            <a:pPr marL="0" indent="0">
              <a:lnSpc>
                <a:spcPts val="5900"/>
              </a:lnSpc>
              <a:spcBef>
                <a:spcPts val="0"/>
              </a:spcBef>
              <a:buNone/>
            </a:pPr>
            <a:r>
              <a:rPr lang="en-US" sz="6000" b="1" dirty="0"/>
              <a:t>3.2 Describe the heat gain from solar radiation. </a:t>
            </a:r>
          </a:p>
          <a:p>
            <a:pPr marL="0" indent="0">
              <a:lnSpc>
                <a:spcPts val="5900"/>
              </a:lnSpc>
              <a:spcBef>
                <a:spcPts val="0"/>
              </a:spcBef>
              <a:buNone/>
            </a:pPr>
            <a:r>
              <a:rPr lang="en-US" sz="6000" b="1" dirty="0"/>
              <a:t>3.3 Describe the direct and diffuse radiation. </a:t>
            </a:r>
          </a:p>
          <a:p>
            <a:pPr marL="0" indent="0">
              <a:lnSpc>
                <a:spcPts val="5900"/>
              </a:lnSpc>
              <a:spcBef>
                <a:spcPts val="0"/>
              </a:spcBef>
              <a:buNone/>
            </a:pPr>
            <a:r>
              <a:rPr lang="en-US" sz="6000" b="1" dirty="0"/>
              <a:t>3.4 Explain the method of calculation solar heat load</a:t>
            </a:r>
            <a:endParaRPr lang="en-US" sz="6000" b="1" spc="-150" dirty="0"/>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250780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rgbClr val="FFFF00"/>
          </a:solidFill>
          <a:ln w="38100">
            <a:solidFill>
              <a:srgbClr val="FF0000"/>
            </a:solidFill>
          </a:ln>
        </p:spPr>
        <p:txBody>
          <a:bodyPr>
            <a:noAutofit/>
          </a:bodyPr>
          <a:lstStyle/>
          <a:p>
            <a:pPr lvl="0">
              <a:lnSpc>
                <a:spcPts val="4300"/>
              </a:lnSpc>
              <a:spcBef>
                <a:spcPts val="0"/>
              </a:spcBef>
            </a:pPr>
            <a:r>
              <a:rPr lang="en-US" sz="4000" b="1" dirty="0">
                <a:solidFill>
                  <a:prstClr val="black"/>
                </a:solidFill>
                <a:ea typeface="+mn-ea"/>
                <a:cs typeface="+mn-cs"/>
              </a:rPr>
              <a:t>4. Understand the aspect of building survey for air conditioning heat load. </a:t>
            </a:r>
          </a:p>
        </p:txBody>
      </p:sp>
      <p:sp>
        <p:nvSpPr>
          <p:cNvPr id="3" name="Content Placeholder 2"/>
          <p:cNvSpPr>
            <a:spLocks noGrp="1"/>
          </p:cNvSpPr>
          <p:nvPr>
            <p:ph idx="1"/>
          </p:nvPr>
        </p:nvSpPr>
        <p:spPr>
          <a:xfrm>
            <a:off x="0" y="838200"/>
            <a:ext cx="9144000" cy="5486400"/>
          </a:xfrm>
        </p:spPr>
        <p:txBody>
          <a:bodyPr>
            <a:noAutofit/>
          </a:bodyPr>
          <a:lstStyle/>
          <a:p>
            <a:pPr marL="0" indent="0">
              <a:lnSpc>
                <a:spcPts val="4700"/>
              </a:lnSpc>
              <a:spcBef>
                <a:spcPts val="0"/>
              </a:spcBef>
              <a:buNone/>
            </a:pPr>
            <a:r>
              <a:rPr lang="en-US" sz="3600" b="1" dirty="0"/>
              <a:t>4.1 State the meaning of building survey for cooling load calculation. </a:t>
            </a:r>
          </a:p>
          <a:p>
            <a:pPr marL="0" indent="0">
              <a:lnSpc>
                <a:spcPts val="4700"/>
              </a:lnSpc>
              <a:spcBef>
                <a:spcPts val="0"/>
              </a:spcBef>
              <a:buNone/>
            </a:pPr>
            <a:r>
              <a:rPr lang="en-US" sz="3600" b="1" dirty="0"/>
              <a:t>4.2 Mention the physical factors which should be considered in estimation of cooling load. </a:t>
            </a:r>
          </a:p>
          <a:p>
            <a:pPr marL="0" indent="0">
              <a:lnSpc>
                <a:spcPts val="4700"/>
              </a:lnSpc>
              <a:spcBef>
                <a:spcPts val="0"/>
              </a:spcBef>
              <a:buNone/>
            </a:pPr>
            <a:r>
              <a:rPr lang="en-US" sz="3600" b="1" dirty="0"/>
              <a:t>4.3 Explain the physical factors which should be considered during survey for heat load estimation. </a:t>
            </a:r>
          </a:p>
          <a:p>
            <a:pPr marL="0" indent="0">
              <a:lnSpc>
                <a:spcPts val="4700"/>
              </a:lnSpc>
              <a:spcBef>
                <a:spcPts val="0"/>
              </a:spcBef>
              <a:buNone/>
            </a:pPr>
            <a:r>
              <a:rPr lang="en-US" sz="3600" b="1" dirty="0"/>
              <a:t>4.4. Mention the Non-residential cooling load. 4.5 Mention the residential cooling load.</a:t>
            </a:r>
            <a:endParaRPr lang="en-US" sz="3600" b="1" spc="-150" dirty="0"/>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173297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6" y="0"/>
            <a:ext cx="9137073" cy="914400"/>
          </a:xfrm>
          <a:solidFill>
            <a:srgbClr val="FFFF00"/>
          </a:solidFill>
          <a:ln w="38100">
            <a:solidFill>
              <a:srgbClr val="FF0000"/>
            </a:solidFill>
          </a:ln>
        </p:spPr>
        <p:txBody>
          <a:bodyPr>
            <a:normAutofit fontScale="90000"/>
          </a:bodyPr>
          <a:lstStyle/>
          <a:p>
            <a:pPr lvl="0">
              <a:lnSpc>
                <a:spcPts val="4100"/>
              </a:lnSpc>
              <a:spcBef>
                <a:spcPts val="0"/>
              </a:spcBef>
            </a:pPr>
            <a:r>
              <a:rPr lang="en-US" sz="4000" b="1" dirty="0">
                <a:solidFill>
                  <a:prstClr val="black"/>
                </a:solidFill>
                <a:ea typeface="+mn-ea"/>
                <a:cs typeface="+mn-cs"/>
              </a:rPr>
              <a:t>5. Understand the external heat load for cooling load calculation. </a:t>
            </a:r>
          </a:p>
        </p:txBody>
      </p:sp>
      <p:sp>
        <p:nvSpPr>
          <p:cNvPr id="3" name="Content Placeholder 2"/>
          <p:cNvSpPr>
            <a:spLocks noGrp="1"/>
          </p:cNvSpPr>
          <p:nvPr>
            <p:ph idx="1"/>
          </p:nvPr>
        </p:nvSpPr>
        <p:spPr>
          <a:xfrm>
            <a:off x="0" y="914400"/>
            <a:ext cx="9144000" cy="5410200"/>
          </a:xfrm>
        </p:spPr>
        <p:txBody>
          <a:bodyPr>
            <a:normAutofit/>
          </a:bodyPr>
          <a:lstStyle/>
          <a:p>
            <a:pPr marL="0" indent="0">
              <a:lnSpc>
                <a:spcPts val="5600"/>
              </a:lnSpc>
              <a:spcBef>
                <a:spcPts val="0"/>
              </a:spcBef>
              <a:buNone/>
            </a:pPr>
            <a:r>
              <a:rPr lang="en-US" sz="5400" b="1" dirty="0"/>
              <a:t>5.1 Describe the heat gain by conduction through building structure. </a:t>
            </a:r>
          </a:p>
          <a:p>
            <a:pPr marL="0" indent="0">
              <a:lnSpc>
                <a:spcPts val="5600"/>
              </a:lnSpc>
              <a:spcBef>
                <a:spcPts val="0"/>
              </a:spcBef>
              <a:buNone/>
            </a:pPr>
            <a:r>
              <a:rPr lang="en-US" sz="5400" b="1" dirty="0"/>
              <a:t>5.2 Explain the solar heat gain throughout side wall and roof. </a:t>
            </a:r>
          </a:p>
          <a:p>
            <a:pPr marL="0" indent="0">
              <a:lnSpc>
                <a:spcPts val="5600"/>
              </a:lnSpc>
              <a:spcBef>
                <a:spcPts val="0"/>
              </a:spcBef>
              <a:buNone/>
            </a:pPr>
            <a:r>
              <a:rPr lang="en-US" sz="5400" b="1" dirty="0"/>
              <a:t>5.3 Describe solar heat gain through glass area. </a:t>
            </a:r>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166209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324600"/>
          </a:xfrm>
        </p:spPr>
        <p:txBody>
          <a:bodyPr>
            <a:normAutofit fontScale="92500"/>
          </a:bodyPr>
          <a:lstStyle/>
          <a:p>
            <a:pPr marL="0" lvl="0" indent="0">
              <a:lnSpc>
                <a:spcPts val="6600"/>
              </a:lnSpc>
              <a:spcBef>
                <a:spcPts val="0"/>
              </a:spcBef>
              <a:buNone/>
            </a:pPr>
            <a:r>
              <a:rPr lang="en-US" sz="8000" b="1" dirty="0">
                <a:solidFill>
                  <a:prstClr val="black"/>
                </a:solidFill>
              </a:rPr>
              <a:t>5.4 Calculate the heat gain due to infiltration and ventilation load of door and window. </a:t>
            </a:r>
          </a:p>
          <a:p>
            <a:pPr marL="0" lvl="0" indent="0">
              <a:lnSpc>
                <a:spcPts val="6600"/>
              </a:lnSpc>
              <a:spcBef>
                <a:spcPts val="0"/>
              </a:spcBef>
              <a:buNone/>
            </a:pPr>
            <a:r>
              <a:rPr lang="en-US" sz="8000" b="1" dirty="0">
                <a:solidFill>
                  <a:prstClr val="black"/>
                </a:solidFill>
              </a:rPr>
              <a:t>5.5 Solve the problems relating to the external heat load.</a:t>
            </a:r>
            <a:endParaRPr lang="en-US" sz="6600" b="1" dirty="0">
              <a:solidFill>
                <a:prstClr val="black"/>
              </a:solidFill>
            </a:endParaRPr>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3121685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rgbClr val="FFFF00"/>
          </a:solidFill>
          <a:ln w="38100">
            <a:solidFill>
              <a:srgbClr val="FF0000"/>
            </a:solidFill>
          </a:ln>
        </p:spPr>
        <p:txBody>
          <a:bodyPr>
            <a:normAutofit fontScale="90000"/>
          </a:bodyPr>
          <a:lstStyle/>
          <a:p>
            <a:pPr lvl="0">
              <a:lnSpc>
                <a:spcPts val="5000"/>
              </a:lnSpc>
              <a:spcBef>
                <a:spcPts val="0"/>
              </a:spcBef>
            </a:pPr>
            <a:r>
              <a:rPr lang="en-US" sz="4000" b="1" dirty="0">
                <a:solidFill>
                  <a:prstClr val="black"/>
                </a:solidFill>
                <a:ea typeface="+mn-ea"/>
                <a:cs typeface="+mn-cs"/>
              </a:rPr>
              <a:t>6. Understand the internal heat load for air conditioning. </a:t>
            </a:r>
          </a:p>
        </p:txBody>
      </p:sp>
      <p:sp>
        <p:nvSpPr>
          <p:cNvPr id="3" name="Content Placeholder 2"/>
          <p:cNvSpPr>
            <a:spLocks noGrp="1"/>
          </p:cNvSpPr>
          <p:nvPr>
            <p:ph idx="1"/>
          </p:nvPr>
        </p:nvSpPr>
        <p:spPr>
          <a:xfrm>
            <a:off x="0" y="1143000"/>
            <a:ext cx="9067800" cy="5181600"/>
          </a:xfrm>
        </p:spPr>
        <p:txBody>
          <a:bodyPr>
            <a:noAutofit/>
          </a:bodyPr>
          <a:lstStyle/>
          <a:p>
            <a:pPr marL="0" indent="0">
              <a:lnSpc>
                <a:spcPts val="6000"/>
              </a:lnSpc>
              <a:spcBef>
                <a:spcPts val="0"/>
              </a:spcBef>
              <a:buNone/>
            </a:pPr>
            <a:r>
              <a:rPr lang="en-US" sz="5400" b="1" dirty="0"/>
              <a:t>6.1 Describe the heat gain from the products. </a:t>
            </a:r>
          </a:p>
          <a:p>
            <a:pPr marL="0" indent="0">
              <a:lnSpc>
                <a:spcPts val="6000"/>
              </a:lnSpc>
              <a:spcBef>
                <a:spcPts val="0"/>
              </a:spcBef>
              <a:buNone/>
            </a:pPr>
            <a:r>
              <a:rPr lang="en-US" sz="5400" b="1" dirty="0"/>
              <a:t>6.2 Describe the heat gain from the occupants/ peoples. </a:t>
            </a:r>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130993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lvl="0" indent="0">
              <a:lnSpc>
                <a:spcPts val="5700"/>
              </a:lnSpc>
              <a:spcBef>
                <a:spcPts val="0"/>
              </a:spcBef>
              <a:buNone/>
            </a:pPr>
            <a:r>
              <a:rPr lang="en-US" sz="6600" b="1" dirty="0">
                <a:solidFill>
                  <a:prstClr val="black"/>
                </a:solidFill>
              </a:rPr>
              <a:t>6.3 Describe the heat gain from the appliance. </a:t>
            </a:r>
          </a:p>
          <a:p>
            <a:pPr marL="0" lvl="0" indent="0">
              <a:lnSpc>
                <a:spcPts val="5700"/>
              </a:lnSpc>
              <a:spcBef>
                <a:spcPts val="0"/>
              </a:spcBef>
              <a:buNone/>
            </a:pPr>
            <a:r>
              <a:rPr lang="en-US" sz="6600" b="1" dirty="0">
                <a:solidFill>
                  <a:prstClr val="black"/>
                </a:solidFill>
              </a:rPr>
              <a:t>6.4 State the importance of chilling rate factor. </a:t>
            </a:r>
          </a:p>
          <a:p>
            <a:pPr marL="0" lvl="0" indent="0">
              <a:lnSpc>
                <a:spcPts val="5700"/>
              </a:lnSpc>
              <a:spcBef>
                <a:spcPts val="0"/>
              </a:spcBef>
              <a:buNone/>
            </a:pPr>
            <a:r>
              <a:rPr lang="en-US" sz="6600" b="1" dirty="0">
                <a:solidFill>
                  <a:prstClr val="black"/>
                </a:solidFill>
              </a:rPr>
              <a:t>6.5 Solve the problems related to product, people and miscellaneous load</a:t>
            </a:r>
            <a:endParaRPr lang="en-US" sz="6600" b="1" spc="-150" dirty="0">
              <a:solidFill>
                <a:prstClr val="black"/>
              </a:solidFill>
            </a:endParaRPr>
          </a:p>
          <a:p>
            <a:pPr marL="0" indent="0">
              <a:buNone/>
            </a:pPr>
            <a:endParaRPr lang="en-US" dirty="0"/>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1687929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393"/>
            <a:ext cx="9144000" cy="674407"/>
          </a:xfrm>
        </p:spPr>
        <p:style>
          <a:lnRef idx="0">
            <a:schemeClr val="accent5"/>
          </a:lnRef>
          <a:fillRef idx="3">
            <a:schemeClr val="accent5"/>
          </a:fillRef>
          <a:effectRef idx="3">
            <a:schemeClr val="accent5"/>
          </a:effectRef>
          <a:fontRef idx="minor">
            <a:schemeClr val="lt1"/>
          </a:fontRef>
        </p:style>
        <p:txBody>
          <a:bodyPr>
            <a:normAutofit fontScale="90000"/>
          </a:bodyPr>
          <a:lstStyle/>
          <a:p>
            <a:pPr lvl="0">
              <a:lnSpc>
                <a:spcPts val="4200"/>
              </a:lnSpc>
              <a:spcBef>
                <a:spcPct val="20000"/>
              </a:spcBef>
            </a:pPr>
            <a:r>
              <a:rPr lang="en-US" sz="5200" b="1" spc="-150" dirty="0" err="1">
                <a:solidFill>
                  <a:srgbClr val="FFFF00"/>
                </a:solidFill>
                <a:effectLst>
                  <a:outerShdw blurRad="38100" dist="38100" dir="2700000" algn="tl">
                    <a:srgbClr val="000000">
                      <a:alpha val="43137"/>
                    </a:srgbClr>
                  </a:outerShdw>
                </a:effectLst>
                <a:latin typeface="Nikosh" pitchFamily="2" charset="0"/>
                <a:cs typeface="Nikosh" pitchFamily="2" charset="0"/>
              </a:rPr>
              <a:t>উপস্থাপনায়ঃ</a:t>
            </a:r>
            <a:endParaRPr lang="en-US" dirty="0">
              <a:solidFill>
                <a:srgbClr val="FFFF00"/>
              </a:solidFill>
            </a:endParaRPr>
          </a:p>
        </p:txBody>
      </p:sp>
      <p:sp>
        <p:nvSpPr>
          <p:cNvPr id="3" name="Content Placeholder 2"/>
          <p:cNvSpPr>
            <a:spLocks noGrp="1"/>
          </p:cNvSpPr>
          <p:nvPr>
            <p:ph idx="1"/>
          </p:nvPr>
        </p:nvSpPr>
        <p:spPr>
          <a:xfrm>
            <a:off x="0" y="1600200"/>
            <a:ext cx="9144000" cy="5247101"/>
          </a:xfrm>
        </p:spPr>
        <p:txBody>
          <a:bodyPr>
            <a:normAutofit/>
          </a:bodyPr>
          <a:lstStyle/>
          <a:p>
            <a:pPr marL="0" lvl="0" indent="0" algn="ctr">
              <a:lnSpc>
                <a:spcPts val="5300"/>
              </a:lnSpc>
              <a:spcBef>
                <a:spcPts val="0"/>
              </a:spcBef>
              <a:buNone/>
            </a:pPr>
            <a:endParaRPr lang="en-US" sz="5400" b="1" dirty="0">
              <a:solidFill>
                <a:prstClr val="black"/>
              </a:solidFill>
              <a:latin typeface="Nikosh" pitchFamily="2" charset="0"/>
              <a:cs typeface="Nikosh" pitchFamily="2" charset="0"/>
            </a:endParaRPr>
          </a:p>
          <a:p>
            <a:pPr marL="0" lvl="0" indent="0" algn="ctr">
              <a:lnSpc>
                <a:spcPts val="5300"/>
              </a:lnSpc>
              <a:spcBef>
                <a:spcPts val="0"/>
              </a:spcBef>
              <a:buNone/>
            </a:pPr>
            <a:endParaRPr lang="en-US" sz="5400" b="1" dirty="0">
              <a:solidFill>
                <a:prstClr val="black"/>
              </a:solidFill>
              <a:latin typeface="Nikosh" pitchFamily="2" charset="0"/>
              <a:cs typeface="Nikosh" pitchFamily="2" charset="0"/>
            </a:endParaRPr>
          </a:p>
          <a:p>
            <a:pPr marL="0" lvl="0" indent="0" algn="ctr">
              <a:lnSpc>
                <a:spcPts val="4400"/>
              </a:lnSpc>
              <a:spcBef>
                <a:spcPts val="0"/>
              </a:spcBef>
              <a:buNone/>
            </a:pPr>
            <a:endParaRPr lang="en-US" sz="5400" b="1" dirty="0">
              <a:solidFill>
                <a:prstClr val="black"/>
              </a:solidFill>
              <a:latin typeface="Nikosh" pitchFamily="2" charset="0"/>
              <a:cs typeface="Nikosh" pitchFamily="2" charset="0"/>
            </a:endParaRPr>
          </a:p>
          <a:p>
            <a:pPr marL="0" lvl="0" indent="0" algn="ctr">
              <a:lnSpc>
                <a:spcPts val="3900"/>
              </a:lnSpc>
              <a:spcBef>
                <a:spcPts val="0"/>
              </a:spcBef>
              <a:buNone/>
            </a:pPr>
            <a:r>
              <a:rPr lang="en-US" sz="6600" b="1" dirty="0" err="1">
                <a:solidFill>
                  <a:prstClr val="black"/>
                </a:solidFill>
                <a:latin typeface="Nikosh" pitchFamily="2" charset="0"/>
                <a:cs typeface="Nikosh" pitchFamily="2" charset="0"/>
              </a:rPr>
              <a:t>আবু</a:t>
            </a:r>
            <a:r>
              <a:rPr lang="en-US" sz="6600" b="1" dirty="0">
                <a:solidFill>
                  <a:prstClr val="black"/>
                </a:solidFill>
                <a:latin typeface="Nikosh" pitchFamily="2" charset="0"/>
                <a:cs typeface="Nikosh" pitchFamily="2" charset="0"/>
              </a:rPr>
              <a:t> </a:t>
            </a:r>
            <a:r>
              <a:rPr lang="en-US" sz="6600" b="1" dirty="0" err="1">
                <a:solidFill>
                  <a:prstClr val="black"/>
                </a:solidFill>
                <a:latin typeface="Nikosh" pitchFamily="2" charset="0"/>
                <a:cs typeface="Nikosh" pitchFamily="2" charset="0"/>
              </a:rPr>
              <a:t>মোহাম্মদ</a:t>
            </a:r>
            <a:r>
              <a:rPr lang="en-US" sz="6600" b="1" dirty="0">
                <a:solidFill>
                  <a:prstClr val="black"/>
                </a:solidFill>
                <a:latin typeface="Nikosh" pitchFamily="2" charset="0"/>
                <a:cs typeface="Nikosh" pitchFamily="2" charset="0"/>
              </a:rPr>
              <a:t> </a:t>
            </a:r>
            <a:r>
              <a:rPr lang="en-US" sz="6600" b="1" dirty="0" err="1">
                <a:solidFill>
                  <a:prstClr val="black"/>
                </a:solidFill>
                <a:latin typeface="Nikosh" pitchFamily="2" charset="0"/>
                <a:cs typeface="Nikosh" pitchFamily="2" charset="0"/>
              </a:rPr>
              <a:t>আতিকুল্যা</a:t>
            </a:r>
            <a:endParaRPr lang="en-US" sz="6600" b="1" dirty="0">
              <a:solidFill>
                <a:prstClr val="black"/>
              </a:solidFill>
              <a:latin typeface="Nikosh" pitchFamily="2" charset="0"/>
              <a:cs typeface="Nikosh" pitchFamily="2" charset="0"/>
            </a:endParaRPr>
          </a:p>
          <a:p>
            <a:pPr marL="0" lvl="0" indent="0" algn="ctr">
              <a:lnSpc>
                <a:spcPts val="6000"/>
              </a:lnSpc>
              <a:spcBef>
                <a:spcPts val="0"/>
              </a:spcBef>
              <a:buNone/>
            </a:pPr>
            <a:r>
              <a:rPr lang="en-US" sz="4800" b="1" dirty="0" err="1">
                <a:solidFill>
                  <a:prstClr val="black"/>
                </a:solidFill>
                <a:latin typeface="Nikosh" pitchFamily="2" charset="0"/>
                <a:cs typeface="Nikosh" pitchFamily="2" charset="0"/>
              </a:rPr>
              <a:t>ইন্সট্রাক্টর</a:t>
            </a:r>
            <a:r>
              <a:rPr lang="en-US" sz="4800" b="1" dirty="0">
                <a:solidFill>
                  <a:prstClr val="black"/>
                </a:solidFill>
                <a:latin typeface="Nikosh" pitchFamily="2" charset="0"/>
                <a:cs typeface="Nikosh" pitchFamily="2" charset="0"/>
              </a:rPr>
              <a:t> (</a:t>
            </a:r>
            <a:r>
              <a:rPr lang="en-US" sz="4800" b="1" dirty="0" err="1">
                <a:solidFill>
                  <a:prstClr val="black"/>
                </a:solidFill>
                <a:latin typeface="Nikosh" pitchFamily="2" charset="0"/>
                <a:cs typeface="Nikosh" pitchFamily="2" charset="0"/>
              </a:rPr>
              <a:t>টেক্</a:t>
            </a:r>
            <a:r>
              <a:rPr lang="en-US" sz="4800" b="1" dirty="0">
                <a:solidFill>
                  <a:prstClr val="black"/>
                </a:solidFill>
                <a:latin typeface="Nikosh" pitchFamily="2" charset="0"/>
                <a:cs typeface="Nikosh" pitchFamily="2" charset="0"/>
              </a:rPr>
              <a:t>) </a:t>
            </a:r>
            <a:r>
              <a:rPr lang="en-US" sz="4800" b="1" dirty="0" err="1">
                <a:solidFill>
                  <a:prstClr val="black"/>
                </a:solidFill>
                <a:latin typeface="Nikosh" pitchFamily="2" charset="0"/>
                <a:cs typeface="Nikosh" pitchFamily="2" charset="0"/>
              </a:rPr>
              <a:t>আরএসি</a:t>
            </a:r>
            <a:endParaRPr lang="en-US" sz="4800" b="1" dirty="0">
              <a:solidFill>
                <a:prstClr val="black"/>
              </a:solidFill>
              <a:latin typeface="Nikosh" pitchFamily="2" charset="0"/>
              <a:cs typeface="Nikosh" pitchFamily="2" charset="0"/>
            </a:endParaRPr>
          </a:p>
          <a:p>
            <a:pPr marL="0" lvl="0" indent="0" algn="ctr">
              <a:lnSpc>
                <a:spcPts val="6000"/>
              </a:lnSpc>
              <a:spcBef>
                <a:spcPts val="0"/>
              </a:spcBef>
              <a:buNone/>
            </a:pPr>
            <a:r>
              <a:rPr lang="en-US" sz="4400" b="1" spc="-150" dirty="0" err="1">
                <a:solidFill>
                  <a:prstClr val="black"/>
                </a:solidFill>
                <a:latin typeface="Nikosh" pitchFamily="2" charset="0"/>
                <a:cs typeface="Nikosh" pitchFamily="2" charset="0"/>
              </a:rPr>
              <a:t>ঢাকা</a:t>
            </a:r>
            <a:r>
              <a:rPr lang="en-US" sz="4400" b="1" spc="-150" dirty="0">
                <a:solidFill>
                  <a:prstClr val="black"/>
                </a:solidFill>
                <a:latin typeface="Nikosh" pitchFamily="2" charset="0"/>
                <a:cs typeface="Nikosh" pitchFamily="2" charset="0"/>
              </a:rPr>
              <a:t> </a:t>
            </a:r>
            <a:r>
              <a:rPr lang="en-US" sz="4400" b="1" spc="-150" dirty="0" err="1">
                <a:solidFill>
                  <a:prstClr val="black"/>
                </a:solidFill>
                <a:latin typeface="Nikosh" pitchFamily="2" charset="0"/>
                <a:cs typeface="Nikosh" pitchFamily="2" charset="0"/>
              </a:rPr>
              <a:t>পলিটেকনিক</a:t>
            </a:r>
            <a:r>
              <a:rPr lang="en-US" sz="4400" b="1" spc="-150" dirty="0">
                <a:solidFill>
                  <a:prstClr val="black"/>
                </a:solidFill>
                <a:latin typeface="Nikosh" pitchFamily="2" charset="0"/>
                <a:cs typeface="Nikosh" pitchFamily="2" charset="0"/>
              </a:rPr>
              <a:t> </a:t>
            </a:r>
            <a:r>
              <a:rPr lang="en-US" sz="4400" b="1" spc="-150" dirty="0" err="1">
                <a:solidFill>
                  <a:prstClr val="black"/>
                </a:solidFill>
                <a:latin typeface="Nikosh" pitchFamily="2" charset="0"/>
                <a:cs typeface="Nikosh" pitchFamily="2" charset="0"/>
              </a:rPr>
              <a:t>ইন্সটিটিউ,তেজগাঁও</a:t>
            </a:r>
            <a:r>
              <a:rPr lang="en-US" sz="4400" b="1" spc="-150" dirty="0">
                <a:solidFill>
                  <a:prstClr val="black"/>
                </a:solidFill>
                <a:latin typeface="Nikosh" pitchFamily="2" charset="0"/>
                <a:cs typeface="Nikosh" pitchFamily="2" charset="0"/>
              </a:rPr>
              <a:t> </a:t>
            </a:r>
            <a:r>
              <a:rPr lang="en-US" sz="4400" b="1" spc="-150" dirty="0" err="1">
                <a:solidFill>
                  <a:prstClr val="black"/>
                </a:solidFill>
                <a:latin typeface="Nikosh" pitchFamily="2" charset="0"/>
                <a:cs typeface="Nikosh" pitchFamily="2" charset="0"/>
              </a:rPr>
              <a:t>শি</a:t>
            </a:r>
            <a:r>
              <a:rPr lang="en-US" sz="4400" b="1" spc="-150" dirty="0">
                <a:solidFill>
                  <a:prstClr val="black"/>
                </a:solidFill>
                <a:latin typeface="Nikosh" pitchFamily="2" charset="0"/>
                <a:cs typeface="Nikosh" pitchFamily="2" charset="0"/>
              </a:rPr>
              <a:t>/এ,ঢাকা-১২০৮</a:t>
            </a:r>
          </a:p>
          <a:p>
            <a:pPr marL="0" lvl="0" indent="0" algn="ctr">
              <a:lnSpc>
                <a:spcPts val="6000"/>
              </a:lnSpc>
              <a:spcBef>
                <a:spcPts val="0"/>
              </a:spcBef>
              <a:buNone/>
            </a:pPr>
            <a:r>
              <a:rPr lang="en-US" sz="4400" b="1" spc="-150" dirty="0">
                <a:solidFill>
                  <a:srgbClr val="FF0000"/>
                </a:solidFill>
                <a:effectLst>
                  <a:outerShdw blurRad="38100" dist="38100" dir="2700000" algn="tl">
                    <a:srgbClr val="000000">
                      <a:alpha val="43137"/>
                    </a:srgbClr>
                  </a:outerShdw>
                </a:effectLst>
                <a:latin typeface="Nikosh" pitchFamily="2" charset="0"/>
                <a:cs typeface="Nikosh" pitchFamily="2" charset="0"/>
              </a:rPr>
              <a:t>https://youtube.com/c/AMAtiqullah</a:t>
            </a:r>
          </a:p>
          <a:p>
            <a:endParaRPr lang="en-US" dirty="0"/>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1644" y="794183"/>
            <a:ext cx="2020711" cy="2360083"/>
          </a:xfrm>
          <a:prstGeom prst="rect">
            <a:avLst/>
          </a:prstGeom>
          <a:noFill/>
          <a:ln w="76200">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id="{36D2344D-784E-41B6-8199-67EBE5DF819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604485" y="801591"/>
            <a:ext cx="2352675" cy="2352675"/>
          </a:xfrm>
          <a:prstGeom prst="rect">
            <a:avLst/>
          </a:prstGeom>
        </p:spPr>
      </p:pic>
      <p:pic>
        <p:nvPicPr>
          <p:cNvPr id="9" name="Picture 8">
            <a:extLst>
              <a:ext uri="{FF2B5EF4-FFF2-40B4-BE49-F238E27FC236}">
                <a16:creationId xmlns:a16="http://schemas.microsoft.com/office/drawing/2014/main" id="{5079344C-B4A2-4683-892B-9D0AA744410D}"/>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6080704" y="685800"/>
            <a:ext cx="2447925" cy="2409825"/>
          </a:xfrm>
          <a:prstGeom prst="rect">
            <a:avLst/>
          </a:prstGeom>
        </p:spPr>
      </p:pic>
    </p:spTree>
    <p:extLst>
      <p:ext uri="{BB962C8B-B14F-4D97-AF65-F5344CB8AC3E}">
        <p14:creationId xmlns:p14="http://schemas.microsoft.com/office/powerpoint/2010/main" val="180686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down)">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wipe(down)">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rgbClr val="FFFF00"/>
          </a:solidFill>
          <a:ln w="57150">
            <a:solidFill>
              <a:srgbClr val="FF0000"/>
            </a:solidFill>
          </a:ln>
        </p:spPr>
        <p:txBody>
          <a:bodyPr>
            <a:noAutofit/>
          </a:bodyPr>
          <a:lstStyle/>
          <a:p>
            <a:r>
              <a:rPr lang="en-US" sz="3900" b="1" spc="-150" dirty="0">
                <a:solidFill>
                  <a:prstClr val="black"/>
                </a:solidFill>
                <a:ea typeface="+mn-ea"/>
                <a:cs typeface="+mn-cs"/>
              </a:rPr>
              <a:t>7. Understand the window type air conditioner</a:t>
            </a:r>
            <a:endParaRPr lang="en-US" sz="3900" b="1" spc="-150" dirty="0"/>
          </a:p>
        </p:txBody>
      </p:sp>
      <p:sp>
        <p:nvSpPr>
          <p:cNvPr id="3" name="Content Placeholder 2"/>
          <p:cNvSpPr>
            <a:spLocks noGrp="1"/>
          </p:cNvSpPr>
          <p:nvPr>
            <p:ph idx="1"/>
          </p:nvPr>
        </p:nvSpPr>
        <p:spPr>
          <a:xfrm>
            <a:off x="0" y="914400"/>
            <a:ext cx="9144000" cy="5791200"/>
          </a:xfrm>
        </p:spPr>
        <p:txBody>
          <a:bodyPr>
            <a:normAutofit/>
          </a:bodyPr>
          <a:lstStyle/>
          <a:p>
            <a:pPr marL="0" indent="0">
              <a:lnSpc>
                <a:spcPts val="4800"/>
              </a:lnSpc>
              <a:spcBef>
                <a:spcPts val="0"/>
              </a:spcBef>
              <a:buNone/>
            </a:pPr>
            <a:r>
              <a:rPr lang="en-US" sz="5400" b="1" dirty="0"/>
              <a:t>7. Understand the concept of heating load calculation. </a:t>
            </a:r>
          </a:p>
          <a:p>
            <a:pPr marL="0" indent="0">
              <a:lnSpc>
                <a:spcPts val="4800"/>
              </a:lnSpc>
              <a:spcBef>
                <a:spcPts val="0"/>
              </a:spcBef>
              <a:buNone/>
            </a:pPr>
            <a:r>
              <a:rPr lang="en-US" sz="5400" b="1" dirty="0"/>
              <a:t>7.1 List the sources of heat loss in winter air conditioning. </a:t>
            </a:r>
          </a:p>
          <a:p>
            <a:pPr marL="0" indent="0">
              <a:lnSpc>
                <a:spcPts val="4800"/>
              </a:lnSpc>
              <a:spcBef>
                <a:spcPts val="0"/>
              </a:spcBef>
              <a:buNone/>
            </a:pPr>
            <a:r>
              <a:rPr lang="en-US" sz="5400" b="1" dirty="0"/>
              <a:t>7.2 Describe the technique of reducing heat loss in winter air conditioning. </a:t>
            </a:r>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330707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7709"/>
            <a:ext cx="9144000" cy="6830291"/>
          </a:xfrm>
        </p:spPr>
        <p:txBody>
          <a:bodyPr/>
          <a:lstStyle/>
          <a:p>
            <a:pPr marL="0" lvl="0" indent="0">
              <a:lnSpc>
                <a:spcPts val="5500"/>
              </a:lnSpc>
              <a:spcBef>
                <a:spcPts val="0"/>
              </a:spcBef>
              <a:buNone/>
            </a:pPr>
            <a:endParaRPr lang="en-US" sz="6000" b="1" dirty="0">
              <a:solidFill>
                <a:prstClr val="black"/>
              </a:solidFill>
            </a:endParaRPr>
          </a:p>
          <a:p>
            <a:pPr marL="0" lvl="0" indent="0">
              <a:lnSpc>
                <a:spcPts val="5500"/>
              </a:lnSpc>
              <a:spcBef>
                <a:spcPts val="0"/>
              </a:spcBef>
              <a:buNone/>
            </a:pPr>
            <a:r>
              <a:rPr lang="en-US" sz="6000" b="1" dirty="0">
                <a:solidFill>
                  <a:prstClr val="black"/>
                </a:solidFill>
              </a:rPr>
              <a:t>7.3 Explain the factors involved with the heat loss in winter air-conditioning. </a:t>
            </a:r>
          </a:p>
          <a:p>
            <a:pPr marL="0" lvl="0" indent="0">
              <a:lnSpc>
                <a:spcPts val="5500"/>
              </a:lnSpc>
              <a:spcBef>
                <a:spcPts val="0"/>
              </a:spcBef>
              <a:buNone/>
            </a:pPr>
            <a:r>
              <a:rPr lang="en-US" sz="6000" b="1" dirty="0">
                <a:solidFill>
                  <a:prstClr val="black"/>
                </a:solidFill>
              </a:rPr>
              <a:t>7.4 Calculate heating load of a class room</a:t>
            </a:r>
            <a:endParaRPr lang="en-US" sz="6000" b="1" spc="-150" dirty="0">
              <a:solidFill>
                <a:prstClr val="black"/>
              </a:solidFill>
            </a:endParaRPr>
          </a:p>
          <a:p>
            <a:pPr marL="0" indent="0">
              <a:buNone/>
            </a:pPr>
            <a:endParaRPr lang="en-US" dirty="0"/>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239150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solidFill>
            <a:srgbClr val="FFFF00"/>
          </a:solidFill>
        </p:spPr>
        <p:txBody>
          <a:bodyPr>
            <a:normAutofit fontScale="90000"/>
          </a:bodyPr>
          <a:lstStyle/>
          <a:p>
            <a:pPr algn="l"/>
            <a:r>
              <a:rPr lang="en-US" sz="3600" b="1" dirty="0">
                <a:solidFill>
                  <a:prstClr val="black"/>
                </a:solidFill>
                <a:ea typeface="+mn-ea"/>
                <a:cs typeface="+mn-cs"/>
              </a:rPr>
              <a:t>8. Understand the capacity of refrigeration and air conditioning plant.</a:t>
            </a:r>
            <a:endParaRPr lang="en-US" b="1" spc="-150" dirty="0"/>
          </a:p>
        </p:txBody>
      </p:sp>
      <p:sp>
        <p:nvSpPr>
          <p:cNvPr id="3" name="Content Placeholder 2"/>
          <p:cNvSpPr>
            <a:spLocks noGrp="1"/>
          </p:cNvSpPr>
          <p:nvPr>
            <p:ph idx="1"/>
          </p:nvPr>
        </p:nvSpPr>
        <p:spPr>
          <a:xfrm>
            <a:off x="0" y="990600"/>
            <a:ext cx="9144000" cy="5334000"/>
          </a:xfrm>
        </p:spPr>
        <p:txBody>
          <a:bodyPr>
            <a:noAutofit/>
          </a:bodyPr>
          <a:lstStyle/>
          <a:p>
            <a:pPr marL="0" indent="0">
              <a:lnSpc>
                <a:spcPts val="5300"/>
              </a:lnSpc>
              <a:spcBef>
                <a:spcPts val="0"/>
              </a:spcBef>
              <a:buNone/>
            </a:pPr>
            <a:r>
              <a:rPr lang="en-US" sz="4800" b="1" dirty="0"/>
              <a:t>8.1 List the components of total cooling load for air conditioning. </a:t>
            </a:r>
          </a:p>
          <a:p>
            <a:pPr marL="0" indent="0">
              <a:lnSpc>
                <a:spcPts val="5300"/>
              </a:lnSpc>
              <a:spcBef>
                <a:spcPts val="0"/>
              </a:spcBef>
              <a:buNone/>
            </a:pPr>
            <a:r>
              <a:rPr lang="en-US" sz="4800" b="1" dirty="0"/>
              <a:t>8.2 State the necessity of safety factor to calculate the plant capacity. </a:t>
            </a:r>
          </a:p>
          <a:p>
            <a:pPr marL="0" indent="0">
              <a:lnSpc>
                <a:spcPts val="5300"/>
              </a:lnSpc>
              <a:spcBef>
                <a:spcPts val="0"/>
              </a:spcBef>
              <a:buNone/>
            </a:pPr>
            <a:r>
              <a:rPr lang="en-US" sz="4800" b="1" dirty="0"/>
              <a:t>8.3 State the meaning of plant capacity of refrigeration and air conditioning field. </a:t>
            </a:r>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325909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324600"/>
          </a:xfrm>
        </p:spPr>
        <p:txBody>
          <a:bodyPr>
            <a:normAutofit/>
          </a:bodyPr>
          <a:lstStyle/>
          <a:p>
            <a:pPr marL="0" lvl="0" indent="0">
              <a:lnSpc>
                <a:spcPts val="5800"/>
              </a:lnSpc>
              <a:spcBef>
                <a:spcPts val="0"/>
              </a:spcBef>
              <a:buNone/>
            </a:pPr>
            <a:endParaRPr lang="en-US" sz="3600" b="1" dirty="0">
              <a:solidFill>
                <a:prstClr val="black"/>
              </a:solidFill>
            </a:endParaRPr>
          </a:p>
          <a:p>
            <a:pPr marL="0" lvl="0" indent="0">
              <a:lnSpc>
                <a:spcPts val="5700"/>
              </a:lnSpc>
              <a:spcBef>
                <a:spcPts val="0"/>
              </a:spcBef>
              <a:buNone/>
            </a:pPr>
            <a:r>
              <a:rPr lang="en-US" sz="4400" b="1" dirty="0">
                <a:solidFill>
                  <a:prstClr val="black"/>
                </a:solidFill>
              </a:rPr>
              <a:t>8.4 Describe the procedure of calculation of refrigeration and air conditioning plant capacity. </a:t>
            </a:r>
          </a:p>
          <a:p>
            <a:pPr marL="0" lvl="0" indent="0">
              <a:lnSpc>
                <a:spcPts val="5700"/>
              </a:lnSpc>
              <a:spcBef>
                <a:spcPts val="0"/>
              </a:spcBef>
              <a:buNone/>
            </a:pPr>
            <a:r>
              <a:rPr lang="en-US" sz="4400" b="1" dirty="0">
                <a:solidFill>
                  <a:prstClr val="black"/>
                </a:solidFill>
              </a:rPr>
              <a:t>8.5 Solve problems related to total cooling load of air conditioning plant.</a:t>
            </a:r>
          </a:p>
          <a:p>
            <a:pPr marL="0" indent="0">
              <a:buNone/>
            </a:pPr>
            <a:endParaRPr lang="en-US" dirty="0"/>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2915899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solidFill>
            <a:srgbClr val="FFFF00"/>
          </a:solidFill>
          <a:ln w="38100">
            <a:solidFill>
              <a:srgbClr val="FF0000"/>
            </a:solidFill>
          </a:ln>
        </p:spPr>
        <p:txBody>
          <a:bodyPr>
            <a:normAutofit/>
          </a:bodyPr>
          <a:lstStyle/>
          <a:p>
            <a:pPr lvl="0">
              <a:lnSpc>
                <a:spcPts val="4000"/>
              </a:lnSpc>
              <a:spcBef>
                <a:spcPts val="0"/>
              </a:spcBef>
            </a:pPr>
            <a:r>
              <a:rPr lang="en-US" sz="3600" b="1" dirty="0">
                <a:solidFill>
                  <a:prstClr val="black"/>
                </a:solidFill>
                <a:ea typeface="+mn-ea"/>
                <a:cs typeface="+mn-cs"/>
              </a:rPr>
              <a:t>9. Understand the calculation of Cooling Load.</a:t>
            </a:r>
            <a:endParaRPr lang="en-US" b="1" dirty="0"/>
          </a:p>
        </p:txBody>
      </p:sp>
      <p:sp>
        <p:nvSpPr>
          <p:cNvPr id="3" name="Content Placeholder 2"/>
          <p:cNvSpPr>
            <a:spLocks noGrp="1"/>
          </p:cNvSpPr>
          <p:nvPr>
            <p:ph idx="1"/>
          </p:nvPr>
        </p:nvSpPr>
        <p:spPr>
          <a:xfrm>
            <a:off x="0" y="685800"/>
            <a:ext cx="9144000" cy="5638800"/>
          </a:xfrm>
        </p:spPr>
        <p:txBody>
          <a:bodyPr>
            <a:noAutofit/>
          </a:bodyPr>
          <a:lstStyle/>
          <a:p>
            <a:pPr marL="0" indent="0">
              <a:lnSpc>
                <a:spcPts val="5400"/>
              </a:lnSpc>
              <a:spcBef>
                <a:spcPts val="0"/>
              </a:spcBef>
              <a:buNone/>
            </a:pPr>
            <a:r>
              <a:rPr lang="en-US" sz="4400" b="1" dirty="0"/>
              <a:t>9.1 Calculate the cooling load of a class room. </a:t>
            </a:r>
          </a:p>
          <a:p>
            <a:pPr marL="0" indent="0">
              <a:lnSpc>
                <a:spcPts val="5400"/>
              </a:lnSpc>
              <a:spcBef>
                <a:spcPts val="0"/>
              </a:spcBef>
              <a:buNone/>
            </a:pPr>
            <a:r>
              <a:rPr lang="en-US" sz="4400" b="1" dirty="0"/>
              <a:t>9.2 Calculate the cooling load of a library. </a:t>
            </a:r>
          </a:p>
          <a:p>
            <a:pPr marL="0" indent="0">
              <a:lnSpc>
                <a:spcPts val="5400"/>
              </a:lnSpc>
              <a:spcBef>
                <a:spcPts val="0"/>
              </a:spcBef>
              <a:buNone/>
            </a:pPr>
            <a:r>
              <a:rPr lang="en-US" sz="4400" b="1" dirty="0"/>
              <a:t>9.3 Calculate the cooling load of two storage building. </a:t>
            </a:r>
          </a:p>
          <a:p>
            <a:pPr marL="0" indent="0">
              <a:lnSpc>
                <a:spcPts val="5400"/>
              </a:lnSpc>
              <a:spcBef>
                <a:spcPts val="0"/>
              </a:spcBef>
              <a:buNone/>
            </a:pPr>
            <a:r>
              <a:rPr lang="en-US" sz="4400" b="1" dirty="0"/>
              <a:t>9.4 Calculate the cooling load of cold storage.</a:t>
            </a:r>
            <a:endParaRPr lang="en-US" sz="4800" b="1" dirty="0"/>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214485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5" y="6927"/>
            <a:ext cx="9144000" cy="907473"/>
          </a:xfrm>
          <a:solidFill>
            <a:srgbClr val="FFFF00"/>
          </a:solidFill>
        </p:spPr>
        <p:txBody>
          <a:bodyPr>
            <a:noAutofit/>
          </a:bodyPr>
          <a:lstStyle/>
          <a:p>
            <a:pPr lvl="0">
              <a:lnSpc>
                <a:spcPts val="3800"/>
              </a:lnSpc>
              <a:spcBef>
                <a:spcPts val="0"/>
              </a:spcBef>
            </a:pPr>
            <a:r>
              <a:rPr lang="en-US" sz="2800" b="1" dirty="0">
                <a:solidFill>
                  <a:prstClr val="black"/>
                </a:solidFill>
                <a:ea typeface="+mn-ea"/>
                <a:cs typeface="+mn-cs"/>
              </a:rPr>
              <a:t>10.Understand the selection of equipment of refrigeration and air-condition plant. </a:t>
            </a:r>
          </a:p>
        </p:txBody>
      </p:sp>
      <p:sp>
        <p:nvSpPr>
          <p:cNvPr id="3" name="Content Placeholder 2"/>
          <p:cNvSpPr>
            <a:spLocks noGrp="1"/>
          </p:cNvSpPr>
          <p:nvPr>
            <p:ph idx="1"/>
          </p:nvPr>
        </p:nvSpPr>
        <p:spPr>
          <a:xfrm>
            <a:off x="0" y="838200"/>
            <a:ext cx="9144000" cy="5486400"/>
          </a:xfrm>
        </p:spPr>
        <p:txBody>
          <a:bodyPr>
            <a:normAutofit/>
          </a:bodyPr>
          <a:lstStyle/>
          <a:p>
            <a:pPr marL="0" indent="0">
              <a:lnSpc>
                <a:spcPts val="5200"/>
              </a:lnSpc>
              <a:spcBef>
                <a:spcPts val="0"/>
              </a:spcBef>
              <a:buNone/>
            </a:pPr>
            <a:r>
              <a:rPr lang="en-US" sz="4400" b="1" dirty="0"/>
              <a:t>10.1 Describe the factors to be considered for selection evaporator. </a:t>
            </a:r>
          </a:p>
          <a:p>
            <a:pPr marL="0" indent="0">
              <a:lnSpc>
                <a:spcPts val="5200"/>
              </a:lnSpc>
              <a:spcBef>
                <a:spcPts val="0"/>
              </a:spcBef>
              <a:buNone/>
            </a:pPr>
            <a:r>
              <a:rPr lang="en-US" sz="4400" b="1" dirty="0"/>
              <a:t>10.2 Describe the procedure of selecting refrigeration compressor. </a:t>
            </a:r>
          </a:p>
          <a:p>
            <a:pPr marL="0" indent="0">
              <a:lnSpc>
                <a:spcPts val="5200"/>
              </a:lnSpc>
              <a:spcBef>
                <a:spcPts val="0"/>
              </a:spcBef>
              <a:buNone/>
            </a:pPr>
            <a:r>
              <a:rPr lang="en-US" sz="4400" b="1" dirty="0"/>
              <a:t>10.3 Describe the procedure of selecting air cooled /water cooled / evaporative condenser. </a:t>
            </a:r>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3035666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324600"/>
          </a:xfrm>
        </p:spPr>
        <p:txBody>
          <a:bodyPr/>
          <a:lstStyle/>
          <a:p>
            <a:pPr marL="0" lvl="0" indent="0">
              <a:lnSpc>
                <a:spcPts val="4400"/>
              </a:lnSpc>
              <a:spcBef>
                <a:spcPts val="0"/>
              </a:spcBef>
              <a:buNone/>
            </a:pPr>
            <a:endParaRPr lang="en-US" sz="3700" b="1" dirty="0">
              <a:solidFill>
                <a:prstClr val="black"/>
              </a:solidFill>
            </a:endParaRPr>
          </a:p>
          <a:p>
            <a:pPr marL="0" lvl="0" indent="0">
              <a:lnSpc>
                <a:spcPts val="5200"/>
              </a:lnSpc>
              <a:spcBef>
                <a:spcPts val="0"/>
              </a:spcBef>
              <a:buNone/>
            </a:pPr>
            <a:r>
              <a:rPr lang="en-US" sz="4800" b="1" dirty="0">
                <a:solidFill>
                  <a:prstClr val="black"/>
                </a:solidFill>
              </a:rPr>
              <a:t>10.4 Describe the procedure of selecting the Expansion device. </a:t>
            </a:r>
          </a:p>
          <a:p>
            <a:pPr marL="0" lvl="0" indent="0">
              <a:lnSpc>
                <a:spcPts val="5200"/>
              </a:lnSpc>
              <a:spcBef>
                <a:spcPts val="0"/>
              </a:spcBef>
              <a:buNone/>
            </a:pPr>
            <a:r>
              <a:rPr lang="en-US" sz="4800" b="1" dirty="0">
                <a:solidFill>
                  <a:prstClr val="black"/>
                </a:solidFill>
              </a:rPr>
              <a:t>10.5 Describe the procedure of selecting receiver. </a:t>
            </a:r>
          </a:p>
          <a:p>
            <a:pPr marL="0" lvl="0" indent="0">
              <a:lnSpc>
                <a:spcPts val="5200"/>
              </a:lnSpc>
              <a:spcBef>
                <a:spcPts val="0"/>
              </a:spcBef>
              <a:buNone/>
            </a:pPr>
            <a:r>
              <a:rPr lang="en-US" sz="4800" b="1" dirty="0">
                <a:solidFill>
                  <a:prstClr val="black"/>
                </a:solidFill>
              </a:rPr>
              <a:t>10.6 Describe the procedure of selecting the size of refrigeration pipe</a:t>
            </a:r>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200"/>
              </a:lnSpc>
            </a:pPr>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2027433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6"/>
          </a:lnRef>
          <a:fillRef idx="3">
            <a:schemeClr val="accent6"/>
          </a:fillRef>
          <a:effectRef idx="3">
            <a:schemeClr val="accent6"/>
          </a:effectRef>
          <a:fontRef idx="minor">
            <a:schemeClr val="lt1"/>
          </a:fontRef>
        </p:style>
        <p:txBody>
          <a:bodyPr>
            <a:noAutofit/>
          </a:bodyPr>
          <a:lstStyle/>
          <a:p>
            <a:r>
              <a:rPr lang="en-US" sz="8000" b="1" dirty="0" err="1">
                <a:solidFill>
                  <a:schemeClr val="tx1"/>
                </a:solidFill>
                <a:latin typeface="Nikosh" pitchFamily="2" charset="0"/>
                <a:cs typeface="Nikosh" pitchFamily="2" charset="0"/>
              </a:rPr>
              <a:t>তত্বীয়</a:t>
            </a:r>
            <a:r>
              <a:rPr lang="en-US" sz="8000" b="1" dirty="0">
                <a:solidFill>
                  <a:schemeClr val="tx1"/>
                </a:solidFill>
                <a:latin typeface="Nikosh" pitchFamily="2" charset="0"/>
                <a:cs typeface="Nikosh" pitchFamily="2" charset="0"/>
              </a:rPr>
              <a:t> </a:t>
            </a:r>
            <a:r>
              <a:rPr lang="en-US" sz="8000" b="1" dirty="0" err="1">
                <a:solidFill>
                  <a:schemeClr val="tx1"/>
                </a:solidFill>
                <a:latin typeface="Nikosh" pitchFamily="2" charset="0"/>
                <a:cs typeface="Nikosh" pitchFamily="2" charset="0"/>
              </a:rPr>
              <a:t>অংশ</a:t>
            </a:r>
            <a:endParaRPr lang="en-US" sz="8000" b="1" dirty="0">
              <a:solidFill>
                <a:schemeClr val="tx1"/>
              </a:solidFill>
              <a:latin typeface="Nikosh" pitchFamily="2" charset="0"/>
              <a:cs typeface="Nikosh" pitchFamily="2" charset="0"/>
            </a:endParaRPr>
          </a:p>
        </p:txBody>
      </p:sp>
      <p:sp>
        <p:nvSpPr>
          <p:cNvPr id="3" name="Content Placeholder 2"/>
          <p:cNvSpPr>
            <a:spLocks noGrp="1"/>
          </p:cNvSpPr>
          <p:nvPr>
            <p:ph idx="1"/>
          </p:nvPr>
        </p:nvSpPr>
        <p:spPr/>
        <p:style>
          <a:lnRef idx="0">
            <a:schemeClr val="accent5"/>
          </a:lnRef>
          <a:fillRef idx="3">
            <a:schemeClr val="accent5"/>
          </a:fillRef>
          <a:effectRef idx="3">
            <a:schemeClr val="accent5"/>
          </a:effectRef>
          <a:fontRef idx="minor">
            <a:schemeClr val="lt1"/>
          </a:fontRef>
        </p:style>
        <p:txBody>
          <a:bodyPr>
            <a:normAutofit/>
          </a:bodyPr>
          <a:lstStyle/>
          <a:p>
            <a:pPr marL="0" indent="0" algn="ctr">
              <a:buNone/>
            </a:pPr>
            <a:endParaRPr lang="en-US" sz="6600" b="1" dirty="0">
              <a:solidFill>
                <a:srgbClr val="FF0000"/>
              </a:solidFill>
              <a:latin typeface="Nikosh" pitchFamily="2" charset="0"/>
              <a:cs typeface="Nikosh" pitchFamily="2" charset="0"/>
            </a:endParaRPr>
          </a:p>
          <a:p>
            <a:pPr marL="0" indent="0" algn="ctr">
              <a:buNone/>
            </a:pPr>
            <a:r>
              <a:rPr lang="en-US" sz="13800" b="1" dirty="0" err="1">
                <a:solidFill>
                  <a:srgbClr val="FF0000"/>
                </a:solidFill>
                <a:latin typeface="Nikosh" pitchFamily="2" charset="0"/>
                <a:cs typeface="Nikosh" pitchFamily="2" charset="0"/>
              </a:rPr>
              <a:t>শেষ</a:t>
            </a:r>
            <a:endParaRPr lang="en-US" sz="13800" b="1" dirty="0">
              <a:solidFill>
                <a:srgbClr val="FF0000"/>
              </a:solidFill>
              <a:latin typeface="Nikosh" pitchFamily="2" charset="0"/>
              <a:cs typeface="Nikosh" pitchFamily="2" charset="0"/>
            </a:endParaRPr>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200"/>
              </a:lnSpc>
            </a:pPr>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1507077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Autofit/>
          </a:bodyPr>
          <a:lstStyle/>
          <a:p>
            <a:r>
              <a:rPr lang="en-US" sz="8000" dirty="0" err="1">
                <a:latin typeface="Nikosh" pitchFamily="2" charset="0"/>
                <a:cs typeface="Nikosh" pitchFamily="2" charset="0"/>
              </a:rPr>
              <a:t>ব্যবহারিক</a:t>
            </a:r>
            <a:r>
              <a:rPr lang="en-US" sz="8000" dirty="0">
                <a:latin typeface="Nikosh" pitchFamily="2" charset="0"/>
                <a:cs typeface="Nikosh" pitchFamily="2" charset="0"/>
              </a:rPr>
              <a:t> </a:t>
            </a:r>
            <a:r>
              <a:rPr lang="en-US" sz="8000" dirty="0" err="1">
                <a:latin typeface="Nikosh" pitchFamily="2" charset="0"/>
                <a:cs typeface="Nikosh" pitchFamily="2" charset="0"/>
              </a:rPr>
              <a:t>অংশ</a:t>
            </a:r>
            <a:endParaRPr lang="en-US" sz="8000" dirty="0">
              <a:latin typeface="Nikosh" pitchFamily="2" charset="0"/>
              <a:cs typeface="Nikosh" pitchFamily="2" charset="0"/>
            </a:endParaRPr>
          </a:p>
        </p:txBody>
      </p:sp>
      <p:sp>
        <p:nvSpPr>
          <p:cNvPr id="3" name="Content Placeholder 2"/>
          <p:cNvSpPr>
            <a:spLocks noGrp="1"/>
          </p:cNvSpPr>
          <p:nvPr>
            <p:ph idx="1"/>
          </p:nvPr>
        </p:nvSpPr>
        <p:spPr>
          <a:xfrm>
            <a:off x="457200" y="1676400"/>
            <a:ext cx="8229600" cy="4525963"/>
          </a:xfrm>
        </p:spPr>
        <p:style>
          <a:lnRef idx="0">
            <a:schemeClr val="accent2"/>
          </a:lnRef>
          <a:fillRef idx="3">
            <a:schemeClr val="accent2"/>
          </a:fillRef>
          <a:effectRef idx="3">
            <a:schemeClr val="accent2"/>
          </a:effectRef>
          <a:fontRef idx="minor">
            <a:schemeClr val="lt1"/>
          </a:fontRef>
        </p:style>
        <p:txBody>
          <a:bodyPr>
            <a:normAutofit/>
          </a:bodyPr>
          <a:lstStyle/>
          <a:p>
            <a:pPr marL="0" indent="0" algn="ctr">
              <a:buNone/>
            </a:pPr>
            <a:endParaRPr lang="en-US" sz="2400" b="1" dirty="0"/>
          </a:p>
          <a:p>
            <a:pPr marL="0" indent="0" algn="ctr">
              <a:buNone/>
            </a:pPr>
            <a:r>
              <a:rPr lang="en-US" sz="16600" b="1" dirty="0" err="1">
                <a:latin typeface="Nikosh" pitchFamily="2" charset="0"/>
                <a:cs typeface="Nikosh" pitchFamily="2" charset="0"/>
              </a:rPr>
              <a:t>শুরু</a:t>
            </a:r>
            <a:endParaRPr lang="en-US" sz="16600" b="1" dirty="0">
              <a:latin typeface="Nikosh" pitchFamily="2" charset="0"/>
              <a:cs typeface="Nikosh" pitchFamily="2" charset="0"/>
            </a:endParaRPr>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200"/>
              </a:lnSpc>
            </a:pPr>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377435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fade">
                                      <p:cBhvr>
                                        <p:cTn id="12" dur="1000"/>
                                        <p:tgtEl>
                                          <p:spTgt spid="3">
                                            <p:bg/>
                                          </p:spTgt>
                                        </p:tgtEl>
                                      </p:cBhvr>
                                    </p:animEffect>
                                    <p:anim calcmode="lin" valueType="num">
                                      <p:cBhvr>
                                        <p:cTn id="13" dur="1000" fill="hold"/>
                                        <p:tgtEl>
                                          <p:spTgt spid="3">
                                            <p:bg/>
                                          </p:spTgt>
                                        </p:tgtEl>
                                        <p:attrNameLst>
                                          <p:attrName>ppt_x</p:attrName>
                                        </p:attrNameLst>
                                      </p:cBhvr>
                                      <p:tavLst>
                                        <p:tav tm="0">
                                          <p:val>
                                            <p:strVal val="#ppt_x"/>
                                          </p:val>
                                        </p:tav>
                                        <p:tav tm="100000">
                                          <p:val>
                                            <p:strVal val="#ppt_x"/>
                                          </p:val>
                                        </p:tav>
                                      </p:tavLst>
                                    </p:anim>
                                    <p:anim calcmode="lin" valueType="num">
                                      <p:cBhvr>
                                        <p:cTn id="14"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style>
          <a:lnRef idx="0">
            <a:schemeClr val="accent5"/>
          </a:lnRef>
          <a:fillRef idx="3">
            <a:schemeClr val="accent5"/>
          </a:fillRef>
          <a:effectRef idx="3">
            <a:schemeClr val="accent5"/>
          </a:effectRef>
          <a:fontRef idx="minor">
            <a:schemeClr val="lt1"/>
          </a:fontRef>
        </p:style>
        <p:txBody>
          <a:bodyPr>
            <a:noAutofit/>
          </a:bodyPr>
          <a:lstStyle/>
          <a:p>
            <a:r>
              <a:rPr lang="en-US" sz="8800" b="1" dirty="0">
                <a:solidFill>
                  <a:srgbClr val="FF0000"/>
                </a:solidFill>
                <a:ea typeface="+mn-ea"/>
                <a:cs typeface="+mn-cs"/>
              </a:rPr>
              <a:t>PRACTICAL:</a:t>
            </a:r>
            <a:endParaRPr lang="en-US" sz="13800" b="1" dirty="0">
              <a:solidFill>
                <a:srgbClr val="FF0000"/>
              </a:solidFill>
            </a:endParaRPr>
          </a:p>
        </p:txBody>
      </p:sp>
      <p:sp>
        <p:nvSpPr>
          <p:cNvPr id="3" name="Content Placeholder 2"/>
          <p:cNvSpPr>
            <a:spLocks noGrp="1"/>
          </p:cNvSpPr>
          <p:nvPr>
            <p:ph idx="1"/>
          </p:nvPr>
        </p:nvSpPr>
        <p:spPr>
          <a:xfrm>
            <a:off x="0" y="1219200"/>
            <a:ext cx="9144000" cy="5105400"/>
          </a:xfrm>
        </p:spPr>
        <p:txBody>
          <a:bodyPr>
            <a:normAutofit fontScale="92500"/>
          </a:bodyPr>
          <a:lstStyle/>
          <a:p>
            <a:pPr marL="0" lvl="0" indent="0">
              <a:lnSpc>
                <a:spcPts val="4800"/>
              </a:lnSpc>
              <a:spcBef>
                <a:spcPts val="0"/>
              </a:spcBef>
              <a:buNone/>
            </a:pPr>
            <a:r>
              <a:rPr lang="en-US" sz="2800" b="1" spc="-150" dirty="0">
                <a:solidFill>
                  <a:srgbClr val="FF0000"/>
                </a:solidFill>
              </a:rPr>
              <a:t>1. Study the thermal conductivity and thermal conductance chart/ table. </a:t>
            </a:r>
          </a:p>
          <a:p>
            <a:pPr marL="0" indent="0">
              <a:lnSpc>
                <a:spcPts val="4800"/>
              </a:lnSpc>
              <a:spcBef>
                <a:spcPts val="0"/>
              </a:spcBef>
              <a:buNone/>
            </a:pPr>
            <a:r>
              <a:rPr lang="en-US" sz="3600" b="1" dirty="0"/>
              <a:t>1.1 Find out the value of K of common brick, wood, cellular glass, corkboard, glass, expanded polyurethane, mineral wool </a:t>
            </a:r>
            <a:r>
              <a:rPr lang="en-US" sz="3600" b="1" dirty="0" err="1"/>
              <a:t>etc</a:t>
            </a:r>
            <a:r>
              <a:rPr lang="en-US" sz="3600" b="1" dirty="0"/>
              <a:t> from the chart. </a:t>
            </a:r>
          </a:p>
          <a:p>
            <a:pPr marL="0" indent="0">
              <a:lnSpc>
                <a:spcPts val="4800"/>
              </a:lnSpc>
              <a:spcBef>
                <a:spcPts val="0"/>
              </a:spcBef>
              <a:buNone/>
            </a:pPr>
            <a:r>
              <a:rPr lang="en-US" sz="3600" b="1" dirty="0"/>
              <a:t>1.2 Find out the C value of sand aggregate, cinder aggregate, tiles, plywood, and glass of different thickness. </a:t>
            </a:r>
          </a:p>
          <a:p>
            <a:pPr marL="0" indent="0">
              <a:lnSpc>
                <a:spcPts val="4800"/>
              </a:lnSpc>
              <a:spcBef>
                <a:spcPts val="0"/>
              </a:spcBef>
              <a:buNone/>
            </a:pPr>
            <a:r>
              <a:rPr lang="en-US" sz="3600" b="1" dirty="0"/>
              <a:t>1.3 Solve problems relating to conductance.</a:t>
            </a:r>
            <a:endParaRPr lang="en-US" sz="4400" b="1" dirty="0"/>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396016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710" y="2895600"/>
            <a:ext cx="9067800" cy="3429000"/>
          </a:xfrm>
        </p:spPr>
        <p:txBody>
          <a:bodyPr/>
          <a:lstStyle/>
          <a:p>
            <a:pPr marL="0" indent="0">
              <a:buNone/>
            </a:pPr>
            <a:endParaRPr lang="en-US" dirty="0"/>
          </a:p>
          <a:p>
            <a:pPr marL="0" indent="0" algn="ctr">
              <a:lnSpc>
                <a:spcPts val="11100"/>
              </a:lnSpc>
              <a:spcBef>
                <a:spcPts val="0"/>
              </a:spcBef>
              <a:buNone/>
            </a:pPr>
            <a:r>
              <a:rPr lang="en-US" sz="9600" b="1" spc="-150" dirty="0" err="1">
                <a:solidFill>
                  <a:srgbClr val="1B00C0"/>
                </a:solidFill>
                <a:latin typeface="Nikosh" pitchFamily="2" charset="0"/>
                <a:cs typeface="Nikosh" pitchFamily="2" charset="0"/>
              </a:rPr>
              <a:t>মোট</a:t>
            </a:r>
            <a:r>
              <a:rPr lang="en-US" sz="9600" b="1" spc="-150">
                <a:solidFill>
                  <a:srgbClr val="1B00C0"/>
                </a:solidFill>
                <a:latin typeface="Nikosh" pitchFamily="2" charset="0"/>
                <a:cs typeface="Nikosh" pitchFamily="2" charset="0"/>
              </a:rPr>
              <a:t>  </a:t>
            </a:r>
            <a:r>
              <a:rPr lang="en-US" sz="9600" b="1" spc="-150" dirty="0" err="1">
                <a:solidFill>
                  <a:srgbClr val="1B00C0"/>
                </a:solidFill>
                <a:latin typeface="Nikosh" pitchFamily="2" charset="0"/>
                <a:cs typeface="Nikosh" pitchFamily="2" charset="0"/>
              </a:rPr>
              <a:t>অধ্যায়</a:t>
            </a:r>
            <a:r>
              <a:rPr lang="en-US" sz="9600" b="1" spc="-150" dirty="0">
                <a:solidFill>
                  <a:srgbClr val="1B00C0"/>
                </a:solidFill>
                <a:latin typeface="Nikosh" pitchFamily="2" charset="0"/>
                <a:cs typeface="Nikosh" pitchFamily="2" charset="0"/>
              </a:rPr>
              <a:t>: ১০টি</a:t>
            </a:r>
          </a:p>
          <a:p>
            <a:pPr marL="0" indent="0" algn="ctr">
              <a:lnSpc>
                <a:spcPts val="11100"/>
              </a:lnSpc>
              <a:spcBef>
                <a:spcPts val="0"/>
              </a:spcBef>
              <a:buNone/>
            </a:pPr>
            <a:r>
              <a:rPr lang="en-US" sz="8800" b="1" spc="-150" dirty="0" err="1">
                <a:solidFill>
                  <a:srgbClr val="FF0000"/>
                </a:solidFill>
                <a:latin typeface="Nikosh" pitchFamily="2" charset="0"/>
                <a:cs typeface="Nikosh" pitchFamily="2" charset="0"/>
              </a:rPr>
              <a:t>মোট</a:t>
            </a:r>
            <a:r>
              <a:rPr lang="en-US" sz="8800" b="1" spc="-150" dirty="0">
                <a:solidFill>
                  <a:srgbClr val="FF0000"/>
                </a:solidFill>
                <a:latin typeface="Nikosh" pitchFamily="2" charset="0"/>
                <a:cs typeface="Nikosh" pitchFamily="2" charset="0"/>
              </a:rPr>
              <a:t> ব্যবহারিক:১০টি</a:t>
            </a:r>
          </a:p>
        </p:txBody>
      </p:sp>
      <p:sp>
        <p:nvSpPr>
          <p:cNvPr id="6"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
        <p:nvSpPr>
          <p:cNvPr id="4" name="TextBox 3"/>
          <p:cNvSpPr txBox="1"/>
          <p:nvPr/>
        </p:nvSpPr>
        <p:spPr>
          <a:xfrm>
            <a:off x="0" y="0"/>
            <a:ext cx="9067800" cy="2693045"/>
          </a:xfrm>
          <a:prstGeom prst="rect">
            <a:avLst/>
          </a:prstGeom>
          <a:solidFill>
            <a:srgbClr val="FFFF00"/>
          </a:solidFill>
        </p:spPr>
        <p:txBody>
          <a:bodyPr wrap="square" rtlCol="0">
            <a:spAutoFit/>
          </a:bodyPr>
          <a:lstStyle/>
          <a:p>
            <a:pPr algn="ctr">
              <a:lnSpc>
                <a:spcPts val="9600"/>
              </a:lnSpc>
              <a:spcBef>
                <a:spcPts val="600"/>
              </a:spcBef>
            </a:pPr>
            <a:r>
              <a:rPr lang="en-US" sz="9600" b="1" spc="-150" dirty="0" err="1">
                <a:latin typeface="Nikosh" pitchFamily="2" charset="0"/>
                <a:cs typeface="Nikosh" pitchFamily="2" charset="0"/>
              </a:rPr>
              <a:t>কুলিং</a:t>
            </a:r>
            <a:r>
              <a:rPr lang="en-US" sz="9600" b="1" spc="-150" dirty="0">
                <a:latin typeface="Nikosh" pitchFamily="2" charset="0"/>
                <a:cs typeface="Nikosh" pitchFamily="2" charset="0"/>
              </a:rPr>
              <a:t> </a:t>
            </a:r>
            <a:r>
              <a:rPr lang="en-US" sz="9600" b="1" spc="-150" dirty="0" err="1">
                <a:latin typeface="Nikosh" pitchFamily="2" charset="0"/>
                <a:cs typeface="Nikosh" pitchFamily="2" charset="0"/>
              </a:rPr>
              <a:t>অ্যান্ড</a:t>
            </a:r>
            <a:r>
              <a:rPr lang="en-US" sz="9600" b="1" spc="-150" dirty="0">
                <a:latin typeface="Nikosh" pitchFamily="2" charset="0"/>
                <a:cs typeface="Nikosh" pitchFamily="2" charset="0"/>
              </a:rPr>
              <a:t> ‍</a:t>
            </a:r>
            <a:r>
              <a:rPr lang="en-US" sz="9600" b="1" spc="-150" dirty="0" err="1">
                <a:latin typeface="Nikosh" pitchFamily="2" charset="0"/>
                <a:cs typeface="Nikosh" pitchFamily="2" charset="0"/>
              </a:rPr>
              <a:t>হিটিং</a:t>
            </a:r>
            <a:r>
              <a:rPr lang="en-US" sz="9600" b="1" spc="-150" dirty="0">
                <a:latin typeface="Nikosh" pitchFamily="2" charset="0"/>
                <a:cs typeface="Nikosh" pitchFamily="2" charset="0"/>
              </a:rPr>
              <a:t> </a:t>
            </a:r>
            <a:r>
              <a:rPr lang="en-US" sz="9600" b="1" spc="-150" dirty="0" err="1">
                <a:latin typeface="Nikosh" pitchFamily="2" charset="0"/>
                <a:cs typeface="Nikosh" pitchFamily="2" charset="0"/>
              </a:rPr>
              <a:t>লোড</a:t>
            </a:r>
            <a:r>
              <a:rPr lang="en-US" sz="9600" b="1" spc="-150" dirty="0">
                <a:latin typeface="Nikosh" pitchFamily="2" charset="0"/>
                <a:cs typeface="Nikosh" pitchFamily="2" charset="0"/>
              </a:rPr>
              <a:t> </a:t>
            </a:r>
          </a:p>
          <a:p>
            <a:pPr algn="ctr">
              <a:lnSpc>
                <a:spcPts val="9600"/>
              </a:lnSpc>
              <a:spcBef>
                <a:spcPts val="600"/>
              </a:spcBef>
            </a:pPr>
            <a:r>
              <a:rPr lang="en-US" sz="9600" b="1" spc="-150" dirty="0" err="1">
                <a:latin typeface="Nikosh" pitchFamily="2" charset="0"/>
                <a:cs typeface="Nikosh" pitchFamily="2" charset="0"/>
              </a:rPr>
              <a:t>ক্যালকুলেশন</a:t>
            </a:r>
            <a:endParaRPr lang="en-US" sz="9600" b="1" spc="-150" dirty="0">
              <a:latin typeface="Nikosh" pitchFamily="2" charset="0"/>
              <a:cs typeface="Nikosh" pitchFamily="2" charset="0"/>
            </a:endParaRPr>
          </a:p>
        </p:txBody>
      </p:sp>
    </p:spTree>
    <p:extLst>
      <p:ext uri="{BB962C8B-B14F-4D97-AF65-F5344CB8AC3E}">
        <p14:creationId xmlns:p14="http://schemas.microsoft.com/office/powerpoint/2010/main" val="58596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27"/>
            <a:ext cx="9144000" cy="831273"/>
          </a:xfrm>
        </p:spPr>
        <p:style>
          <a:lnRef idx="0">
            <a:schemeClr val="accent5"/>
          </a:lnRef>
          <a:fillRef idx="3">
            <a:schemeClr val="accent5"/>
          </a:fillRef>
          <a:effectRef idx="3">
            <a:schemeClr val="accent5"/>
          </a:effectRef>
          <a:fontRef idx="minor">
            <a:schemeClr val="lt1"/>
          </a:fontRef>
        </p:style>
        <p:txBody>
          <a:bodyPr>
            <a:normAutofit fontScale="90000"/>
          </a:bodyPr>
          <a:lstStyle/>
          <a:p>
            <a:pPr lvl="0">
              <a:lnSpc>
                <a:spcPts val="4100"/>
              </a:lnSpc>
              <a:spcBef>
                <a:spcPts val="0"/>
              </a:spcBef>
            </a:pPr>
            <a:r>
              <a:rPr lang="en-US" sz="2600" b="1" dirty="0">
                <a:solidFill>
                  <a:srgbClr val="FF0000"/>
                </a:solidFill>
              </a:rPr>
              <a:t>2. Study the co-efficient of heat transfer (U factor) for the structure with different wind velocity of outside</a:t>
            </a:r>
            <a:r>
              <a:rPr lang="en-US" sz="2600" dirty="0">
                <a:solidFill>
                  <a:prstClr val="black"/>
                </a:solidFill>
              </a:rPr>
              <a:t>.</a:t>
            </a:r>
          </a:p>
        </p:txBody>
      </p:sp>
      <p:sp>
        <p:nvSpPr>
          <p:cNvPr id="3" name="Content Placeholder 2"/>
          <p:cNvSpPr>
            <a:spLocks noGrp="1"/>
          </p:cNvSpPr>
          <p:nvPr>
            <p:ph idx="1"/>
          </p:nvPr>
        </p:nvSpPr>
        <p:spPr>
          <a:xfrm>
            <a:off x="0" y="838200"/>
            <a:ext cx="9144000" cy="5486400"/>
          </a:xfrm>
        </p:spPr>
        <p:txBody>
          <a:bodyPr>
            <a:normAutofit fontScale="85000" lnSpcReduction="10000"/>
          </a:bodyPr>
          <a:lstStyle/>
          <a:p>
            <a:pPr marL="0" indent="0">
              <a:lnSpc>
                <a:spcPts val="5100"/>
              </a:lnSpc>
              <a:spcBef>
                <a:spcPts val="0"/>
              </a:spcBef>
              <a:buNone/>
            </a:pPr>
            <a:r>
              <a:rPr lang="en-US" sz="5400" b="1" dirty="0"/>
              <a:t>2.1 Find the U factor of a) Brick wall without plaster. b) Brick wall with plaster on one side. c) Brick wall with plaster on both side. </a:t>
            </a:r>
          </a:p>
          <a:p>
            <a:pPr marL="0" indent="0">
              <a:lnSpc>
                <a:spcPts val="5100"/>
              </a:lnSpc>
              <a:spcBef>
                <a:spcPts val="0"/>
              </a:spcBef>
              <a:buNone/>
            </a:pPr>
            <a:r>
              <a:rPr lang="en-US" sz="5400" b="1" dirty="0"/>
              <a:t>2.2 Find out U value from the chart of hollow tiles, cylindrical blocks, concrete blocks, </a:t>
            </a:r>
            <a:r>
              <a:rPr lang="en-US" sz="5400" b="1" dirty="0" err="1"/>
              <a:t>etc</a:t>
            </a:r>
            <a:r>
              <a:rPr lang="en-US" sz="5400" b="1" dirty="0"/>
              <a:t>, of different insulation thickness and K factors. </a:t>
            </a:r>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423736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lvl="0" indent="0">
              <a:lnSpc>
                <a:spcPts val="5300"/>
              </a:lnSpc>
              <a:spcBef>
                <a:spcPts val="0"/>
              </a:spcBef>
              <a:buNone/>
            </a:pPr>
            <a:endParaRPr lang="en-US" sz="4400" b="1" dirty="0">
              <a:solidFill>
                <a:prstClr val="black"/>
              </a:solidFill>
            </a:endParaRPr>
          </a:p>
          <a:p>
            <a:pPr marL="0" lvl="0" indent="0">
              <a:lnSpc>
                <a:spcPts val="5300"/>
              </a:lnSpc>
              <a:spcBef>
                <a:spcPts val="0"/>
              </a:spcBef>
              <a:buNone/>
            </a:pPr>
            <a:r>
              <a:rPr lang="en-US" sz="4400" b="1" dirty="0">
                <a:solidFill>
                  <a:prstClr val="black"/>
                </a:solidFill>
              </a:rPr>
              <a:t>2.3 Find out the U factors from the chart of common cold storage walls, roofs and floors at different insulation thickness and K factors. </a:t>
            </a:r>
          </a:p>
          <a:p>
            <a:pPr marL="0" lvl="0" indent="0">
              <a:lnSpc>
                <a:spcPts val="5300"/>
              </a:lnSpc>
              <a:spcBef>
                <a:spcPts val="0"/>
              </a:spcBef>
              <a:buNone/>
            </a:pPr>
            <a:r>
              <a:rPr lang="en-US" sz="4400" b="1" dirty="0">
                <a:solidFill>
                  <a:prstClr val="black"/>
                </a:solidFill>
              </a:rPr>
              <a:t>2.4 Solve Problems on relating U factors for common wall of commercial building and cold storage.</a:t>
            </a:r>
          </a:p>
          <a:p>
            <a:pPr marL="0" indent="0">
              <a:buNone/>
            </a:pPr>
            <a:endParaRPr lang="en-US" b="1" dirty="0"/>
          </a:p>
        </p:txBody>
      </p:sp>
    </p:spTree>
    <p:extLst>
      <p:ext uri="{BB962C8B-B14F-4D97-AF65-F5344CB8AC3E}">
        <p14:creationId xmlns:p14="http://schemas.microsoft.com/office/powerpoint/2010/main" val="1169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393"/>
            <a:ext cx="8229600" cy="1143000"/>
          </a:xfrm>
        </p:spPr>
        <p:style>
          <a:lnRef idx="0">
            <a:schemeClr val="accent1"/>
          </a:lnRef>
          <a:fillRef idx="3">
            <a:schemeClr val="accent1"/>
          </a:fillRef>
          <a:effectRef idx="3">
            <a:schemeClr val="accent1"/>
          </a:effectRef>
          <a:fontRef idx="minor">
            <a:schemeClr val="lt1"/>
          </a:fontRef>
        </p:style>
        <p:txBody>
          <a:bodyPr>
            <a:noAutofit/>
          </a:bodyPr>
          <a:lstStyle/>
          <a:p>
            <a:r>
              <a:rPr lang="en-US" sz="7200" b="1" dirty="0">
                <a:solidFill>
                  <a:srgbClr val="FF0000"/>
                </a:solidFill>
              </a:rPr>
              <a:t>JOB NO-3</a:t>
            </a:r>
          </a:p>
        </p:txBody>
      </p:sp>
      <p:sp>
        <p:nvSpPr>
          <p:cNvPr id="3" name="Content Placeholder 2"/>
          <p:cNvSpPr>
            <a:spLocks noGrp="1"/>
          </p:cNvSpPr>
          <p:nvPr>
            <p:ph idx="1"/>
          </p:nvPr>
        </p:nvSpPr>
        <p:spPr>
          <a:xfrm>
            <a:off x="0" y="1219200"/>
            <a:ext cx="9144000" cy="5105400"/>
          </a:xfrm>
        </p:spPr>
        <p:txBody>
          <a:bodyPr>
            <a:normAutofit lnSpcReduction="10000"/>
          </a:bodyPr>
          <a:lstStyle/>
          <a:p>
            <a:pPr marL="0" indent="0">
              <a:buNone/>
            </a:pPr>
            <a:r>
              <a:rPr lang="en-US" sz="4000" b="1" dirty="0">
                <a:solidFill>
                  <a:srgbClr val="FF0000"/>
                </a:solidFill>
              </a:rPr>
              <a:t>3. Study the transmission/wall gain load. </a:t>
            </a:r>
            <a:r>
              <a:rPr lang="en-US" sz="4000" b="1" dirty="0"/>
              <a:t>3.1 Draw layout of your institute library / Refrigeration workshop/ Auditorium. </a:t>
            </a:r>
          </a:p>
          <a:p>
            <a:pPr marL="0" indent="0">
              <a:buNone/>
            </a:pPr>
            <a:r>
              <a:rPr lang="en-US" sz="4000" b="1" dirty="0"/>
              <a:t>3.2 Calculate U factor for the above library/ Refrigeration workshop/ Auditorium. </a:t>
            </a:r>
          </a:p>
          <a:p>
            <a:pPr marL="0" indent="0">
              <a:buNone/>
            </a:pPr>
            <a:r>
              <a:rPr lang="en-US" sz="4000" b="1" dirty="0"/>
              <a:t>3.3 Solve Problems related to transmission load/ wall gain load. </a:t>
            </a:r>
            <a:endParaRPr lang="en-US" sz="4800" b="1" dirty="0"/>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41194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248"/>
            <a:ext cx="8229600" cy="1143000"/>
          </a:xfrm>
        </p:spPr>
        <p:style>
          <a:lnRef idx="0">
            <a:schemeClr val="accent1"/>
          </a:lnRef>
          <a:fillRef idx="3">
            <a:schemeClr val="accent1"/>
          </a:fillRef>
          <a:effectRef idx="3">
            <a:schemeClr val="accent1"/>
          </a:effectRef>
          <a:fontRef idx="minor">
            <a:schemeClr val="lt1"/>
          </a:fontRef>
        </p:style>
        <p:txBody>
          <a:bodyPr>
            <a:noAutofit/>
          </a:bodyPr>
          <a:lstStyle/>
          <a:p>
            <a:r>
              <a:rPr lang="en-US" sz="9600" b="1" dirty="0">
                <a:solidFill>
                  <a:srgbClr val="FF0000"/>
                </a:solidFill>
              </a:rPr>
              <a:t>JOB NO-4</a:t>
            </a:r>
            <a:endParaRPr lang="en-US" sz="7200" dirty="0"/>
          </a:p>
        </p:txBody>
      </p:sp>
      <p:sp>
        <p:nvSpPr>
          <p:cNvPr id="3" name="Content Placeholder 2"/>
          <p:cNvSpPr>
            <a:spLocks noGrp="1"/>
          </p:cNvSpPr>
          <p:nvPr>
            <p:ph idx="1"/>
          </p:nvPr>
        </p:nvSpPr>
        <p:spPr>
          <a:xfrm>
            <a:off x="-27709" y="1447800"/>
            <a:ext cx="9144000" cy="4876800"/>
          </a:xfrm>
        </p:spPr>
        <p:txBody>
          <a:bodyPr>
            <a:normAutofit fontScale="40000" lnSpcReduction="20000"/>
          </a:bodyPr>
          <a:lstStyle/>
          <a:p>
            <a:pPr marL="0" indent="0">
              <a:buNone/>
            </a:pPr>
            <a:r>
              <a:rPr lang="en-US" sz="6300" b="1" dirty="0">
                <a:solidFill>
                  <a:srgbClr val="FF0000"/>
                </a:solidFill>
              </a:rPr>
              <a:t>4. Study the solar heat gain for cooling load estimation. </a:t>
            </a:r>
          </a:p>
          <a:p>
            <a:pPr marL="0" indent="0">
              <a:lnSpc>
                <a:spcPts val="4100"/>
              </a:lnSpc>
              <a:buNone/>
            </a:pPr>
            <a:r>
              <a:rPr lang="en-US" sz="6500" b="1" dirty="0"/>
              <a:t>4.1 Calculate the intensity of direct radiation on a surface on the following criteria. </a:t>
            </a:r>
          </a:p>
          <a:p>
            <a:pPr marL="0" indent="0">
              <a:lnSpc>
                <a:spcPts val="4100"/>
              </a:lnSpc>
              <a:buNone/>
            </a:pPr>
            <a:r>
              <a:rPr lang="en-US" sz="6500" b="1" dirty="0"/>
              <a:t>a) The component of direct radiation normal to a horizontal surface. </a:t>
            </a:r>
          </a:p>
          <a:p>
            <a:pPr marL="0" indent="0">
              <a:lnSpc>
                <a:spcPts val="4100"/>
              </a:lnSpc>
              <a:buNone/>
            </a:pPr>
            <a:r>
              <a:rPr lang="en-US" sz="6500" b="1" dirty="0"/>
              <a:t>b) The component of direct radiation normal to a vertical plan. </a:t>
            </a:r>
          </a:p>
          <a:p>
            <a:pPr marL="0" indent="0">
              <a:lnSpc>
                <a:spcPts val="4100"/>
              </a:lnSpc>
              <a:buNone/>
            </a:pPr>
            <a:r>
              <a:rPr lang="en-US" sz="6500" b="1" dirty="0"/>
              <a:t>4.2 Calculate the glass area in the sun. </a:t>
            </a:r>
          </a:p>
          <a:p>
            <a:pPr marL="0" indent="0">
              <a:lnSpc>
                <a:spcPts val="4100"/>
              </a:lnSpc>
              <a:buNone/>
            </a:pPr>
            <a:r>
              <a:rPr lang="en-US" sz="6500" b="1" dirty="0"/>
              <a:t>4.3 Calculate steady state heat transfer through glass</a:t>
            </a:r>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97178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style>
          <a:lnRef idx="0">
            <a:schemeClr val="accent1"/>
          </a:lnRef>
          <a:fillRef idx="3">
            <a:schemeClr val="accent1"/>
          </a:fillRef>
          <a:effectRef idx="3">
            <a:schemeClr val="accent1"/>
          </a:effectRef>
          <a:fontRef idx="minor">
            <a:schemeClr val="lt1"/>
          </a:fontRef>
        </p:style>
        <p:txBody>
          <a:bodyPr>
            <a:noAutofit/>
          </a:bodyPr>
          <a:lstStyle/>
          <a:p>
            <a:r>
              <a:rPr lang="en-US" sz="11500" b="1" dirty="0">
                <a:solidFill>
                  <a:srgbClr val="FF0000"/>
                </a:solidFill>
              </a:rPr>
              <a:t>JOB NO-5</a:t>
            </a:r>
            <a:endParaRPr lang="en-US" sz="19900" b="1" dirty="0">
              <a:solidFill>
                <a:srgbClr val="FF0000"/>
              </a:solidFill>
            </a:endParaRPr>
          </a:p>
        </p:txBody>
      </p:sp>
      <p:sp>
        <p:nvSpPr>
          <p:cNvPr id="3" name="Content Placeholder 2"/>
          <p:cNvSpPr>
            <a:spLocks noGrp="1"/>
          </p:cNvSpPr>
          <p:nvPr>
            <p:ph idx="1"/>
          </p:nvPr>
        </p:nvSpPr>
        <p:spPr>
          <a:xfrm>
            <a:off x="0" y="1143000"/>
            <a:ext cx="9144000" cy="5181600"/>
          </a:xfrm>
        </p:spPr>
        <p:txBody>
          <a:bodyPr>
            <a:noAutofit/>
          </a:bodyPr>
          <a:lstStyle/>
          <a:p>
            <a:pPr marL="0" indent="0">
              <a:lnSpc>
                <a:spcPts val="4800"/>
              </a:lnSpc>
              <a:spcBef>
                <a:spcPts val="0"/>
              </a:spcBef>
              <a:buNone/>
            </a:pPr>
            <a:r>
              <a:rPr lang="en-US" sz="3600" b="1" dirty="0">
                <a:solidFill>
                  <a:srgbClr val="FF0000"/>
                </a:solidFill>
              </a:rPr>
              <a:t>5. Study the product load of a cold storage/ Fish freezing plant/ Meat storage.</a:t>
            </a:r>
          </a:p>
          <a:p>
            <a:pPr marL="0" indent="0">
              <a:lnSpc>
                <a:spcPts val="4800"/>
              </a:lnSpc>
              <a:spcBef>
                <a:spcPts val="0"/>
              </a:spcBef>
              <a:buNone/>
            </a:pPr>
            <a:r>
              <a:rPr lang="en-US" sz="3600" dirty="0">
                <a:solidFill>
                  <a:srgbClr val="FF0000"/>
                </a:solidFill>
              </a:rPr>
              <a:t> </a:t>
            </a:r>
            <a:r>
              <a:rPr lang="en-US" sz="3600" dirty="0"/>
              <a:t>5.1 Calculate the product load of a cold storage. 5.2 Calculate the product load of a Fish freezing plant. </a:t>
            </a:r>
          </a:p>
          <a:p>
            <a:pPr marL="0" indent="0">
              <a:lnSpc>
                <a:spcPts val="4800"/>
              </a:lnSpc>
              <a:spcBef>
                <a:spcPts val="0"/>
              </a:spcBef>
              <a:buNone/>
            </a:pPr>
            <a:r>
              <a:rPr lang="en-US" sz="3600" dirty="0"/>
              <a:t>5.3 Calculate the product load of meat storage.</a:t>
            </a:r>
            <a:endParaRPr lang="en-US" sz="3600" b="1" dirty="0"/>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137546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style>
          <a:lnRef idx="0">
            <a:schemeClr val="accent1"/>
          </a:lnRef>
          <a:fillRef idx="3">
            <a:schemeClr val="accent1"/>
          </a:fillRef>
          <a:effectRef idx="3">
            <a:schemeClr val="accent1"/>
          </a:effectRef>
          <a:fontRef idx="minor">
            <a:schemeClr val="lt1"/>
          </a:fontRef>
        </p:style>
        <p:txBody>
          <a:bodyPr>
            <a:noAutofit/>
          </a:bodyPr>
          <a:lstStyle/>
          <a:p>
            <a:pPr lvl="0">
              <a:spcBef>
                <a:spcPct val="20000"/>
              </a:spcBef>
            </a:pPr>
            <a:r>
              <a:rPr lang="en-US" sz="11500" b="1" dirty="0">
                <a:solidFill>
                  <a:srgbClr val="FF0000"/>
                </a:solidFill>
              </a:rPr>
              <a:t>JOB NO-6</a:t>
            </a:r>
            <a:endParaRPr lang="en-US" sz="5000" b="1" dirty="0"/>
          </a:p>
        </p:txBody>
      </p:sp>
      <p:sp>
        <p:nvSpPr>
          <p:cNvPr id="3" name="Content Placeholder 2"/>
          <p:cNvSpPr>
            <a:spLocks noGrp="1"/>
          </p:cNvSpPr>
          <p:nvPr>
            <p:ph idx="1"/>
          </p:nvPr>
        </p:nvSpPr>
        <p:spPr>
          <a:xfrm>
            <a:off x="0" y="1371600"/>
            <a:ext cx="9144000" cy="4953000"/>
          </a:xfrm>
        </p:spPr>
        <p:txBody>
          <a:bodyPr/>
          <a:lstStyle/>
          <a:p>
            <a:pPr marL="0" indent="0">
              <a:lnSpc>
                <a:spcPts val="4700"/>
              </a:lnSpc>
              <a:spcBef>
                <a:spcPts val="0"/>
              </a:spcBef>
              <a:buNone/>
            </a:pPr>
            <a:r>
              <a:rPr lang="en-US" sz="4800" b="1" dirty="0">
                <a:solidFill>
                  <a:srgbClr val="FF0000"/>
                </a:solidFill>
              </a:rPr>
              <a:t>6. Study the people’s load. </a:t>
            </a:r>
          </a:p>
          <a:p>
            <a:pPr marL="0" indent="0">
              <a:lnSpc>
                <a:spcPts val="5500"/>
              </a:lnSpc>
              <a:spcBef>
                <a:spcPts val="0"/>
              </a:spcBef>
              <a:buNone/>
            </a:pPr>
            <a:r>
              <a:rPr lang="en-US" sz="4800" b="1" dirty="0"/>
              <a:t>6.1 Calculate the people’s load for a general office. </a:t>
            </a:r>
          </a:p>
          <a:p>
            <a:pPr marL="0" indent="0">
              <a:lnSpc>
                <a:spcPts val="5500"/>
              </a:lnSpc>
              <a:spcBef>
                <a:spcPts val="0"/>
              </a:spcBef>
              <a:buNone/>
            </a:pPr>
            <a:r>
              <a:rPr lang="en-US" sz="4800" b="1" dirty="0"/>
              <a:t>6.2 Calculate the people’s load for a Gymnasium/ Auditorium/ Restaurant.</a:t>
            </a:r>
            <a:endParaRPr lang="en-US" sz="6000" b="1" dirty="0"/>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181314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style>
          <a:lnRef idx="0">
            <a:schemeClr val="accent1"/>
          </a:lnRef>
          <a:fillRef idx="3">
            <a:schemeClr val="accent1"/>
          </a:fillRef>
          <a:effectRef idx="3">
            <a:schemeClr val="accent1"/>
          </a:effectRef>
          <a:fontRef idx="minor">
            <a:schemeClr val="lt1"/>
          </a:fontRef>
        </p:style>
        <p:txBody>
          <a:bodyPr>
            <a:normAutofit fontScale="90000"/>
          </a:bodyPr>
          <a:lstStyle/>
          <a:p>
            <a:pPr lvl="0">
              <a:spcBef>
                <a:spcPct val="20000"/>
              </a:spcBef>
            </a:pPr>
            <a:r>
              <a:rPr lang="en-US" sz="11500" b="1" dirty="0">
                <a:solidFill>
                  <a:srgbClr val="FF0000"/>
                </a:solidFill>
              </a:rPr>
              <a:t>JOB NO-7</a:t>
            </a:r>
            <a:endParaRPr lang="en-US" sz="4800" b="1" dirty="0"/>
          </a:p>
        </p:txBody>
      </p:sp>
      <p:sp>
        <p:nvSpPr>
          <p:cNvPr id="3" name="Content Placeholder 2"/>
          <p:cNvSpPr>
            <a:spLocks noGrp="1"/>
          </p:cNvSpPr>
          <p:nvPr>
            <p:ph idx="1"/>
          </p:nvPr>
        </p:nvSpPr>
        <p:spPr>
          <a:xfrm>
            <a:off x="0" y="1447800"/>
            <a:ext cx="9144000" cy="4876800"/>
          </a:xfrm>
        </p:spPr>
        <p:txBody>
          <a:bodyPr>
            <a:noAutofit/>
          </a:bodyPr>
          <a:lstStyle/>
          <a:p>
            <a:pPr marL="0" indent="0">
              <a:lnSpc>
                <a:spcPts val="5100"/>
              </a:lnSpc>
              <a:spcBef>
                <a:spcPts val="0"/>
              </a:spcBef>
              <a:buNone/>
            </a:pPr>
            <a:r>
              <a:rPr lang="en-US" sz="3800" b="1" dirty="0">
                <a:solidFill>
                  <a:srgbClr val="FF0000"/>
                </a:solidFill>
              </a:rPr>
              <a:t>7. Study the infiltration and ventilation load. </a:t>
            </a:r>
          </a:p>
          <a:p>
            <a:pPr marL="0" indent="0">
              <a:lnSpc>
                <a:spcPts val="5500"/>
              </a:lnSpc>
              <a:spcBef>
                <a:spcPts val="0"/>
              </a:spcBef>
              <a:buNone/>
            </a:pPr>
            <a:r>
              <a:rPr lang="en-US" sz="5400" b="1" dirty="0"/>
              <a:t>7.1 Calculate the amount of fresh air/ ventilated air for comfort air-conditioning. </a:t>
            </a:r>
          </a:p>
          <a:p>
            <a:pPr marL="0" indent="0">
              <a:lnSpc>
                <a:spcPts val="5500"/>
              </a:lnSpc>
              <a:spcBef>
                <a:spcPts val="0"/>
              </a:spcBef>
              <a:buNone/>
            </a:pPr>
            <a:r>
              <a:rPr lang="en-US" sz="5400" b="1" dirty="0"/>
              <a:t>7.2 Solve problems related to infiltration and ventilation load.</a:t>
            </a:r>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374087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6" y="-34636"/>
            <a:ext cx="9144000" cy="1143000"/>
          </a:xfrm>
        </p:spPr>
        <p:style>
          <a:lnRef idx="0">
            <a:schemeClr val="accent5"/>
          </a:lnRef>
          <a:fillRef idx="3">
            <a:schemeClr val="accent5"/>
          </a:fillRef>
          <a:effectRef idx="3">
            <a:schemeClr val="accent5"/>
          </a:effectRef>
          <a:fontRef idx="minor">
            <a:schemeClr val="lt1"/>
          </a:fontRef>
        </p:style>
        <p:txBody>
          <a:bodyPr>
            <a:normAutofit fontScale="90000"/>
          </a:bodyPr>
          <a:lstStyle/>
          <a:p>
            <a:r>
              <a:rPr lang="en-US" sz="10400" b="1" dirty="0">
                <a:solidFill>
                  <a:srgbClr val="FF0000"/>
                </a:solidFill>
              </a:rPr>
              <a:t>JOB NO-8</a:t>
            </a:r>
            <a:endParaRPr lang="en-US" sz="5400" b="1" dirty="0"/>
          </a:p>
        </p:txBody>
      </p:sp>
      <p:sp>
        <p:nvSpPr>
          <p:cNvPr id="3" name="Content Placeholder 2"/>
          <p:cNvSpPr>
            <a:spLocks noGrp="1"/>
          </p:cNvSpPr>
          <p:nvPr>
            <p:ph idx="1"/>
          </p:nvPr>
        </p:nvSpPr>
        <p:spPr>
          <a:xfrm>
            <a:off x="0" y="1066800"/>
            <a:ext cx="9144000" cy="5257800"/>
          </a:xfrm>
        </p:spPr>
        <p:txBody>
          <a:bodyPr>
            <a:noAutofit/>
          </a:bodyPr>
          <a:lstStyle/>
          <a:p>
            <a:pPr marL="0" indent="0">
              <a:lnSpc>
                <a:spcPts val="5100"/>
              </a:lnSpc>
              <a:spcBef>
                <a:spcPts val="0"/>
              </a:spcBef>
              <a:buNone/>
            </a:pPr>
            <a:r>
              <a:rPr lang="en-US" sz="4800" b="1" dirty="0">
                <a:solidFill>
                  <a:srgbClr val="FF0000"/>
                </a:solidFill>
              </a:rPr>
              <a:t>8. Study the miscellaneous load. </a:t>
            </a:r>
          </a:p>
          <a:p>
            <a:pPr marL="0" indent="0">
              <a:lnSpc>
                <a:spcPts val="5100"/>
              </a:lnSpc>
              <a:spcBef>
                <a:spcPts val="0"/>
              </a:spcBef>
              <a:buNone/>
            </a:pPr>
            <a:r>
              <a:rPr lang="en-US" sz="4800" b="1" dirty="0"/>
              <a:t>8.1Calculate the miscellaneous load of a library/ Workshop/Auditorium. </a:t>
            </a:r>
          </a:p>
          <a:p>
            <a:pPr marL="0" indent="0">
              <a:lnSpc>
                <a:spcPts val="5100"/>
              </a:lnSpc>
              <a:spcBef>
                <a:spcPts val="0"/>
              </a:spcBef>
              <a:buNone/>
            </a:pPr>
            <a:r>
              <a:rPr lang="en-US" sz="4800" b="1" dirty="0"/>
              <a:t>8.2 Calculate the miscellaneous load of a commercial market.</a:t>
            </a:r>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88659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style>
          <a:lnRef idx="0">
            <a:schemeClr val="accent5"/>
          </a:lnRef>
          <a:fillRef idx="3">
            <a:schemeClr val="accent5"/>
          </a:fillRef>
          <a:effectRef idx="3">
            <a:schemeClr val="accent5"/>
          </a:effectRef>
          <a:fontRef idx="minor">
            <a:schemeClr val="lt1"/>
          </a:fontRef>
        </p:style>
        <p:txBody>
          <a:bodyPr>
            <a:noAutofit/>
          </a:bodyPr>
          <a:lstStyle/>
          <a:p>
            <a:r>
              <a:rPr lang="en-US" sz="9600" b="1" dirty="0">
                <a:solidFill>
                  <a:srgbClr val="FF0000"/>
                </a:solidFill>
              </a:rPr>
              <a:t>JOB NO-9</a:t>
            </a:r>
            <a:endParaRPr lang="en-US" sz="3860" b="1" dirty="0"/>
          </a:p>
        </p:txBody>
      </p:sp>
      <p:sp>
        <p:nvSpPr>
          <p:cNvPr id="3" name="Content Placeholder 2"/>
          <p:cNvSpPr>
            <a:spLocks noGrp="1"/>
          </p:cNvSpPr>
          <p:nvPr>
            <p:ph idx="1"/>
          </p:nvPr>
        </p:nvSpPr>
        <p:spPr>
          <a:xfrm>
            <a:off x="0" y="914400"/>
            <a:ext cx="9144000" cy="5211763"/>
          </a:xfrm>
        </p:spPr>
        <p:txBody>
          <a:bodyPr>
            <a:normAutofit fontScale="85000" lnSpcReduction="10000"/>
          </a:bodyPr>
          <a:lstStyle/>
          <a:p>
            <a:pPr marL="0" indent="0">
              <a:lnSpc>
                <a:spcPts val="5800"/>
              </a:lnSpc>
              <a:spcBef>
                <a:spcPts val="0"/>
              </a:spcBef>
              <a:buNone/>
            </a:pPr>
            <a:r>
              <a:rPr lang="en-US" sz="5400" b="1" dirty="0">
                <a:solidFill>
                  <a:srgbClr val="FF0000"/>
                </a:solidFill>
              </a:rPr>
              <a:t>9. Study the total cooling load. </a:t>
            </a:r>
          </a:p>
          <a:p>
            <a:pPr marL="0" indent="0">
              <a:lnSpc>
                <a:spcPts val="5800"/>
              </a:lnSpc>
              <a:spcBef>
                <a:spcPts val="0"/>
              </a:spcBef>
              <a:buNone/>
            </a:pPr>
            <a:r>
              <a:rPr lang="en-US" sz="4000" b="1" dirty="0"/>
              <a:t>9.1 Survey a commercial building to be air conditioned. </a:t>
            </a:r>
          </a:p>
          <a:p>
            <a:pPr marL="0" indent="0">
              <a:lnSpc>
                <a:spcPts val="5800"/>
              </a:lnSpc>
              <a:spcBef>
                <a:spcPts val="0"/>
              </a:spcBef>
              <a:buNone/>
            </a:pPr>
            <a:r>
              <a:rPr lang="en-US" sz="4000" b="1" dirty="0"/>
              <a:t>9.2 Calculate the following factor: Transmission load, People load, solar heat load, Ventilation load, Infiltration load, miscellaneous load, Equipment load &amp; Equipment capacity. </a:t>
            </a:r>
            <a:endParaRPr lang="en-US" sz="4200" b="1" dirty="0"/>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204189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393"/>
            <a:ext cx="8229600" cy="1143000"/>
          </a:xfrm>
        </p:spPr>
        <p:style>
          <a:lnRef idx="0">
            <a:schemeClr val="accent5"/>
          </a:lnRef>
          <a:fillRef idx="3">
            <a:schemeClr val="accent5"/>
          </a:fillRef>
          <a:effectRef idx="3">
            <a:schemeClr val="accent5"/>
          </a:effectRef>
          <a:fontRef idx="minor">
            <a:schemeClr val="lt1"/>
          </a:fontRef>
        </p:style>
        <p:txBody>
          <a:bodyPr>
            <a:noAutofit/>
          </a:bodyPr>
          <a:lstStyle/>
          <a:p>
            <a:r>
              <a:rPr lang="en-US" sz="9600" b="1" dirty="0">
                <a:solidFill>
                  <a:srgbClr val="FF0000"/>
                </a:solidFill>
              </a:rPr>
              <a:t>JOB NO-10</a:t>
            </a:r>
            <a:endParaRPr lang="en-US" sz="7200" dirty="0"/>
          </a:p>
        </p:txBody>
      </p:sp>
      <p:sp>
        <p:nvSpPr>
          <p:cNvPr id="3" name="Content Placeholder 2"/>
          <p:cNvSpPr>
            <a:spLocks noGrp="1"/>
          </p:cNvSpPr>
          <p:nvPr>
            <p:ph idx="1"/>
          </p:nvPr>
        </p:nvSpPr>
        <p:spPr>
          <a:xfrm>
            <a:off x="0" y="1219201"/>
            <a:ext cx="9144000" cy="5105400"/>
          </a:xfrm>
        </p:spPr>
        <p:txBody>
          <a:bodyPr>
            <a:normAutofit fontScale="47500" lnSpcReduction="20000"/>
          </a:bodyPr>
          <a:lstStyle/>
          <a:p>
            <a:pPr marL="0" indent="0">
              <a:lnSpc>
                <a:spcPts val="4100"/>
              </a:lnSpc>
              <a:spcBef>
                <a:spcPts val="0"/>
              </a:spcBef>
              <a:buNone/>
            </a:pPr>
            <a:r>
              <a:rPr lang="en-US" sz="7400" b="1" dirty="0">
                <a:solidFill>
                  <a:srgbClr val="FF0000"/>
                </a:solidFill>
              </a:rPr>
              <a:t>10.Study the selection of equipment of a refrigeration and air conditioning plant. </a:t>
            </a:r>
          </a:p>
          <a:p>
            <a:pPr marL="0" indent="0">
              <a:lnSpc>
                <a:spcPts val="4100"/>
              </a:lnSpc>
              <a:spcBef>
                <a:spcPts val="0"/>
              </a:spcBef>
              <a:buNone/>
            </a:pPr>
            <a:r>
              <a:rPr lang="en-US" sz="6000" b="1" dirty="0"/>
              <a:t>10.1 Calculate the total load of a laboratory/work shop. </a:t>
            </a:r>
          </a:p>
          <a:p>
            <a:pPr marL="0" indent="0">
              <a:lnSpc>
                <a:spcPts val="4100"/>
              </a:lnSpc>
              <a:spcBef>
                <a:spcPts val="0"/>
              </a:spcBef>
              <a:buNone/>
            </a:pPr>
            <a:r>
              <a:rPr lang="en-US" sz="6000" b="1" dirty="0"/>
              <a:t>10.2 Calculate the total load of a commercial air conditioning building. </a:t>
            </a:r>
          </a:p>
          <a:p>
            <a:pPr marL="0" indent="0">
              <a:lnSpc>
                <a:spcPts val="4100"/>
              </a:lnSpc>
              <a:spcBef>
                <a:spcPts val="0"/>
              </a:spcBef>
              <a:buNone/>
            </a:pPr>
            <a:r>
              <a:rPr lang="en-US" sz="6000" b="1" dirty="0"/>
              <a:t>10.3 Calculate the total load of cold storage. </a:t>
            </a:r>
          </a:p>
          <a:p>
            <a:pPr marL="0" indent="0">
              <a:lnSpc>
                <a:spcPts val="4100"/>
              </a:lnSpc>
              <a:spcBef>
                <a:spcPts val="0"/>
              </a:spcBef>
              <a:buNone/>
            </a:pPr>
            <a:r>
              <a:rPr lang="en-US" sz="6000" b="1" dirty="0"/>
              <a:t>10.4 Select the proper size of compressor, condenser, evaporator, expansion device, receiver and chiller.</a:t>
            </a:r>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141851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6200"/>
            <a:ext cx="8534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668990"/>
            <a:ext cx="868680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52403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636"/>
            <a:ext cx="9144000" cy="727364"/>
          </a:xfrm>
          <a:solidFill>
            <a:srgbClr val="FFFF00"/>
          </a:solidFill>
        </p:spPr>
        <p:txBody>
          <a:bodyPr>
            <a:noAutofit/>
          </a:bodyPr>
          <a:lstStyle/>
          <a:p>
            <a:pPr lvl="0">
              <a:spcBef>
                <a:spcPct val="20000"/>
              </a:spcBef>
            </a:pPr>
            <a:r>
              <a:rPr lang="en-US" sz="4200" b="1" dirty="0">
                <a:solidFill>
                  <a:prstClr val="black"/>
                </a:solidFill>
                <a:ea typeface="+mn-ea"/>
                <a:cs typeface="+mn-cs"/>
              </a:rPr>
              <a:t>11. Study the split type air conditioner. </a:t>
            </a:r>
            <a:endParaRPr lang="en-US" sz="4200" b="1" dirty="0"/>
          </a:p>
        </p:txBody>
      </p:sp>
      <p:sp>
        <p:nvSpPr>
          <p:cNvPr id="3" name="Content Placeholder 2"/>
          <p:cNvSpPr>
            <a:spLocks noGrp="1"/>
          </p:cNvSpPr>
          <p:nvPr>
            <p:ph idx="1"/>
          </p:nvPr>
        </p:nvSpPr>
        <p:spPr>
          <a:xfrm>
            <a:off x="0" y="838200"/>
            <a:ext cx="9144000" cy="5486400"/>
          </a:xfrm>
        </p:spPr>
        <p:txBody>
          <a:bodyPr>
            <a:normAutofit/>
          </a:bodyPr>
          <a:lstStyle/>
          <a:p>
            <a:pPr marL="0" indent="0">
              <a:lnSpc>
                <a:spcPts val="6700"/>
              </a:lnSpc>
              <a:spcBef>
                <a:spcPts val="0"/>
              </a:spcBef>
              <a:buNone/>
            </a:pPr>
            <a:r>
              <a:rPr lang="en-US" sz="6600" b="1" dirty="0"/>
              <a:t>0</a:t>
            </a:r>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112552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324600"/>
          </a:xfrm>
        </p:spPr>
        <p:txBody>
          <a:bodyPr>
            <a:noAutofit/>
          </a:bodyPr>
          <a:lstStyle/>
          <a:p>
            <a:pPr marL="0" indent="0">
              <a:lnSpc>
                <a:spcPts val="8000"/>
              </a:lnSpc>
              <a:spcBef>
                <a:spcPts val="0"/>
              </a:spcBef>
              <a:buNone/>
            </a:pPr>
            <a:r>
              <a:rPr lang="en-US" sz="6200" b="1" dirty="0"/>
              <a:t>11.3</a:t>
            </a:r>
            <a:endParaRPr lang="en-US" sz="7200" b="1" dirty="0"/>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68375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55"/>
            <a:ext cx="9144000" cy="1143000"/>
          </a:xfrm>
          <a:solidFill>
            <a:srgbClr val="FFFF00"/>
          </a:solidFill>
        </p:spPr>
        <p:txBody>
          <a:bodyPr>
            <a:noAutofit/>
          </a:bodyPr>
          <a:lstStyle/>
          <a:p>
            <a:r>
              <a:rPr lang="en-US" sz="8800" b="1" dirty="0">
                <a:solidFill>
                  <a:srgbClr val="FF0000"/>
                </a:solidFill>
              </a:rPr>
              <a:t>JOB NO-12</a:t>
            </a:r>
            <a:endParaRPr lang="en-US" sz="6600" dirty="0"/>
          </a:p>
        </p:txBody>
      </p:sp>
      <p:sp>
        <p:nvSpPr>
          <p:cNvPr id="3" name="Content Placeholder 2"/>
          <p:cNvSpPr>
            <a:spLocks noGrp="1"/>
          </p:cNvSpPr>
          <p:nvPr>
            <p:ph idx="1"/>
          </p:nvPr>
        </p:nvSpPr>
        <p:spPr>
          <a:xfrm>
            <a:off x="0" y="1219200"/>
            <a:ext cx="9144000" cy="5105400"/>
          </a:xfrm>
        </p:spPr>
        <p:txBody>
          <a:bodyPr>
            <a:noAutofit/>
          </a:bodyPr>
          <a:lstStyle/>
          <a:p>
            <a:pPr marL="0" indent="0" algn="ctr">
              <a:lnSpc>
                <a:spcPts val="7500"/>
              </a:lnSpc>
              <a:spcBef>
                <a:spcPts val="0"/>
              </a:spcBef>
              <a:buNone/>
            </a:pPr>
            <a:r>
              <a:rPr lang="en-US" sz="7200" b="1" spc="-150" dirty="0"/>
              <a:t>12</a:t>
            </a:r>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900"/>
              </a:lnSpc>
            </a:pPr>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309782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rgbClr val="FFFF00"/>
          </a:solidFill>
        </p:spPr>
        <p:txBody>
          <a:bodyPr>
            <a:noAutofit/>
          </a:bodyPr>
          <a:lstStyle/>
          <a:p>
            <a:r>
              <a:rPr lang="en-US" sz="9600" b="1" spc="-150" dirty="0">
                <a:solidFill>
                  <a:srgbClr val="FF0000"/>
                </a:solidFill>
              </a:rPr>
              <a:t>JOB NO-13</a:t>
            </a:r>
            <a:endParaRPr lang="en-US" sz="5400" b="1" spc="-150" dirty="0"/>
          </a:p>
        </p:txBody>
      </p:sp>
      <p:sp>
        <p:nvSpPr>
          <p:cNvPr id="3" name="Content Placeholder 2"/>
          <p:cNvSpPr>
            <a:spLocks noGrp="1"/>
          </p:cNvSpPr>
          <p:nvPr>
            <p:ph idx="1"/>
          </p:nvPr>
        </p:nvSpPr>
        <p:spPr>
          <a:xfrm>
            <a:off x="0" y="1219200"/>
            <a:ext cx="9144000" cy="5105400"/>
          </a:xfrm>
        </p:spPr>
        <p:txBody>
          <a:bodyPr>
            <a:noAutofit/>
          </a:bodyPr>
          <a:lstStyle/>
          <a:p>
            <a:pPr marL="0" indent="0" algn="ctr">
              <a:lnSpc>
                <a:spcPts val="8000"/>
              </a:lnSpc>
              <a:spcBef>
                <a:spcPts val="0"/>
              </a:spcBef>
              <a:buNone/>
            </a:pPr>
            <a:r>
              <a:rPr lang="en-US" sz="8000" b="1" spc="-150" dirty="0"/>
              <a:t>13. </a:t>
            </a:r>
            <a:endParaRPr lang="en-US" sz="8000" b="1" dirty="0"/>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254883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 y="7"/>
            <a:ext cx="9143999" cy="3119719"/>
          </a:xfrm>
          <a:solidFill>
            <a:srgbClr val="05FF76"/>
          </a:solidFill>
        </p:spPr>
        <p:txBody>
          <a:bodyPr>
            <a:normAutofit fontScale="90000"/>
          </a:bodyPr>
          <a:lstStyle/>
          <a:p>
            <a:r>
              <a:rPr lang="en-US" sz="19900" dirty="0">
                <a:solidFill>
                  <a:srgbClr val="000066"/>
                </a:solidFill>
                <a:latin typeface="Nikosh" pitchFamily="2" charset="0"/>
                <a:cs typeface="Nikosh" pitchFamily="2" charset="0"/>
              </a:rPr>
              <a:t>ANY</a:t>
            </a:r>
            <a:r>
              <a:rPr lang="en-US" sz="19900" dirty="0">
                <a:latin typeface="Nikosh" pitchFamily="2" charset="0"/>
                <a:cs typeface="Nikosh" pitchFamily="2" charset="0"/>
              </a:rPr>
              <a:t> </a:t>
            </a:r>
          </a:p>
        </p:txBody>
      </p:sp>
      <p:sp>
        <p:nvSpPr>
          <p:cNvPr id="3" name="Subtitle 2"/>
          <p:cNvSpPr>
            <a:spLocks noGrp="1"/>
          </p:cNvSpPr>
          <p:nvPr>
            <p:ph type="subTitle" idx="1"/>
          </p:nvPr>
        </p:nvSpPr>
        <p:spPr>
          <a:xfrm>
            <a:off x="0" y="3124200"/>
            <a:ext cx="9144000" cy="3733800"/>
          </a:xfrm>
        </p:spPr>
        <p:style>
          <a:lnRef idx="2">
            <a:schemeClr val="dk1"/>
          </a:lnRef>
          <a:fillRef idx="1">
            <a:schemeClr val="lt1"/>
          </a:fillRef>
          <a:effectRef idx="0">
            <a:schemeClr val="dk1"/>
          </a:effectRef>
          <a:fontRef idx="minor">
            <a:schemeClr val="dk1"/>
          </a:fontRef>
        </p:style>
        <p:txBody>
          <a:bodyPr>
            <a:noAutofit/>
          </a:bodyPr>
          <a:lstStyle/>
          <a:p>
            <a:endParaRPr lang="en-US" sz="4000" b="1" dirty="0">
              <a:solidFill>
                <a:srgbClr val="FF0000"/>
              </a:solidFill>
              <a:effectLst/>
            </a:endParaRPr>
          </a:p>
          <a:p>
            <a:r>
              <a:rPr lang="en-US" sz="11000" b="1" spc="-150" dirty="0">
                <a:solidFill>
                  <a:srgbClr val="FF0000"/>
                </a:solidFill>
                <a:effectLst/>
                <a:latin typeface="Nikosh" pitchFamily="2" charset="0"/>
                <a:cs typeface="Nikosh" pitchFamily="2" charset="0"/>
              </a:rPr>
              <a:t>QUESTION ?</a:t>
            </a:r>
          </a:p>
        </p:txBody>
      </p:sp>
      <p:sp>
        <p:nvSpPr>
          <p:cNvPr id="4" name="Rectangle 3"/>
          <p:cNvSpPr/>
          <p:nvPr/>
        </p:nvSpPr>
        <p:spPr>
          <a:xfrm>
            <a:off x="0" y="6324600"/>
            <a:ext cx="9144000" cy="533400"/>
          </a:xfrm>
          <a:prstGeom prst="rect">
            <a:avLst/>
          </a:prstGeom>
          <a:solidFill>
            <a:srgbClr val="05FF76"/>
          </a:solidFill>
        </p:spPr>
        <p:style>
          <a:lnRef idx="2">
            <a:schemeClr val="dk1"/>
          </a:lnRef>
          <a:fillRef idx="1">
            <a:schemeClr val="lt1"/>
          </a:fillRef>
          <a:effectRef idx="0">
            <a:schemeClr val="dk1"/>
          </a:effectRef>
          <a:fontRef idx="minor">
            <a:schemeClr val="dk1"/>
          </a:fontRef>
        </p:style>
        <p:txBody>
          <a:bodyPr rtlCol="0" anchor="ctr"/>
          <a:lstStyle/>
          <a:p>
            <a:r>
              <a:rPr lang="en-US" sz="1400" b="1" dirty="0">
                <a:solidFill>
                  <a:schemeClr val="bg1"/>
                </a:solidFill>
                <a:latin typeface="Academy Engraved LET" pitchFamily="2" charset="0"/>
              </a:rPr>
              <a:t>Presented  By : A.M.ATIQULLAH, INSTRUCTOR(Tech) RAC </a:t>
            </a:r>
            <a:r>
              <a:rPr lang="en-US" sz="1400" b="1" dirty="0">
                <a:solidFill>
                  <a:schemeClr val="bg1"/>
                </a:solidFill>
                <a:latin typeface="Times New Roman" pitchFamily="18" charset="0"/>
                <a:cs typeface="Times New Roman" pitchFamily="18" charset="0"/>
              </a:rPr>
              <a:t>DHAKA POLYTECHNIC INSTITUTE, Dhaka-1208</a:t>
            </a:r>
            <a:endParaRPr lang="en-US" sz="1400" b="1" dirty="0">
              <a:solidFill>
                <a:schemeClr val="bg1"/>
              </a:solidFill>
            </a:endParaRPr>
          </a:p>
        </p:txBody>
      </p:sp>
    </p:spTree>
    <p:extLst>
      <p:ext uri="{BB962C8B-B14F-4D97-AF65-F5344CB8AC3E}">
        <p14:creationId xmlns:p14="http://schemas.microsoft.com/office/powerpoint/2010/main" val="361388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3064" y="1600208"/>
            <a:ext cx="8991600" cy="4800599"/>
          </a:xfrm>
          <a:ln w="76200">
            <a:solidFill>
              <a:srgbClr val="0000FF"/>
            </a:solidFill>
          </a:ln>
        </p:spPr>
        <p:style>
          <a:lnRef idx="2">
            <a:schemeClr val="dk1"/>
          </a:lnRef>
          <a:fillRef idx="1">
            <a:schemeClr val="lt1"/>
          </a:fillRef>
          <a:effectRef idx="0">
            <a:schemeClr val="dk1"/>
          </a:effectRef>
          <a:fontRef idx="minor">
            <a:schemeClr val="dk1"/>
          </a:fontRef>
        </p:style>
        <p:txBody>
          <a:bodyPr>
            <a:noAutofit/>
          </a:bodyPr>
          <a:lstStyle/>
          <a:p>
            <a:pPr marL="0" indent="0" algn="ctr">
              <a:buNone/>
            </a:pPr>
            <a:r>
              <a:rPr lang="en-US" sz="6600" b="1" spc="-150" dirty="0" err="1">
                <a:solidFill>
                  <a:srgbClr val="000000"/>
                </a:solidFill>
                <a:latin typeface="NikoshBAN" pitchFamily="2" charset="0"/>
                <a:cs typeface="NikoshBAN" pitchFamily="2" charset="0"/>
              </a:rPr>
              <a:t>কোনো</a:t>
            </a:r>
            <a:r>
              <a:rPr lang="en-US" sz="6600" b="1" spc="-150" dirty="0">
                <a:solidFill>
                  <a:srgbClr val="000000"/>
                </a:solidFill>
                <a:latin typeface="NikoshBAN" pitchFamily="2" charset="0"/>
                <a:cs typeface="NikoshBAN" pitchFamily="2" charset="0"/>
              </a:rPr>
              <a:t> </a:t>
            </a:r>
            <a:r>
              <a:rPr lang="en-US" sz="6600" b="1" spc="-150" dirty="0" err="1">
                <a:solidFill>
                  <a:srgbClr val="000000"/>
                </a:solidFill>
                <a:latin typeface="NikoshBAN" pitchFamily="2" charset="0"/>
                <a:cs typeface="NikoshBAN" pitchFamily="2" charset="0"/>
              </a:rPr>
              <a:t>প্রশ্ন</a:t>
            </a:r>
            <a:r>
              <a:rPr lang="en-US" sz="6600" b="1" spc="-150" dirty="0">
                <a:solidFill>
                  <a:srgbClr val="000000"/>
                </a:solidFill>
                <a:latin typeface="NikoshBAN" pitchFamily="2" charset="0"/>
                <a:cs typeface="NikoshBAN" pitchFamily="2" charset="0"/>
              </a:rPr>
              <a:t> </a:t>
            </a:r>
            <a:r>
              <a:rPr lang="en-US" sz="6600" b="1" spc="-150" dirty="0" err="1">
                <a:solidFill>
                  <a:srgbClr val="000000"/>
                </a:solidFill>
                <a:latin typeface="NikoshBAN" pitchFamily="2" charset="0"/>
                <a:cs typeface="NikoshBAN" pitchFamily="2" charset="0"/>
              </a:rPr>
              <a:t>আছে</a:t>
            </a:r>
            <a:r>
              <a:rPr lang="en-US" sz="6600" b="1" spc="-150" dirty="0">
                <a:solidFill>
                  <a:srgbClr val="000000"/>
                </a:solidFill>
                <a:latin typeface="NikoshBAN" pitchFamily="2" charset="0"/>
                <a:cs typeface="NikoshBAN" pitchFamily="2" charset="0"/>
              </a:rPr>
              <a:t> </a:t>
            </a:r>
            <a:r>
              <a:rPr lang="en-US" sz="6600" b="1" spc="-150" dirty="0" err="1">
                <a:solidFill>
                  <a:srgbClr val="000000"/>
                </a:solidFill>
                <a:latin typeface="NikoshBAN" pitchFamily="2" charset="0"/>
                <a:cs typeface="NikoshBAN" pitchFamily="2" charset="0"/>
              </a:rPr>
              <a:t>কি</a:t>
            </a:r>
            <a:r>
              <a:rPr lang="en-US" sz="6600" b="1" spc="-150" dirty="0">
                <a:solidFill>
                  <a:srgbClr val="000000"/>
                </a:solidFill>
                <a:latin typeface="NikoshBAN" pitchFamily="2" charset="0"/>
                <a:cs typeface="NikoshBAN" pitchFamily="2" charset="0"/>
              </a:rPr>
              <a:t>?</a:t>
            </a:r>
          </a:p>
          <a:p>
            <a:pPr marL="0" indent="0" algn="ctr">
              <a:buNone/>
            </a:pPr>
            <a:endParaRPr lang="en-US" sz="3600" b="1" spc="-150" dirty="0">
              <a:solidFill>
                <a:srgbClr val="FF0000"/>
              </a:solidFill>
              <a:latin typeface="NikoshBAN" pitchFamily="2" charset="0"/>
              <a:cs typeface="NikoshBAN" pitchFamily="2" charset="0"/>
            </a:endParaRPr>
          </a:p>
        </p:txBody>
      </p:sp>
      <p:sp>
        <p:nvSpPr>
          <p:cNvPr id="3" name="Title 2"/>
          <p:cNvSpPr>
            <a:spLocks noGrp="1"/>
          </p:cNvSpPr>
          <p:nvPr>
            <p:ph type="title"/>
          </p:nvPr>
        </p:nvSpPr>
        <p:spPr>
          <a:xfrm>
            <a:off x="95250" y="47955"/>
            <a:ext cx="8915400" cy="1437948"/>
          </a:xfrm>
          <a:solidFill>
            <a:srgbClr val="FFFF00"/>
          </a:solidFill>
          <a:ln w="76200">
            <a:solidFill>
              <a:srgbClr val="FF0000"/>
            </a:solidFill>
          </a:ln>
        </p:spPr>
        <p:style>
          <a:lnRef idx="2">
            <a:schemeClr val="dk1"/>
          </a:lnRef>
          <a:fillRef idx="1">
            <a:schemeClr val="lt1"/>
          </a:fillRef>
          <a:effectRef idx="0">
            <a:schemeClr val="dk1"/>
          </a:effectRef>
          <a:fontRef idx="minor">
            <a:schemeClr val="dk1"/>
          </a:fontRef>
        </p:style>
        <p:txBody>
          <a:bodyPr/>
          <a:lstStyle/>
          <a:p>
            <a:r>
              <a:rPr lang="en-US" sz="6600" b="1" dirty="0" err="1">
                <a:solidFill>
                  <a:srgbClr val="000000"/>
                </a:solidFill>
                <a:latin typeface="NikoshBAN" pitchFamily="2" charset="0"/>
                <a:cs typeface="NikoshBAN" pitchFamily="2" charset="0"/>
              </a:rPr>
              <a:t>এই</a:t>
            </a:r>
            <a:r>
              <a:rPr lang="en-US" sz="6600" b="1" dirty="0">
                <a:solidFill>
                  <a:srgbClr val="000000"/>
                </a:solidFill>
                <a:latin typeface="NikoshBAN" pitchFamily="2" charset="0"/>
                <a:cs typeface="NikoshBAN" pitchFamily="2" charset="0"/>
              </a:rPr>
              <a:t> </a:t>
            </a:r>
            <a:r>
              <a:rPr lang="en-US" sz="6600" b="1" dirty="0" err="1">
                <a:solidFill>
                  <a:srgbClr val="000000"/>
                </a:solidFill>
                <a:latin typeface="NikoshBAN" pitchFamily="2" charset="0"/>
                <a:cs typeface="NikoshBAN" pitchFamily="2" charset="0"/>
              </a:rPr>
              <a:t>পাঠ</a:t>
            </a:r>
            <a:r>
              <a:rPr lang="en-US" sz="6600" b="1" dirty="0">
                <a:solidFill>
                  <a:srgbClr val="000000"/>
                </a:solidFill>
                <a:latin typeface="NikoshBAN" pitchFamily="2" charset="0"/>
                <a:cs typeface="NikoshBAN" pitchFamily="2" charset="0"/>
              </a:rPr>
              <a:t> </a:t>
            </a:r>
            <a:r>
              <a:rPr lang="en-US" sz="6600" b="1" dirty="0" err="1">
                <a:solidFill>
                  <a:srgbClr val="000000"/>
                </a:solidFill>
                <a:latin typeface="NikoshBAN" pitchFamily="2" charset="0"/>
                <a:cs typeface="NikoshBAN" pitchFamily="2" charset="0"/>
              </a:rPr>
              <a:t>সম্পর্কিত</a:t>
            </a:r>
            <a:endParaRPr lang="en-US" sz="6600" b="1" dirty="0">
              <a:solidFill>
                <a:srgbClr val="000000"/>
              </a:solidFill>
              <a:latin typeface="NikoshBAN" pitchFamily="2" charset="0"/>
              <a:cs typeface="NikoshBAN" pitchFamily="2" charset="0"/>
            </a:endParaRPr>
          </a:p>
        </p:txBody>
      </p:sp>
      <p:sp>
        <p:nvSpPr>
          <p:cNvPr id="4" name="Rectangle 3"/>
          <p:cNvSpPr/>
          <p:nvPr/>
        </p:nvSpPr>
        <p:spPr>
          <a:xfrm>
            <a:off x="0" y="6515103"/>
            <a:ext cx="9144000" cy="342900"/>
          </a:xfrm>
          <a:prstGeom prst="rect">
            <a:avLst/>
          </a:prstGeom>
          <a:solidFill>
            <a:srgbClr val="05FF76"/>
          </a:solidFill>
          <a:ln w="76200"/>
        </p:spPr>
        <p:style>
          <a:lnRef idx="2">
            <a:schemeClr val="dk1"/>
          </a:lnRef>
          <a:fillRef idx="1">
            <a:schemeClr val="lt1"/>
          </a:fillRef>
          <a:effectRef idx="0">
            <a:schemeClr val="dk1"/>
          </a:effectRef>
          <a:fontRef idx="minor">
            <a:schemeClr val="dk1"/>
          </a:fontRef>
        </p:style>
        <p:txBody>
          <a:bodyPr rtlCol="0" anchor="ctr"/>
          <a:lstStyle/>
          <a:p>
            <a:r>
              <a:rPr lang="en-US" sz="1400" b="1" dirty="0">
                <a:solidFill>
                  <a:prstClr val="black"/>
                </a:solidFill>
                <a:latin typeface="Academy Engraved LET" pitchFamily="2" charset="0"/>
                <a:sym typeface="Arial"/>
              </a:rPr>
              <a:t>Presented  By : A.M. ATIQULLAH, INSTRUCTOR(Tech) RAC </a:t>
            </a:r>
            <a:r>
              <a:rPr lang="en-US" sz="1400" b="1" dirty="0">
                <a:solidFill>
                  <a:prstClr val="black"/>
                </a:solidFill>
                <a:latin typeface="Times New Roman" pitchFamily="18" charset="0"/>
                <a:cs typeface="Times New Roman" pitchFamily="18" charset="0"/>
                <a:sym typeface="Arial"/>
              </a:rPr>
              <a:t>DHAKA POLYTECHNIC INSTITUTE, Dhaka-1208</a:t>
            </a:r>
            <a:endParaRPr lang="en-US" sz="1400" b="1" dirty="0">
              <a:solidFill>
                <a:prstClr val="black"/>
              </a:solidFill>
              <a:sym typeface="Arial"/>
            </a:endParaRPr>
          </a:p>
        </p:txBody>
      </p:sp>
      <p:sp>
        <p:nvSpPr>
          <p:cNvPr id="5" name="Rectangle 4"/>
          <p:cNvSpPr/>
          <p:nvPr/>
        </p:nvSpPr>
        <p:spPr>
          <a:xfrm>
            <a:off x="457200" y="2819400"/>
            <a:ext cx="8077200" cy="1371600"/>
          </a:xfrm>
          <a:prstGeom prst="rect">
            <a:avLst/>
          </a:prstGeom>
          <a:solidFill>
            <a:srgbClr val="05FF76"/>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buClr>
                <a:srgbClr val="873624"/>
              </a:buClr>
            </a:pPr>
            <a:r>
              <a:rPr lang="en-US" sz="7200" b="1" spc="-300" dirty="0" err="1">
                <a:solidFill>
                  <a:srgbClr val="000000"/>
                </a:solidFill>
                <a:latin typeface="NikoshBAN" pitchFamily="2" charset="0"/>
                <a:cs typeface="NikoshBAN" pitchFamily="2" charset="0"/>
                <a:sym typeface="Arial"/>
              </a:rPr>
              <a:t>ইমেইল</a:t>
            </a:r>
            <a:r>
              <a:rPr lang="en-US" sz="7200" b="1" spc="-300" dirty="0">
                <a:solidFill>
                  <a:srgbClr val="000000"/>
                </a:solidFill>
                <a:latin typeface="NikoshBAN" pitchFamily="2" charset="0"/>
                <a:cs typeface="NikoshBAN" pitchFamily="2" charset="0"/>
                <a:sym typeface="Arial"/>
              </a:rPr>
              <a:t> </a:t>
            </a:r>
            <a:r>
              <a:rPr lang="en-US" sz="7200" b="1" spc="-300" dirty="0" err="1">
                <a:solidFill>
                  <a:srgbClr val="000000"/>
                </a:solidFill>
                <a:latin typeface="NikoshBAN" pitchFamily="2" charset="0"/>
                <a:cs typeface="NikoshBAN" pitchFamily="2" charset="0"/>
                <a:sym typeface="Arial"/>
              </a:rPr>
              <a:t>কর</a:t>
            </a:r>
            <a:endParaRPr lang="en-US" sz="7200" b="1" spc="-300" dirty="0">
              <a:solidFill>
                <a:srgbClr val="000000"/>
              </a:solidFill>
              <a:latin typeface="NikoshBAN" pitchFamily="2" charset="0"/>
              <a:cs typeface="NikoshBAN" pitchFamily="2" charset="0"/>
              <a:sym typeface="Arial"/>
            </a:endParaRPr>
          </a:p>
        </p:txBody>
      </p:sp>
      <p:sp>
        <p:nvSpPr>
          <p:cNvPr id="6" name="Down Arrow 5"/>
          <p:cNvSpPr/>
          <p:nvPr/>
        </p:nvSpPr>
        <p:spPr>
          <a:xfrm>
            <a:off x="57150" y="4267200"/>
            <a:ext cx="8915400" cy="2133600"/>
          </a:xfrm>
          <a:prstGeom prst="downArrow">
            <a:avLst/>
          </a:pr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buClr>
                <a:srgbClr val="873624"/>
              </a:buClr>
            </a:pPr>
            <a:r>
              <a:rPr lang="en-US" sz="3200" b="1" spc="-300" dirty="0">
                <a:solidFill>
                  <a:srgbClr val="FFFF00"/>
                </a:solidFill>
                <a:latin typeface="NikoshBAN" pitchFamily="2" charset="0"/>
                <a:cs typeface="NikoshBAN" pitchFamily="2" charset="0"/>
                <a:sym typeface="Arial"/>
              </a:rPr>
              <a:t>atiqullahrac@gmail.com</a:t>
            </a:r>
            <a:endParaRPr lang="en-US" sz="6000" b="1" spc="-300" dirty="0">
              <a:solidFill>
                <a:srgbClr val="FFFF00"/>
              </a:solidFill>
              <a:latin typeface="NikoshBAN" pitchFamily="2" charset="0"/>
              <a:cs typeface="NikoshBAN" pitchFamily="2" charset="0"/>
              <a:sym typeface="Arial"/>
            </a:endParaRPr>
          </a:p>
        </p:txBody>
      </p:sp>
    </p:spTree>
    <p:extLst>
      <p:ext uri="{BB962C8B-B14F-4D97-AF65-F5344CB8AC3E}">
        <p14:creationId xmlns:p14="http://schemas.microsoft.com/office/powerpoint/2010/main" val="251908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randombar(horizontal)">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P spid="5"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lstStyle/>
          <a:p>
            <a:r>
              <a:rPr lang="en-US"/>
              <a:t>   </a:t>
            </a:r>
          </a:p>
        </p:txBody>
      </p:sp>
      <p:sp>
        <p:nvSpPr>
          <p:cNvPr id="6" name="Footer Placeholder 5"/>
          <p:cNvSpPr>
            <a:spLocks noGrp="1"/>
          </p:cNvSpPr>
          <p:nvPr>
            <p:ph type="ftr" sz="quarter" idx="11"/>
          </p:nvPr>
        </p:nvSpPr>
        <p:spPr>
          <a:xfrm>
            <a:off x="0" y="6422071"/>
            <a:ext cx="9144000" cy="435935"/>
          </a:xfrm>
          <a:solidFill>
            <a:schemeClr val="accent1"/>
          </a:solidFill>
        </p:spPr>
        <p:txBody>
          <a:bodyPr/>
          <a:lstStyle/>
          <a:p>
            <a:r>
              <a:rPr lang="en-US" sz="2550" b="1" spc="-150" dirty="0" err="1">
                <a:solidFill>
                  <a:srgbClr val="FFFF00"/>
                </a:solidFill>
                <a:effectLst>
                  <a:outerShdw blurRad="38100" dist="38100" dir="2700000" algn="tl">
                    <a:srgbClr val="000000">
                      <a:alpha val="43137"/>
                    </a:srgbClr>
                  </a:outerShdw>
                </a:effectLst>
                <a:latin typeface="NikoshBAN" pitchFamily="2" charset="0"/>
                <a:cs typeface="NikoshBAN" pitchFamily="2" charset="0"/>
              </a:rPr>
              <a:t>উপস্থাপনায়ঃ</a:t>
            </a:r>
            <a:r>
              <a:rPr lang="en-US" sz="2550" b="1" spc="-150" dirty="0">
                <a:solidFill>
                  <a:srgbClr val="FFFF00"/>
                </a:solidFill>
                <a:effectLst>
                  <a:outerShdw blurRad="38100" dist="38100" dir="2700000" algn="tl">
                    <a:srgbClr val="000000">
                      <a:alpha val="43137"/>
                    </a:srgbClr>
                  </a:outerShdw>
                </a:effectLst>
                <a:latin typeface="NikoshBAN" pitchFamily="2" charset="0"/>
                <a:cs typeface="NikoshBAN" pitchFamily="2" charset="0"/>
              </a:rPr>
              <a:t> </a:t>
            </a:r>
            <a:r>
              <a:rPr lang="en-US" sz="2550" b="1" spc="-150" dirty="0" err="1">
                <a:solidFill>
                  <a:srgbClr val="FFFF00"/>
                </a:solidFill>
                <a:effectLst>
                  <a:outerShdw blurRad="38100" dist="38100" dir="2700000" algn="tl">
                    <a:srgbClr val="000000">
                      <a:alpha val="43137"/>
                    </a:srgbClr>
                  </a:outerShdw>
                </a:effectLst>
                <a:latin typeface="NikoshBAN" pitchFamily="2" charset="0"/>
                <a:cs typeface="NikoshBAN" pitchFamily="2" charset="0"/>
              </a:rPr>
              <a:t>আবু</a:t>
            </a:r>
            <a:r>
              <a:rPr lang="en-US" sz="2550" b="1" spc="-150" dirty="0">
                <a:solidFill>
                  <a:srgbClr val="FFFF00"/>
                </a:solidFill>
                <a:effectLst>
                  <a:outerShdw blurRad="38100" dist="38100" dir="2700000" algn="tl">
                    <a:srgbClr val="000000">
                      <a:alpha val="43137"/>
                    </a:srgbClr>
                  </a:outerShdw>
                </a:effectLst>
                <a:latin typeface="NikoshBAN" pitchFamily="2" charset="0"/>
                <a:cs typeface="NikoshBAN" pitchFamily="2" charset="0"/>
              </a:rPr>
              <a:t> </a:t>
            </a:r>
            <a:r>
              <a:rPr lang="en-US" sz="2550" b="1" spc="-150" dirty="0" err="1">
                <a:solidFill>
                  <a:srgbClr val="FFFF00"/>
                </a:solidFill>
                <a:effectLst>
                  <a:outerShdw blurRad="38100" dist="38100" dir="2700000" algn="tl">
                    <a:srgbClr val="000000">
                      <a:alpha val="43137"/>
                    </a:srgbClr>
                  </a:outerShdw>
                </a:effectLst>
                <a:latin typeface="NikoshBAN" pitchFamily="2" charset="0"/>
                <a:cs typeface="NikoshBAN" pitchFamily="2" charset="0"/>
              </a:rPr>
              <a:t>মোহাম্মদ</a:t>
            </a:r>
            <a:r>
              <a:rPr lang="en-US" sz="2550" b="1" spc="-150" dirty="0">
                <a:solidFill>
                  <a:srgbClr val="FFFF00"/>
                </a:solidFill>
                <a:effectLst>
                  <a:outerShdw blurRad="38100" dist="38100" dir="2700000" algn="tl">
                    <a:srgbClr val="000000">
                      <a:alpha val="43137"/>
                    </a:srgbClr>
                  </a:outerShdw>
                </a:effectLst>
                <a:latin typeface="NikoshBAN" pitchFamily="2" charset="0"/>
                <a:cs typeface="NikoshBAN" pitchFamily="2" charset="0"/>
              </a:rPr>
              <a:t>  </a:t>
            </a:r>
            <a:r>
              <a:rPr lang="en-US" sz="2550" b="1" spc="-150" dirty="0" err="1">
                <a:solidFill>
                  <a:srgbClr val="FFFF00"/>
                </a:solidFill>
                <a:effectLst>
                  <a:outerShdw blurRad="38100" dist="38100" dir="2700000" algn="tl">
                    <a:srgbClr val="000000">
                      <a:alpha val="43137"/>
                    </a:srgbClr>
                  </a:outerShdw>
                </a:effectLst>
                <a:latin typeface="NikoshBAN" pitchFamily="2" charset="0"/>
                <a:cs typeface="NikoshBAN" pitchFamily="2" charset="0"/>
              </a:rPr>
              <a:t>আতিকুল্যা</a:t>
            </a:r>
            <a:r>
              <a:rPr lang="en-US" sz="2550" b="1" spc="-150" dirty="0">
                <a:solidFill>
                  <a:srgbClr val="FFFF00"/>
                </a:solidFill>
                <a:effectLst>
                  <a:outerShdw blurRad="38100" dist="38100" dir="2700000" algn="tl">
                    <a:srgbClr val="000000">
                      <a:alpha val="43137"/>
                    </a:srgbClr>
                  </a:outerShdw>
                </a:effectLst>
                <a:latin typeface="NikoshBAN" pitchFamily="2" charset="0"/>
                <a:cs typeface="NikoshBAN" pitchFamily="2" charset="0"/>
              </a:rPr>
              <a:t>, </a:t>
            </a:r>
            <a:r>
              <a:rPr lang="en-US" sz="2550" b="1" spc="-150" dirty="0" err="1">
                <a:solidFill>
                  <a:srgbClr val="FFFF00"/>
                </a:solidFill>
                <a:effectLst>
                  <a:outerShdw blurRad="38100" dist="38100" dir="2700000" algn="tl">
                    <a:srgbClr val="000000">
                      <a:alpha val="43137"/>
                    </a:srgbClr>
                  </a:outerShdw>
                </a:effectLst>
                <a:latin typeface="NikoshBAN" pitchFamily="2" charset="0"/>
                <a:cs typeface="NikoshBAN" pitchFamily="2" charset="0"/>
              </a:rPr>
              <a:t>ইন্সট্রাক্টর</a:t>
            </a:r>
            <a:r>
              <a:rPr lang="en-US" sz="2550" b="1" spc="-150" dirty="0">
                <a:solidFill>
                  <a:srgbClr val="FFFF00"/>
                </a:solidFill>
                <a:effectLst>
                  <a:outerShdw blurRad="38100" dist="38100" dir="2700000" algn="tl">
                    <a:srgbClr val="000000">
                      <a:alpha val="43137"/>
                    </a:srgbClr>
                  </a:outerShdw>
                </a:effectLst>
                <a:latin typeface="NikoshBAN" pitchFamily="2" charset="0"/>
                <a:cs typeface="NikoshBAN" pitchFamily="2" charset="0"/>
              </a:rPr>
              <a:t> (</a:t>
            </a:r>
            <a:r>
              <a:rPr lang="en-US" sz="2550" b="1" spc="-150" dirty="0" err="1">
                <a:solidFill>
                  <a:srgbClr val="FFFF00"/>
                </a:solidFill>
                <a:effectLst>
                  <a:outerShdw blurRad="38100" dist="38100" dir="2700000" algn="tl">
                    <a:srgbClr val="000000">
                      <a:alpha val="43137"/>
                    </a:srgbClr>
                  </a:outerShdw>
                </a:effectLst>
                <a:latin typeface="NikoshBAN" pitchFamily="2" charset="0"/>
                <a:cs typeface="NikoshBAN" pitchFamily="2" charset="0"/>
              </a:rPr>
              <a:t>টেক্</a:t>
            </a:r>
            <a:r>
              <a:rPr lang="en-US" sz="2550" b="1" spc="-150" dirty="0">
                <a:solidFill>
                  <a:srgbClr val="FFFF00"/>
                </a:solidFill>
                <a:effectLst>
                  <a:outerShdw blurRad="38100" dist="38100" dir="2700000" algn="tl">
                    <a:srgbClr val="000000">
                      <a:alpha val="43137"/>
                    </a:srgbClr>
                  </a:outerShdw>
                </a:effectLst>
                <a:latin typeface="NikoshBAN" pitchFamily="2" charset="0"/>
                <a:cs typeface="NikoshBAN" pitchFamily="2" charset="0"/>
              </a:rPr>
              <a:t>)</a:t>
            </a:r>
            <a:r>
              <a:rPr lang="en-US" sz="2550" b="1" spc="-150" dirty="0" err="1">
                <a:solidFill>
                  <a:srgbClr val="FFFF00"/>
                </a:solidFill>
                <a:effectLst>
                  <a:outerShdw blurRad="38100" dist="38100" dir="2700000" algn="tl">
                    <a:srgbClr val="000000">
                      <a:alpha val="43137"/>
                    </a:srgbClr>
                  </a:outerShdw>
                </a:effectLst>
                <a:latin typeface="NikoshBAN" pitchFamily="2" charset="0"/>
                <a:cs typeface="NikoshBAN" pitchFamily="2" charset="0"/>
              </a:rPr>
              <a:t>আর</a:t>
            </a:r>
            <a:r>
              <a:rPr lang="en-US" sz="2550" b="1" spc="-150" dirty="0">
                <a:solidFill>
                  <a:srgbClr val="FFFF00"/>
                </a:solidFill>
                <a:effectLst>
                  <a:outerShdw blurRad="38100" dist="38100" dir="2700000" algn="tl">
                    <a:srgbClr val="000000">
                      <a:alpha val="43137"/>
                    </a:srgbClr>
                  </a:outerShdw>
                </a:effectLst>
                <a:latin typeface="NikoshBAN" pitchFamily="2" charset="0"/>
                <a:cs typeface="NikoshBAN" pitchFamily="2" charset="0"/>
              </a:rPr>
              <a:t> </a:t>
            </a:r>
            <a:r>
              <a:rPr lang="en-US" sz="2550" b="1" spc="-150" dirty="0" err="1">
                <a:solidFill>
                  <a:srgbClr val="FFFF00"/>
                </a:solidFill>
                <a:effectLst>
                  <a:outerShdw blurRad="38100" dist="38100" dir="2700000" algn="tl">
                    <a:srgbClr val="000000">
                      <a:alpha val="43137"/>
                    </a:srgbClr>
                  </a:outerShdw>
                </a:effectLst>
                <a:latin typeface="NikoshBAN" pitchFamily="2" charset="0"/>
                <a:cs typeface="NikoshBAN" pitchFamily="2" charset="0"/>
              </a:rPr>
              <a:t>এসি</a:t>
            </a:r>
            <a:r>
              <a:rPr lang="en-US" sz="2550" b="1" spc="-150" dirty="0">
                <a:solidFill>
                  <a:srgbClr val="FFFF00"/>
                </a:solidFill>
                <a:effectLst>
                  <a:outerShdw blurRad="38100" dist="38100" dir="2700000" algn="tl">
                    <a:srgbClr val="000000">
                      <a:alpha val="43137"/>
                    </a:srgbClr>
                  </a:outerShdw>
                </a:effectLst>
                <a:latin typeface="NikoshBAN" pitchFamily="2" charset="0"/>
                <a:cs typeface="NikoshBAN" pitchFamily="2" charset="0"/>
              </a:rPr>
              <a:t>  </a:t>
            </a:r>
            <a:r>
              <a:rPr lang="en-US" sz="2550" b="1" spc="-150" dirty="0" err="1">
                <a:solidFill>
                  <a:srgbClr val="FFFF00"/>
                </a:solidFill>
                <a:effectLst>
                  <a:outerShdw blurRad="38100" dist="38100" dir="2700000" algn="tl">
                    <a:srgbClr val="000000">
                      <a:alpha val="43137"/>
                    </a:srgbClr>
                  </a:outerShdw>
                </a:effectLst>
                <a:latin typeface="NikoshBAN" pitchFamily="2" charset="0"/>
                <a:cs typeface="NikoshBAN" pitchFamily="2" charset="0"/>
              </a:rPr>
              <a:t>ঢাকা</a:t>
            </a:r>
            <a:r>
              <a:rPr lang="en-US" sz="2550" b="1" spc="-150" dirty="0">
                <a:solidFill>
                  <a:srgbClr val="FFFF00"/>
                </a:solidFill>
                <a:effectLst>
                  <a:outerShdw blurRad="38100" dist="38100" dir="2700000" algn="tl">
                    <a:srgbClr val="000000">
                      <a:alpha val="43137"/>
                    </a:srgbClr>
                  </a:outerShdw>
                </a:effectLst>
                <a:latin typeface="NikoshBAN" pitchFamily="2" charset="0"/>
                <a:cs typeface="NikoshBAN" pitchFamily="2" charset="0"/>
              </a:rPr>
              <a:t> </a:t>
            </a:r>
            <a:r>
              <a:rPr lang="en-US" sz="2550" b="1" spc="-150" dirty="0" err="1">
                <a:solidFill>
                  <a:srgbClr val="FFFF00"/>
                </a:solidFill>
                <a:effectLst>
                  <a:outerShdw blurRad="38100" dist="38100" dir="2700000" algn="tl">
                    <a:srgbClr val="000000">
                      <a:alpha val="43137"/>
                    </a:srgbClr>
                  </a:outerShdw>
                </a:effectLst>
                <a:latin typeface="NikoshBAN" pitchFamily="2" charset="0"/>
                <a:cs typeface="NikoshBAN" pitchFamily="2" charset="0"/>
              </a:rPr>
              <a:t>পলিঃ</a:t>
            </a:r>
            <a:r>
              <a:rPr lang="en-US" sz="2550" b="1" spc="-150" dirty="0">
                <a:solidFill>
                  <a:srgbClr val="FFFF00"/>
                </a:solidFill>
                <a:effectLst>
                  <a:outerShdw blurRad="38100" dist="38100" dir="2700000" algn="tl">
                    <a:srgbClr val="000000">
                      <a:alpha val="43137"/>
                    </a:srgbClr>
                  </a:outerShdw>
                </a:effectLst>
                <a:latin typeface="NikoshBAN" pitchFamily="2" charset="0"/>
                <a:cs typeface="NikoshBAN" pitchFamily="2" charset="0"/>
              </a:rPr>
              <a:t> </a:t>
            </a:r>
            <a:r>
              <a:rPr lang="en-US" sz="2550" b="1" spc="-150" dirty="0" err="1">
                <a:solidFill>
                  <a:srgbClr val="FFFF00"/>
                </a:solidFill>
                <a:effectLst>
                  <a:outerShdw blurRad="38100" dist="38100" dir="2700000" algn="tl">
                    <a:srgbClr val="000000">
                      <a:alpha val="43137"/>
                    </a:srgbClr>
                  </a:outerShdw>
                </a:effectLst>
                <a:latin typeface="NikoshBAN" pitchFamily="2" charset="0"/>
                <a:cs typeface="NikoshBAN" pitchFamily="2" charset="0"/>
              </a:rPr>
              <a:t>ইন্সঃ</a:t>
            </a:r>
            <a:r>
              <a:rPr lang="en-US" sz="2550" b="1" spc="-150" dirty="0">
                <a:solidFill>
                  <a:srgbClr val="FFFF00"/>
                </a:solidFill>
                <a:effectLst>
                  <a:outerShdw blurRad="38100" dist="38100" dir="2700000" algn="tl">
                    <a:srgbClr val="000000">
                      <a:alpha val="43137"/>
                    </a:srgbClr>
                  </a:outerShdw>
                </a:effectLst>
                <a:latin typeface="NikoshBAN" pitchFamily="2" charset="0"/>
                <a:cs typeface="NikoshBAN" pitchFamily="2" charset="0"/>
              </a:rPr>
              <a:t> </a:t>
            </a:r>
            <a:r>
              <a:rPr lang="en-US" sz="2550" b="1" spc="-150" dirty="0" err="1">
                <a:solidFill>
                  <a:srgbClr val="FFFF00"/>
                </a:solidFill>
                <a:effectLst>
                  <a:outerShdw blurRad="38100" dist="38100" dir="2700000" algn="tl">
                    <a:srgbClr val="000000">
                      <a:alpha val="43137"/>
                    </a:srgbClr>
                  </a:outerShdw>
                </a:effectLst>
                <a:latin typeface="NikoshBAN" pitchFamily="2" charset="0"/>
                <a:cs typeface="NikoshBAN" pitchFamily="2" charset="0"/>
              </a:rPr>
              <a:t>তেজগাঁও</a:t>
            </a:r>
            <a:r>
              <a:rPr lang="en-US" sz="2550" b="1" spc="-150" dirty="0">
                <a:solidFill>
                  <a:srgbClr val="FFFF00"/>
                </a:solidFill>
                <a:effectLst>
                  <a:outerShdw blurRad="38100" dist="38100" dir="2700000" algn="tl">
                    <a:srgbClr val="000000">
                      <a:alpha val="43137"/>
                    </a:srgbClr>
                  </a:outerShdw>
                </a:effectLst>
                <a:latin typeface="NikoshBAN" pitchFamily="2" charset="0"/>
                <a:cs typeface="NikoshBAN" pitchFamily="2" charset="0"/>
              </a:rPr>
              <a:t>, </a:t>
            </a:r>
            <a:r>
              <a:rPr lang="en-US" sz="2550" b="1" spc="-150" dirty="0" err="1">
                <a:solidFill>
                  <a:srgbClr val="FFFF00"/>
                </a:solidFill>
                <a:effectLst>
                  <a:outerShdw blurRad="38100" dist="38100" dir="2700000" algn="tl">
                    <a:srgbClr val="000000">
                      <a:alpha val="43137"/>
                    </a:srgbClr>
                  </a:outerShdw>
                </a:effectLst>
                <a:latin typeface="NikoshBAN" pitchFamily="2" charset="0"/>
                <a:cs typeface="NikoshBAN" pitchFamily="2" charset="0"/>
              </a:rPr>
              <a:t>ঢাকা</a:t>
            </a:r>
            <a:endParaRPr lang="en-US" sz="2550" b="1" spc="-150" dirty="0">
              <a:solidFill>
                <a:srgbClr val="FFFF00"/>
              </a:solidFill>
              <a:effectLst>
                <a:outerShdw blurRad="38100" dist="38100" dir="2700000" algn="tl">
                  <a:srgbClr val="000000">
                    <a:alpha val="43137"/>
                  </a:srgbClr>
                </a:outerShdw>
              </a:effectLst>
              <a:latin typeface="NikoshBAN" pitchFamily="2" charset="0"/>
              <a:cs typeface="NikoshBAN" pitchFamily="2" charset="0"/>
            </a:endParaRPr>
          </a:p>
        </p:txBody>
      </p:sp>
      <p:sp>
        <p:nvSpPr>
          <p:cNvPr id="11" name="Rectangle 10"/>
          <p:cNvSpPr/>
          <p:nvPr/>
        </p:nvSpPr>
        <p:spPr>
          <a:xfrm>
            <a:off x="0" y="2209800"/>
            <a:ext cx="91440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b="1" dirty="0">
              <a:solidFill>
                <a:srgbClr val="C00000"/>
              </a:solidFill>
              <a:latin typeface="CastleT" pitchFamily="34" charset="0"/>
              <a:sym typeface="Arial"/>
            </a:endParaRPr>
          </a:p>
        </p:txBody>
      </p:sp>
      <p:pic>
        <p:nvPicPr>
          <p:cNvPr id="9" name="Picture 8" descr="images (5).jpg">
            <a:extLst>
              <a:ext uri="{FF2B5EF4-FFF2-40B4-BE49-F238E27FC236}">
                <a16:creationId xmlns:a16="http://schemas.microsoft.com/office/drawing/2014/main" id="{DB7DC489-2897-4837-AB8F-6D7763AB99A7}"/>
              </a:ext>
            </a:extLst>
          </p:cNvPr>
          <p:cNvPicPr>
            <a:picLocks noChangeAspect="1"/>
          </p:cNvPicPr>
          <p:nvPr/>
        </p:nvPicPr>
        <p:blipFill>
          <a:blip r:embed="rId2"/>
          <a:stretch>
            <a:fillRect/>
          </a:stretch>
        </p:blipFill>
        <p:spPr>
          <a:xfrm>
            <a:off x="0" y="0"/>
            <a:ext cx="9144000" cy="6492072"/>
          </a:xfrm>
          <a:prstGeom prst="rect">
            <a:avLst/>
          </a:prstGeom>
        </p:spPr>
      </p:pic>
      <p:sp>
        <p:nvSpPr>
          <p:cNvPr id="3" name="TextBox 2"/>
          <p:cNvSpPr txBox="1"/>
          <p:nvPr/>
        </p:nvSpPr>
        <p:spPr>
          <a:xfrm>
            <a:off x="1905000" y="6"/>
            <a:ext cx="6400800" cy="3631763"/>
          </a:xfrm>
          <a:prstGeom prst="rect">
            <a:avLst/>
          </a:prstGeom>
          <a:noFill/>
        </p:spPr>
        <p:txBody>
          <a:bodyPr wrap="square" rtlCol="0">
            <a:spAutoFit/>
          </a:bodyPr>
          <a:lstStyle/>
          <a:p>
            <a:pPr algn="ctr">
              <a:buClr>
                <a:srgbClr val="000000"/>
              </a:buClr>
              <a:buFont typeface="Arial"/>
              <a:buNone/>
            </a:pPr>
            <a:r>
              <a:rPr lang="en-GB" sz="11500" b="1" kern="0" spc="-300" dirty="0" err="1">
                <a:solidFill>
                  <a:srgbClr val="000000"/>
                </a:solidFill>
                <a:latin typeface="NikoshBAN" pitchFamily="2" charset="0"/>
                <a:cs typeface="NikoshBAN" pitchFamily="2" charset="0"/>
                <a:sym typeface="Arial"/>
              </a:rPr>
              <a:t>ধন্যবাদ</a:t>
            </a:r>
            <a:r>
              <a:rPr lang="en-GB" sz="11500" b="1" kern="0" spc="-300" dirty="0">
                <a:solidFill>
                  <a:srgbClr val="000000"/>
                </a:solidFill>
                <a:latin typeface="NikoshBAN" pitchFamily="2" charset="0"/>
                <a:cs typeface="NikoshBAN" pitchFamily="2" charset="0"/>
                <a:sym typeface="Arial"/>
              </a:rPr>
              <a:t> </a:t>
            </a:r>
            <a:r>
              <a:rPr lang="en-GB" sz="11500" b="1" kern="0" spc="-300" dirty="0" err="1">
                <a:solidFill>
                  <a:srgbClr val="000000"/>
                </a:solidFill>
                <a:latin typeface="NikoshBAN" pitchFamily="2" charset="0"/>
                <a:cs typeface="NikoshBAN" pitchFamily="2" charset="0"/>
                <a:sym typeface="Arial"/>
              </a:rPr>
              <a:t>সকলকে</a:t>
            </a:r>
            <a:endParaRPr lang="en-US" sz="11500" b="1" kern="0" spc="-300" dirty="0">
              <a:solidFill>
                <a:srgbClr val="000000"/>
              </a:solidFill>
              <a:latin typeface="NikoshBAN" pitchFamily="2" charset="0"/>
              <a:cs typeface="NikoshBAN" pitchFamily="2" charset="0"/>
              <a:sym typeface="Arial"/>
            </a:endParaRPr>
          </a:p>
        </p:txBody>
      </p:sp>
      <p:sp>
        <p:nvSpPr>
          <p:cNvPr id="4" name="TextBox 3"/>
          <p:cNvSpPr txBox="1"/>
          <p:nvPr/>
        </p:nvSpPr>
        <p:spPr>
          <a:xfrm>
            <a:off x="2807004" y="3090540"/>
            <a:ext cx="3902149" cy="2585323"/>
          </a:xfrm>
          <a:prstGeom prst="rect">
            <a:avLst/>
          </a:prstGeom>
          <a:noFill/>
        </p:spPr>
        <p:txBody>
          <a:bodyPr wrap="square" rtlCol="0">
            <a:spAutoFit/>
          </a:bodyPr>
          <a:lstStyle/>
          <a:p>
            <a:pPr algn="ctr">
              <a:buClr>
                <a:srgbClr val="000000"/>
              </a:buClr>
              <a:buFont typeface="Arial"/>
              <a:buNone/>
            </a:pPr>
            <a:r>
              <a:rPr lang="en-GB" sz="5400" b="1" kern="0" spc="-300" dirty="0">
                <a:solidFill>
                  <a:srgbClr val="FF0000"/>
                </a:solidFill>
                <a:effectLst>
                  <a:outerShdw blurRad="38100" dist="38100" dir="2700000" algn="tl">
                    <a:srgbClr val="000000">
                      <a:alpha val="43137"/>
                    </a:srgbClr>
                  </a:outerShdw>
                </a:effectLst>
                <a:latin typeface="NikoshBAN" pitchFamily="2" charset="0"/>
                <a:cs typeface="NikoshBAN" pitchFamily="2" charset="0"/>
                <a:sym typeface="Arial"/>
              </a:rPr>
              <a:t>THANK</a:t>
            </a:r>
          </a:p>
          <a:p>
            <a:pPr algn="ctr">
              <a:buClr>
                <a:srgbClr val="000000"/>
              </a:buClr>
              <a:buFont typeface="Arial"/>
              <a:buNone/>
            </a:pPr>
            <a:r>
              <a:rPr lang="en-GB" sz="5400" b="1" kern="0" spc="-300" dirty="0">
                <a:solidFill>
                  <a:srgbClr val="FF0000"/>
                </a:solidFill>
                <a:effectLst>
                  <a:outerShdw blurRad="38100" dist="38100" dir="2700000" algn="tl">
                    <a:srgbClr val="000000">
                      <a:alpha val="43137"/>
                    </a:srgbClr>
                  </a:outerShdw>
                </a:effectLst>
                <a:latin typeface="NikoshBAN" pitchFamily="2" charset="0"/>
                <a:cs typeface="NikoshBAN" pitchFamily="2" charset="0"/>
                <a:sym typeface="Arial"/>
              </a:rPr>
              <a:t> YOU </a:t>
            </a:r>
          </a:p>
          <a:p>
            <a:pPr algn="ctr">
              <a:buClr>
                <a:srgbClr val="000000"/>
              </a:buClr>
              <a:buFont typeface="Arial"/>
              <a:buNone/>
            </a:pPr>
            <a:r>
              <a:rPr lang="en-GB" sz="5400" b="1" kern="0" spc="-300" dirty="0">
                <a:solidFill>
                  <a:srgbClr val="FF0000"/>
                </a:solidFill>
                <a:effectLst>
                  <a:outerShdw blurRad="38100" dist="38100" dir="2700000" algn="tl">
                    <a:srgbClr val="000000">
                      <a:alpha val="43137"/>
                    </a:srgbClr>
                  </a:outerShdw>
                </a:effectLst>
                <a:latin typeface="NikoshBAN" pitchFamily="2" charset="0"/>
                <a:cs typeface="NikoshBAN" pitchFamily="2" charset="0"/>
                <a:sym typeface="Arial"/>
              </a:rPr>
              <a:t>FOR  ALL</a:t>
            </a:r>
            <a:endParaRPr lang="en-US" sz="5400" b="1" kern="0" spc="-300" dirty="0">
              <a:solidFill>
                <a:srgbClr val="FF0000"/>
              </a:solidFill>
              <a:effectLst>
                <a:outerShdw blurRad="38100" dist="38100" dir="2700000" algn="tl">
                  <a:srgbClr val="000000">
                    <a:alpha val="43137"/>
                  </a:srgbClr>
                </a:outerShdw>
              </a:effectLst>
              <a:latin typeface="NikoshBAN" pitchFamily="2" charset="0"/>
              <a:cs typeface="NikoshBAN" pitchFamily="2" charset="0"/>
              <a:sym typeface="Arial"/>
            </a:endParaRPr>
          </a:p>
        </p:txBody>
      </p:sp>
    </p:spTree>
    <p:extLst>
      <p:ext uri="{BB962C8B-B14F-4D97-AF65-F5344CB8AC3E}">
        <p14:creationId xmlns:p14="http://schemas.microsoft.com/office/powerpoint/2010/main" val="29543123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3352800"/>
            <a:ext cx="9143999" cy="1752600"/>
          </a:xfrm>
        </p:spPr>
        <p:txBody>
          <a:bodyPr>
            <a:normAutofit fontScale="90000"/>
          </a:bodyPr>
          <a:lstStyle/>
          <a:p>
            <a:pPr lvl="0">
              <a:spcBef>
                <a:spcPct val="20000"/>
              </a:spcBef>
            </a:pPr>
            <a:r>
              <a:rPr lang="en-US" sz="18000" b="1" dirty="0" err="1">
                <a:solidFill>
                  <a:prstClr val="black"/>
                </a:solidFill>
                <a:latin typeface="Nikosh" pitchFamily="2" charset="0"/>
                <a:ea typeface="+mn-ea"/>
                <a:cs typeface="Nikosh" pitchFamily="2" charset="0"/>
              </a:rPr>
              <a:t>ধন্যবাদ</a:t>
            </a:r>
            <a:endParaRPr lang="en-US" sz="40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63" y="0"/>
            <a:ext cx="9143999"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8100" y="990609"/>
            <a:ext cx="9144000" cy="4508927"/>
          </a:xfrm>
          <a:prstGeom prst="rect">
            <a:avLst/>
          </a:prstGeom>
          <a:noFill/>
        </p:spPr>
        <p:txBody>
          <a:bodyPr wrap="square" rtlCol="0">
            <a:spAutoFit/>
          </a:bodyPr>
          <a:lstStyle/>
          <a:p>
            <a:pPr algn="ctr"/>
            <a:r>
              <a:rPr lang="en-US" sz="28700" spc="-150" dirty="0" err="1">
                <a:solidFill>
                  <a:srgbClr val="FFFF00"/>
                </a:solidFill>
                <a:latin typeface="NikoshBAN" pitchFamily="2" charset="0"/>
                <a:cs typeface="NikoshBAN" pitchFamily="2" charset="0"/>
                <a:sym typeface="Arial"/>
              </a:rPr>
              <a:t>ধন্যবাদ</a:t>
            </a:r>
            <a:endParaRPr lang="en-US" sz="28700" spc="-150" dirty="0">
              <a:solidFill>
                <a:srgbClr val="FFFF00"/>
              </a:solidFill>
              <a:latin typeface="NikoshBAN" pitchFamily="2" charset="0"/>
              <a:cs typeface="NikoshBAN" pitchFamily="2" charset="0"/>
              <a:sym typeface="Arial"/>
            </a:endParaRPr>
          </a:p>
        </p:txBody>
      </p:sp>
      <p:sp>
        <p:nvSpPr>
          <p:cNvPr id="6" name="Rectangle 5"/>
          <p:cNvSpPr/>
          <p:nvPr/>
        </p:nvSpPr>
        <p:spPr>
          <a:xfrm>
            <a:off x="0" y="6515103"/>
            <a:ext cx="9144000" cy="342900"/>
          </a:xfrm>
          <a:prstGeom prst="rect">
            <a:avLst/>
          </a:prstGeom>
          <a:solidFill>
            <a:srgbClr val="05FF76"/>
          </a:solidFill>
          <a:ln w="76200"/>
        </p:spPr>
        <p:style>
          <a:lnRef idx="2">
            <a:schemeClr val="dk1"/>
          </a:lnRef>
          <a:fillRef idx="1">
            <a:schemeClr val="lt1"/>
          </a:fillRef>
          <a:effectRef idx="0">
            <a:schemeClr val="dk1"/>
          </a:effectRef>
          <a:fontRef idx="minor">
            <a:schemeClr val="dk1"/>
          </a:fontRef>
        </p:style>
        <p:txBody>
          <a:bodyPr rtlCol="0" anchor="ctr"/>
          <a:lstStyle/>
          <a:p>
            <a:r>
              <a:rPr lang="en-US" sz="1400" b="1" dirty="0">
                <a:solidFill>
                  <a:prstClr val="black"/>
                </a:solidFill>
                <a:latin typeface="Academy Engraved LET" pitchFamily="2" charset="0"/>
                <a:sym typeface="Arial"/>
              </a:rPr>
              <a:t>Presented  By : A.M. ATIQULLAH, INSTRUCTOR(Tech) RAC </a:t>
            </a:r>
            <a:r>
              <a:rPr lang="en-US" sz="1400" b="1" dirty="0">
                <a:solidFill>
                  <a:prstClr val="black"/>
                </a:solidFill>
                <a:latin typeface="Times New Roman" pitchFamily="18" charset="0"/>
                <a:cs typeface="Times New Roman" pitchFamily="18" charset="0"/>
                <a:sym typeface="Arial"/>
              </a:rPr>
              <a:t>DHAKA POLYTECHNIC INSTITUTE, Dhaka-1208</a:t>
            </a:r>
            <a:endParaRPr lang="en-US" sz="1400" b="1" dirty="0">
              <a:solidFill>
                <a:prstClr val="black"/>
              </a:solidFill>
              <a:sym typeface="Arial"/>
            </a:endParaRPr>
          </a:p>
        </p:txBody>
      </p:sp>
    </p:spTree>
    <p:extLst>
      <p:ext uri="{BB962C8B-B14F-4D97-AF65-F5344CB8AC3E}">
        <p14:creationId xmlns:p14="http://schemas.microsoft.com/office/powerpoint/2010/main" val="319438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6201"/>
            <a:ext cx="9144000" cy="6362699"/>
          </a:xfrm>
          <a:solidFill>
            <a:schemeClr val="bg1"/>
          </a:solidFill>
          <a:ln w="76200">
            <a:solidFill>
              <a:srgbClr val="0000FF"/>
            </a:solidFill>
          </a:ln>
        </p:spPr>
        <p:style>
          <a:lnRef idx="2">
            <a:schemeClr val="dk1"/>
          </a:lnRef>
          <a:fillRef idx="1">
            <a:schemeClr val="lt1"/>
          </a:fillRef>
          <a:effectRef idx="0">
            <a:schemeClr val="dk1"/>
          </a:effectRef>
          <a:fontRef idx="minor">
            <a:schemeClr val="dk1"/>
          </a:fontRef>
        </p:style>
        <p:txBody>
          <a:bodyPr>
            <a:normAutofit/>
          </a:bodyPr>
          <a:lstStyle/>
          <a:p>
            <a:pPr marL="0" indent="0" algn="ctr">
              <a:buNone/>
            </a:pPr>
            <a:endParaRPr lang="en-US" sz="4400" b="1" dirty="0">
              <a:latin typeface="Nikosh" pitchFamily="2" charset="0"/>
              <a:cs typeface="Nikosh" pitchFamily="2" charset="0"/>
            </a:endParaRPr>
          </a:p>
          <a:p>
            <a:pPr marL="0" indent="0" algn="ctr">
              <a:buNone/>
            </a:pPr>
            <a:endParaRPr lang="en-US" sz="4400" b="1" dirty="0">
              <a:latin typeface="Nikosh" pitchFamily="2" charset="0"/>
              <a:cs typeface="Nikosh" pitchFamily="2" charset="0"/>
            </a:endParaRPr>
          </a:p>
          <a:p>
            <a:pPr marL="0" indent="0" algn="ctr">
              <a:buNone/>
            </a:pPr>
            <a:endParaRPr lang="en-US" sz="4400" b="1" dirty="0">
              <a:latin typeface="Nikosh" pitchFamily="2" charset="0"/>
              <a:cs typeface="Nikosh" pitchFamily="2" charset="0"/>
            </a:endParaRPr>
          </a:p>
          <a:p>
            <a:pPr marL="0" indent="0" algn="ctr">
              <a:buNone/>
            </a:pPr>
            <a:endParaRPr lang="en-US" sz="4400" b="1" dirty="0">
              <a:latin typeface="Nikosh" pitchFamily="2" charset="0"/>
              <a:cs typeface="Nikosh" pitchFamily="2" charset="0"/>
            </a:endParaRPr>
          </a:p>
          <a:p>
            <a:pPr marL="0" indent="0" algn="ctr">
              <a:buNone/>
            </a:pPr>
            <a:endParaRPr lang="en-US" sz="4400" b="1" dirty="0">
              <a:latin typeface="Nikosh" pitchFamily="2" charset="0"/>
              <a:cs typeface="Nikosh" pitchFamily="2" charset="0"/>
            </a:endParaRPr>
          </a:p>
          <a:p>
            <a:pPr marL="0" indent="0" algn="ctr">
              <a:buNone/>
            </a:pPr>
            <a:r>
              <a:rPr lang="en-US" sz="4400" b="1" dirty="0">
                <a:latin typeface="Nikosh" pitchFamily="2" charset="0"/>
                <a:cs typeface="Nikosh" pitchFamily="2" charset="0"/>
              </a:rPr>
              <a:t> </a:t>
            </a:r>
          </a:p>
        </p:txBody>
      </p:sp>
      <p:sp>
        <p:nvSpPr>
          <p:cNvPr id="4" name="Rectangle 3"/>
          <p:cNvSpPr/>
          <p:nvPr/>
        </p:nvSpPr>
        <p:spPr>
          <a:xfrm>
            <a:off x="0" y="6515103"/>
            <a:ext cx="9144000" cy="342900"/>
          </a:xfrm>
          <a:prstGeom prst="rect">
            <a:avLst/>
          </a:prstGeom>
          <a:solidFill>
            <a:srgbClr val="05FF76"/>
          </a:solidFill>
        </p:spPr>
        <p:style>
          <a:lnRef idx="2">
            <a:schemeClr val="dk1"/>
          </a:lnRef>
          <a:fillRef idx="1">
            <a:schemeClr val="lt1"/>
          </a:fillRef>
          <a:effectRef idx="0">
            <a:schemeClr val="dk1"/>
          </a:effectRef>
          <a:fontRef idx="minor">
            <a:schemeClr val="dk1"/>
          </a:fontRef>
        </p:style>
        <p:txBody>
          <a:bodyPr rtlCol="0" anchor="ctr"/>
          <a:lstStyle/>
          <a:p>
            <a:r>
              <a:rPr lang="en-US" sz="1400" b="1" dirty="0">
                <a:solidFill>
                  <a:prstClr val="black"/>
                </a:solidFill>
                <a:latin typeface="Academy Engraved LET" pitchFamily="2" charset="0"/>
                <a:sym typeface="Arial"/>
              </a:rPr>
              <a:t>Presented  By : A.M. ATIQULLAH, INSTRUCTOR(Tech) RAC </a:t>
            </a:r>
            <a:r>
              <a:rPr lang="en-US" sz="1400" b="1" dirty="0">
                <a:solidFill>
                  <a:prstClr val="black"/>
                </a:solidFill>
                <a:latin typeface="Times New Roman" pitchFamily="18" charset="0"/>
                <a:cs typeface="Times New Roman" pitchFamily="18" charset="0"/>
                <a:sym typeface="Arial"/>
              </a:rPr>
              <a:t>DHAKA POLYTECHNIC INSTITUTE, Dhaka-1208</a:t>
            </a:r>
            <a:endParaRPr lang="en-US" sz="1400" b="1" dirty="0">
              <a:solidFill>
                <a:prstClr val="black"/>
              </a:solidFill>
              <a:sym typeface="Aria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515099"/>
          </a:xfrm>
          <a:prstGeom prst="rect">
            <a:avLst/>
          </a:prstGeom>
          <a:solidFill>
            <a:schemeClr val="bg1"/>
          </a:solidFill>
          <a:ln>
            <a:noFill/>
          </a:ln>
          <a:effectLst/>
        </p:spPr>
      </p:pic>
    </p:spTree>
    <p:extLst>
      <p:ext uri="{BB962C8B-B14F-4D97-AF65-F5344CB8AC3E}">
        <p14:creationId xmlns:p14="http://schemas.microsoft.com/office/powerpoint/2010/main" val="102506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down)">
                                      <p:cBhvr>
                                        <p:cTn id="7" dur="580">
                                          <p:stCondLst>
                                            <p:cond delay="0"/>
                                          </p:stCondLst>
                                        </p:cTn>
                                        <p:tgtEl>
                                          <p:spTgt spid="2">
                                            <p:bg/>
                                          </p:spTgt>
                                        </p:tgtEl>
                                      </p:cBhvr>
                                    </p:animEffect>
                                    <p:anim calcmode="lin" valueType="num">
                                      <p:cBhvr>
                                        <p:cTn id="8" dur="1822" tmFilter="0,0; 0.14,0.36; 0.43,0.73; 0.71,0.91; 1.0,1.0">
                                          <p:stCondLst>
                                            <p:cond delay="0"/>
                                          </p:stCondLst>
                                        </p:cTn>
                                        <p:tgtEl>
                                          <p:spTgt spid="2">
                                            <p:bg/>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bg/>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bg/>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bg/>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bg/>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bg/>
                                          </p:spTgt>
                                        </p:tgtEl>
                                      </p:cBhvr>
                                      <p:to x="100000" y="60000"/>
                                    </p:animScale>
                                    <p:animScale>
                                      <p:cBhvr>
                                        <p:cTn id="14" dur="166" decel="50000">
                                          <p:stCondLst>
                                            <p:cond delay="676"/>
                                          </p:stCondLst>
                                        </p:cTn>
                                        <p:tgtEl>
                                          <p:spTgt spid="2">
                                            <p:bg/>
                                          </p:spTgt>
                                        </p:tgtEl>
                                      </p:cBhvr>
                                      <p:to x="100000" y="100000"/>
                                    </p:animScale>
                                    <p:animScale>
                                      <p:cBhvr>
                                        <p:cTn id="15" dur="26">
                                          <p:stCondLst>
                                            <p:cond delay="1312"/>
                                          </p:stCondLst>
                                        </p:cTn>
                                        <p:tgtEl>
                                          <p:spTgt spid="2">
                                            <p:bg/>
                                          </p:spTgt>
                                        </p:tgtEl>
                                      </p:cBhvr>
                                      <p:to x="100000" y="80000"/>
                                    </p:animScale>
                                    <p:animScale>
                                      <p:cBhvr>
                                        <p:cTn id="16" dur="166" decel="50000">
                                          <p:stCondLst>
                                            <p:cond delay="1338"/>
                                          </p:stCondLst>
                                        </p:cTn>
                                        <p:tgtEl>
                                          <p:spTgt spid="2">
                                            <p:bg/>
                                          </p:spTgt>
                                        </p:tgtEl>
                                      </p:cBhvr>
                                      <p:to x="100000" y="100000"/>
                                    </p:animScale>
                                    <p:animScale>
                                      <p:cBhvr>
                                        <p:cTn id="17" dur="26">
                                          <p:stCondLst>
                                            <p:cond delay="1642"/>
                                          </p:stCondLst>
                                        </p:cTn>
                                        <p:tgtEl>
                                          <p:spTgt spid="2">
                                            <p:bg/>
                                          </p:spTgt>
                                        </p:tgtEl>
                                      </p:cBhvr>
                                      <p:to x="100000" y="90000"/>
                                    </p:animScale>
                                    <p:animScale>
                                      <p:cBhvr>
                                        <p:cTn id="18" dur="166" decel="50000">
                                          <p:stCondLst>
                                            <p:cond delay="1668"/>
                                          </p:stCondLst>
                                        </p:cTn>
                                        <p:tgtEl>
                                          <p:spTgt spid="2">
                                            <p:bg/>
                                          </p:spTgt>
                                        </p:tgtEl>
                                      </p:cBhvr>
                                      <p:to x="100000" y="100000"/>
                                    </p:animScale>
                                    <p:animScale>
                                      <p:cBhvr>
                                        <p:cTn id="19" dur="26">
                                          <p:stCondLst>
                                            <p:cond delay="1808"/>
                                          </p:stCondLst>
                                        </p:cTn>
                                        <p:tgtEl>
                                          <p:spTgt spid="2">
                                            <p:bg/>
                                          </p:spTgt>
                                        </p:tgtEl>
                                      </p:cBhvr>
                                      <p:to x="100000" y="95000"/>
                                    </p:animScale>
                                    <p:animScale>
                                      <p:cBhvr>
                                        <p:cTn id="20" dur="166" decel="50000">
                                          <p:stCondLst>
                                            <p:cond delay="1834"/>
                                          </p:stCondLst>
                                        </p:cTn>
                                        <p:tgtEl>
                                          <p:spTgt spid="2">
                                            <p:bg/>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down)">
                                      <p:cBhvr>
                                        <p:cTn id="25" dur="580">
                                          <p:stCondLst>
                                            <p:cond delay="0"/>
                                          </p:stCondLst>
                                        </p:cTn>
                                        <p:tgtEl>
                                          <p:spTgt spid="2">
                                            <p:txEl>
                                              <p:pRg st="5" end="5"/>
                                            </p:txEl>
                                          </p:spTgt>
                                        </p:tgtEl>
                                      </p:cBhvr>
                                    </p:animEffect>
                                    <p:anim calcmode="lin" valueType="num">
                                      <p:cBhvr>
                                        <p:cTn id="26" dur="1822" tmFilter="0,0; 0.14,0.36; 0.43,0.73; 0.71,0.91; 1.0,1.0">
                                          <p:stCondLst>
                                            <p:cond delay="0"/>
                                          </p:stCondLst>
                                        </p:cTn>
                                        <p:tgtEl>
                                          <p:spTgt spid="2">
                                            <p:txEl>
                                              <p:pRg st="5" end="5"/>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xEl>
                                              <p:pRg st="5" end="5"/>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xEl>
                                              <p:pRg st="5" end="5"/>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xEl>
                                              <p:pRg st="5" end="5"/>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xEl>
                                              <p:pRg st="5" end="5"/>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xEl>
                                              <p:pRg st="5" end="5"/>
                                            </p:txEl>
                                          </p:spTgt>
                                        </p:tgtEl>
                                      </p:cBhvr>
                                      <p:to x="100000" y="60000"/>
                                    </p:animScale>
                                    <p:animScale>
                                      <p:cBhvr>
                                        <p:cTn id="32" dur="166" decel="50000">
                                          <p:stCondLst>
                                            <p:cond delay="676"/>
                                          </p:stCondLst>
                                        </p:cTn>
                                        <p:tgtEl>
                                          <p:spTgt spid="2">
                                            <p:txEl>
                                              <p:pRg st="5" end="5"/>
                                            </p:txEl>
                                          </p:spTgt>
                                        </p:tgtEl>
                                      </p:cBhvr>
                                      <p:to x="100000" y="100000"/>
                                    </p:animScale>
                                    <p:animScale>
                                      <p:cBhvr>
                                        <p:cTn id="33" dur="26">
                                          <p:stCondLst>
                                            <p:cond delay="1312"/>
                                          </p:stCondLst>
                                        </p:cTn>
                                        <p:tgtEl>
                                          <p:spTgt spid="2">
                                            <p:txEl>
                                              <p:pRg st="5" end="5"/>
                                            </p:txEl>
                                          </p:spTgt>
                                        </p:tgtEl>
                                      </p:cBhvr>
                                      <p:to x="100000" y="80000"/>
                                    </p:animScale>
                                    <p:animScale>
                                      <p:cBhvr>
                                        <p:cTn id="34" dur="166" decel="50000">
                                          <p:stCondLst>
                                            <p:cond delay="1338"/>
                                          </p:stCondLst>
                                        </p:cTn>
                                        <p:tgtEl>
                                          <p:spTgt spid="2">
                                            <p:txEl>
                                              <p:pRg st="5" end="5"/>
                                            </p:txEl>
                                          </p:spTgt>
                                        </p:tgtEl>
                                      </p:cBhvr>
                                      <p:to x="100000" y="100000"/>
                                    </p:animScale>
                                    <p:animScale>
                                      <p:cBhvr>
                                        <p:cTn id="35" dur="26">
                                          <p:stCondLst>
                                            <p:cond delay="1642"/>
                                          </p:stCondLst>
                                        </p:cTn>
                                        <p:tgtEl>
                                          <p:spTgt spid="2">
                                            <p:txEl>
                                              <p:pRg st="5" end="5"/>
                                            </p:txEl>
                                          </p:spTgt>
                                        </p:tgtEl>
                                      </p:cBhvr>
                                      <p:to x="100000" y="90000"/>
                                    </p:animScale>
                                    <p:animScale>
                                      <p:cBhvr>
                                        <p:cTn id="36" dur="166" decel="50000">
                                          <p:stCondLst>
                                            <p:cond delay="1668"/>
                                          </p:stCondLst>
                                        </p:cTn>
                                        <p:tgtEl>
                                          <p:spTgt spid="2">
                                            <p:txEl>
                                              <p:pRg st="5" end="5"/>
                                            </p:txEl>
                                          </p:spTgt>
                                        </p:tgtEl>
                                      </p:cBhvr>
                                      <p:to x="100000" y="100000"/>
                                    </p:animScale>
                                    <p:animScale>
                                      <p:cBhvr>
                                        <p:cTn id="37" dur="26">
                                          <p:stCondLst>
                                            <p:cond delay="1808"/>
                                          </p:stCondLst>
                                        </p:cTn>
                                        <p:tgtEl>
                                          <p:spTgt spid="2">
                                            <p:txEl>
                                              <p:pRg st="5" end="5"/>
                                            </p:txEl>
                                          </p:spTgt>
                                        </p:tgtEl>
                                      </p:cBhvr>
                                      <p:to x="100000" y="95000"/>
                                    </p:animScale>
                                    <p:animScale>
                                      <p:cBhvr>
                                        <p:cTn id="38" dur="166" decel="50000">
                                          <p:stCondLst>
                                            <p:cond delay="1834"/>
                                          </p:stCondLst>
                                        </p:cTn>
                                        <p:tgtEl>
                                          <p:spTgt spid="2">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68267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5" y="766763"/>
            <a:ext cx="7448550"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8991600"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19890907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39717117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8331867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10523258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13433487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449452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21930212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26403915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26838964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28461030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2933482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rgbClr val="FFFF00"/>
          </a:solidFill>
        </p:spPr>
        <p:txBody>
          <a:bodyPr>
            <a:normAutofit fontScale="90000"/>
          </a:bodyPr>
          <a:lstStyle/>
          <a:p>
            <a:r>
              <a:rPr lang="en-US" sz="6000" b="1" dirty="0">
                <a:solidFill>
                  <a:srgbClr val="FF0000"/>
                </a:solidFill>
                <a:ea typeface="+mn-ea"/>
                <a:cs typeface="+mn-cs"/>
              </a:rPr>
              <a:t>REFERENCE BOOKS</a:t>
            </a:r>
            <a:endParaRPr lang="en-US" sz="8000" b="1" dirty="0">
              <a:solidFill>
                <a:srgbClr val="FF0000"/>
              </a:solidFill>
            </a:endParaRPr>
          </a:p>
        </p:txBody>
      </p:sp>
      <p:sp>
        <p:nvSpPr>
          <p:cNvPr id="3" name="Content Placeholder 2"/>
          <p:cNvSpPr>
            <a:spLocks noGrp="1"/>
          </p:cNvSpPr>
          <p:nvPr>
            <p:ph idx="1"/>
          </p:nvPr>
        </p:nvSpPr>
        <p:spPr>
          <a:xfrm>
            <a:off x="0" y="914400"/>
            <a:ext cx="9144000" cy="5715000"/>
          </a:xfrm>
        </p:spPr>
        <p:txBody>
          <a:bodyPr>
            <a:normAutofit/>
          </a:bodyPr>
          <a:lstStyle/>
          <a:p>
            <a:pPr marL="514350" indent="-514350">
              <a:lnSpc>
                <a:spcPts val="4200"/>
              </a:lnSpc>
              <a:spcBef>
                <a:spcPts val="0"/>
              </a:spcBef>
              <a:buAutoNum type="arabicPeriod"/>
            </a:pPr>
            <a:r>
              <a:rPr lang="en-US" sz="3600" b="1" dirty="0"/>
              <a:t>Modern Refrigeration &amp; Air conditioning for </a:t>
            </a:r>
          </a:p>
          <a:p>
            <a:pPr marL="0" indent="0">
              <a:lnSpc>
                <a:spcPts val="4200"/>
              </a:lnSpc>
              <a:spcBef>
                <a:spcPts val="0"/>
              </a:spcBef>
              <a:buNone/>
            </a:pPr>
            <a:r>
              <a:rPr lang="en-US" b="1" dirty="0"/>
              <a:t>Engineers. Prof. P. S. Desai (KHANNA PUBLISHERS)</a:t>
            </a:r>
          </a:p>
          <a:p>
            <a:pPr marL="0" indent="0">
              <a:lnSpc>
                <a:spcPts val="4200"/>
              </a:lnSpc>
              <a:spcBef>
                <a:spcPts val="0"/>
              </a:spcBef>
              <a:buNone/>
            </a:pPr>
            <a:r>
              <a:rPr lang="en-US" b="1" dirty="0"/>
              <a:t>2. Modern Refrigeration &amp; Air-conditioning. </a:t>
            </a:r>
          </a:p>
          <a:p>
            <a:pPr marL="0" indent="0">
              <a:lnSpc>
                <a:spcPts val="4200"/>
              </a:lnSpc>
              <a:spcBef>
                <a:spcPts val="0"/>
              </a:spcBef>
              <a:buNone/>
            </a:pPr>
            <a:r>
              <a:rPr lang="en-US" b="1" dirty="0" err="1"/>
              <a:t>Althouse</a:t>
            </a:r>
            <a:r>
              <a:rPr lang="en-US" b="1" dirty="0"/>
              <a:t> / </a:t>
            </a:r>
            <a:r>
              <a:rPr lang="en-US" b="1" dirty="0" err="1"/>
              <a:t>Turnquist</a:t>
            </a:r>
            <a:r>
              <a:rPr lang="en-US" b="1" dirty="0"/>
              <a:t> / </a:t>
            </a:r>
            <a:r>
              <a:rPr lang="en-US" b="1" dirty="0" err="1"/>
              <a:t>Bracciano</a:t>
            </a:r>
            <a:r>
              <a:rPr lang="en-US" b="1" dirty="0"/>
              <a:t> (THE GOOD HEART</a:t>
            </a:r>
          </a:p>
          <a:p>
            <a:pPr marL="0" indent="0">
              <a:lnSpc>
                <a:spcPts val="4200"/>
              </a:lnSpc>
              <a:spcBef>
                <a:spcPts val="0"/>
              </a:spcBef>
              <a:buNone/>
            </a:pPr>
            <a:r>
              <a:rPr lang="en-US" b="1" dirty="0"/>
              <a:t> WILCOX) </a:t>
            </a:r>
          </a:p>
          <a:p>
            <a:pPr marL="0" indent="0">
              <a:lnSpc>
                <a:spcPts val="4200"/>
              </a:lnSpc>
              <a:spcBef>
                <a:spcPts val="0"/>
              </a:spcBef>
              <a:buNone/>
            </a:pPr>
            <a:r>
              <a:rPr lang="en-US" b="1" dirty="0"/>
              <a:t>3. Principals of Refrigeration Roy J. </a:t>
            </a:r>
            <a:r>
              <a:rPr lang="en-US" b="1" dirty="0" err="1"/>
              <a:t>Dossat</a:t>
            </a:r>
            <a:r>
              <a:rPr lang="en-US" b="1" dirty="0"/>
              <a:t> (PRENTICE HALL) </a:t>
            </a:r>
          </a:p>
          <a:p>
            <a:pPr marL="0" indent="0">
              <a:lnSpc>
                <a:spcPts val="4200"/>
              </a:lnSpc>
              <a:spcBef>
                <a:spcPts val="0"/>
              </a:spcBef>
              <a:buNone/>
            </a:pPr>
            <a:r>
              <a:rPr lang="en-US" b="1" dirty="0"/>
              <a:t>4. A Text Book of Refrigeration and </a:t>
            </a:r>
            <a:r>
              <a:rPr lang="en-US" b="1" dirty="0" err="1"/>
              <a:t>Airconditioning</a:t>
            </a:r>
            <a:r>
              <a:rPr lang="en-US" b="1" dirty="0"/>
              <a:t>.</a:t>
            </a:r>
          </a:p>
          <a:p>
            <a:pPr marL="0" indent="0">
              <a:lnSpc>
                <a:spcPts val="4200"/>
              </a:lnSpc>
              <a:spcBef>
                <a:spcPts val="0"/>
              </a:spcBef>
              <a:buNone/>
            </a:pPr>
            <a:r>
              <a:rPr lang="en-US" b="1" dirty="0"/>
              <a:t>R. S. KHURMI/ J. K. GUPTA (EURASIA PUBLISHING </a:t>
            </a:r>
          </a:p>
          <a:p>
            <a:pPr marL="0" indent="0">
              <a:lnSpc>
                <a:spcPts val="4200"/>
              </a:lnSpc>
              <a:spcBef>
                <a:spcPts val="0"/>
              </a:spcBef>
              <a:buNone/>
            </a:pPr>
            <a:r>
              <a:rPr lang="en-US" b="1" dirty="0"/>
              <a:t>HOUSE P. LTD)</a:t>
            </a:r>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237050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 calcmode="lin" valueType="num">
                                      <p:cBhvr additive="base">
                                        <p:cTn id="5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 calcmode="lin" valueType="num">
                                      <p:cBhvr additive="base">
                                        <p:cTn id="6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9188527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40719097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11192513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23251797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24432754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29998820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FF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2951699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rgbClr val="FFFF00"/>
          </a:solidFill>
          <a:ln w="57150">
            <a:solidFill>
              <a:srgbClr val="FF0000"/>
            </a:solidFill>
          </a:ln>
        </p:spPr>
        <p:txBody>
          <a:bodyPr>
            <a:normAutofit fontScale="90000"/>
          </a:bodyPr>
          <a:lstStyle/>
          <a:p>
            <a:r>
              <a:rPr lang="en-US" b="1" dirty="0"/>
              <a:t>67243 Cooling &amp; Heating load Calculation </a:t>
            </a:r>
            <a:br>
              <a:rPr lang="en-US" b="1" dirty="0"/>
            </a:br>
            <a:r>
              <a:rPr lang="en-US" b="1" dirty="0"/>
              <a:t>T P C (2 4 3)</a:t>
            </a:r>
          </a:p>
        </p:txBody>
      </p:sp>
      <p:sp>
        <p:nvSpPr>
          <p:cNvPr id="3" name="Content Placeholder 2"/>
          <p:cNvSpPr>
            <a:spLocks noGrp="1"/>
          </p:cNvSpPr>
          <p:nvPr>
            <p:ph idx="1"/>
          </p:nvPr>
        </p:nvSpPr>
        <p:spPr>
          <a:xfrm>
            <a:off x="0" y="1447800"/>
            <a:ext cx="9144000" cy="4876800"/>
          </a:xfrm>
        </p:spPr>
        <p:txBody>
          <a:bodyPr>
            <a:noAutofit/>
          </a:bodyPr>
          <a:lstStyle/>
          <a:p>
            <a:pPr marL="0" indent="0">
              <a:lnSpc>
                <a:spcPts val="6500"/>
              </a:lnSpc>
              <a:spcBef>
                <a:spcPts val="0"/>
              </a:spcBef>
              <a:buNone/>
            </a:pPr>
            <a:r>
              <a:rPr lang="en-US" sz="5400" b="1" spc="-150" dirty="0">
                <a:solidFill>
                  <a:srgbClr val="FF0000"/>
                </a:solidFill>
              </a:rPr>
              <a:t>OBJECTIVES: </a:t>
            </a:r>
            <a:r>
              <a:rPr lang="en-US" sz="5400" b="1" spc="-150" dirty="0"/>
              <a:t>To provide the</a:t>
            </a:r>
          </a:p>
          <a:p>
            <a:pPr marL="0" indent="0">
              <a:lnSpc>
                <a:spcPts val="6500"/>
              </a:lnSpc>
              <a:spcBef>
                <a:spcPts val="0"/>
              </a:spcBef>
              <a:buNone/>
            </a:pPr>
            <a:r>
              <a:rPr lang="en-US" sz="5400" b="1" spc="-150" dirty="0"/>
              <a:t>students with an opportunity to </a:t>
            </a:r>
          </a:p>
          <a:p>
            <a:pPr marL="0" indent="0">
              <a:lnSpc>
                <a:spcPts val="6500"/>
              </a:lnSpc>
              <a:spcBef>
                <a:spcPts val="0"/>
              </a:spcBef>
              <a:buNone/>
            </a:pPr>
            <a:r>
              <a:rPr lang="en-US" sz="5400" b="1" spc="-150" dirty="0"/>
              <a:t>acquire knowledge, skills and </a:t>
            </a:r>
          </a:p>
          <a:p>
            <a:pPr marL="0" indent="0">
              <a:lnSpc>
                <a:spcPts val="6500"/>
              </a:lnSpc>
              <a:spcBef>
                <a:spcPts val="0"/>
              </a:spcBef>
              <a:buNone/>
            </a:pPr>
            <a:r>
              <a:rPr lang="en-US" sz="5400" b="1" spc="-150" dirty="0"/>
              <a:t>attitude in the area of cooling </a:t>
            </a:r>
          </a:p>
          <a:p>
            <a:pPr marL="0" indent="0">
              <a:lnSpc>
                <a:spcPts val="6500"/>
              </a:lnSpc>
              <a:spcBef>
                <a:spcPts val="0"/>
              </a:spcBef>
              <a:buNone/>
            </a:pPr>
            <a:r>
              <a:rPr lang="en-US" sz="5400" b="1" spc="-150" dirty="0"/>
              <a:t>and heating load calculation with</a:t>
            </a:r>
          </a:p>
          <a:p>
            <a:pPr marL="0" indent="0">
              <a:lnSpc>
                <a:spcPts val="6500"/>
              </a:lnSpc>
              <a:spcBef>
                <a:spcPts val="0"/>
              </a:spcBef>
              <a:buNone/>
            </a:pPr>
            <a:r>
              <a:rPr lang="en-US" sz="5400" b="1" spc="-150" dirty="0"/>
              <a:t>special emphasis on: </a:t>
            </a:r>
          </a:p>
        </p:txBody>
      </p:sp>
      <p:sp>
        <p:nvSpPr>
          <p:cNvPr id="4" name="Footer Placeholder 5"/>
          <p:cNvSpPr txBox="1">
            <a:spLocks/>
          </p:cNvSpPr>
          <p:nvPr/>
        </p:nvSpPr>
        <p:spPr>
          <a:xfrm>
            <a:off x="0" y="6324600"/>
            <a:ext cx="9144000" cy="522701"/>
          </a:xfrm>
          <a:prstGeom prst="rect">
            <a:avLst/>
          </a:prstGeom>
          <a:solidFill>
            <a:srgbClr val="FFFF00"/>
          </a:solidFill>
          <a:ln w="38100">
            <a:solidFill>
              <a:srgbClr val="C0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70" b="1" kern="0" dirty="0" err="1">
                <a:effectLst>
                  <a:outerShdw blurRad="38100" dist="38100" dir="2700000" algn="tl">
                    <a:srgbClr val="000000">
                      <a:alpha val="43137"/>
                    </a:srgbClr>
                  </a:outerShdw>
                </a:effectLst>
                <a:latin typeface="NikoshBAN" pitchFamily="2" charset="0"/>
                <a:cs typeface="NikoshBAN" pitchFamily="2" charset="0"/>
              </a:rPr>
              <a:t>উপস্থাপনায়ঃ</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আবু</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মোহাম্মদ</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আতিকুল্যা</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ইন্সট্রাক্টর</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টেক্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আর</a:t>
            </a:r>
            <a:r>
              <a:rPr lang="en-US" sz="2070" b="1" kern="0" dirty="0">
                <a:effectLst>
                  <a:outerShdw blurRad="38100" dist="38100" dir="2700000" algn="tl">
                    <a:srgbClr val="000000">
                      <a:alpha val="43137"/>
                    </a:srgbClr>
                  </a:outerShdw>
                </a:effectLst>
                <a:latin typeface="NikoshBAN" pitchFamily="2" charset="0"/>
                <a:cs typeface="NikoshBAN" pitchFamily="2" charset="0"/>
              </a:rPr>
              <a:t>/</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এসি</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ঢাকা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পলিটেকনিক</a:t>
            </a:r>
            <a:r>
              <a:rPr lang="en-US" sz="2070" b="1" kern="0" dirty="0">
                <a:effectLst>
                  <a:outerShdw blurRad="38100" dist="38100" dir="2700000" algn="tl">
                    <a:srgbClr val="000000">
                      <a:alpha val="43137"/>
                    </a:srgbClr>
                  </a:outerShdw>
                </a:effectLst>
                <a:latin typeface="NikoshBAN" pitchFamily="2" charset="0"/>
                <a:cs typeface="NikoshBAN" pitchFamily="2" charset="0"/>
              </a:rPr>
              <a:t> </a:t>
            </a:r>
            <a:r>
              <a:rPr lang="en-US" sz="2070" b="1" kern="0" dirty="0" err="1">
                <a:effectLst>
                  <a:outerShdw blurRad="38100" dist="38100" dir="2700000" algn="tl">
                    <a:srgbClr val="000000">
                      <a:alpha val="43137"/>
                    </a:srgbClr>
                  </a:outerShdw>
                </a:effectLst>
                <a:latin typeface="NikoshBAN" pitchFamily="2" charset="0"/>
                <a:cs typeface="NikoshBAN" pitchFamily="2" charset="0"/>
              </a:rPr>
              <a:t>ইন্সটিটিউট,তেজগাঁও,ঢাকা</a:t>
            </a:r>
            <a:endParaRPr lang="en-US" sz="2070" b="1" kern="0" dirty="0">
              <a:effectLst>
                <a:outerShdw blurRad="38100" dist="38100" dir="2700000" algn="tl">
                  <a:srgbClr val="000000">
                    <a:alpha val="43137"/>
                  </a:srgbClr>
                </a:outerShdw>
              </a:effectLst>
              <a:latin typeface="NikoshBAN" pitchFamily="2" charset="0"/>
              <a:cs typeface="NikoshBAN" pitchFamily="2" charset="0"/>
            </a:endParaRPr>
          </a:p>
        </p:txBody>
      </p:sp>
    </p:spTree>
    <p:extLst>
      <p:ext uri="{BB962C8B-B14F-4D97-AF65-F5344CB8AC3E}">
        <p14:creationId xmlns:p14="http://schemas.microsoft.com/office/powerpoint/2010/main" val="142806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lvl="0" indent="0">
              <a:lnSpc>
                <a:spcPts val="6500"/>
              </a:lnSpc>
              <a:spcBef>
                <a:spcPts val="0"/>
              </a:spcBef>
              <a:buFont typeface="Wingdings" pitchFamily="2" charset="2"/>
              <a:buChar char="ü"/>
            </a:pPr>
            <a:r>
              <a:rPr lang="en-US" sz="4400" b="1" dirty="0">
                <a:solidFill>
                  <a:prstClr val="black"/>
                </a:solidFill>
              </a:rPr>
              <a:t> </a:t>
            </a:r>
            <a:r>
              <a:rPr lang="en-US" sz="4800" b="1" spc="-150" dirty="0">
                <a:solidFill>
                  <a:prstClr val="black"/>
                </a:solidFill>
              </a:rPr>
              <a:t>Aspect of cooling and heating load. </a:t>
            </a:r>
          </a:p>
          <a:p>
            <a:pPr marL="0" lvl="0" indent="0">
              <a:lnSpc>
                <a:spcPts val="6500"/>
              </a:lnSpc>
              <a:spcBef>
                <a:spcPts val="0"/>
              </a:spcBef>
              <a:buFont typeface="Wingdings" pitchFamily="2" charset="2"/>
              <a:buChar char="ü"/>
            </a:pPr>
            <a:r>
              <a:rPr lang="en-US" sz="6000" b="1" spc="-150" dirty="0">
                <a:solidFill>
                  <a:prstClr val="black"/>
                </a:solidFill>
              </a:rPr>
              <a:t>Aspect of building survey. </a:t>
            </a:r>
          </a:p>
          <a:p>
            <a:pPr marL="0" lvl="0" indent="0">
              <a:lnSpc>
                <a:spcPts val="6500"/>
              </a:lnSpc>
              <a:spcBef>
                <a:spcPts val="0"/>
              </a:spcBef>
              <a:buFont typeface="Wingdings" pitchFamily="2" charset="2"/>
              <a:buChar char="ü"/>
            </a:pPr>
            <a:r>
              <a:rPr lang="en-US" sz="4200" b="1" spc="-150" dirty="0">
                <a:solidFill>
                  <a:prstClr val="black"/>
                </a:solidFill>
              </a:rPr>
              <a:t>External and internal heat load calculation</a:t>
            </a:r>
          </a:p>
          <a:p>
            <a:pPr marL="0" lvl="0" indent="0">
              <a:lnSpc>
                <a:spcPts val="6500"/>
              </a:lnSpc>
              <a:spcBef>
                <a:spcPts val="0"/>
              </a:spcBef>
              <a:buFont typeface="Wingdings" pitchFamily="2" charset="2"/>
              <a:buChar char="ü"/>
            </a:pPr>
            <a:r>
              <a:rPr lang="en-US" sz="3700" b="1" spc="-150" dirty="0">
                <a:solidFill>
                  <a:prstClr val="black"/>
                </a:solidFill>
              </a:rPr>
              <a:t>Refrigeration and air conditioning plant capacity</a:t>
            </a:r>
          </a:p>
          <a:p>
            <a:pPr marL="0" lvl="0" indent="0">
              <a:lnSpc>
                <a:spcPts val="6500"/>
              </a:lnSpc>
              <a:spcBef>
                <a:spcPts val="0"/>
              </a:spcBef>
              <a:buFont typeface="Wingdings" pitchFamily="2" charset="2"/>
              <a:buChar char="ü"/>
            </a:pPr>
            <a:r>
              <a:rPr lang="en-US" sz="5400" b="1" spc="-150" dirty="0">
                <a:solidFill>
                  <a:prstClr val="black"/>
                </a:solidFill>
              </a:rPr>
              <a:t>Selection of equipment </a:t>
            </a:r>
          </a:p>
          <a:p>
            <a:pPr marL="0" lvl="0" indent="0">
              <a:lnSpc>
                <a:spcPts val="6500"/>
              </a:lnSpc>
              <a:spcBef>
                <a:spcPts val="0"/>
              </a:spcBef>
              <a:buFont typeface="Wingdings" pitchFamily="2" charset="2"/>
              <a:buChar char="ü"/>
            </a:pPr>
            <a:r>
              <a:rPr lang="en-US" sz="5400" b="1" spc="-150" dirty="0">
                <a:solidFill>
                  <a:prstClr val="black"/>
                </a:solidFill>
              </a:rPr>
              <a:t> Psychometric chart </a:t>
            </a:r>
          </a:p>
          <a:p>
            <a:pPr marL="0" lvl="0" indent="0">
              <a:lnSpc>
                <a:spcPts val="6500"/>
              </a:lnSpc>
              <a:spcBef>
                <a:spcPts val="0"/>
              </a:spcBef>
              <a:buFont typeface="Wingdings" pitchFamily="2" charset="2"/>
              <a:buChar char="ü"/>
            </a:pPr>
            <a:r>
              <a:rPr lang="en-US" sz="5400" b="1" spc="-150" dirty="0">
                <a:solidFill>
                  <a:prstClr val="black"/>
                </a:solidFill>
              </a:rPr>
              <a:t>Solar heat gain calculation</a:t>
            </a:r>
          </a:p>
          <a:p>
            <a:pPr marL="0" indent="0">
              <a:buNone/>
            </a:pPr>
            <a:endParaRPr lang="en-US" dirty="0"/>
          </a:p>
        </p:txBody>
      </p:sp>
    </p:spTree>
    <p:extLst>
      <p:ext uri="{BB962C8B-B14F-4D97-AF65-F5344CB8AC3E}">
        <p14:creationId xmlns:p14="http://schemas.microsoft.com/office/powerpoint/2010/main" val="38373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endParaRPr lang="en-US" dirty="0"/>
          </a:p>
        </p:txBody>
      </p:sp>
      <p:sp>
        <p:nvSpPr>
          <p:cNvPr id="3" name="Content Placeholder 2"/>
          <p:cNvSpPr>
            <a:spLocks noGrp="1"/>
          </p:cNvSpPr>
          <p:nvPr>
            <p:ph idx="1"/>
          </p:nvPr>
        </p:nvSpPr>
        <p:spPr>
          <a:xfrm>
            <a:off x="0" y="1600200"/>
            <a:ext cx="9144000" cy="5029200"/>
          </a:xfrm>
        </p:spPr>
        <p:txBody>
          <a:bodyPr/>
          <a:lstStyle/>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638</TotalTime>
  <Words>2792</Words>
  <Application>Microsoft Office PowerPoint</Application>
  <PresentationFormat>On-screen Show (4:3)</PresentationFormat>
  <Paragraphs>247</Paragraphs>
  <Slides>66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66</vt:i4>
      </vt:variant>
    </vt:vector>
  </HeadingPairs>
  <TitlesOfParts>
    <vt:vector size="75" baseType="lpstr">
      <vt:lpstr>Academy Engraved LET</vt:lpstr>
      <vt:lpstr>Arial</vt:lpstr>
      <vt:lpstr>Calibri</vt:lpstr>
      <vt:lpstr>CastleT</vt:lpstr>
      <vt:lpstr>Nikosh</vt:lpstr>
      <vt:lpstr>NikoshBAN</vt:lpstr>
      <vt:lpstr>Times New Roman</vt:lpstr>
      <vt:lpstr>Wingdings</vt:lpstr>
      <vt:lpstr>Office Theme</vt:lpstr>
      <vt:lpstr>বিষয় কোড: ৬৭২৪৩</vt:lpstr>
      <vt:lpstr>উপস্থাপনায়ঃ</vt:lpstr>
      <vt:lpstr>PowerPoint Presentation</vt:lpstr>
      <vt:lpstr>PowerPoint Presentation</vt:lpstr>
      <vt:lpstr>PowerPoint Presentation</vt:lpstr>
      <vt:lpstr>REFERENCE BOOKS</vt:lpstr>
      <vt:lpstr>67243 Cooling &amp; Heating load Calculation  T P C (2 4 3)</vt:lpstr>
      <vt:lpstr>PowerPoint Presentation</vt:lpstr>
      <vt:lpstr>PowerPoint Presentation</vt:lpstr>
      <vt:lpstr>SHORT DESCRIPTION</vt:lpstr>
      <vt:lpstr>G.O: 1. Understand the aspect of cooling and heating load </vt:lpstr>
      <vt:lpstr>2. Understand the concept of Psychrometric Chart</vt:lpstr>
      <vt:lpstr>PowerPoint Presentation</vt:lpstr>
      <vt:lpstr>G.O:3. Understand the concept of solar heat load </vt:lpstr>
      <vt:lpstr>4. Understand the aspect of building survey for air conditioning heat load. </vt:lpstr>
      <vt:lpstr>5. Understand the external heat load for cooling load calculation. </vt:lpstr>
      <vt:lpstr>PowerPoint Presentation</vt:lpstr>
      <vt:lpstr>6. Understand the internal heat load for air conditioning. </vt:lpstr>
      <vt:lpstr>PowerPoint Presentation</vt:lpstr>
      <vt:lpstr>7. Understand the window type air conditioner</vt:lpstr>
      <vt:lpstr>PowerPoint Presentation</vt:lpstr>
      <vt:lpstr>8. Understand the capacity of refrigeration and air conditioning plant.</vt:lpstr>
      <vt:lpstr>PowerPoint Presentation</vt:lpstr>
      <vt:lpstr>9. Understand the calculation of Cooling Load.</vt:lpstr>
      <vt:lpstr>10.Understand the selection of equipment of refrigeration and air-condition plant. </vt:lpstr>
      <vt:lpstr>PowerPoint Presentation</vt:lpstr>
      <vt:lpstr>তত্বীয় অংশ</vt:lpstr>
      <vt:lpstr>ব্যবহারিক অংশ</vt:lpstr>
      <vt:lpstr>PRACTICAL:</vt:lpstr>
      <vt:lpstr>2. Study the co-efficient of heat transfer (U factor) for the structure with different wind velocity of outside.</vt:lpstr>
      <vt:lpstr>PowerPoint Presentation</vt:lpstr>
      <vt:lpstr>JOB NO-3</vt:lpstr>
      <vt:lpstr>JOB NO-4</vt:lpstr>
      <vt:lpstr>JOB NO-5</vt:lpstr>
      <vt:lpstr>JOB NO-6</vt:lpstr>
      <vt:lpstr>JOB NO-7</vt:lpstr>
      <vt:lpstr>JOB NO-8</vt:lpstr>
      <vt:lpstr>JOB NO-9</vt:lpstr>
      <vt:lpstr>JOB NO-10</vt:lpstr>
      <vt:lpstr>11. Study the split type air conditioner. </vt:lpstr>
      <vt:lpstr>PowerPoint Presentation</vt:lpstr>
      <vt:lpstr>JOB NO-12</vt:lpstr>
      <vt:lpstr>JOB NO-13</vt:lpstr>
      <vt:lpstr>ANY </vt:lpstr>
      <vt:lpstr>এই পাঠ সম্পর্কিত</vt:lpstr>
      <vt:lpstr>   </vt:lpstr>
      <vt:lpstr>ধন্যবাদ</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A.M. Atiqullah</cp:lastModifiedBy>
  <cp:revision>369</cp:revision>
  <dcterms:created xsi:type="dcterms:W3CDTF">2021-01-18T02:48:57Z</dcterms:created>
  <dcterms:modified xsi:type="dcterms:W3CDTF">2021-12-17T02:44:43Z</dcterms:modified>
</cp:coreProperties>
</file>