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1" r:id="rId4"/>
  </p:sldMasterIdLst>
  <p:notesMasterIdLst>
    <p:notesMasterId r:id="rId22"/>
  </p:notesMasterIdLst>
  <p:handoutMasterIdLst>
    <p:handoutMasterId r:id="rId23"/>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04" r:id="rId17"/>
    <p:sldId id="318" r:id="rId18"/>
    <p:sldId id="319" r:id="rId19"/>
    <p:sldId id="320" r:id="rId20"/>
    <p:sldId id="32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636A58"/>
    <a:srgbClr val="505A47"/>
    <a:srgbClr val="D1D8B7"/>
    <a:srgbClr val="A09D79"/>
    <a:srgbClr val="AD5C4D"/>
    <a:srgbClr val="543E35"/>
    <a:srgbClr val="637700"/>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7" autoAdjust="0"/>
    <p:restoredTop sz="95405" autoAdjust="0"/>
  </p:normalViewPr>
  <p:slideViewPr>
    <p:cSldViewPr snapToGrid="0">
      <p:cViewPr varScale="1">
        <p:scale>
          <a:sx n="74" d="100"/>
          <a:sy n="74" d="100"/>
        </p:scale>
        <p:origin x="300" y="6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1/23/2025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725793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690871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890909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480010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6119866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213311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67407485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466856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18304397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89736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01366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6872161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689605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721148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242803701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1126235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8240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58595570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814725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32794499"/>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50815222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97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5438205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049864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6165374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861737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D69E22FB-6A48-3D8C-CBA1-CFECF58A648B}"/>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B33CEC35-5052-A947-5786-1CC248C32B58}"/>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0E1476E9-3FFA-E7A1-E938-7D87381F2AB2}"/>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9" name="Freeform: Shape 8">
            <a:extLst>
              <a:ext uri="{FF2B5EF4-FFF2-40B4-BE49-F238E27FC236}">
                <a16:creationId xmlns:a16="http://schemas.microsoft.com/office/drawing/2014/main" id="{A4FA69A9-F719-CA4E-653E-672542EBB266}"/>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0050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76597830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47120742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3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8FB4751-880F-D840-AAA9-3A15815CC996}" type="slidenum">
              <a:rPr lang="en-US" smtClean="0"/>
              <a:pPr/>
              <a:t>‹#›</a:t>
            </a:fld>
            <a:endParaRPr lang="en-US" dirty="0"/>
          </a:p>
        </p:txBody>
      </p:sp>
      <p:cxnSp>
        <p:nvCxnSpPr>
          <p:cNvPr id="9" name="Straight Connector 8">
            <a:extLst>
              <a:ext uri="{FF2B5EF4-FFF2-40B4-BE49-F238E27FC236}">
                <a16:creationId xmlns:a16="http://schemas.microsoft.com/office/drawing/2014/main" id="{8898FA86-C3FC-C586-BEA2-0ADBCE1CD6DB}"/>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474954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654" r:id="rId30"/>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p:txBody>
          <a:bodyPr anchor="ctr"/>
          <a:lstStyle/>
          <a:p>
            <a:r>
              <a:rPr lang="en-US" b="1" dirty="0">
                <a:solidFill>
                  <a:schemeClr val="tx1"/>
                </a:solidFill>
              </a:rPr>
              <a:t>Welcome to MY  Presentation</a:t>
            </a:r>
            <a:endParaRPr lang="en-US" dirty="0">
              <a:solidFill>
                <a:schemeClr val="tx1"/>
              </a:solidFill>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sz="3200" dirty="0"/>
              <a:t>speaking impact </a:t>
            </a:r>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9" name="Content Placeholder 8">
            <a:extLst>
              <a:ext uri="{FF2B5EF4-FFF2-40B4-BE49-F238E27FC236}">
                <a16:creationId xmlns:a16="http://schemas.microsoft.com/office/drawing/2014/main" id="{4F0FE19F-9415-6294-CDE1-6CDED36201A3}"/>
              </a:ext>
            </a:extLst>
          </p:cNvPr>
          <p:cNvPicPr>
            <a:picLocks noGrp="1"/>
          </p:cNvPicPr>
          <p:nvPr>
            <p:ph sz="quarter" idx="13"/>
          </p:nvPr>
        </p:nvPicPr>
        <p:blipFill>
          <a:blip r:embed="rId2">
            <a:extLst>
              <a:ext uri="{28A0092B-C50C-407E-A947-70E740481C1C}">
                <a14:useLocalDpi xmlns:a14="http://schemas.microsoft.com/office/drawing/2010/main" val="0"/>
              </a:ext>
            </a:extLst>
          </a:blip>
          <a:srcRect b="7230"/>
          <a:stretch>
            <a:fillRect/>
          </a:stretch>
        </p:blipFill>
        <p:spPr bwMode="auto">
          <a:xfrm>
            <a:off x="1310640" y="914401"/>
            <a:ext cx="9433560" cy="5242560"/>
          </a:xfrm>
          <a:prstGeom prst="rect">
            <a:avLst/>
          </a:prstGeom>
          <a:noFill/>
          <a:ln>
            <a:noFill/>
          </a:ln>
        </p:spPr>
      </p:pic>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3733800" y="1158240"/>
            <a:ext cx="10360152" cy="914400"/>
          </a:xfrm>
        </p:spPr>
        <p:txBody>
          <a:bodyPr/>
          <a:lstStyle/>
          <a:p>
            <a:r>
              <a:rPr lang="en-US" sz="24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Business Position at a Glance </a:t>
            </a:r>
            <a:b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p:txBody>
          <a:bodyPr/>
          <a:lstStyle/>
          <a:p>
            <a:fld id="{58FB4751-880F-D840-AAA9-3A15815CC996}" type="slidenum">
              <a:rPr lang="en-US" smtClean="0"/>
              <a:pPr/>
              <a:t>11</a:t>
            </a:fld>
            <a:endParaRPr lang="en-US" dirty="0"/>
          </a:p>
        </p:txBody>
      </p:sp>
      <p:graphicFrame>
        <p:nvGraphicFramePr>
          <p:cNvPr id="7" name="Content Placeholder 6">
            <a:extLst>
              <a:ext uri="{FF2B5EF4-FFF2-40B4-BE49-F238E27FC236}">
                <a16:creationId xmlns:a16="http://schemas.microsoft.com/office/drawing/2014/main" id="{F1B087D8-AAA8-DA5A-81CE-219BF61C5089}"/>
              </a:ext>
            </a:extLst>
          </p:cNvPr>
          <p:cNvGraphicFramePr>
            <a:graphicFrameLocks noGrp="1"/>
          </p:cNvGraphicFramePr>
          <p:nvPr>
            <p:ph sz="quarter" idx="13"/>
            <p:extLst>
              <p:ext uri="{D42A27DB-BD31-4B8C-83A1-F6EECF244321}">
                <p14:modId xmlns:p14="http://schemas.microsoft.com/office/powerpoint/2010/main" val="1700969917"/>
              </p:ext>
            </p:extLst>
          </p:nvPr>
        </p:nvGraphicFramePr>
        <p:xfrm>
          <a:off x="426720" y="2164080"/>
          <a:ext cx="10226039" cy="4487820"/>
        </p:xfrm>
        <a:graphic>
          <a:graphicData uri="http://schemas.openxmlformats.org/drawingml/2006/table">
            <a:tbl>
              <a:tblPr firstRow="1" firstCol="1" bandRow="1">
                <a:tableStyleId>{2D5ABB26-0587-4C30-8999-92F81FD0307C}</a:tableStyleId>
              </a:tblPr>
              <a:tblGrid>
                <a:gridCol w="1690920">
                  <a:extLst>
                    <a:ext uri="{9D8B030D-6E8A-4147-A177-3AD203B41FA5}">
                      <a16:colId xmlns:a16="http://schemas.microsoft.com/office/drawing/2014/main" val="1448015150"/>
                    </a:ext>
                  </a:extLst>
                </a:gridCol>
                <a:gridCol w="1737890">
                  <a:extLst>
                    <a:ext uri="{9D8B030D-6E8A-4147-A177-3AD203B41FA5}">
                      <a16:colId xmlns:a16="http://schemas.microsoft.com/office/drawing/2014/main" val="1177567473"/>
                    </a:ext>
                  </a:extLst>
                </a:gridCol>
                <a:gridCol w="1699866">
                  <a:extLst>
                    <a:ext uri="{9D8B030D-6E8A-4147-A177-3AD203B41FA5}">
                      <a16:colId xmlns:a16="http://schemas.microsoft.com/office/drawing/2014/main" val="4188162466"/>
                    </a:ext>
                  </a:extLst>
                </a:gridCol>
                <a:gridCol w="1699866">
                  <a:extLst>
                    <a:ext uri="{9D8B030D-6E8A-4147-A177-3AD203B41FA5}">
                      <a16:colId xmlns:a16="http://schemas.microsoft.com/office/drawing/2014/main" val="1112650758"/>
                    </a:ext>
                  </a:extLst>
                </a:gridCol>
                <a:gridCol w="1697631">
                  <a:extLst>
                    <a:ext uri="{9D8B030D-6E8A-4147-A177-3AD203B41FA5}">
                      <a16:colId xmlns:a16="http://schemas.microsoft.com/office/drawing/2014/main" val="2364435702"/>
                    </a:ext>
                  </a:extLst>
                </a:gridCol>
                <a:gridCol w="1699866">
                  <a:extLst>
                    <a:ext uri="{9D8B030D-6E8A-4147-A177-3AD203B41FA5}">
                      <a16:colId xmlns:a16="http://schemas.microsoft.com/office/drawing/2014/main" val="3328171256"/>
                    </a:ext>
                  </a:extLst>
                </a:gridCol>
              </a:tblGrid>
              <a:tr h="690519">
                <a:tc>
                  <a:txBody>
                    <a:bodyPr/>
                    <a:lstStyle/>
                    <a:p>
                      <a:pPr marL="0" marR="0" algn="just">
                        <a:lnSpc>
                          <a:spcPct val="150000"/>
                        </a:lnSpc>
                        <a:spcAft>
                          <a:spcPts val="800"/>
                        </a:spcAft>
                      </a:pPr>
                      <a:r>
                        <a:rPr lang="en-US" sz="1600" kern="100" dirty="0">
                          <a:effectLst/>
                        </a:rPr>
                        <a:t>Sl.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Particulars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Position as on Sept., 2022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Position as on Dec. 31, 2022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Target 2023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Position as on Sept., 2023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extLst>
                  <a:ext uri="{0D108BD9-81ED-4DB2-BD59-A6C34878D82A}">
                    <a16:rowId xmlns:a16="http://schemas.microsoft.com/office/drawing/2014/main" val="3094609853"/>
                  </a:ext>
                </a:extLst>
              </a:tr>
              <a:tr h="327024">
                <a:tc>
                  <a:txBody>
                    <a:bodyPr/>
                    <a:lstStyle/>
                    <a:p>
                      <a:pPr marL="0" marR="0" algn="just">
                        <a:lnSpc>
                          <a:spcPct val="150000"/>
                        </a:lnSpc>
                        <a:spcAft>
                          <a:spcPts val="800"/>
                        </a:spcAft>
                      </a:pPr>
                      <a:r>
                        <a:rPr lang="en-US" sz="1600" kern="100" dirty="0">
                          <a:effectLst/>
                        </a:rPr>
                        <a:t>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extLst>
                  <a:ext uri="{0D108BD9-81ED-4DB2-BD59-A6C34878D82A}">
                    <a16:rowId xmlns:a16="http://schemas.microsoft.com/office/drawing/2014/main" val="4037587271"/>
                  </a:ext>
                </a:extLst>
              </a:tr>
              <a:tr h="327024">
                <a:tc>
                  <a:txBody>
                    <a:bodyPr/>
                    <a:lstStyle/>
                    <a:p>
                      <a:pPr marL="0" marR="0" algn="just">
                        <a:lnSpc>
                          <a:spcPct val="150000"/>
                        </a:lnSpc>
                        <a:spcAft>
                          <a:spcPts val="800"/>
                        </a:spcAft>
                      </a:pPr>
                      <a:r>
                        <a:rPr lang="en-US" sz="1600" kern="100" dirty="0">
                          <a:effectLst/>
                        </a:rPr>
                        <a:t>01.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Deposit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29656.85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32899.72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35250.00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33395.94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extLst>
                  <a:ext uri="{0D108BD9-81ED-4DB2-BD59-A6C34878D82A}">
                    <a16:rowId xmlns:a16="http://schemas.microsoft.com/office/drawing/2014/main" val="2364948016"/>
                  </a:ext>
                </a:extLst>
              </a:tr>
              <a:tr h="693780">
                <a:tc>
                  <a:txBody>
                    <a:bodyPr/>
                    <a:lstStyle/>
                    <a:p>
                      <a:pPr marL="0" marR="0" algn="just">
                        <a:lnSpc>
                          <a:spcPct val="150000"/>
                        </a:lnSpc>
                        <a:spcAft>
                          <a:spcPts val="800"/>
                        </a:spcAft>
                      </a:pPr>
                      <a:r>
                        <a:rPr lang="en-US" sz="1600" kern="100" dirty="0">
                          <a:effectLst/>
                        </a:rPr>
                        <a:t>02.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Loans &amp; Advances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24451.58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20634.76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21515.00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22823.69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extLst>
                  <a:ext uri="{0D108BD9-81ED-4DB2-BD59-A6C34878D82A}">
                    <a16:rowId xmlns:a16="http://schemas.microsoft.com/office/drawing/2014/main" val="1443754918"/>
                  </a:ext>
                </a:extLst>
              </a:tr>
              <a:tr h="693780">
                <a:tc>
                  <a:txBody>
                    <a:bodyPr/>
                    <a:lstStyle/>
                    <a:p>
                      <a:pPr marL="0" marR="0" algn="just">
                        <a:lnSpc>
                          <a:spcPct val="150000"/>
                        </a:lnSpc>
                        <a:spcAft>
                          <a:spcPts val="800"/>
                        </a:spcAft>
                      </a:pPr>
                      <a:r>
                        <a:rPr lang="en-US" sz="1600" kern="100" dirty="0">
                          <a:effectLst/>
                        </a:rPr>
                        <a:t>03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Classified Loans &amp; Advances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7073.32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92.1.35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8094.29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extLst>
                  <a:ext uri="{0D108BD9-81ED-4DB2-BD59-A6C34878D82A}">
                    <a16:rowId xmlns:a16="http://schemas.microsoft.com/office/drawing/2014/main" val="3016303447"/>
                  </a:ext>
                </a:extLst>
              </a:tr>
              <a:tr h="1060536">
                <a:tc>
                  <a:txBody>
                    <a:bodyPr/>
                    <a:lstStyle/>
                    <a:p>
                      <a:pPr marL="0" marR="0" algn="just">
                        <a:lnSpc>
                          <a:spcPct val="150000"/>
                        </a:lnSpc>
                        <a:spcAft>
                          <a:spcPts val="800"/>
                        </a:spcAft>
                      </a:pPr>
                      <a:r>
                        <a:rPr lang="en-US" sz="1600" kern="100">
                          <a:effectLst/>
                        </a:rPr>
                        <a:t>04.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 of Classified Loans to Total Advances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28.93%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44.59%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35.46%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extLst>
                  <a:ext uri="{0D108BD9-81ED-4DB2-BD59-A6C34878D82A}">
                    <a16:rowId xmlns:a16="http://schemas.microsoft.com/office/drawing/2014/main" val="1601159940"/>
                  </a:ext>
                </a:extLst>
              </a:tr>
              <a:tr h="693780">
                <a:tc>
                  <a:txBody>
                    <a:bodyPr/>
                    <a:lstStyle/>
                    <a:p>
                      <a:pPr marL="0" marR="0" algn="just">
                        <a:lnSpc>
                          <a:spcPct val="150000"/>
                        </a:lnSpc>
                        <a:spcAft>
                          <a:spcPts val="800"/>
                        </a:spcAft>
                      </a:pPr>
                      <a:r>
                        <a:rPr lang="en-US" sz="1600" kern="100" dirty="0">
                          <a:effectLst/>
                        </a:rPr>
                        <a:t>05.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Recovery of Classified Loans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591.28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a:effectLst/>
                        </a:rPr>
                        <a:t>1007.55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2747.12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tc>
                  <a:txBody>
                    <a:bodyPr/>
                    <a:lstStyle/>
                    <a:p>
                      <a:pPr marL="0" marR="0" algn="just">
                        <a:lnSpc>
                          <a:spcPct val="150000"/>
                        </a:lnSpc>
                        <a:spcAft>
                          <a:spcPts val="800"/>
                        </a:spcAft>
                      </a:pPr>
                      <a:r>
                        <a:rPr lang="en-US" sz="1600" kern="100" dirty="0">
                          <a:effectLst/>
                        </a:rPr>
                        <a:t>1025.41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668" marR="55668" marT="0" marB="0"/>
                </a:tc>
                <a:extLst>
                  <a:ext uri="{0D108BD9-81ED-4DB2-BD59-A6C34878D82A}">
                    <a16:rowId xmlns:a16="http://schemas.microsoft.com/office/drawing/2014/main" val="4143423801"/>
                  </a:ext>
                </a:extLst>
              </a:tr>
            </a:tbl>
          </a:graphicData>
        </a:graphic>
      </p:graphicFrame>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6" name="TextBox 5">
            <a:extLst>
              <a:ext uri="{FF2B5EF4-FFF2-40B4-BE49-F238E27FC236}">
                <a16:creationId xmlns:a16="http://schemas.microsoft.com/office/drawing/2014/main" id="{F20F2820-C141-663F-B55B-910CB66CA179}"/>
              </a:ext>
            </a:extLst>
          </p:cNvPr>
          <p:cNvSpPr txBox="1"/>
          <p:nvPr/>
        </p:nvSpPr>
        <p:spPr>
          <a:xfrm>
            <a:off x="457200" y="1212303"/>
            <a:ext cx="10238104" cy="4791633"/>
          </a:xfrm>
          <a:prstGeom prst="rect">
            <a:avLst/>
          </a:prstGeom>
          <a:noFill/>
        </p:spPr>
        <p:txBody>
          <a:bodyPr wrap="square">
            <a:spAutoFit/>
          </a:bodyPr>
          <a:lstStyle/>
          <a:p>
            <a:pPr marL="0" marR="0" algn="ctr">
              <a:lnSpc>
                <a:spcPct val="107000"/>
              </a:lnSpc>
              <a:spcBef>
                <a:spcPts val="1800"/>
              </a:spcBef>
              <a:spcAft>
                <a:spcPts val="400"/>
              </a:spcAft>
            </a:pPr>
            <a:r>
              <a:rPr lang="en-US" sz="2400" b="1" kern="100" dirty="0">
                <a:solidFill>
                  <a:srgbClr val="000000"/>
                </a:solidFill>
                <a:effectLst/>
                <a:highlight>
                  <a:srgbClr val="FFF4ED"/>
                </a:highlight>
                <a:latin typeface="Times New Roman" panose="02020603050405020304" pitchFamily="18" charset="0"/>
                <a:ea typeface="Times New Roman" panose="02020603050405020304" pitchFamily="18" charset="0"/>
                <a:cs typeface="Times New Roman" panose="02020603050405020304" pitchFamily="18" charset="0"/>
              </a:rPr>
              <a:t>Foreign Exchange Business</a:t>
            </a:r>
          </a:p>
          <a:p>
            <a:pPr marL="0" marR="0" algn="ctr">
              <a:lnSpc>
                <a:spcPct val="107000"/>
              </a:lnSpc>
              <a:spcBef>
                <a:spcPts val="1800"/>
              </a:spcBef>
              <a:spcAft>
                <a:spcPts val="4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07000"/>
              </a:lnSpc>
              <a:spcBef>
                <a:spcPts val="800"/>
              </a:spcBef>
              <a:spcAft>
                <a:spcPts val="4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0" marR="0" algn="just">
              <a:lnSpc>
                <a:spcPct val="150000"/>
              </a:lnSpc>
              <a:spcAft>
                <a:spcPts val="800"/>
              </a:spcAft>
            </a:pPr>
            <a:r>
              <a:rPr lang="en-US" sz="2000" kern="1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Commercially banks deals with both internal and foreign correspondence. The foreign correspondences are conducted through foreign currency and the department dealing with these businesses is called foreign exchange department.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spc="-10" dirty="0">
                <a:solidFill>
                  <a:srgbClr val="000000"/>
                </a:solidFill>
                <a:effectLst/>
                <a:latin typeface="Times New Roman" panose="02020603050405020304" pitchFamily="18" charset="0"/>
                <a:ea typeface="Calibri" panose="020F0502020204030204" pitchFamily="34" charset="0"/>
              </a:rPr>
              <a:t>Sonali Bank's expertise in International Banking has a record of in-house growth over more than half a century. Its pioneer role in handling foreign trade and foreign exchange transactions ever before independence of the country still remains unchallenged. With wide network of branches at home and also a large number of correspondent banks worldwide it is singularly handling the largest volume of export-import business including homebound remittances.</a:t>
            </a:r>
            <a:endParaRPr lang="en-US" sz="2000" dirty="0"/>
          </a:p>
        </p:txBody>
      </p:sp>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graphicFrame>
        <p:nvGraphicFramePr>
          <p:cNvPr id="4" name="Table 3">
            <a:extLst>
              <a:ext uri="{FF2B5EF4-FFF2-40B4-BE49-F238E27FC236}">
                <a16:creationId xmlns:a16="http://schemas.microsoft.com/office/drawing/2014/main" id="{3D814C6B-07F0-3C32-3F66-FA6FCDB62B03}"/>
              </a:ext>
            </a:extLst>
          </p:cNvPr>
          <p:cNvGraphicFramePr>
            <a:graphicFrameLocks noGrp="1"/>
          </p:cNvGraphicFramePr>
          <p:nvPr>
            <p:extLst>
              <p:ext uri="{D42A27DB-BD31-4B8C-83A1-F6EECF244321}">
                <p14:modId xmlns:p14="http://schemas.microsoft.com/office/powerpoint/2010/main" val="2598808902"/>
              </p:ext>
            </p:extLst>
          </p:nvPr>
        </p:nvGraphicFramePr>
        <p:xfrm>
          <a:off x="1062228" y="2142481"/>
          <a:ext cx="10988039" cy="3986581"/>
        </p:xfrm>
        <a:graphic>
          <a:graphicData uri="http://schemas.openxmlformats.org/drawingml/2006/table">
            <a:tbl>
              <a:tblPr firstRow="1" firstCol="1" lastRow="1" lastCol="1" bandRow="1" bandCol="1">
                <a:tableStyleId>{2D5ABB26-0587-4C30-8999-92F81FD0307C}</a:tableStyleId>
              </a:tblPr>
              <a:tblGrid>
                <a:gridCol w="1336230">
                  <a:extLst>
                    <a:ext uri="{9D8B030D-6E8A-4147-A177-3AD203B41FA5}">
                      <a16:colId xmlns:a16="http://schemas.microsoft.com/office/drawing/2014/main" val="44286256"/>
                    </a:ext>
                  </a:extLst>
                </a:gridCol>
                <a:gridCol w="4481293">
                  <a:extLst>
                    <a:ext uri="{9D8B030D-6E8A-4147-A177-3AD203B41FA5}">
                      <a16:colId xmlns:a16="http://schemas.microsoft.com/office/drawing/2014/main" val="3859777596"/>
                    </a:ext>
                  </a:extLst>
                </a:gridCol>
                <a:gridCol w="2617191">
                  <a:extLst>
                    <a:ext uri="{9D8B030D-6E8A-4147-A177-3AD203B41FA5}">
                      <a16:colId xmlns:a16="http://schemas.microsoft.com/office/drawing/2014/main" val="1197852863"/>
                    </a:ext>
                  </a:extLst>
                </a:gridCol>
                <a:gridCol w="2553325">
                  <a:extLst>
                    <a:ext uri="{9D8B030D-6E8A-4147-A177-3AD203B41FA5}">
                      <a16:colId xmlns:a16="http://schemas.microsoft.com/office/drawing/2014/main" val="2295266497"/>
                    </a:ext>
                  </a:extLst>
                </a:gridCol>
              </a:tblGrid>
              <a:tr h="987277">
                <a:tc>
                  <a:txBody>
                    <a:bodyPr/>
                    <a:lstStyle/>
                    <a:p>
                      <a:pPr marL="0" marR="24130" algn="just">
                        <a:lnSpc>
                          <a:spcPct val="150000"/>
                        </a:lnSpc>
                        <a:spcAft>
                          <a:spcPts val="800"/>
                        </a:spcAft>
                      </a:pPr>
                      <a:r>
                        <a:rPr lang="en-US" sz="2000" kern="100" spc="-80">
                          <a:effectLst/>
                        </a:rPr>
                        <a:t>SI. 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Particulars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2022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2023</a:t>
                      </a:r>
                      <a:endParaRPr lang="en-US" sz="2000" kern="100" dirty="0">
                        <a:effectLst/>
                      </a:endParaRPr>
                    </a:p>
                    <a:p>
                      <a:pPr marL="0" marR="24130" algn="just">
                        <a:lnSpc>
                          <a:spcPct val="150000"/>
                        </a:lnSpc>
                        <a:spcAft>
                          <a:spcPts val="800"/>
                        </a:spcAft>
                      </a:pPr>
                      <a:r>
                        <a:rPr lang="en-US" sz="2000" kern="100" spc="-80" dirty="0">
                          <a:effectLst/>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0736262"/>
                  </a:ext>
                </a:extLst>
              </a:tr>
              <a:tr h="389234">
                <a:tc>
                  <a:txBody>
                    <a:bodyPr/>
                    <a:lstStyle/>
                    <a:p>
                      <a:pPr marL="0" marR="24130" algn="just">
                        <a:lnSpc>
                          <a:spcPct val="150000"/>
                        </a:lnSpc>
                        <a:spcAft>
                          <a:spcPts val="800"/>
                        </a:spcAft>
                      </a:pPr>
                      <a:r>
                        <a:rPr lang="en-US" sz="2000" kern="100" spc="-8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Total Import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5294.04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5257.74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5520549"/>
                  </a:ext>
                </a:extLst>
              </a:tr>
              <a:tr h="389234">
                <a:tc>
                  <a:txBody>
                    <a:bodyPr/>
                    <a:lstStyle/>
                    <a:p>
                      <a:pPr marL="0" marR="24130" algn="just">
                        <a:lnSpc>
                          <a:spcPct val="150000"/>
                        </a:lnSpc>
                        <a:spcAft>
                          <a:spcPts val="800"/>
                        </a:spcAft>
                      </a:pPr>
                      <a:r>
                        <a:rPr lang="en-US" sz="2000" kern="100" spc="-8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Total Export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4150.31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4790.65</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3532777"/>
                  </a:ext>
                </a:extLst>
              </a:tr>
              <a:tr h="825643">
                <a:tc>
                  <a:txBody>
                    <a:bodyPr/>
                    <a:lstStyle/>
                    <a:p>
                      <a:pPr marL="0" marR="24130" algn="just">
                        <a:lnSpc>
                          <a:spcPct val="150000"/>
                        </a:lnSpc>
                        <a:spcAft>
                          <a:spcPts val="800"/>
                        </a:spcAft>
                      </a:pPr>
                      <a:r>
                        <a:rPr lang="en-US" sz="2000" kern="100" spc="-8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Inward Remittance (Including WES)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6069.67</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5766.15</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675949"/>
                  </a:ext>
                </a:extLst>
              </a:tr>
              <a:tr h="950651">
                <a:tc>
                  <a:txBody>
                    <a:bodyPr/>
                    <a:lstStyle/>
                    <a:p>
                      <a:pPr marL="0" marR="24130" algn="just">
                        <a:lnSpc>
                          <a:spcPct val="150000"/>
                        </a:lnSpc>
                        <a:spcAft>
                          <a:spcPts val="800"/>
                        </a:spcAft>
                      </a:pPr>
                      <a:r>
                        <a:rPr lang="en-US" sz="2000" kern="100" spc="-8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Outward Remittance (Including WES)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540.16</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787.38</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0631291"/>
                  </a:ext>
                </a:extLst>
              </a:tr>
              <a:tr h="389234">
                <a:tc>
                  <a:txBody>
                    <a:bodyPr/>
                    <a:lstStyle/>
                    <a:p>
                      <a:pPr marL="0" marR="24130" algn="just">
                        <a:lnSpc>
                          <a:spcPct val="150000"/>
                        </a:lnSpc>
                        <a:spcAft>
                          <a:spcPts val="800"/>
                        </a:spcAft>
                      </a:pPr>
                      <a:r>
                        <a:rPr lang="en-US" sz="2000" kern="100" spc="-80">
                          <a:effectLst/>
                        </a:rPr>
                        <a:t>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Total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a:effectLst/>
                        </a:rPr>
                        <a:t>16054.18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24130" algn="just">
                        <a:lnSpc>
                          <a:spcPct val="150000"/>
                        </a:lnSpc>
                        <a:spcAft>
                          <a:spcPts val="800"/>
                        </a:spcAft>
                      </a:pPr>
                      <a:r>
                        <a:rPr lang="en-US" sz="2000" kern="100" spc="-80" dirty="0">
                          <a:effectLst/>
                        </a:rPr>
                        <a:t>16601.92</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6028689"/>
                  </a:ext>
                </a:extLst>
              </a:tr>
            </a:tbl>
          </a:graphicData>
        </a:graphic>
      </p:graphicFrame>
      <p:sp>
        <p:nvSpPr>
          <p:cNvPr id="5" name="Rectangle 1">
            <a:extLst>
              <a:ext uri="{FF2B5EF4-FFF2-40B4-BE49-F238E27FC236}">
                <a16:creationId xmlns:a16="http://schemas.microsoft.com/office/drawing/2014/main" id="{E3C612F0-E6B2-E1F4-417E-019BCB56D02E}"/>
              </a:ext>
            </a:extLst>
          </p:cNvPr>
          <p:cNvSpPr>
            <a:spLocks noChangeArrowheads="1"/>
          </p:cNvSpPr>
          <p:nvPr/>
        </p:nvSpPr>
        <p:spPr bwMode="auto">
          <a:xfrm>
            <a:off x="335281" y="224605"/>
            <a:ext cx="10988038" cy="169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5078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Foreign Trade Finance: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total foreign exchange business of the Bank for the year 2023 was Tk. 1660.92 crore as against Tk. 16054.18 crore in 2022 showing an increase of 3.41%.</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Comparative Position of foreign exchange business for the year 2022&amp; 2023 are stated below: -</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(Tk. in Crore)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82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781AC6-9E1B-397B-B72F-A8F258F14FF1}"/>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
        <p:nvSpPr>
          <p:cNvPr id="4" name="TextBox 3">
            <a:extLst>
              <a:ext uri="{FF2B5EF4-FFF2-40B4-BE49-F238E27FC236}">
                <a16:creationId xmlns:a16="http://schemas.microsoft.com/office/drawing/2014/main" id="{2E57612D-B39E-4153-0E01-27951EAE6F70}"/>
              </a:ext>
            </a:extLst>
          </p:cNvPr>
          <p:cNvSpPr txBox="1"/>
          <p:nvPr/>
        </p:nvSpPr>
        <p:spPr>
          <a:xfrm>
            <a:off x="172529" y="679572"/>
            <a:ext cx="10180011" cy="5406865"/>
          </a:xfrm>
          <a:prstGeom prst="rect">
            <a:avLst/>
          </a:prstGeom>
          <a:noFill/>
        </p:spPr>
        <p:txBody>
          <a:bodyPr wrap="square">
            <a:spAutoFit/>
          </a:bodyPr>
          <a:lstStyle/>
          <a:p>
            <a:pPr marL="0" marR="0">
              <a:lnSpc>
                <a:spcPct val="107000"/>
              </a:lnSpc>
              <a:spcBef>
                <a:spcPts val="800"/>
              </a:spcBef>
              <a:spcAft>
                <a:spcPts val="400"/>
              </a:spcAft>
            </a:pPr>
            <a:r>
              <a:rPr lang="en-US"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RECOMMENDATIONS:</a:t>
            </a:r>
          </a:p>
          <a:p>
            <a:pPr marL="0" marR="0"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rPr>
              <a:t>Since Sonali Bank is the leading nationalized commercial Bank of Bangladesh, it must have to remove its limitation in banking service. In my study I </a:t>
            </a:r>
            <a:r>
              <a:rPr lang="en-US" sz="2000" dirty="0">
                <a:effectLst/>
                <a:latin typeface="Times New Roman" panose="02020603050405020304" pitchFamily="18" charset="0"/>
                <a:ea typeface="Times New Roman" panose="02020603050405020304" pitchFamily="18" charset="0"/>
              </a:rPr>
              <a:t>have recognized </a:t>
            </a:r>
            <a:r>
              <a:rPr lang="en-US" sz="1800" dirty="0">
                <a:effectLst/>
                <a:latin typeface="Times New Roman" panose="02020603050405020304" pitchFamily="18" charset="0"/>
                <a:ea typeface="Times New Roman" panose="02020603050405020304" pitchFamily="18" charset="0"/>
              </a:rPr>
              <a:t>several weakness present states of Banking service (Mainly cash credit) and my recommendation are given below:</a:t>
            </a:r>
          </a:p>
          <a:p>
            <a:pPr marL="342900" marR="0" lvl="0" indent="-342900" algn="just">
              <a:lnSpc>
                <a:spcPct val="15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Process and procedures of lending should be liberalized keeping in view the problems and constraints faced by the borrower or intending borrowers. </a:t>
            </a:r>
          </a:p>
          <a:p>
            <a:pPr marL="342900" marR="0" lvl="0" indent="-342900" algn="just">
              <a:lnSpc>
                <a:spcPct val="15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Advance officer of the branch should be provided with training facilities and necessary incentives to ensure proper follow-up and timely recovery of loan even separate board should be formed to carry on project feasibility study which may strengthen the better utilization of the advances, better returns to the borrowers as well as to this branch also. </a:t>
            </a:r>
          </a:p>
          <a:p>
            <a:pPr marL="342900" marR="0" lvl="0" indent="-342900" algn="just">
              <a:lnSpc>
                <a:spcPct val="14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Necessary guidance is to be imparted to the ways and means lending to self-reliance, this may be ensured by way of enhancing the better communication with the intending borrowers. </a:t>
            </a:r>
          </a:p>
        </p:txBody>
      </p:sp>
    </p:spTree>
    <p:extLst>
      <p:ext uri="{BB962C8B-B14F-4D97-AF65-F5344CB8AC3E}">
        <p14:creationId xmlns:p14="http://schemas.microsoft.com/office/powerpoint/2010/main" val="14655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1F1F0-7E88-D3CB-345A-7BDE9B1131DC}"/>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
        <p:nvSpPr>
          <p:cNvPr id="6" name="TextBox 5">
            <a:extLst>
              <a:ext uri="{FF2B5EF4-FFF2-40B4-BE49-F238E27FC236}">
                <a16:creationId xmlns:a16="http://schemas.microsoft.com/office/drawing/2014/main" id="{77494CF9-DEBF-1153-1E70-95497F85243B}"/>
              </a:ext>
            </a:extLst>
          </p:cNvPr>
          <p:cNvSpPr txBox="1"/>
          <p:nvPr/>
        </p:nvSpPr>
        <p:spPr>
          <a:xfrm>
            <a:off x="474453" y="1136890"/>
            <a:ext cx="9878087" cy="4155240"/>
          </a:xfrm>
          <a:prstGeom prst="rect">
            <a:avLst/>
          </a:prstGeom>
          <a:noFill/>
        </p:spPr>
        <p:txBody>
          <a:bodyPr wrap="square">
            <a:spAutoFit/>
          </a:bodyPr>
          <a:lstStyle/>
          <a:p>
            <a:pPr marL="342900" marR="0" lvl="0" indent="-342900" algn="just">
              <a:lnSpc>
                <a:spcPct val="14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Better publicity, seminar and workshop on loan may brighten the situation highlighting the needs and problems of the people or borrower. </a:t>
            </a:r>
          </a:p>
          <a:p>
            <a:pPr marL="342900" marR="0" lvl="0" indent="-342900" algn="just">
              <a:lnSpc>
                <a:spcPct val="14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Public sector banks should be required and induced to expand their branch network in rural areas. </a:t>
            </a:r>
          </a:p>
          <a:p>
            <a:pPr marL="342900" marR="0" lvl="0" indent="-342900" algn="just">
              <a:lnSpc>
                <a:spcPct val="14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Rural finance programs should be launched by the public sector Bank at their earliest convenience. </a:t>
            </a:r>
          </a:p>
          <a:p>
            <a:pPr marL="342900" marR="0" lvl="0" indent="-342900" algn="just">
              <a:lnSpc>
                <a:spcPct val="14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Deposit condition of this Branch is not satisfactory. Deposit is the blood of a bank. Thus, deposit collection of this branch should be improved. The branch should take necessary actions and introduce various schemes to raise deposit.</a:t>
            </a:r>
          </a:p>
          <a:p>
            <a:pPr marL="342900" marR="0" lvl="0" indent="-342900" algn="just">
              <a:lnSpc>
                <a:spcPct val="140000"/>
              </a:lnSpc>
              <a:spcBef>
                <a:spcPts val="600"/>
              </a:spcBef>
              <a:spcAft>
                <a:spcPts val="600"/>
              </a:spcAft>
              <a:buFont typeface="+mj-lt"/>
              <a:buAutoNum type="romanLcParenR"/>
              <a:tabLst>
                <a:tab pos="457200" algn="l"/>
                <a:tab pos="685800" algn="l"/>
              </a:tabLst>
            </a:pPr>
            <a:r>
              <a:rPr lang="en-US" sz="1800" dirty="0">
                <a:effectLst/>
                <a:latin typeface="Times New Roman" panose="02020603050405020304" pitchFamily="18" charset="0"/>
                <a:ea typeface="Times New Roman" panose="02020603050405020304" pitchFamily="18" charset="0"/>
              </a:rPr>
              <a:t>Orientation training of the borrowers may change their mental outlook, which needs to be emphasized for the better benefits of the borrowers and the bank. </a:t>
            </a:r>
          </a:p>
        </p:txBody>
      </p:sp>
    </p:spTree>
    <p:extLst>
      <p:ext uri="{BB962C8B-B14F-4D97-AF65-F5344CB8AC3E}">
        <p14:creationId xmlns:p14="http://schemas.microsoft.com/office/powerpoint/2010/main" val="3585765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171EE-7F63-2A62-3421-EBC4CEAA456F}"/>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
        <p:nvSpPr>
          <p:cNvPr id="4" name="TextBox 3">
            <a:extLst>
              <a:ext uri="{FF2B5EF4-FFF2-40B4-BE49-F238E27FC236}">
                <a16:creationId xmlns:a16="http://schemas.microsoft.com/office/drawing/2014/main" id="{17E965C2-7499-B8C7-6A6A-A49A68E09776}"/>
              </a:ext>
            </a:extLst>
          </p:cNvPr>
          <p:cNvSpPr txBox="1"/>
          <p:nvPr/>
        </p:nvSpPr>
        <p:spPr>
          <a:xfrm>
            <a:off x="414068" y="644808"/>
            <a:ext cx="9790982" cy="5568384"/>
          </a:xfrm>
          <a:prstGeom prst="rect">
            <a:avLst/>
          </a:prstGeom>
          <a:noFill/>
        </p:spPr>
        <p:txBody>
          <a:bodyPr wrap="square">
            <a:spAutoFit/>
          </a:bodyPr>
          <a:lstStyle/>
          <a:p>
            <a:pPr marL="0" marR="0">
              <a:lnSpc>
                <a:spcPct val="107000"/>
              </a:lnSpc>
              <a:spcBef>
                <a:spcPts val="800"/>
              </a:spcBef>
              <a:spcAft>
                <a:spcPts val="400"/>
              </a:spcAft>
            </a:pPr>
            <a:r>
              <a:rPr lang="en-US"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marR="0" algn="just">
              <a:lnSpc>
                <a:spcPct val="150000"/>
              </a:lnSpc>
              <a:spcBef>
                <a:spcPts val="1200"/>
              </a:spcBef>
              <a:spcAft>
                <a:spcPts val="12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Sonali Bank is the largest commercial bank in the country. It has 1200 branches including home and abroad. As Sonali Bank a state-owned bank, it has many limitations in policy making.  But it performs many tasks to government employees. It serves as a third party to the government. Government also takes loan from this bank. Bangladesh bank implements many policies by the help of this bank. It acts as a clearing house where Bangladesh bank has no branch. It provides salary to the government officials, collects gas bill, was a bill etc. It also performs general banking, loan and credit banking; foreign exchange operation etc. at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Head office, local Branch, Motijheel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is one of the branches which perform all the function mentioned above. It also sells the national savings certificate. My internship is only for 72 days which is very less time to know the all function of a bank. I tried my best to know about the bank, its different functions, and its work environment. I also compare the difference between theoretical and practical knowledge. I gather some experience of the job. Sonali Bank has to replace the traditional banking by the E-banking facilities. I also suggest appointing young, energetic person as staff member.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317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190A-6316-CBEE-BE9E-E054C30A7BDC}"/>
              </a:ext>
            </a:extLst>
          </p:cNvPr>
          <p:cNvSpPr>
            <a:spLocks noGrp="1"/>
          </p:cNvSpPr>
          <p:nvPr>
            <p:ph type="ctrTitle"/>
          </p:nvPr>
        </p:nvSpPr>
        <p:spPr>
          <a:xfrm>
            <a:off x="3588589" y="2859656"/>
            <a:ext cx="4761781" cy="1138687"/>
          </a:xfrm>
        </p:spPr>
        <p:txBody>
          <a:bodyPr/>
          <a:lstStyle/>
          <a:p>
            <a:r>
              <a:rPr lang="en-US" sz="4800" b="1" dirty="0"/>
              <a:t>THANK YOU ALL</a:t>
            </a:r>
          </a:p>
        </p:txBody>
      </p:sp>
    </p:spTree>
    <p:extLst>
      <p:ext uri="{BB962C8B-B14F-4D97-AF65-F5344CB8AC3E}">
        <p14:creationId xmlns:p14="http://schemas.microsoft.com/office/powerpoint/2010/main" val="267343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A0D0FA0-A476-BD44-71B1-56314DD8A02B}"/>
              </a:ext>
            </a:extLst>
          </p:cNvPr>
          <p:cNvSpPr txBox="1"/>
          <p:nvPr/>
        </p:nvSpPr>
        <p:spPr>
          <a:xfrm>
            <a:off x="594360" y="2545080"/>
            <a:ext cx="9174480" cy="2913618"/>
          </a:xfrm>
          <a:prstGeom prst="rect">
            <a:avLst/>
          </a:prstGeom>
          <a:noFill/>
        </p:spPr>
        <p:txBody>
          <a:bodyPr wrap="square">
            <a:spAutoFit/>
          </a:bodyPr>
          <a:lstStyle/>
          <a:p>
            <a:pPr marL="0" marR="0" indent="0" algn="l">
              <a:spcBef>
                <a:spcPts val="950"/>
              </a:spcBef>
              <a:buNone/>
            </a:pPr>
            <a:r>
              <a:rPr lang="en-US" sz="3000" b="1" cap="none" dirty="0">
                <a:effectLst/>
                <a:latin typeface="Times New Roman" panose="02020603050405020304" pitchFamily="18" charset="0"/>
                <a:ea typeface="Times New Roman" panose="02020603050405020304" pitchFamily="18" charset="0"/>
              </a:rPr>
              <a:t>Supervised By</a:t>
            </a:r>
          </a:p>
          <a:p>
            <a:pPr marL="0" marR="0" indent="0" algn="l">
              <a:spcBef>
                <a:spcPts val="950"/>
              </a:spcBef>
              <a:buNone/>
            </a:pPr>
            <a:r>
              <a:rPr lang="en-US" sz="3000" b="1" cap="none" dirty="0">
                <a:effectLst/>
                <a:latin typeface="Times New Roman" panose="02020603050405020304" pitchFamily="18" charset="0"/>
                <a:ea typeface="Times New Roman" panose="02020603050405020304" pitchFamily="18" charset="0"/>
                <a:cs typeface="Times New Roman" panose="02020603050405020304" pitchFamily="18" charset="0"/>
              </a:rPr>
              <a:t>Dr. Tania Islam</a:t>
            </a:r>
            <a:endParaRPr lang="en-US" sz="30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spcBef>
                <a:spcPts val="950"/>
              </a:spcBef>
              <a:buNone/>
            </a:pPr>
            <a:r>
              <a:rPr lang="en-US" sz="3000" cap="none" dirty="0">
                <a:effectLst/>
                <a:latin typeface="Times New Roman" panose="02020603050405020304" pitchFamily="18" charset="0"/>
                <a:ea typeface="Times New Roman" panose="02020603050405020304" pitchFamily="18" charset="0"/>
                <a:cs typeface="Times New Roman" panose="02020603050405020304" pitchFamily="18" charset="0"/>
              </a:rPr>
              <a:t>Assistant</a:t>
            </a:r>
            <a:r>
              <a:rPr lang="en-US" sz="3000" cap="none"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cap="none" spc="-10" dirty="0">
                <a:effectLst/>
                <a:latin typeface="Times New Roman" panose="02020603050405020304" pitchFamily="18" charset="0"/>
                <a:ea typeface="Times New Roman" panose="02020603050405020304" pitchFamily="18" charset="0"/>
                <a:cs typeface="Times New Roman" panose="02020603050405020304" pitchFamily="18" charset="0"/>
              </a:rPr>
              <a:t>Professor</a:t>
            </a:r>
            <a:endParaRPr lang="en-US" sz="30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spcBef>
                <a:spcPts val="950"/>
              </a:spcBef>
              <a:buNone/>
            </a:pPr>
            <a:r>
              <a:rPr lang="en-US" sz="3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p>
          <a:p>
            <a:pPr marL="0" marR="0" indent="0" algn="l">
              <a:spcBef>
                <a:spcPts val="950"/>
              </a:spcBef>
              <a:buNone/>
            </a:pPr>
            <a:r>
              <a:rPr lang="en-US" sz="3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University Of Barishal</a:t>
            </a:r>
            <a:r>
              <a:rPr lang="en-US" sz="3000" kern="1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9982200" cy="3947160"/>
          </a:xfrm>
        </p:spPr>
        <p:txBody>
          <a:bodyPr>
            <a:normAutofit fontScale="90000"/>
          </a:bodyPr>
          <a:lstStyle/>
          <a:p>
            <a:pPr marL="66675" marR="0">
              <a:spcBef>
                <a:spcPts val="680"/>
              </a:spcBef>
            </a:pPr>
            <a:r>
              <a:rPr lang="en-US" sz="3000" b="1" dirty="0">
                <a:latin typeface="Times New Roman" panose="02020603050405020304" pitchFamily="18" charset="0"/>
                <a:ea typeface="Times New Roman" panose="02020603050405020304" pitchFamily="18" charset="0"/>
              </a:rPr>
              <a:t>PREPARED</a:t>
            </a:r>
            <a:r>
              <a:rPr lang="en-US" sz="3000" b="1" dirty="0">
                <a:effectLst/>
                <a:latin typeface="Times New Roman" panose="02020603050405020304" pitchFamily="18" charset="0"/>
                <a:ea typeface="Times New Roman" panose="02020603050405020304" pitchFamily="18" charset="0"/>
              </a:rPr>
              <a:t> By:</a:t>
            </a:r>
            <a:br>
              <a:rPr lang="en-US" sz="3000" b="1" dirty="0">
                <a:effectLst/>
                <a:latin typeface="Times New Roman" panose="02020603050405020304" pitchFamily="18" charset="0"/>
                <a:ea typeface="Times New Roman" panose="02020603050405020304" pitchFamily="18" charset="0"/>
              </a:rPr>
            </a:br>
            <a:br>
              <a:rPr lang="en-US" sz="3000" dirty="0">
                <a:effectLst/>
                <a:latin typeface="Times New Roman" panose="02020603050405020304" pitchFamily="18" charset="0"/>
                <a:ea typeface="Times New Roman" panose="02020603050405020304" pitchFamily="18" charset="0"/>
              </a:rPr>
            </a:br>
            <a:r>
              <a:rPr lang="en-US" sz="3000" dirty="0">
                <a:solidFill>
                  <a:schemeClr val="tx1"/>
                </a:solidFill>
                <a:effectLst/>
                <a:latin typeface="Times New Roman" panose="02020603050405020304" pitchFamily="18" charset="0"/>
                <a:ea typeface="Times New Roman" panose="02020603050405020304" pitchFamily="18" charset="0"/>
              </a:rPr>
              <a:t>Md. </a:t>
            </a:r>
            <a:r>
              <a:rPr lang="en-US" sz="3000" dirty="0" err="1">
                <a:solidFill>
                  <a:schemeClr val="tx1"/>
                </a:solidFill>
                <a:effectLst/>
                <a:latin typeface="Times New Roman" panose="02020603050405020304" pitchFamily="18" charset="0"/>
                <a:ea typeface="Times New Roman" panose="02020603050405020304" pitchFamily="18" charset="0"/>
              </a:rPr>
              <a:t>Atiqur</a:t>
            </a:r>
            <a:r>
              <a:rPr lang="en-US" sz="3000" dirty="0">
                <a:solidFill>
                  <a:schemeClr val="tx1"/>
                </a:solidFill>
                <a:effectLst/>
                <a:latin typeface="Times New Roman" panose="02020603050405020304" pitchFamily="18" charset="0"/>
                <a:ea typeface="Times New Roman" panose="02020603050405020304" pitchFamily="18" charset="0"/>
              </a:rPr>
              <a:t> Rahman</a:t>
            </a:r>
            <a:br>
              <a:rPr lang="en-US" sz="3000" dirty="0">
                <a:solidFill>
                  <a:schemeClr val="tx1"/>
                </a:solidFill>
                <a:effectLst/>
                <a:latin typeface="Times New Roman" panose="02020603050405020304" pitchFamily="18" charset="0"/>
                <a:ea typeface="Times New Roman" panose="02020603050405020304" pitchFamily="18" charset="0"/>
              </a:rPr>
            </a:br>
            <a:br>
              <a:rPr lang="en-US" sz="3000" dirty="0">
                <a:solidFill>
                  <a:schemeClr val="tx1"/>
                </a:solidFill>
                <a:effectLst/>
                <a:latin typeface="Times New Roman" panose="02020603050405020304" pitchFamily="18" charset="0"/>
                <a:ea typeface="Times New Roman" panose="02020603050405020304" pitchFamily="18" charset="0"/>
              </a:rPr>
            </a:br>
            <a:r>
              <a:rPr lang="en-US" sz="3000" dirty="0">
                <a:solidFill>
                  <a:schemeClr val="tx1"/>
                </a:solidFill>
                <a:effectLst/>
                <a:latin typeface="Times New Roman" panose="02020603050405020304" pitchFamily="18" charset="0"/>
                <a:ea typeface="Times New Roman" panose="02020603050405020304" pitchFamily="18" charset="0"/>
              </a:rPr>
              <a:t>Batch: 65; Roll: 25</a:t>
            </a:r>
            <a:br>
              <a:rPr lang="en-US" sz="3000" dirty="0">
                <a:solidFill>
                  <a:schemeClr val="tx1"/>
                </a:solidFill>
                <a:effectLst/>
                <a:latin typeface="Times New Roman" panose="02020603050405020304" pitchFamily="18" charset="0"/>
                <a:ea typeface="Times New Roman" panose="02020603050405020304" pitchFamily="18" charset="0"/>
              </a:rPr>
            </a:br>
            <a:br>
              <a:rPr lang="en-US" sz="3000" dirty="0">
                <a:solidFill>
                  <a:schemeClr val="tx1"/>
                </a:solidFill>
                <a:effectLst/>
                <a:latin typeface="Times New Roman" panose="02020603050405020304" pitchFamily="18" charset="0"/>
                <a:ea typeface="Times New Roman" panose="02020603050405020304" pitchFamily="18" charset="0"/>
              </a:rPr>
            </a:br>
            <a: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EDGE: BU-CSE Digital Skill</a:t>
            </a:r>
            <a:b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 Computer Fundamentals &amp; Office</a:t>
            </a:r>
            <a:b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Application</a:t>
            </a:r>
            <a:br>
              <a:rPr lang="en-US" sz="3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3000" dirty="0">
              <a:solidFill>
                <a:schemeClr val="tx1"/>
              </a:solidFill>
            </a:endParaRP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79120" y="1386840"/>
            <a:ext cx="10697909" cy="3581400"/>
          </a:xfrm>
        </p:spPr>
        <p:txBody>
          <a:bodyPr anchor="b"/>
          <a:lstStyle/>
          <a:p>
            <a:pPr marL="0" marR="0">
              <a:lnSpc>
                <a:spcPct val="107000"/>
              </a:lnSpc>
              <a:spcBef>
                <a:spcPts val="1800"/>
              </a:spcBef>
              <a:spcAft>
                <a:spcPts val="400"/>
              </a:spcAft>
            </a:pPr>
            <a:r>
              <a:rPr lang="en-US"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Presentation topic</a:t>
            </a:r>
            <a:br>
              <a:rPr lang="en-US" sz="1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000" b="1" kern="100" dirty="0">
                <a:effectLst/>
                <a:latin typeface="Times New Roman" panose="02020603050405020304" pitchFamily="18" charset="0"/>
                <a:ea typeface="Calibri" panose="020F0502020204030204" pitchFamily="34" charset="0"/>
                <a:cs typeface="Times New Roman" panose="02020603050405020304" pitchFamily="18" charset="0"/>
              </a:rPr>
              <a:t>Foreign Exchange Operation of Government Bank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78308" y="82296"/>
            <a:ext cx="11308080" cy="5797507"/>
          </a:xfrm>
        </p:spPr>
        <p:txBody>
          <a:bodyPr>
            <a:normAutofit/>
          </a:bodyPr>
          <a:lstStyle/>
          <a:p>
            <a:pPr marL="0" marR="0">
              <a:lnSpc>
                <a:spcPct val="107000"/>
              </a:lnSpc>
              <a:spcBef>
                <a:spcPts val="800"/>
              </a:spcBef>
              <a:spcAft>
                <a:spcPts val="400"/>
              </a:spcAft>
            </a:pPr>
            <a:r>
              <a:rPr lang="en-US"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Banking is one of the most important sectors for country’s wealth building activities. Commercial banks are certainly profit-making Financial Institutions. These institutions play great role in the money market of every economy.</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Due to globalization, technological innovation and deregulation the banking system all over the world has been changing rapidly. Now a day’s banks have to compete in the market place not only with local institutions but also with foreign financial institutions</a:t>
            </a: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p:txBody>
          <a:bodyPr anchor="b"/>
          <a:lstStyle/>
          <a:p>
            <a:r>
              <a:rPr lang="en-US" dirty="0"/>
              <a:t>selecting visual aids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28600" y="441961"/>
            <a:ext cx="11521440" cy="5760719"/>
          </a:xfrm>
        </p:spPr>
        <p:txBody>
          <a:bodyPr>
            <a:normAutofit fontScale="92500"/>
          </a:bodyPr>
          <a:lstStyle/>
          <a:p>
            <a:pPr marL="0" marR="0">
              <a:lnSpc>
                <a:spcPct val="107000"/>
              </a:lnSpc>
              <a:spcBef>
                <a:spcPts val="800"/>
              </a:spcBef>
              <a:spcAft>
                <a:spcPts val="4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Objectives of the study</a:t>
            </a:r>
          </a:p>
          <a:p>
            <a:pPr marL="0" marR="0" algn="just">
              <a:lnSpc>
                <a:spcPct val="150000"/>
              </a:lnSpc>
              <a:spcAft>
                <a:spcPts val="800"/>
              </a:spcAf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general objective of the study is to gather practical knowledge regarding banking system and operation. The practical orientation gives us a chance to co-ordinate out theoretical knowledge with the practical experience. This consists the following: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get an overall idea about the foreign exchange Business of Sonali Bank PLC.</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apply theoretical knowledge in the practical field.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describe the organizational structure, management, background, functions and objectives of the bank and its contribution to the national economy.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achieve overall understanding of Sonali Bank PLC.</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effective delivery techniques</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p:txBody>
          <a:bodyPr/>
          <a:lstStyle/>
          <a:p>
            <a:fld id="{58FB4751-880F-D840-AAA9-3A15815CC996}" type="slidenum">
              <a:rPr lang="en-US" smtClean="0"/>
              <a:pPr/>
              <a:t>7</a:t>
            </a:fld>
            <a:endParaRPr lang="en-US" dirty="0"/>
          </a:p>
        </p:txBody>
      </p:sp>
      <p:sp>
        <p:nvSpPr>
          <p:cNvPr id="8" name="TextBox 7">
            <a:extLst>
              <a:ext uri="{FF2B5EF4-FFF2-40B4-BE49-F238E27FC236}">
                <a16:creationId xmlns:a16="http://schemas.microsoft.com/office/drawing/2014/main" id="{3D06B7AB-5FE7-3BC4-C6C3-65B13518E450}"/>
              </a:ext>
            </a:extLst>
          </p:cNvPr>
          <p:cNvSpPr txBox="1"/>
          <p:nvPr/>
        </p:nvSpPr>
        <p:spPr>
          <a:xfrm>
            <a:off x="371856" y="2244327"/>
            <a:ext cx="10866120" cy="4149277"/>
          </a:xfrm>
          <a:prstGeom prst="rect">
            <a:avLst/>
          </a:prstGeom>
          <a:noFill/>
        </p:spPr>
        <p:txBody>
          <a:bodyPr wrap="square">
            <a:spAutoFit/>
          </a:bodyPr>
          <a:lstStyle/>
          <a:p>
            <a:pPr marL="0" marR="0">
              <a:lnSpc>
                <a:spcPct val="107000"/>
              </a:lnSpc>
              <a:spcBef>
                <a:spcPts val="800"/>
              </a:spcBef>
              <a:spcAft>
                <a:spcPts val="4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 of the study</a:t>
            </a:r>
          </a:p>
          <a:p>
            <a:pPr marL="0" marR="0">
              <a:lnSpc>
                <a:spcPct val="200000"/>
              </a:lnSpc>
              <a:spcAft>
                <a:spcPts val="600"/>
              </a:spcAft>
            </a:pPr>
            <a:r>
              <a:rPr lang="en-US" sz="2000" kern="100" dirty="0">
                <a:effectLst/>
                <a:latin typeface="Aptos Narrow" panose="020B0004020202020204" pitchFamily="34" charset="0"/>
                <a:ea typeface="Calibri" panose="020F0502020204030204" pitchFamily="34" charset="0"/>
                <a:cs typeface="Times New Roman" panose="02020603050405020304" pitchFamily="18" charset="0"/>
              </a:rPr>
              <a:t>The report is prepared on the basic of foreign Exchange Management of Sonali Bank PLC. To conduct the overall study, at first, I explored the sources of primary and Secondary information and data. Different files of the department and statement prepared by FED helped me to prepare this report. I have interviewed the SB officials for getting more information.  To present numerical data, I used the Annual Report of 2023 and monthly statement of November 2020 of Sonali Bank PLC of Head office, Local branch. For preparing this report I have used some graphical representation to find out different types of analytical and interpretation.</a:t>
            </a: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6452616" y="2209800"/>
            <a:ext cx="5419344" cy="4160520"/>
          </a:xfrm>
        </p:spPr>
        <p:txBody>
          <a:bodyPr>
            <a:normAutofit/>
          </a:bodyPr>
          <a:lstStyle/>
          <a:p>
            <a:pPr marL="0" marR="0">
              <a:lnSpc>
                <a:spcPct val="107000"/>
              </a:lnSpc>
              <a:spcBef>
                <a:spcPts val="800"/>
              </a:spcBef>
              <a:spcAft>
                <a:spcPts val="400"/>
              </a:spcAft>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Secondary Data:</a:t>
            </a:r>
          </a:p>
          <a:p>
            <a:pPr marL="228600" marR="0" algn="just">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Monthly Statement of SB PLC.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Annual Report of SB PLC.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Working Papers.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Official Files.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Selected books.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3" name="Title 2">
            <a:extLst>
              <a:ext uri="{FF2B5EF4-FFF2-40B4-BE49-F238E27FC236}">
                <a16:creationId xmlns:a16="http://schemas.microsoft.com/office/drawing/2014/main" id="{FC456F63-8201-84A1-D46F-E02FC575DEF9}"/>
              </a:ext>
            </a:extLst>
          </p:cNvPr>
          <p:cNvSpPr>
            <a:spLocks noGrp="1"/>
          </p:cNvSpPr>
          <p:nvPr>
            <p:ph type="title"/>
          </p:nvPr>
        </p:nvSpPr>
        <p:spPr>
          <a:xfrm>
            <a:off x="1127760" y="1295400"/>
            <a:ext cx="10360152" cy="914400"/>
          </a:xfrm>
        </p:spPr>
        <p:txBody>
          <a:bodyPr/>
          <a:lstStyle/>
          <a:p>
            <a:pPr marL="0" marR="0">
              <a:lnSpc>
                <a:spcPct val="107000"/>
              </a:lnSpc>
              <a:spcBef>
                <a:spcPts val="800"/>
              </a:spcBef>
              <a:spcAft>
                <a:spcPts val="400"/>
              </a:spcAft>
            </a:pPr>
            <a:r>
              <a:rPr lang="en-US" sz="24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Sources of data:</a:t>
            </a:r>
            <a:br>
              <a:rPr lang="en-US" sz="24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As mentioned earlier, mainly primary data has been used. Sometimes the customers gave some important information regarding the services of the Bank</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6" name="Content Placeholder 5">
            <a:extLst>
              <a:ext uri="{FF2B5EF4-FFF2-40B4-BE49-F238E27FC236}">
                <a16:creationId xmlns:a16="http://schemas.microsoft.com/office/drawing/2014/main" id="{113DE9A8-A10C-1679-2CEF-56B924689F6D}"/>
              </a:ext>
            </a:extLst>
          </p:cNvPr>
          <p:cNvSpPr>
            <a:spLocks noGrp="1"/>
          </p:cNvSpPr>
          <p:nvPr>
            <p:ph sz="quarter" idx="13"/>
          </p:nvPr>
        </p:nvSpPr>
        <p:spPr>
          <a:xfrm>
            <a:off x="176784" y="2346960"/>
            <a:ext cx="6275832" cy="4160520"/>
          </a:xfrm>
        </p:spPr>
        <p:txBody>
          <a:bodyPr>
            <a:normAutofit fontScale="40000" lnSpcReduction="20000"/>
          </a:bodyPr>
          <a:lstStyle/>
          <a:p>
            <a:pPr marL="0" marR="0">
              <a:lnSpc>
                <a:spcPct val="107000"/>
              </a:lnSpc>
              <a:spcBef>
                <a:spcPts val="800"/>
              </a:spcBef>
              <a:spcAft>
                <a:spcPts val="400"/>
              </a:spcAft>
            </a:pPr>
            <a:r>
              <a:rPr lang="en-US" sz="6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Primary Data</a:t>
            </a:r>
            <a:r>
              <a:rPr lang="en-US" sz="51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a:lnSpc>
                <a:spcPct val="150000"/>
              </a:lnSpc>
              <a:spcAft>
                <a:spcPts val="800"/>
              </a:spcAft>
              <a:buFont typeface="Symbol" panose="05050102010706020507" pitchFamily="18" charset="2"/>
              <a:buChar char=""/>
              <a:tabLst>
                <a:tab pos="457200" algn="l"/>
              </a:tabLst>
            </a:pPr>
            <a:r>
              <a:rPr lang="en-US" sz="5100" kern="100" dirty="0">
                <a:effectLst/>
                <a:latin typeface="Times New Roman" panose="02020603050405020304" pitchFamily="18" charset="0"/>
                <a:ea typeface="Calibri" panose="020F0502020204030204" pitchFamily="34" charset="0"/>
                <a:cs typeface="Times New Roman" panose="02020603050405020304" pitchFamily="18" charset="0"/>
              </a:rPr>
              <a:t>Official records of Sonali Bank Limited (SB PLC). </a:t>
            </a:r>
          </a:p>
          <a:p>
            <a:pPr marL="342900" marR="0" lvl="0" indent="-342900" algn="just">
              <a:lnSpc>
                <a:spcPct val="150000"/>
              </a:lnSpc>
              <a:spcAft>
                <a:spcPts val="800"/>
              </a:spcAft>
              <a:buFont typeface="Symbol" panose="05050102010706020507" pitchFamily="18" charset="2"/>
              <a:buChar char=""/>
              <a:tabLst>
                <a:tab pos="457200" algn="l"/>
              </a:tabLst>
            </a:pPr>
            <a:r>
              <a:rPr lang="en-US" sz="5100" kern="100" dirty="0">
                <a:effectLst/>
                <a:latin typeface="Times New Roman" panose="02020603050405020304" pitchFamily="18" charset="0"/>
                <a:ea typeface="Calibri" panose="020F0502020204030204" pitchFamily="34" charset="0"/>
                <a:cs typeface="Times New Roman" panose="02020603050405020304" pitchFamily="18" charset="0"/>
              </a:rPr>
              <a:t>Face to face conversation with the officer.</a:t>
            </a:r>
            <a:endParaRPr lang="en-US" sz="5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sz="5100" kern="100" dirty="0">
                <a:effectLst/>
                <a:latin typeface="Times New Roman" panose="02020603050405020304" pitchFamily="18" charset="0"/>
                <a:ea typeface="Calibri" panose="020F0502020204030204" pitchFamily="34" charset="0"/>
                <a:cs typeface="Times New Roman" panose="02020603050405020304" pitchFamily="18" charset="0"/>
              </a:rPr>
              <a:t>Direct observation.</a:t>
            </a:r>
            <a:endParaRPr lang="en-US" sz="5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sz="5100" kern="100" dirty="0">
                <a:effectLst/>
                <a:latin typeface="Times New Roman" panose="02020603050405020304" pitchFamily="18" charset="0"/>
                <a:ea typeface="Calibri" panose="020F0502020204030204" pitchFamily="34" charset="0"/>
                <a:cs typeface="Times New Roman" panose="02020603050405020304" pitchFamily="18" charset="0"/>
              </a:rPr>
              <a:t>Face to face conversation with the client. </a:t>
            </a:r>
            <a:endParaRPr lang="en-US" sz="5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Symbol" panose="05050102010706020507" pitchFamily="18" charset="2"/>
              <a:buChar char=""/>
              <a:tabLst>
                <a:tab pos="457200" algn="l"/>
              </a:tabLst>
            </a:pPr>
            <a:r>
              <a:rPr lang="en-US" sz="5100" kern="100" dirty="0">
                <a:effectLst/>
                <a:latin typeface="Times New Roman" panose="02020603050405020304" pitchFamily="18" charset="0"/>
                <a:ea typeface="Calibri" panose="020F0502020204030204" pitchFamily="34" charset="0"/>
                <a:cs typeface="Times New Roman" panose="02020603050405020304" pitchFamily="18" charset="0"/>
              </a:rPr>
              <a:t>Expert opinion.</a:t>
            </a:r>
            <a:endParaRPr lang="en-US" sz="5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a:extLst>
              <a:ext uri="{FF2B5EF4-FFF2-40B4-BE49-F238E27FC236}">
                <a16:creationId xmlns:a16="http://schemas.microsoft.com/office/drawing/2014/main" id="{ECA022C3-978E-2AF6-9304-7EF5DEDDAC2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47">
            <a:extLst>
              <a:ext uri="{FF2B5EF4-FFF2-40B4-BE49-F238E27FC236}">
                <a16:creationId xmlns:a16="http://schemas.microsoft.com/office/drawing/2014/main" id="{1B5A7E94-FAFB-E757-50DC-6FF171B43077}"/>
              </a:ext>
            </a:extLst>
          </p:cNvPr>
          <p:cNvPicPr>
            <a:picLocks noChangeArrowheads="1"/>
          </p:cNvPicPr>
          <p:nvPr/>
        </p:nvPicPr>
        <p:blipFill>
          <a:blip r:embed="rId3">
            <a:extLst>
              <a:ext uri="{28A0092B-C50C-407E-A947-70E740481C1C}">
                <a14:useLocalDpi xmlns:a14="http://schemas.microsoft.com/office/drawing/2010/main" val="0"/>
              </a:ext>
            </a:extLst>
          </a:blip>
          <a:srcRect b="15553"/>
          <a:stretch>
            <a:fillRect/>
          </a:stretch>
        </p:blipFill>
        <p:spPr bwMode="auto">
          <a:xfrm>
            <a:off x="1341120" y="672732"/>
            <a:ext cx="7772400" cy="462751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5">
            <a:extLst>
              <a:ext uri="{FF2B5EF4-FFF2-40B4-BE49-F238E27FC236}">
                <a16:creationId xmlns:a16="http://schemas.microsoft.com/office/drawing/2014/main" id="{91F968E7-6C6F-46F4-AAB2-7027CB8A34DA}"/>
              </a:ext>
            </a:extLst>
          </p:cNvPr>
          <p:cNvSpPr>
            <a:spLocks noChangeArrowheads="1"/>
          </p:cNvSpPr>
          <p:nvPr/>
        </p:nvSpPr>
        <p:spPr bwMode="auto">
          <a:xfrm>
            <a:off x="1097280" y="5300246"/>
            <a:ext cx="707116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2020                      2021                2022                 2023</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09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79</TotalTime>
  <Words>1328</Words>
  <Application>Microsoft Office PowerPoint</Application>
  <PresentationFormat>Widescreen</PresentationFormat>
  <Paragraphs>147</Paragraphs>
  <Slides>17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 Narrow</vt:lpstr>
      <vt:lpstr>Arial</vt:lpstr>
      <vt:lpstr>Calibri</vt:lpstr>
      <vt:lpstr>Century Gothic</vt:lpstr>
      <vt:lpstr>Courier New</vt:lpstr>
      <vt:lpstr>Sagona Book</vt:lpstr>
      <vt:lpstr>Symbol</vt:lpstr>
      <vt:lpstr>Times New Roman</vt:lpstr>
      <vt:lpstr>Wingdings 3</vt:lpstr>
      <vt:lpstr>Ion Boardroom</vt:lpstr>
      <vt:lpstr>Welcome to MY  Presentation</vt:lpstr>
      <vt:lpstr>PowerPoint Presentation</vt:lpstr>
      <vt:lpstr>PREPARED By:  Md. Atiqur Rahman  Batch: 65; Roll: 25  EDGE: BU-CSE Digital Skill  Training Computer Fundamentals &amp; Office  Application </vt:lpstr>
      <vt:lpstr>Presentation topic  Foreign Exchange Operation of Government Bank </vt:lpstr>
      <vt:lpstr>Introduction  Banking is one of the most important sectors for country’s wealth building activities. Commercial banks are certainly profit-making Financial Institutions. These institutions play great role in the money market of every economy. Due to globalization, technological innovation and deregulation the banking system all over the world has been changing rapidly. Now a day’s banks have to compete in the market place not only with local institutions but also with foreign financial institutions. </vt:lpstr>
      <vt:lpstr>selecting visual aids</vt:lpstr>
      <vt:lpstr>effective delivery techniques</vt:lpstr>
      <vt:lpstr>Sources of data: As mentioned earlier, mainly primary data has been used. Sometimes the customers gave some important information regarding the services of the Bank </vt:lpstr>
      <vt:lpstr>PowerPoint Presentation</vt:lpstr>
      <vt:lpstr>speaking impact </vt:lpstr>
      <vt:lpstr>Business Position at a Glance  </vt:lpstr>
      <vt:lpstr>PowerPoint Presentation</vt:lpstr>
      <vt:lpstr>thank you</vt:lpstr>
      <vt:lpstr>PowerPoint Presentation</vt:lpstr>
      <vt:lpstr>PowerPoint Presentation</vt:lpstr>
      <vt:lpstr>PowerPoint Presentation</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Shawon</dc:creator>
  <cp:lastModifiedBy>MD Shawon</cp:lastModifiedBy>
  <cp:revision>21</cp:revision>
  <dcterms:created xsi:type="dcterms:W3CDTF">2025-01-23T05:32:38Z</dcterms:created>
  <dcterms:modified xsi:type="dcterms:W3CDTF">2025-01-23T06:52:15Z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