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4"/>
  </p:notesMasterIdLst>
  <p:sldIdLst>
    <p:sldId id="256" r:id="rId2"/>
    <p:sldId id="257" r:id="rId3"/>
    <p:sldId id="258" r:id="rId4"/>
    <p:sldId id="259" r:id="rId5"/>
    <p:sldId id="260" r:id="rId6"/>
    <p:sldId id="265" r:id="rId7"/>
    <p:sldId id="266" r:id="rId8"/>
    <p:sldId id="261" r:id="rId9"/>
    <p:sldId id="267" r:id="rId10"/>
    <p:sldId id="263"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29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1" autoAdjust="0"/>
  </p:normalViewPr>
  <p:slideViewPr>
    <p:cSldViewPr snapToGrid="0">
      <p:cViewPr varScale="1">
        <p:scale>
          <a:sx n="78" d="100"/>
          <a:sy n="78" d="100"/>
        </p:scale>
        <p:origin x="850" y="6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CE7568-6A68-49FC-8B43-6CA966CA696F}"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5B97BBC1-287A-460C-8092-A1ED748E88C2}">
      <dgm:prSet phldrT="[Text]"/>
      <dgm:spPr/>
      <dgm:t>
        <a:bodyPr/>
        <a:lstStyle/>
        <a:p>
          <a:r>
            <a:rPr lang="en-US" dirty="0"/>
            <a:t>Data Preprocessing</a:t>
          </a:r>
        </a:p>
      </dgm:t>
    </dgm:pt>
    <dgm:pt modelId="{3888EBA9-B710-4406-BD67-6A398B2870BA}" type="parTrans" cxnId="{77C32C9A-074C-4E9D-96AA-5932BFA9CA28}">
      <dgm:prSet/>
      <dgm:spPr/>
      <dgm:t>
        <a:bodyPr/>
        <a:lstStyle/>
        <a:p>
          <a:endParaRPr lang="en-US"/>
        </a:p>
      </dgm:t>
    </dgm:pt>
    <dgm:pt modelId="{F2F0755C-7C6C-4B66-9128-43429242FC03}" type="sibTrans" cxnId="{77C32C9A-074C-4E9D-96AA-5932BFA9CA28}">
      <dgm:prSet/>
      <dgm:spPr/>
      <dgm:t>
        <a:bodyPr/>
        <a:lstStyle/>
        <a:p>
          <a:endParaRPr lang="en-US"/>
        </a:p>
      </dgm:t>
    </dgm:pt>
    <dgm:pt modelId="{8FA8702F-E8C6-4252-99DE-DBEC7312FA4A}">
      <dgm:prSet phldrT="[Text]"/>
      <dgm:spPr/>
      <dgm:t>
        <a:bodyPr/>
        <a:lstStyle/>
        <a:p>
          <a:r>
            <a:rPr lang="en-US" dirty="0"/>
            <a:t>Model Building </a:t>
          </a:r>
        </a:p>
      </dgm:t>
    </dgm:pt>
    <dgm:pt modelId="{4DF3F062-9CCB-4980-A8FB-718C99C7A77E}" type="parTrans" cxnId="{663EC69D-2B2E-4442-9D96-B7E1D1EBE4CC}">
      <dgm:prSet/>
      <dgm:spPr/>
      <dgm:t>
        <a:bodyPr/>
        <a:lstStyle/>
        <a:p>
          <a:endParaRPr lang="en-US"/>
        </a:p>
      </dgm:t>
    </dgm:pt>
    <dgm:pt modelId="{120BB253-98D4-4A66-9317-76052AFB2D65}" type="sibTrans" cxnId="{663EC69D-2B2E-4442-9D96-B7E1D1EBE4CC}">
      <dgm:prSet/>
      <dgm:spPr/>
      <dgm:t>
        <a:bodyPr/>
        <a:lstStyle/>
        <a:p>
          <a:endParaRPr lang="en-US"/>
        </a:p>
      </dgm:t>
    </dgm:pt>
    <dgm:pt modelId="{6186B23B-9A8C-4B4B-B63D-B07D52AC4E80}">
      <dgm:prSet phldrT="[Text]"/>
      <dgm:spPr/>
      <dgm:t>
        <a:bodyPr/>
        <a:lstStyle/>
        <a:p>
          <a:r>
            <a:rPr lang="en-US" dirty="0"/>
            <a:t>Model Training </a:t>
          </a:r>
        </a:p>
      </dgm:t>
    </dgm:pt>
    <dgm:pt modelId="{F8BBC769-640D-4A08-9513-9D9D8EB2597B}" type="parTrans" cxnId="{ED2284F7-B565-4426-8E55-116CB2D3C0C4}">
      <dgm:prSet/>
      <dgm:spPr/>
      <dgm:t>
        <a:bodyPr/>
        <a:lstStyle/>
        <a:p>
          <a:endParaRPr lang="en-US"/>
        </a:p>
      </dgm:t>
    </dgm:pt>
    <dgm:pt modelId="{B43DCF5B-6F67-4E05-99F8-C7E1112C4A7F}" type="sibTrans" cxnId="{ED2284F7-B565-4426-8E55-116CB2D3C0C4}">
      <dgm:prSet/>
      <dgm:spPr/>
      <dgm:t>
        <a:bodyPr/>
        <a:lstStyle/>
        <a:p>
          <a:endParaRPr lang="en-US"/>
        </a:p>
      </dgm:t>
    </dgm:pt>
    <dgm:pt modelId="{A5E570DE-508B-40C3-BF07-20555D441028}">
      <dgm:prSet phldrT="[Text]"/>
      <dgm:spPr/>
      <dgm:t>
        <a:bodyPr/>
        <a:lstStyle/>
        <a:p>
          <a:r>
            <a:rPr lang="en-US" dirty="0"/>
            <a:t>Model Evaluation</a:t>
          </a:r>
        </a:p>
      </dgm:t>
    </dgm:pt>
    <dgm:pt modelId="{C07A8AE1-619D-4A50-8E74-CBA41BE49348}" type="parTrans" cxnId="{44EA1A04-B489-46EF-8312-BBA357BE968E}">
      <dgm:prSet/>
      <dgm:spPr/>
      <dgm:t>
        <a:bodyPr/>
        <a:lstStyle/>
        <a:p>
          <a:endParaRPr lang="en-US"/>
        </a:p>
      </dgm:t>
    </dgm:pt>
    <dgm:pt modelId="{D45DC242-43C9-4B15-8EF5-36EAA9F4B2B4}" type="sibTrans" cxnId="{44EA1A04-B489-46EF-8312-BBA357BE968E}">
      <dgm:prSet/>
      <dgm:spPr/>
      <dgm:t>
        <a:bodyPr/>
        <a:lstStyle/>
        <a:p>
          <a:endParaRPr lang="en-US"/>
        </a:p>
      </dgm:t>
    </dgm:pt>
    <dgm:pt modelId="{313C2F3E-135E-4B43-B059-B5036C1F07F4}">
      <dgm:prSet phldrT="[Text]"/>
      <dgm:spPr/>
      <dgm:t>
        <a:bodyPr/>
        <a:lstStyle/>
        <a:p>
          <a:r>
            <a:rPr lang="en-US" dirty="0"/>
            <a:t>Prediction &amp; Visualization</a:t>
          </a:r>
        </a:p>
      </dgm:t>
    </dgm:pt>
    <dgm:pt modelId="{1FF2ABBE-6B36-4839-95F0-ED74E433AF0E}" type="parTrans" cxnId="{EE8AA250-837F-42CE-886F-402ABAC4A90D}">
      <dgm:prSet/>
      <dgm:spPr/>
      <dgm:t>
        <a:bodyPr/>
        <a:lstStyle/>
        <a:p>
          <a:endParaRPr lang="en-US"/>
        </a:p>
      </dgm:t>
    </dgm:pt>
    <dgm:pt modelId="{CFF6C018-E1ED-4DDC-AE92-08B8802683DD}" type="sibTrans" cxnId="{EE8AA250-837F-42CE-886F-402ABAC4A90D}">
      <dgm:prSet/>
      <dgm:spPr/>
      <dgm:t>
        <a:bodyPr/>
        <a:lstStyle/>
        <a:p>
          <a:endParaRPr lang="en-US"/>
        </a:p>
      </dgm:t>
    </dgm:pt>
    <dgm:pt modelId="{647E2734-ED4D-4772-B592-2A31D9F5B817}" type="pres">
      <dgm:prSet presAssocID="{90CE7568-6A68-49FC-8B43-6CA966CA696F}" presName="diagram" presStyleCnt="0">
        <dgm:presLayoutVars>
          <dgm:dir/>
          <dgm:resizeHandles val="exact"/>
        </dgm:presLayoutVars>
      </dgm:prSet>
      <dgm:spPr/>
    </dgm:pt>
    <dgm:pt modelId="{A5B4EE79-872D-4F07-99B5-5E88D69120E6}" type="pres">
      <dgm:prSet presAssocID="{5B97BBC1-287A-460C-8092-A1ED748E88C2}" presName="node" presStyleLbl="node1" presStyleIdx="0" presStyleCnt="5">
        <dgm:presLayoutVars>
          <dgm:bulletEnabled val="1"/>
        </dgm:presLayoutVars>
      </dgm:prSet>
      <dgm:spPr/>
    </dgm:pt>
    <dgm:pt modelId="{909FE111-0361-4C71-ADFE-50C301DE2BFA}" type="pres">
      <dgm:prSet presAssocID="{F2F0755C-7C6C-4B66-9128-43429242FC03}" presName="sibTrans" presStyleLbl="sibTrans2D1" presStyleIdx="0" presStyleCnt="4"/>
      <dgm:spPr/>
    </dgm:pt>
    <dgm:pt modelId="{90B84CC3-8646-4595-A211-280BB829349A}" type="pres">
      <dgm:prSet presAssocID="{F2F0755C-7C6C-4B66-9128-43429242FC03}" presName="connectorText" presStyleLbl="sibTrans2D1" presStyleIdx="0" presStyleCnt="4"/>
      <dgm:spPr/>
    </dgm:pt>
    <dgm:pt modelId="{4981DC0E-C3FF-4CAC-9FB1-51E2B7DE0F63}" type="pres">
      <dgm:prSet presAssocID="{8FA8702F-E8C6-4252-99DE-DBEC7312FA4A}" presName="node" presStyleLbl="node1" presStyleIdx="1" presStyleCnt="5">
        <dgm:presLayoutVars>
          <dgm:bulletEnabled val="1"/>
        </dgm:presLayoutVars>
      </dgm:prSet>
      <dgm:spPr/>
    </dgm:pt>
    <dgm:pt modelId="{83DA4319-0D12-42AF-88A8-A04F86E5857C}" type="pres">
      <dgm:prSet presAssocID="{120BB253-98D4-4A66-9317-76052AFB2D65}" presName="sibTrans" presStyleLbl="sibTrans2D1" presStyleIdx="1" presStyleCnt="4"/>
      <dgm:spPr/>
    </dgm:pt>
    <dgm:pt modelId="{A4520E77-38FB-4C09-B149-A588FA6F6004}" type="pres">
      <dgm:prSet presAssocID="{120BB253-98D4-4A66-9317-76052AFB2D65}" presName="connectorText" presStyleLbl="sibTrans2D1" presStyleIdx="1" presStyleCnt="4"/>
      <dgm:spPr/>
    </dgm:pt>
    <dgm:pt modelId="{1DA70020-FEAC-4026-BDFC-CBB9AB45D865}" type="pres">
      <dgm:prSet presAssocID="{6186B23B-9A8C-4B4B-B63D-B07D52AC4E80}" presName="node" presStyleLbl="node1" presStyleIdx="2" presStyleCnt="5">
        <dgm:presLayoutVars>
          <dgm:bulletEnabled val="1"/>
        </dgm:presLayoutVars>
      </dgm:prSet>
      <dgm:spPr/>
    </dgm:pt>
    <dgm:pt modelId="{8AE2D6B9-5B75-4E27-8431-A5A5FF1ED3E6}" type="pres">
      <dgm:prSet presAssocID="{B43DCF5B-6F67-4E05-99F8-C7E1112C4A7F}" presName="sibTrans" presStyleLbl="sibTrans2D1" presStyleIdx="2" presStyleCnt="4"/>
      <dgm:spPr/>
    </dgm:pt>
    <dgm:pt modelId="{26DC302A-B3F6-4EA7-9073-310F2745D9FF}" type="pres">
      <dgm:prSet presAssocID="{B43DCF5B-6F67-4E05-99F8-C7E1112C4A7F}" presName="connectorText" presStyleLbl="sibTrans2D1" presStyleIdx="2" presStyleCnt="4"/>
      <dgm:spPr/>
    </dgm:pt>
    <dgm:pt modelId="{2F6A1469-E53C-464E-B6B0-36AB81BE347A}" type="pres">
      <dgm:prSet presAssocID="{A5E570DE-508B-40C3-BF07-20555D441028}" presName="node" presStyleLbl="node1" presStyleIdx="3" presStyleCnt="5">
        <dgm:presLayoutVars>
          <dgm:bulletEnabled val="1"/>
        </dgm:presLayoutVars>
      </dgm:prSet>
      <dgm:spPr/>
    </dgm:pt>
    <dgm:pt modelId="{5C3A78FD-01F1-4C0E-B798-C42E0911B337}" type="pres">
      <dgm:prSet presAssocID="{D45DC242-43C9-4B15-8EF5-36EAA9F4B2B4}" presName="sibTrans" presStyleLbl="sibTrans2D1" presStyleIdx="3" presStyleCnt="4"/>
      <dgm:spPr/>
    </dgm:pt>
    <dgm:pt modelId="{6EFC545E-F358-4617-898C-A8211DA2E36C}" type="pres">
      <dgm:prSet presAssocID="{D45DC242-43C9-4B15-8EF5-36EAA9F4B2B4}" presName="connectorText" presStyleLbl="sibTrans2D1" presStyleIdx="3" presStyleCnt="4"/>
      <dgm:spPr/>
    </dgm:pt>
    <dgm:pt modelId="{B18C3788-1983-4552-845A-2CAD2FD2A829}" type="pres">
      <dgm:prSet presAssocID="{313C2F3E-135E-4B43-B059-B5036C1F07F4}" presName="node" presStyleLbl="node1" presStyleIdx="4" presStyleCnt="5">
        <dgm:presLayoutVars>
          <dgm:bulletEnabled val="1"/>
        </dgm:presLayoutVars>
      </dgm:prSet>
      <dgm:spPr/>
    </dgm:pt>
  </dgm:ptLst>
  <dgm:cxnLst>
    <dgm:cxn modelId="{FED00E04-EAA3-44C0-AC98-3E639687B0D1}" type="presOf" srcId="{5B97BBC1-287A-460C-8092-A1ED748E88C2}" destId="{A5B4EE79-872D-4F07-99B5-5E88D69120E6}" srcOrd="0" destOrd="0" presId="urn:microsoft.com/office/officeart/2005/8/layout/process5"/>
    <dgm:cxn modelId="{44EA1A04-B489-46EF-8312-BBA357BE968E}" srcId="{90CE7568-6A68-49FC-8B43-6CA966CA696F}" destId="{A5E570DE-508B-40C3-BF07-20555D441028}" srcOrd="3" destOrd="0" parTransId="{C07A8AE1-619D-4A50-8E74-CBA41BE49348}" sibTransId="{D45DC242-43C9-4B15-8EF5-36EAA9F4B2B4}"/>
    <dgm:cxn modelId="{96E8AA04-E963-4BD7-8D6E-3F72473224F1}" type="presOf" srcId="{120BB253-98D4-4A66-9317-76052AFB2D65}" destId="{83DA4319-0D12-42AF-88A8-A04F86E5857C}" srcOrd="0" destOrd="0" presId="urn:microsoft.com/office/officeart/2005/8/layout/process5"/>
    <dgm:cxn modelId="{A1F2F41F-C886-4720-BEF8-243E3E4B854E}" type="presOf" srcId="{F2F0755C-7C6C-4B66-9128-43429242FC03}" destId="{90B84CC3-8646-4595-A211-280BB829349A}" srcOrd="1" destOrd="0" presId="urn:microsoft.com/office/officeart/2005/8/layout/process5"/>
    <dgm:cxn modelId="{DFF0BB23-B090-4AE5-A741-1C173B1BFF07}" type="presOf" srcId="{8FA8702F-E8C6-4252-99DE-DBEC7312FA4A}" destId="{4981DC0E-C3FF-4CAC-9FB1-51E2B7DE0F63}" srcOrd="0" destOrd="0" presId="urn:microsoft.com/office/officeart/2005/8/layout/process5"/>
    <dgm:cxn modelId="{AEFE9E2C-447A-4DE7-BABC-1A72103CF29D}" type="presOf" srcId="{B43DCF5B-6F67-4E05-99F8-C7E1112C4A7F}" destId="{8AE2D6B9-5B75-4E27-8431-A5A5FF1ED3E6}" srcOrd="0" destOrd="0" presId="urn:microsoft.com/office/officeart/2005/8/layout/process5"/>
    <dgm:cxn modelId="{EFA9DF32-0304-42E3-BE3A-08B93FC24667}" type="presOf" srcId="{90CE7568-6A68-49FC-8B43-6CA966CA696F}" destId="{647E2734-ED4D-4772-B592-2A31D9F5B817}" srcOrd="0" destOrd="0" presId="urn:microsoft.com/office/officeart/2005/8/layout/process5"/>
    <dgm:cxn modelId="{7E5CF132-7632-4513-86DA-DA9400E4D99F}" type="presOf" srcId="{313C2F3E-135E-4B43-B059-B5036C1F07F4}" destId="{B18C3788-1983-4552-845A-2CAD2FD2A829}" srcOrd="0" destOrd="0" presId="urn:microsoft.com/office/officeart/2005/8/layout/process5"/>
    <dgm:cxn modelId="{B0498C4C-FA9A-442A-B4E5-ABA051EB518C}" type="presOf" srcId="{F2F0755C-7C6C-4B66-9128-43429242FC03}" destId="{909FE111-0361-4C71-ADFE-50C301DE2BFA}" srcOrd="0" destOrd="0" presId="urn:microsoft.com/office/officeart/2005/8/layout/process5"/>
    <dgm:cxn modelId="{EE8AA250-837F-42CE-886F-402ABAC4A90D}" srcId="{90CE7568-6A68-49FC-8B43-6CA966CA696F}" destId="{313C2F3E-135E-4B43-B059-B5036C1F07F4}" srcOrd="4" destOrd="0" parTransId="{1FF2ABBE-6B36-4839-95F0-ED74E433AF0E}" sibTransId="{CFF6C018-E1ED-4DDC-AE92-08B8802683DD}"/>
    <dgm:cxn modelId="{77C32C9A-074C-4E9D-96AA-5932BFA9CA28}" srcId="{90CE7568-6A68-49FC-8B43-6CA966CA696F}" destId="{5B97BBC1-287A-460C-8092-A1ED748E88C2}" srcOrd="0" destOrd="0" parTransId="{3888EBA9-B710-4406-BD67-6A398B2870BA}" sibTransId="{F2F0755C-7C6C-4B66-9128-43429242FC03}"/>
    <dgm:cxn modelId="{663EC69D-2B2E-4442-9D96-B7E1D1EBE4CC}" srcId="{90CE7568-6A68-49FC-8B43-6CA966CA696F}" destId="{8FA8702F-E8C6-4252-99DE-DBEC7312FA4A}" srcOrd="1" destOrd="0" parTransId="{4DF3F062-9CCB-4980-A8FB-718C99C7A77E}" sibTransId="{120BB253-98D4-4A66-9317-76052AFB2D65}"/>
    <dgm:cxn modelId="{8085CAA5-A328-4DF5-BDF7-A7E77810E932}" type="presOf" srcId="{D45DC242-43C9-4B15-8EF5-36EAA9F4B2B4}" destId="{5C3A78FD-01F1-4C0E-B798-C42E0911B337}" srcOrd="0" destOrd="0" presId="urn:microsoft.com/office/officeart/2005/8/layout/process5"/>
    <dgm:cxn modelId="{AECA51A6-3880-465B-97E3-CD00B4367085}" type="presOf" srcId="{A5E570DE-508B-40C3-BF07-20555D441028}" destId="{2F6A1469-E53C-464E-B6B0-36AB81BE347A}" srcOrd="0" destOrd="0" presId="urn:microsoft.com/office/officeart/2005/8/layout/process5"/>
    <dgm:cxn modelId="{6CA265B5-3B80-4EF8-AB2D-19EE5E7DA9A9}" type="presOf" srcId="{120BB253-98D4-4A66-9317-76052AFB2D65}" destId="{A4520E77-38FB-4C09-B149-A588FA6F6004}" srcOrd="1" destOrd="0" presId="urn:microsoft.com/office/officeart/2005/8/layout/process5"/>
    <dgm:cxn modelId="{7F72FCB7-AFB8-4020-B2AC-E303DA2A09D0}" type="presOf" srcId="{6186B23B-9A8C-4B4B-B63D-B07D52AC4E80}" destId="{1DA70020-FEAC-4026-BDFC-CBB9AB45D865}" srcOrd="0" destOrd="0" presId="urn:microsoft.com/office/officeart/2005/8/layout/process5"/>
    <dgm:cxn modelId="{81768DC9-C44A-4E15-833D-CDCC66C2ABED}" type="presOf" srcId="{D45DC242-43C9-4B15-8EF5-36EAA9F4B2B4}" destId="{6EFC545E-F358-4617-898C-A8211DA2E36C}" srcOrd="1" destOrd="0" presId="urn:microsoft.com/office/officeart/2005/8/layout/process5"/>
    <dgm:cxn modelId="{DB4E66D0-436F-4871-BB3B-1509A96BE29B}" type="presOf" srcId="{B43DCF5B-6F67-4E05-99F8-C7E1112C4A7F}" destId="{26DC302A-B3F6-4EA7-9073-310F2745D9FF}" srcOrd="1" destOrd="0" presId="urn:microsoft.com/office/officeart/2005/8/layout/process5"/>
    <dgm:cxn modelId="{ED2284F7-B565-4426-8E55-116CB2D3C0C4}" srcId="{90CE7568-6A68-49FC-8B43-6CA966CA696F}" destId="{6186B23B-9A8C-4B4B-B63D-B07D52AC4E80}" srcOrd="2" destOrd="0" parTransId="{F8BBC769-640D-4A08-9513-9D9D8EB2597B}" sibTransId="{B43DCF5B-6F67-4E05-99F8-C7E1112C4A7F}"/>
    <dgm:cxn modelId="{9BA89B6C-5C56-44A1-92FD-D6B175495B68}" type="presParOf" srcId="{647E2734-ED4D-4772-B592-2A31D9F5B817}" destId="{A5B4EE79-872D-4F07-99B5-5E88D69120E6}" srcOrd="0" destOrd="0" presId="urn:microsoft.com/office/officeart/2005/8/layout/process5"/>
    <dgm:cxn modelId="{862CFCC1-8FD6-4D6A-B072-AB4A3D1FBAA1}" type="presParOf" srcId="{647E2734-ED4D-4772-B592-2A31D9F5B817}" destId="{909FE111-0361-4C71-ADFE-50C301DE2BFA}" srcOrd="1" destOrd="0" presId="urn:microsoft.com/office/officeart/2005/8/layout/process5"/>
    <dgm:cxn modelId="{B4FB592E-C208-40B9-BFAC-4D5C5B10FCF1}" type="presParOf" srcId="{909FE111-0361-4C71-ADFE-50C301DE2BFA}" destId="{90B84CC3-8646-4595-A211-280BB829349A}" srcOrd="0" destOrd="0" presId="urn:microsoft.com/office/officeart/2005/8/layout/process5"/>
    <dgm:cxn modelId="{8CA762F1-606D-4667-BAB6-8C6EB21FE33D}" type="presParOf" srcId="{647E2734-ED4D-4772-B592-2A31D9F5B817}" destId="{4981DC0E-C3FF-4CAC-9FB1-51E2B7DE0F63}" srcOrd="2" destOrd="0" presId="urn:microsoft.com/office/officeart/2005/8/layout/process5"/>
    <dgm:cxn modelId="{30B92D4E-2336-4C25-AD44-44D49A571BEE}" type="presParOf" srcId="{647E2734-ED4D-4772-B592-2A31D9F5B817}" destId="{83DA4319-0D12-42AF-88A8-A04F86E5857C}" srcOrd="3" destOrd="0" presId="urn:microsoft.com/office/officeart/2005/8/layout/process5"/>
    <dgm:cxn modelId="{4CE7CEA9-222C-42AA-9FA4-18E9BA3A7247}" type="presParOf" srcId="{83DA4319-0D12-42AF-88A8-A04F86E5857C}" destId="{A4520E77-38FB-4C09-B149-A588FA6F6004}" srcOrd="0" destOrd="0" presId="urn:microsoft.com/office/officeart/2005/8/layout/process5"/>
    <dgm:cxn modelId="{CCA3BCFF-934F-451C-A5D4-55236B19F891}" type="presParOf" srcId="{647E2734-ED4D-4772-B592-2A31D9F5B817}" destId="{1DA70020-FEAC-4026-BDFC-CBB9AB45D865}" srcOrd="4" destOrd="0" presId="urn:microsoft.com/office/officeart/2005/8/layout/process5"/>
    <dgm:cxn modelId="{92933905-1CE8-495B-8B12-92FCA2055CC0}" type="presParOf" srcId="{647E2734-ED4D-4772-B592-2A31D9F5B817}" destId="{8AE2D6B9-5B75-4E27-8431-A5A5FF1ED3E6}" srcOrd="5" destOrd="0" presId="urn:microsoft.com/office/officeart/2005/8/layout/process5"/>
    <dgm:cxn modelId="{5D5764F4-9CA3-4527-9C26-3BB2EBBD2CEB}" type="presParOf" srcId="{8AE2D6B9-5B75-4E27-8431-A5A5FF1ED3E6}" destId="{26DC302A-B3F6-4EA7-9073-310F2745D9FF}" srcOrd="0" destOrd="0" presId="urn:microsoft.com/office/officeart/2005/8/layout/process5"/>
    <dgm:cxn modelId="{7B7D289E-69AC-4B5F-99A0-68C56B879770}" type="presParOf" srcId="{647E2734-ED4D-4772-B592-2A31D9F5B817}" destId="{2F6A1469-E53C-464E-B6B0-36AB81BE347A}" srcOrd="6" destOrd="0" presId="urn:microsoft.com/office/officeart/2005/8/layout/process5"/>
    <dgm:cxn modelId="{CE0A2421-C722-47D0-94ED-EC4C556ECBBE}" type="presParOf" srcId="{647E2734-ED4D-4772-B592-2A31D9F5B817}" destId="{5C3A78FD-01F1-4C0E-B798-C42E0911B337}" srcOrd="7" destOrd="0" presId="urn:microsoft.com/office/officeart/2005/8/layout/process5"/>
    <dgm:cxn modelId="{4F12BBD7-12BB-4645-9153-23F327FB7669}" type="presParOf" srcId="{5C3A78FD-01F1-4C0E-B798-C42E0911B337}" destId="{6EFC545E-F358-4617-898C-A8211DA2E36C}" srcOrd="0" destOrd="0" presId="urn:microsoft.com/office/officeart/2005/8/layout/process5"/>
    <dgm:cxn modelId="{85D6B3E5-9AED-4208-88C0-05498FEAEA16}" type="presParOf" srcId="{647E2734-ED4D-4772-B592-2A31D9F5B817}" destId="{B18C3788-1983-4552-845A-2CAD2FD2A829}" srcOrd="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4EE79-872D-4F07-99B5-5E88D69120E6}">
      <dsp:nvSpPr>
        <dsp:cNvPr id="0" name=""/>
        <dsp:cNvSpPr/>
      </dsp:nvSpPr>
      <dsp:spPr>
        <a:xfrm>
          <a:off x="7143" y="1001183"/>
          <a:ext cx="2135187" cy="12811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Data Preprocessing</a:t>
          </a:r>
        </a:p>
      </dsp:txBody>
      <dsp:txXfrm>
        <a:off x="44665" y="1038705"/>
        <a:ext cx="2060143" cy="1206068"/>
      </dsp:txXfrm>
    </dsp:sp>
    <dsp:sp modelId="{909FE111-0361-4C71-ADFE-50C301DE2BFA}">
      <dsp:nvSpPr>
        <dsp:cNvPr id="0" name=""/>
        <dsp:cNvSpPr/>
      </dsp:nvSpPr>
      <dsp:spPr>
        <a:xfrm>
          <a:off x="2330227" y="1376976"/>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330227" y="1482881"/>
        <a:ext cx="316861" cy="317716"/>
      </dsp:txXfrm>
    </dsp:sp>
    <dsp:sp modelId="{4981DC0E-C3FF-4CAC-9FB1-51E2B7DE0F63}">
      <dsp:nvSpPr>
        <dsp:cNvPr id="0" name=""/>
        <dsp:cNvSpPr/>
      </dsp:nvSpPr>
      <dsp:spPr>
        <a:xfrm>
          <a:off x="2996406" y="1001183"/>
          <a:ext cx="2135187" cy="12811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Model Building </a:t>
          </a:r>
        </a:p>
      </dsp:txBody>
      <dsp:txXfrm>
        <a:off x="3033928" y="1038705"/>
        <a:ext cx="2060143" cy="1206068"/>
      </dsp:txXfrm>
    </dsp:sp>
    <dsp:sp modelId="{83DA4319-0D12-42AF-88A8-A04F86E5857C}">
      <dsp:nvSpPr>
        <dsp:cNvPr id="0" name=""/>
        <dsp:cNvSpPr/>
      </dsp:nvSpPr>
      <dsp:spPr>
        <a:xfrm>
          <a:off x="5319490" y="1376976"/>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319490" y="1482881"/>
        <a:ext cx="316861" cy="317716"/>
      </dsp:txXfrm>
    </dsp:sp>
    <dsp:sp modelId="{1DA70020-FEAC-4026-BDFC-CBB9AB45D865}">
      <dsp:nvSpPr>
        <dsp:cNvPr id="0" name=""/>
        <dsp:cNvSpPr/>
      </dsp:nvSpPr>
      <dsp:spPr>
        <a:xfrm>
          <a:off x="5985668" y="1001183"/>
          <a:ext cx="2135187" cy="12811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Model Training </a:t>
          </a:r>
        </a:p>
      </dsp:txBody>
      <dsp:txXfrm>
        <a:off x="6023190" y="1038705"/>
        <a:ext cx="2060143" cy="1206068"/>
      </dsp:txXfrm>
    </dsp:sp>
    <dsp:sp modelId="{8AE2D6B9-5B75-4E27-8431-A5A5FF1ED3E6}">
      <dsp:nvSpPr>
        <dsp:cNvPr id="0" name=""/>
        <dsp:cNvSpPr/>
      </dsp:nvSpPr>
      <dsp:spPr>
        <a:xfrm rot="5400000">
          <a:off x="6826932" y="2431759"/>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5400000">
        <a:off x="6894404" y="2470192"/>
        <a:ext cx="317716" cy="316861"/>
      </dsp:txXfrm>
    </dsp:sp>
    <dsp:sp modelId="{2F6A1469-E53C-464E-B6B0-36AB81BE347A}">
      <dsp:nvSpPr>
        <dsp:cNvPr id="0" name=""/>
        <dsp:cNvSpPr/>
      </dsp:nvSpPr>
      <dsp:spPr>
        <a:xfrm>
          <a:off x="5985668" y="3136371"/>
          <a:ext cx="2135187" cy="12811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Model Evaluation</a:t>
          </a:r>
        </a:p>
      </dsp:txBody>
      <dsp:txXfrm>
        <a:off x="6023190" y="3173893"/>
        <a:ext cx="2060143" cy="1206068"/>
      </dsp:txXfrm>
    </dsp:sp>
    <dsp:sp modelId="{5C3A78FD-01F1-4C0E-B798-C42E0911B337}">
      <dsp:nvSpPr>
        <dsp:cNvPr id="0" name=""/>
        <dsp:cNvSpPr/>
      </dsp:nvSpPr>
      <dsp:spPr>
        <a:xfrm rot="10800000">
          <a:off x="5345112" y="3512163"/>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rot="10800000">
        <a:off x="5480910" y="3618068"/>
        <a:ext cx="316861" cy="317716"/>
      </dsp:txXfrm>
    </dsp:sp>
    <dsp:sp modelId="{B18C3788-1983-4552-845A-2CAD2FD2A829}">
      <dsp:nvSpPr>
        <dsp:cNvPr id="0" name=""/>
        <dsp:cNvSpPr/>
      </dsp:nvSpPr>
      <dsp:spPr>
        <a:xfrm>
          <a:off x="2996406" y="3136370"/>
          <a:ext cx="2135187" cy="1281112"/>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Prediction &amp; Visualization</a:t>
          </a:r>
        </a:p>
      </dsp:txBody>
      <dsp:txXfrm>
        <a:off x="3033928" y="3173892"/>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1C3DF2-0E4C-4A24-B663-74A42416620C}" type="datetimeFigureOut">
              <a:rPr lang="en-US" smtClean="0"/>
              <a:t>6/25/2025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D61C95-637F-44A8-B083-CF9741BF406F}" type="slidenum">
              <a:rPr lang="en-US" smtClean="0"/>
              <a:t>‹#›</a:t>
            </a:fld>
            <a:endParaRPr lang="en-US"/>
          </a:p>
        </p:txBody>
      </p:sp>
    </p:spTree>
    <p:extLst>
      <p:ext uri="{BB962C8B-B14F-4D97-AF65-F5344CB8AC3E}">
        <p14:creationId xmlns:p14="http://schemas.microsoft.com/office/powerpoint/2010/main" val="2619103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D61C95-637F-44A8-B083-CF9741BF406F}" type="slidenum">
              <a:rPr lang="en-US" smtClean="0"/>
              <a:t>3</a:t>
            </a:fld>
            <a:endParaRPr lang="en-US"/>
          </a:p>
        </p:txBody>
      </p:sp>
    </p:spTree>
    <p:extLst>
      <p:ext uri="{BB962C8B-B14F-4D97-AF65-F5344CB8AC3E}">
        <p14:creationId xmlns:p14="http://schemas.microsoft.com/office/powerpoint/2010/main" val="3673188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DFC313-197F-4C4F-A3CE-FE2BE14920B6}"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0ED71-5209-4573-8C62-DD00AD8D7A7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22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FC313-197F-4C4F-A3CE-FE2BE14920B6}"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0ED71-5209-4573-8C62-DD00AD8D7A70}" type="slidenum">
              <a:rPr lang="en-US" smtClean="0"/>
              <a:t>‹#›</a:t>
            </a:fld>
            <a:endParaRPr lang="en-US"/>
          </a:p>
        </p:txBody>
      </p:sp>
    </p:spTree>
    <p:extLst>
      <p:ext uri="{BB962C8B-B14F-4D97-AF65-F5344CB8AC3E}">
        <p14:creationId xmlns:p14="http://schemas.microsoft.com/office/powerpoint/2010/main" val="2534570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FC313-197F-4C4F-A3CE-FE2BE14920B6}"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0ED71-5209-4573-8C62-DD00AD8D7A70}" type="slidenum">
              <a:rPr lang="en-US" smtClean="0"/>
              <a:t>‹#›</a:t>
            </a:fld>
            <a:endParaRPr lang="en-US"/>
          </a:p>
        </p:txBody>
      </p:sp>
    </p:spTree>
    <p:extLst>
      <p:ext uri="{BB962C8B-B14F-4D97-AF65-F5344CB8AC3E}">
        <p14:creationId xmlns:p14="http://schemas.microsoft.com/office/powerpoint/2010/main" val="139679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DFC313-197F-4C4F-A3CE-FE2BE14920B6}"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0ED71-5209-4573-8C62-DD00AD8D7A70}" type="slidenum">
              <a:rPr lang="en-US" smtClean="0"/>
              <a:t>‹#›</a:t>
            </a:fld>
            <a:endParaRPr lang="en-US"/>
          </a:p>
        </p:txBody>
      </p:sp>
    </p:spTree>
    <p:extLst>
      <p:ext uri="{BB962C8B-B14F-4D97-AF65-F5344CB8AC3E}">
        <p14:creationId xmlns:p14="http://schemas.microsoft.com/office/powerpoint/2010/main" val="330514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DFC313-197F-4C4F-A3CE-FE2BE14920B6}" type="datetimeFigureOut">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0ED71-5209-4573-8C62-DD00AD8D7A7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84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DFC313-197F-4C4F-A3CE-FE2BE14920B6}"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0ED71-5209-4573-8C62-DD00AD8D7A70}" type="slidenum">
              <a:rPr lang="en-US" smtClean="0"/>
              <a:t>‹#›</a:t>
            </a:fld>
            <a:endParaRPr lang="en-US"/>
          </a:p>
        </p:txBody>
      </p:sp>
    </p:spTree>
    <p:extLst>
      <p:ext uri="{BB962C8B-B14F-4D97-AF65-F5344CB8AC3E}">
        <p14:creationId xmlns:p14="http://schemas.microsoft.com/office/powerpoint/2010/main" val="4013079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DFC313-197F-4C4F-A3CE-FE2BE14920B6}" type="datetimeFigureOut">
              <a:rPr lang="en-US" smtClean="0"/>
              <a:t>6/25/2025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20ED71-5209-4573-8C62-DD00AD8D7A70}" type="slidenum">
              <a:rPr lang="en-US" smtClean="0"/>
              <a:t>‹#›</a:t>
            </a:fld>
            <a:endParaRPr lang="en-US"/>
          </a:p>
        </p:txBody>
      </p:sp>
    </p:spTree>
    <p:extLst>
      <p:ext uri="{BB962C8B-B14F-4D97-AF65-F5344CB8AC3E}">
        <p14:creationId xmlns:p14="http://schemas.microsoft.com/office/powerpoint/2010/main" val="1351531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DFC313-197F-4C4F-A3CE-FE2BE14920B6}" type="datetimeFigureOut">
              <a:rPr lang="en-US" smtClean="0"/>
              <a:t>6/25/2025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20ED71-5209-4573-8C62-DD00AD8D7A70}" type="slidenum">
              <a:rPr lang="en-US" smtClean="0"/>
              <a:t>‹#›</a:t>
            </a:fld>
            <a:endParaRPr lang="en-US"/>
          </a:p>
        </p:txBody>
      </p:sp>
    </p:spTree>
    <p:extLst>
      <p:ext uri="{BB962C8B-B14F-4D97-AF65-F5344CB8AC3E}">
        <p14:creationId xmlns:p14="http://schemas.microsoft.com/office/powerpoint/2010/main" val="230685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7DFC313-197F-4C4F-A3CE-FE2BE14920B6}" type="datetimeFigureOut">
              <a:rPr lang="en-US" smtClean="0"/>
              <a:t>6/25/2025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D20ED71-5209-4573-8C62-DD00AD8D7A70}" type="slidenum">
              <a:rPr lang="en-US" smtClean="0"/>
              <a:t>‹#›</a:t>
            </a:fld>
            <a:endParaRPr lang="en-US"/>
          </a:p>
        </p:txBody>
      </p:sp>
    </p:spTree>
    <p:extLst>
      <p:ext uri="{BB962C8B-B14F-4D97-AF65-F5344CB8AC3E}">
        <p14:creationId xmlns:p14="http://schemas.microsoft.com/office/powerpoint/2010/main" val="369942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7DFC313-197F-4C4F-A3CE-FE2BE14920B6}" type="datetimeFigureOut">
              <a:rPr lang="en-US" smtClean="0"/>
              <a:t>6/25/2025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D20ED71-5209-4573-8C62-DD00AD8D7A70}" type="slidenum">
              <a:rPr lang="en-US" smtClean="0"/>
              <a:t>‹#›</a:t>
            </a:fld>
            <a:endParaRPr lang="en-US"/>
          </a:p>
        </p:txBody>
      </p:sp>
    </p:spTree>
    <p:extLst>
      <p:ext uri="{BB962C8B-B14F-4D97-AF65-F5344CB8AC3E}">
        <p14:creationId xmlns:p14="http://schemas.microsoft.com/office/powerpoint/2010/main" val="3545212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DFC313-197F-4C4F-A3CE-FE2BE14920B6}" type="datetimeFigureOut">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0ED71-5209-4573-8C62-DD00AD8D7A70}" type="slidenum">
              <a:rPr lang="en-US" smtClean="0"/>
              <a:t>‹#›</a:t>
            </a:fld>
            <a:endParaRPr lang="en-US"/>
          </a:p>
        </p:txBody>
      </p:sp>
    </p:spTree>
    <p:extLst>
      <p:ext uri="{BB962C8B-B14F-4D97-AF65-F5344CB8AC3E}">
        <p14:creationId xmlns:p14="http://schemas.microsoft.com/office/powerpoint/2010/main" val="2973132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7DFC313-197F-4C4F-A3CE-FE2BE14920B6}" type="datetimeFigureOut">
              <a:rPr lang="en-US" smtClean="0"/>
              <a:t>6/25/2025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D20ED71-5209-4573-8C62-DD00AD8D7A7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191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jp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7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C665-D1DD-188F-DBE5-B08DD2F448AF}"/>
              </a:ext>
            </a:extLst>
          </p:cNvPr>
          <p:cNvSpPr>
            <a:spLocks noGrp="1"/>
          </p:cNvSpPr>
          <p:nvPr>
            <p:ph type="ctrTitle"/>
          </p:nvPr>
        </p:nvSpPr>
        <p:spPr>
          <a:xfrm>
            <a:off x="1066799" y="1973605"/>
            <a:ext cx="10201951" cy="1060801"/>
          </a:xfrm>
        </p:spPr>
        <p:txBody>
          <a:bodyPr>
            <a:normAutofit fontScale="90000"/>
          </a:bodyPr>
          <a:lstStyle/>
          <a:p>
            <a:pPr algn="ctr"/>
            <a:r>
              <a:rPr lang="en-US" sz="4000" b="1" dirty="0">
                <a:solidFill>
                  <a:schemeClr val="tx1"/>
                </a:solidFill>
                <a:latin typeface="Times New Roman" panose="02020603050405020304" pitchFamily="18" charset="0"/>
                <a:cs typeface="Times New Roman" panose="02020603050405020304" pitchFamily="18" charset="0"/>
              </a:rPr>
              <a:t>Animal Image Classification using Deep Learning</a:t>
            </a:r>
          </a:p>
        </p:txBody>
      </p:sp>
      <p:sp>
        <p:nvSpPr>
          <p:cNvPr id="3" name="Subtitle 2">
            <a:extLst>
              <a:ext uri="{FF2B5EF4-FFF2-40B4-BE49-F238E27FC236}">
                <a16:creationId xmlns:a16="http://schemas.microsoft.com/office/drawing/2014/main" id="{6B2A987F-711F-EB30-41D6-FBE5834CEBD7}"/>
              </a:ext>
            </a:extLst>
          </p:cNvPr>
          <p:cNvSpPr>
            <a:spLocks noGrp="1"/>
          </p:cNvSpPr>
          <p:nvPr>
            <p:ph type="subTitle" idx="1"/>
          </p:nvPr>
        </p:nvSpPr>
        <p:spPr>
          <a:xfrm>
            <a:off x="1138575" y="3177972"/>
            <a:ext cx="10058400" cy="1143000"/>
          </a:xfrm>
        </p:spPr>
        <p:txBody>
          <a:bodyPr>
            <a:normAutofit/>
          </a:bodyPr>
          <a:lstStyle/>
          <a:p>
            <a:pPr algn="ctr"/>
            <a:r>
              <a:rPr lang="en-US" sz="2600" b="1" dirty="0">
                <a:solidFill>
                  <a:schemeClr val="tx1"/>
                </a:solidFill>
                <a:latin typeface="Times New Roman" panose="02020603050405020304" pitchFamily="18" charset="0"/>
                <a:cs typeface="Times New Roman" panose="02020603050405020304" pitchFamily="18" charset="0"/>
              </a:rPr>
              <a:t>Using Transfer Learning with MobileNetV2</a:t>
            </a:r>
          </a:p>
        </p:txBody>
      </p:sp>
      <p:sp>
        <p:nvSpPr>
          <p:cNvPr id="4" name="TextBox 3">
            <a:extLst>
              <a:ext uri="{FF2B5EF4-FFF2-40B4-BE49-F238E27FC236}">
                <a16:creationId xmlns:a16="http://schemas.microsoft.com/office/drawing/2014/main" id="{A5830DDC-26B9-9B6F-EC08-F5D5B067D0AF}"/>
              </a:ext>
            </a:extLst>
          </p:cNvPr>
          <p:cNvSpPr txBox="1"/>
          <p:nvPr/>
        </p:nvSpPr>
        <p:spPr>
          <a:xfrm>
            <a:off x="1138575" y="3951640"/>
            <a:ext cx="10058399"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Presented by: </a:t>
            </a:r>
            <a:r>
              <a:rPr lang="en-US" sz="2000" b="1" i="1" dirty="0">
                <a:latin typeface="Times New Roman" panose="02020603050405020304" pitchFamily="18" charset="0"/>
                <a:cs typeface="Times New Roman" panose="02020603050405020304" pitchFamily="18" charset="0"/>
              </a:rPr>
              <a:t>Atish Sanap</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134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F4D38C-709E-48B0-AC1A-D05EB8DBF4C3}"/>
              </a:ext>
            </a:extLst>
          </p:cNvPr>
          <p:cNvSpPr txBox="1"/>
          <p:nvPr/>
        </p:nvSpPr>
        <p:spPr>
          <a:xfrm>
            <a:off x="0" y="0"/>
            <a:ext cx="11857703" cy="2369880"/>
          </a:xfrm>
          <a:prstGeom prst="rect">
            <a:avLst/>
          </a:prstGeom>
          <a:noFill/>
        </p:spPr>
        <p:txBody>
          <a:bodyPr wrap="square" rtlCol="0">
            <a:spAutoFit/>
          </a:bodyPr>
          <a:lstStyle/>
          <a:p>
            <a:pPr algn="ctr">
              <a:lnSpc>
                <a:spcPct val="150000"/>
              </a:lnSpc>
            </a:pPr>
            <a:r>
              <a:rPr lang="en-US" sz="3600" b="1" dirty="0">
                <a:latin typeface="Times New Roman" panose="02020603050405020304" pitchFamily="18" charset="0"/>
                <a:cs typeface="Times New Roman" panose="02020603050405020304" pitchFamily="18" charset="0"/>
              </a:rPr>
              <a:t>Model Outcome</a:t>
            </a:r>
          </a:p>
          <a:p>
            <a:endParaRPr lang="en-US"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 trained model that can accurately classify an animal image into one of the 15 given categories with high accuracy, ideally above 90%.</a:t>
            </a:r>
          </a:p>
          <a:p>
            <a:endParaRPr lang="en-US"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D2BDA947-5A2B-0DE0-8ECB-5501D3E09BBD}"/>
              </a:ext>
            </a:extLst>
          </p:cNvPr>
          <p:cNvPicPr>
            <a:picLocks noChangeAspect="1"/>
          </p:cNvPicPr>
          <p:nvPr/>
        </p:nvPicPr>
        <p:blipFill>
          <a:blip r:embed="rId2"/>
          <a:stretch>
            <a:fillRect/>
          </a:stretch>
        </p:blipFill>
        <p:spPr>
          <a:xfrm>
            <a:off x="520218" y="2700221"/>
            <a:ext cx="5003636" cy="2557195"/>
          </a:xfrm>
          <a:prstGeom prst="rect">
            <a:avLst/>
          </a:prstGeom>
        </p:spPr>
      </p:pic>
      <p:pic>
        <p:nvPicPr>
          <p:cNvPr id="6" name="Picture 5">
            <a:extLst>
              <a:ext uri="{FF2B5EF4-FFF2-40B4-BE49-F238E27FC236}">
                <a16:creationId xmlns:a16="http://schemas.microsoft.com/office/drawing/2014/main" id="{280085E2-FEED-FF3E-44A1-28E8901392E0}"/>
              </a:ext>
            </a:extLst>
          </p:cNvPr>
          <p:cNvPicPr>
            <a:picLocks noChangeAspect="1"/>
          </p:cNvPicPr>
          <p:nvPr/>
        </p:nvPicPr>
        <p:blipFill>
          <a:blip r:embed="rId3"/>
          <a:stretch>
            <a:fillRect/>
          </a:stretch>
        </p:blipFill>
        <p:spPr>
          <a:xfrm>
            <a:off x="6096000" y="2135410"/>
            <a:ext cx="5575782" cy="3686819"/>
          </a:xfrm>
          <a:prstGeom prst="rect">
            <a:avLst/>
          </a:prstGeom>
        </p:spPr>
      </p:pic>
    </p:spTree>
    <p:extLst>
      <p:ext uri="{BB962C8B-B14F-4D97-AF65-F5344CB8AC3E}">
        <p14:creationId xmlns:p14="http://schemas.microsoft.com/office/powerpoint/2010/main" val="4020476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7F25BD-233B-0C00-EF48-DB553C366A5F}"/>
              </a:ext>
            </a:extLst>
          </p:cNvPr>
          <p:cNvSpPr txBox="1"/>
          <p:nvPr/>
        </p:nvSpPr>
        <p:spPr>
          <a:xfrm>
            <a:off x="1" y="0"/>
            <a:ext cx="11651226" cy="2400657"/>
          </a:xfrm>
          <a:prstGeom prst="rect">
            <a:avLst/>
          </a:prstGeom>
          <a:noFill/>
        </p:spPr>
        <p:txBody>
          <a:bodyPr wrap="square" rtlCol="0">
            <a:spAutoFit/>
          </a:bodyPr>
          <a:lstStyle/>
          <a:p>
            <a:pPr algn="ctr">
              <a:lnSpc>
                <a:spcPct val="150000"/>
              </a:lnSpc>
            </a:pPr>
            <a:r>
              <a:rPr lang="en-US" sz="3600" b="1" dirty="0">
                <a:latin typeface="Times New Roman" panose="02020603050405020304" pitchFamily="18" charset="0"/>
                <a:cs typeface="Times New Roman" panose="02020603050405020304" pitchFamily="18" charset="0"/>
              </a:rPr>
              <a:t>Conclusion</a:t>
            </a:r>
          </a:p>
          <a:p>
            <a:pPr algn="ctr"/>
            <a:endParaRPr lang="en-US" sz="36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Successfully built an end-to-end image classification model. Demonstrated the effectiveness of CNNs and transfer learning. Validated the model’s performance using real-world metrics. Open to improvements in data, model, and deployment </a:t>
            </a:r>
            <a:r>
              <a:rPr lang="en-US" sz="2000" dirty="0"/>
              <a:t>strategy.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6205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1A7308-51C9-3F62-627B-75930A0E1B7E}"/>
              </a:ext>
            </a:extLst>
          </p:cNvPr>
          <p:cNvSpPr txBox="1"/>
          <p:nvPr/>
        </p:nvSpPr>
        <p:spPr>
          <a:xfrm>
            <a:off x="737419" y="2567226"/>
            <a:ext cx="10717161" cy="861774"/>
          </a:xfrm>
          <a:prstGeom prst="rect">
            <a:avLst/>
          </a:prstGeom>
          <a:noFill/>
        </p:spPr>
        <p:txBody>
          <a:bodyPr wrap="square" rtlCol="0">
            <a:spAutoFit/>
          </a:bodyPr>
          <a:lstStyle/>
          <a:p>
            <a:pPr algn="ctr"/>
            <a:r>
              <a:rPr lang="en-US" sz="50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41671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F1D361-FCD4-B696-CDFF-1F9E3A0B9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2640" y="-20442"/>
            <a:ext cx="6309360" cy="6394480"/>
          </a:xfrm>
          <a:prstGeom prst="rect">
            <a:avLst/>
          </a:prstGeom>
        </p:spPr>
      </p:pic>
      <p:sp>
        <p:nvSpPr>
          <p:cNvPr id="2" name="TextBox 1">
            <a:extLst>
              <a:ext uri="{FF2B5EF4-FFF2-40B4-BE49-F238E27FC236}">
                <a16:creationId xmlns:a16="http://schemas.microsoft.com/office/drawing/2014/main" id="{32842C36-DF7B-D1BF-DAEE-D6EFC7389879}"/>
              </a:ext>
            </a:extLst>
          </p:cNvPr>
          <p:cNvSpPr txBox="1"/>
          <p:nvPr/>
        </p:nvSpPr>
        <p:spPr>
          <a:xfrm>
            <a:off x="0" y="0"/>
            <a:ext cx="12192001" cy="823752"/>
          </a:xfrm>
          <a:prstGeom prst="rect">
            <a:avLst/>
          </a:prstGeom>
          <a:noFill/>
        </p:spPr>
        <p:txBody>
          <a:bodyPr wrap="square" rtlCol="0">
            <a:spAutoFit/>
          </a:bodyPr>
          <a:lstStyle/>
          <a:p>
            <a:pPr algn="ctr">
              <a:lnSpc>
                <a:spcPct val="150000"/>
              </a:lnSpc>
            </a:pPr>
            <a:r>
              <a:rPr lang="en-US" sz="3600" b="1" dirty="0">
                <a:latin typeface="Times New Roman" panose="02020603050405020304" pitchFamily="18" charset="0"/>
                <a:cs typeface="Times New Roman" panose="02020603050405020304" pitchFamily="18" charset="0"/>
              </a:rPr>
              <a:t>          Contents of Project </a:t>
            </a:r>
          </a:p>
        </p:txBody>
      </p:sp>
      <p:sp>
        <p:nvSpPr>
          <p:cNvPr id="3" name="TextBox 2">
            <a:extLst>
              <a:ext uri="{FF2B5EF4-FFF2-40B4-BE49-F238E27FC236}">
                <a16:creationId xmlns:a16="http://schemas.microsoft.com/office/drawing/2014/main" id="{255FB105-747A-D32E-6721-9A6D24473AC7}"/>
              </a:ext>
            </a:extLst>
          </p:cNvPr>
          <p:cNvSpPr txBox="1"/>
          <p:nvPr/>
        </p:nvSpPr>
        <p:spPr>
          <a:xfrm>
            <a:off x="1337187" y="1351745"/>
            <a:ext cx="8849032" cy="3730317"/>
          </a:xfrm>
          <a:prstGeom prst="rect">
            <a:avLst/>
          </a:prstGeom>
          <a:noFill/>
        </p:spPr>
        <p:txBody>
          <a:bodyPr wrap="square" rtlCol="0">
            <a:spAutoFit/>
          </a:bodyPr>
          <a:lstStyle/>
          <a:p>
            <a:pPr marL="342900" indent="-3429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Objective</a:t>
            </a:r>
          </a:p>
          <a:p>
            <a:pPr marL="342900" indent="-3429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Dataset Overview</a:t>
            </a:r>
          </a:p>
          <a:p>
            <a:pPr marL="342900" indent="-3429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Tools &amp; Technologies</a:t>
            </a:r>
          </a:p>
          <a:p>
            <a:pPr marL="342900" indent="-3429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Model Architecture</a:t>
            </a:r>
          </a:p>
          <a:p>
            <a:pPr marL="342900" indent="-3429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Methodology</a:t>
            </a:r>
          </a:p>
          <a:p>
            <a:pPr marL="342900" indent="-3429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Training Results</a:t>
            </a:r>
          </a:p>
          <a:p>
            <a:pPr marL="342900" indent="-3429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Model Outcome</a:t>
            </a:r>
          </a:p>
          <a:p>
            <a:pPr marL="342900" indent="-3429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136424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ABA7A1-9539-8188-5B76-47DD052695C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127591" y="2465438"/>
            <a:ext cx="3038167" cy="3038167"/>
          </a:xfrm>
          <a:prstGeom prst="rect">
            <a:avLst/>
          </a:prstGeom>
        </p:spPr>
      </p:pic>
      <p:pic>
        <p:nvPicPr>
          <p:cNvPr id="8" name="Picture 7">
            <a:extLst>
              <a:ext uri="{FF2B5EF4-FFF2-40B4-BE49-F238E27FC236}">
                <a16:creationId xmlns:a16="http://schemas.microsoft.com/office/drawing/2014/main" id="{F5861C24-1118-21CE-8CD3-C11E56B966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4410" y="3984521"/>
            <a:ext cx="2133600" cy="2133600"/>
          </a:xfrm>
          <a:prstGeom prst="rect">
            <a:avLst/>
          </a:prstGeom>
        </p:spPr>
      </p:pic>
      <p:pic>
        <p:nvPicPr>
          <p:cNvPr id="6" name="Picture 5">
            <a:extLst>
              <a:ext uri="{FF2B5EF4-FFF2-40B4-BE49-F238E27FC236}">
                <a16:creationId xmlns:a16="http://schemas.microsoft.com/office/drawing/2014/main" id="{07256322-F7D6-012B-4DFC-4A133A8C4A0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710" y="2262188"/>
            <a:ext cx="2133600" cy="2133600"/>
          </a:xfrm>
          <a:prstGeom prst="rect">
            <a:avLst/>
          </a:prstGeom>
        </p:spPr>
      </p:pic>
      <p:sp>
        <p:nvSpPr>
          <p:cNvPr id="2" name="TextBox 1">
            <a:extLst>
              <a:ext uri="{FF2B5EF4-FFF2-40B4-BE49-F238E27FC236}">
                <a16:creationId xmlns:a16="http://schemas.microsoft.com/office/drawing/2014/main" id="{1F6BF28F-7EF0-7E10-D097-7256D3464866}"/>
              </a:ext>
            </a:extLst>
          </p:cNvPr>
          <p:cNvSpPr txBox="1"/>
          <p:nvPr/>
        </p:nvSpPr>
        <p:spPr>
          <a:xfrm>
            <a:off x="0" y="0"/>
            <a:ext cx="11641394" cy="2462213"/>
          </a:xfrm>
          <a:prstGeom prst="rect">
            <a:avLst/>
          </a:prstGeom>
          <a:noFill/>
        </p:spPr>
        <p:txBody>
          <a:bodyPr wrap="square" rtlCol="0">
            <a:spAutoFit/>
          </a:bodyPr>
          <a:lstStyle/>
          <a:p>
            <a:pPr algn="ctr">
              <a:lnSpc>
                <a:spcPct val="150000"/>
              </a:lnSpc>
            </a:pPr>
            <a:r>
              <a:rPr lang="en-US" sz="3600" b="1" dirty="0">
                <a:latin typeface="Times New Roman" panose="02020603050405020304" pitchFamily="18" charset="0"/>
                <a:cs typeface="Times New Roman" panose="02020603050405020304" pitchFamily="18" charset="0"/>
              </a:rPr>
              <a:t>Objective:</a:t>
            </a:r>
            <a:endParaRPr lang="en-US" sz="3600" dirty="0">
              <a:latin typeface="Times New Roman" panose="02020603050405020304" pitchFamily="18" charset="0"/>
              <a:cs typeface="Times New Roman" panose="02020603050405020304" pitchFamily="18" charset="0"/>
            </a:endParaRPr>
          </a:p>
          <a:p>
            <a:pPr lvl="1" algn="just"/>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To build an automated system capable of identifying animals in images. The goal is to correctly classify an image into one of 15 predefined animal categories using image processing and machine learning techniques.</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93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C4D573-18FB-0F82-9EED-980B79F2CDC4}"/>
              </a:ext>
            </a:extLst>
          </p:cNvPr>
          <p:cNvSpPr txBox="1"/>
          <p:nvPr/>
        </p:nvSpPr>
        <p:spPr>
          <a:xfrm>
            <a:off x="0" y="0"/>
            <a:ext cx="11641394" cy="2739211"/>
          </a:xfrm>
          <a:prstGeom prst="rect">
            <a:avLst/>
          </a:prstGeom>
          <a:noFill/>
        </p:spPr>
        <p:txBody>
          <a:bodyPr wrap="square" rtlCol="0">
            <a:spAutoFit/>
          </a:bodyPr>
          <a:lstStyle/>
          <a:p>
            <a:pPr algn="ctr">
              <a:lnSpc>
                <a:spcPct val="150000"/>
              </a:lnSpc>
            </a:pPr>
            <a:r>
              <a:rPr lang="en-US" sz="3600" b="1" dirty="0">
                <a:latin typeface="Times New Roman" panose="02020603050405020304" pitchFamily="18" charset="0"/>
                <a:cs typeface="Times New Roman" panose="02020603050405020304" pitchFamily="18" charset="0"/>
              </a:rPr>
              <a:t>Problem Statement:</a:t>
            </a:r>
          </a:p>
          <a:p>
            <a:pPr algn="just"/>
            <a:endParaRPr lang="en-US" sz="20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Manual identification of animals in images is time-consuming and prone to errors. Automating this process through machine learning can greatly improve the speed and accuracy of classification, especially in large datasets or wildlife monitoring systems.</a:t>
            </a:r>
          </a:p>
          <a:p>
            <a:pPr algn="just"/>
            <a:endParaRPr lang="en-US" sz="20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7F99506-7F95-5ADB-04E3-5927A5271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3109" y="3281560"/>
            <a:ext cx="2647394" cy="3040842"/>
          </a:xfrm>
          <a:prstGeom prst="rect">
            <a:avLst/>
          </a:prstGeom>
        </p:spPr>
      </p:pic>
      <p:pic>
        <p:nvPicPr>
          <p:cNvPr id="6" name="Picture 5">
            <a:extLst>
              <a:ext uri="{FF2B5EF4-FFF2-40B4-BE49-F238E27FC236}">
                <a16:creationId xmlns:a16="http://schemas.microsoft.com/office/drawing/2014/main" id="{B50CCFAA-C093-AAE3-24C6-A0AB7F8169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858" y="2203655"/>
            <a:ext cx="2647393" cy="3040842"/>
          </a:xfrm>
          <a:prstGeom prst="rect">
            <a:avLst/>
          </a:prstGeom>
        </p:spPr>
      </p:pic>
      <p:pic>
        <p:nvPicPr>
          <p:cNvPr id="8" name="Picture 7">
            <a:extLst>
              <a:ext uri="{FF2B5EF4-FFF2-40B4-BE49-F238E27FC236}">
                <a16:creationId xmlns:a16="http://schemas.microsoft.com/office/drawing/2014/main" id="{DCDCAA58-5991-764D-804B-7EE2CA9BD6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6748" y="2585884"/>
            <a:ext cx="2408903" cy="2766908"/>
          </a:xfrm>
          <a:prstGeom prst="rect">
            <a:avLst/>
          </a:prstGeom>
        </p:spPr>
      </p:pic>
    </p:spTree>
    <p:extLst>
      <p:ext uri="{BB962C8B-B14F-4D97-AF65-F5344CB8AC3E}">
        <p14:creationId xmlns:p14="http://schemas.microsoft.com/office/powerpoint/2010/main" val="2548694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5A0979-226A-39C8-FC30-556E62D5F56D}"/>
              </a:ext>
            </a:extLst>
          </p:cNvPr>
          <p:cNvSpPr txBox="1"/>
          <p:nvPr/>
        </p:nvSpPr>
        <p:spPr>
          <a:xfrm>
            <a:off x="0" y="0"/>
            <a:ext cx="12192000" cy="3816429"/>
          </a:xfrm>
          <a:prstGeom prst="rect">
            <a:avLst/>
          </a:prstGeom>
          <a:noFill/>
        </p:spPr>
        <p:txBody>
          <a:bodyPr wrap="square" rtlCol="0">
            <a:spAutoFit/>
          </a:bodyPr>
          <a:lstStyle/>
          <a:p>
            <a:pPr algn="ctr">
              <a:lnSpc>
                <a:spcPct val="150000"/>
              </a:lnSpc>
            </a:pPr>
            <a:r>
              <a:rPr lang="en-US" sz="3600" b="1" dirty="0">
                <a:latin typeface="Times New Roman" panose="02020603050405020304" pitchFamily="18" charset="0"/>
                <a:cs typeface="Times New Roman" panose="02020603050405020304" pitchFamily="18" charset="0"/>
              </a:rPr>
              <a:t>Dataset Details:</a:t>
            </a:r>
          </a:p>
          <a:p>
            <a:pPr>
              <a:lnSpc>
                <a:spcPct val="150000"/>
              </a:lnSpc>
            </a:pP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Total Classes: 15 animal categories</a:t>
            </a:r>
          </a:p>
          <a:p>
            <a:pPr lvl="1"/>
            <a:r>
              <a:rPr lang="en-US" sz="2000" dirty="0">
                <a:latin typeface="Times New Roman" panose="02020603050405020304" pitchFamily="18" charset="0"/>
                <a:cs typeface="Times New Roman" panose="02020603050405020304" pitchFamily="18" charset="0"/>
              </a:rPr>
              <a:t>Image Size: 224 x 224 pixels, RGB (3 channels)</a:t>
            </a:r>
          </a:p>
          <a:p>
            <a:pPr lvl="1"/>
            <a:r>
              <a:rPr lang="en-US" sz="2000" dirty="0">
                <a:latin typeface="Times New Roman" panose="02020603050405020304" pitchFamily="18" charset="0"/>
                <a:cs typeface="Times New Roman" panose="02020603050405020304" pitchFamily="18" charset="0"/>
              </a:rPr>
              <a:t>Folder Structure: Each folder represents one animal class</a:t>
            </a:r>
          </a:p>
          <a:p>
            <a:pPr lvl="1"/>
            <a:r>
              <a:rPr lang="en-US" sz="2000" dirty="0">
                <a:latin typeface="Times New Roman" panose="02020603050405020304" pitchFamily="18" charset="0"/>
                <a:cs typeface="Times New Roman" panose="02020603050405020304" pitchFamily="18" charset="0"/>
              </a:rPr>
              <a:t>Classes:</a:t>
            </a:r>
          </a:p>
          <a:p>
            <a:pPr lvl="2"/>
            <a:r>
              <a:rPr lang="en-US" sz="2000" dirty="0">
                <a:latin typeface="Times New Roman" panose="02020603050405020304" pitchFamily="18" charset="0"/>
                <a:cs typeface="Times New Roman" panose="02020603050405020304" pitchFamily="18" charset="0"/>
              </a:rPr>
              <a:t>Bear, Bird, Cat, Cow, Deer</a:t>
            </a:r>
          </a:p>
          <a:p>
            <a:pPr lvl="2"/>
            <a:r>
              <a:rPr lang="en-US" sz="2000" dirty="0">
                <a:latin typeface="Times New Roman" panose="02020603050405020304" pitchFamily="18" charset="0"/>
                <a:cs typeface="Times New Roman" panose="02020603050405020304" pitchFamily="18" charset="0"/>
              </a:rPr>
              <a:t>Dog, Dolphin, Elephant, Giraffe, Horse</a:t>
            </a:r>
          </a:p>
          <a:p>
            <a:pPr lvl="2"/>
            <a:r>
              <a:rPr lang="en-US" sz="2000" dirty="0">
                <a:latin typeface="Times New Roman" panose="02020603050405020304" pitchFamily="18" charset="0"/>
                <a:cs typeface="Times New Roman" panose="02020603050405020304" pitchFamily="18" charset="0"/>
              </a:rPr>
              <a:t>Kangaroo, Lion, Panda, Tiger, Zebra</a:t>
            </a:r>
          </a:p>
          <a:p>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6654F38-F01C-85D1-ACA1-7CA0D555B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664" y="3937552"/>
            <a:ext cx="2133600" cy="2133600"/>
          </a:xfrm>
          <a:prstGeom prst="rect">
            <a:avLst/>
          </a:prstGeom>
        </p:spPr>
      </p:pic>
      <p:pic>
        <p:nvPicPr>
          <p:cNvPr id="6" name="Picture 5">
            <a:extLst>
              <a:ext uri="{FF2B5EF4-FFF2-40B4-BE49-F238E27FC236}">
                <a16:creationId xmlns:a16="http://schemas.microsoft.com/office/drawing/2014/main" id="{B9BD68F6-726D-DF62-AC16-F625A334C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820" y="3937552"/>
            <a:ext cx="2133600" cy="2133600"/>
          </a:xfrm>
          <a:prstGeom prst="rect">
            <a:avLst/>
          </a:prstGeom>
        </p:spPr>
      </p:pic>
      <p:pic>
        <p:nvPicPr>
          <p:cNvPr id="8" name="Picture 7">
            <a:extLst>
              <a:ext uri="{FF2B5EF4-FFF2-40B4-BE49-F238E27FC236}">
                <a16:creationId xmlns:a16="http://schemas.microsoft.com/office/drawing/2014/main" id="{EBC75439-EEFA-E7B8-8248-9012F5F31D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36438" y="944166"/>
            <a:ext cx="2133600" cy="2133600"/>
          </a:xfrm>
          <a:prstGeom prst="rect">
            <a:avLst/>
          </a:prstGeom>
        </p:spPr>
      </p:pic>
    </p:spTree>
    <p:extLst>
      <p:ext uri="{BB962C8B-B14F-4D97-AF65-F5344CB8AC3E}">
        <p14:creationId xmlns:p14="http://schemas.microsoft.com/office/powerpoint/2010/main" val="3982038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87902E-C1E3-D1C8-8ACD-CD8AF78D8033}"/>
              </a:ext>
            </a:extLst>
          </p:cNvPr>
          <p:cNvSpPr txBox="1"/>
          <p:nvPr/>
        </p:nvSpPr>
        <p:spPr>
          <a:xfrm>
            <a:off x="0" y="0"/>
            <a:ext cx="12191999" cy="4308872"/>
          </a:xfrm>
          <a:prstGeom prst="rect">
            <a:avLst/>
          </a:prstGeom>
          <a:noFill/>
        </p:spPr>
        <p:txBody>
          <a:bodyPr wrap="square">
            <a:spAutoFit/>
          </a:bodyPr>
          <a:lstStyle/>
          <a:p>
            <a:pPr algn="ctr">
              <a:lnSpc>
                <a:spcPct val="150000"/>
              </a:lnSpc>
              <a:buNone/>
            </a:pPr>
            <a:r>
              <a:rPr lang="en-US" sz="3600" b="1" dirty="0">
                <a:latin typeface="Times New Roman" panose="02020603050405020304" pitchFamily="18" charset="0"/>
                <a:cs typeface="Times New Roman" panose="02020603050405020304" pitchFamily="18" charset="0"/>
              </a:rPr>
              <a:t>Tools &amp; Technologies</a:t>
            </a:r>
          </a:p>
          <a:p>
            <a:endParaRPr lang="en-US" sz="2000" b="1"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Programming Language: </a:t>
            </a:r>
            <a:r>
              <a:rPr lang="en-US" sz="2000" dirty="0">
                <a:latin typeface="Times New Roman" panose="02020603050405020304" pitchFamily="18" charset="0"/>
                <a:cs typeface="Times New Roman" panose="02020603050405020304" pitchFamily="18" charset="0"/>
              </a:rPr>
              <a:t> Python</a:t>
            </a:r>
          </a:p>
          <a:p>
            <a:pPr lvl="1"/>
            <a:endParaRPr lang="en-US" sz="20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Libraries:</a:t>
            </a:r>
            <a:endParaRPr lang="en-US" sz="20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TensorFlow &amp; </a:t>
            </a:r>
            <a:r>
              <a:rPr lang="en-US" sz="2000" dirty="0" err="1">
                <a:latin typeface="Times New Roman" panose="02020603050405020304" pitchFamily="18" charset="0"/>
                <a:cs typeface="Times New Roman" panose="02020603050405020304" pitchFamily="18" charset="0"/>
              </a:rPr>
              <a:t>Keras</a:t>
            </a:r>
            <a:r>
              <a:rPr lang="en-US" sz="2000" dirty="0">
                <a:latin typeface="Times New Roman" panose="02020603050405020304" pitchFamily="18" charset="0"/>
                <a:cs typeface="Times New Roman" panose="02020603050405020304" pitchFamily="18" charset="0"/>
              </a:rPr>
              <a:t> (for deep learning models)</a:t>
            </a:r>
          </a:p>
          <a:p>
            <a:pPr marL="1200150" lvl="2"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OpenCV (image manipulation)</a:t>
            </a:r>
          </a:p>
          <a:p>
            <a:pPr marL="1200150" lvl="2"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NumPy &amp; Pandas (data handling)</a:t>
            </a:r>
          </a:p>
          <a:p>
            <a:pPr marL="1200150" lvl="2"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Matplotlib &amp; Seaborn (visualizations)</a:t>
            </a:r>
          </a:p>
          <a:p>
            <a:pPr lvl="2"/>
            <a:endParaRPr lang="en-US" sz="2000"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Development Environment:</a:t>
            </a:r>
            <a:endParaRPr lang="en-US" sz="2000" dirty="0">
              <a:latin typeface="Times New Roman" panose="02020603050405020304" pitchFamily="18" charset="0"/>
              <a:cs typeface="Times New Roman" panose="02020603050405020304" pitchFamily="18" charset="0"/>
            </a:endParaRPr>
          </a:p>
          <a:p>
            <a:pPr marL="1200150" lvl="2"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VS Code,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Notebook or Google </a:t>
            </a:r>
            <a:r>
              <a:rPr lang="en-US" sz="2000" dirty="0" err="1">
                <a:latin typeface="Times New Roman" panose="02020603050405020304" pitchFamily="18" charset="0"/>
                <a:cs typeface="Times New Roman" panose="02020603050405020304" pitchFamily="18" charset="0"/>
              </a:rPr>
              <a:t>Colab</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477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785BF0-1FA1-4122-9CB0-4546CC2B1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9858" y="3330262"/>
            <a:ext cx="6184490" cy="3447989"/>
          </a:xfrm>
          <a:prstGeom prst="rect">
            <a:avLst/>
          </a:prstGeom>
        </p:spPr>
      </p:pic>
      <p:sp>
        <p:nvSpPr>
          <p:cNvPr id="3" name="Rectangle 1">
            <a:extLst>
              <a:ext uri="{FF2B5EF4-FFF2-40B4-BE49-F238E27FC236}">
                <a16:creationId xmlns:a16="http://schemas.microsoft.com/office/drawing/2014/main" id="{98A622A5-E4D4-B81A-C96B-F5C169DBCC21}"/>
              </a:ext>
            </a:extLst>
          </p:cNvPr>
          <p:cNvSpPr>
            <a:spLocks noChangeArrowheads="1"/>
          </p:cNvSpPr>
          <p:nvPr/>
        </p:nvSpPr>
        <p:spPr bwMode="auto">
          <a:xfrm>
            <a:off x="0" y="76944"/>
            <a:ext cx="12192000"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5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Architecture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14400" lvl="1" indent="-457200" defTabSz="914400" eaLnBrk="0" fontAlgn="base" hangingPunct="0">
              <a:spcBef>
                <a:spcPct val="0"/>
              </a:spcBef>
              <a:spcAft>
                <a:spcPct val="0"/>
              </a:spcAft>
              <a:buFont typeface="+mj-lt"/>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 CNN: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3"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Layers: Convolution → ReLU → Pooling → Dropout → Dense</a:t>
            </a:r>
          </a:p>
          <a:p>
            <a:pPr lvl="3"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 layer with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softmax</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 for multiclass classification.</a:t>
            </a:r>
          </a:p>
          <a:p>
            <a:pPr lvl="2" defTabSz="914400"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914400" lvl="1" indent="-457200" defTabSz="914400" eaLnBrk="0" fontAlgn="base" hangingPunct="0">
              <a:spcBef>
                <a:spcPct val="0"/>
              </a:spcBef>
              <a:spcAft>
                <a:spcPct val="0"/>
              </a:spcAft>
              <a:buFont typeface="+mj-lt"/>
              <a:buAutoNum type="arabicPeriod"/>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Transfer Learning: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3"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Pretrained model (e.g., VGG16, ResNet50)</a:t>
            </a:r>
          </a:p>
          <a:p>
            <a:pPr lvl="3"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Freeze base layers, add custom dense layers on top</a:t>
            </a:r>
          </a:p>
          <a:p>
            <a:pPr lvl="3"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Trained faster and achieved better generalization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569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4C0C9FF7-6F24-ABDC-E9E0-1169BAE91A8B}"/>
              </a:ext>
            </a:extLst>
          </p:cNvPr>
          <p:cNvGraphicFramePr/>
          <p:nvPr>
            <p:extLst>
              <p:ext uri="{D42A27DB-BD31-4B8C-83A1-F6EECF244321}">
                <p14:modId xmlns:p14="http://schemas.microsoft.com/office/powerpoint/2010/main" val="551776457"/>
              </p:ext>
            </p:extLst>
          </p:nvPr>
        </p:nvGraphicFramePr>
        <p:xfrm>
          <a:off x="3482848" y="52459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F6DC1F59-3100-B415-15E7-151CE0C60167}"/>
              </a:ext>
            </a:extLst>
          </p:cNvPr>
          <p:cNvSpPr txBox="1"/>
          <p:nvPr/>
        </p:nvSpPr>
        <p:spPr>
          <a:xfrm>
            <a:off x="0" y="0"/>
            <a:ext cx="12192000" cy="6786473"/>
          </a:xfrm>
          <a:prstGeom prst="rect">
            <a:avLst/>
          </a:prstGeom>
          <a:noFill/>
        </p:spPr>
        <p:txBody>
          <a:bodyPr wrap="square" rtlCol="0">
            <a:spAutoFit/>
          </a:bodyPr>
          <a:lstStyle/>
          <a:p>
            <a:pPr algn="ctr">
              <a:lnSpc>
                <a:spcPct val="150000"/>
              </a:lnSpc>
            </a:pPr>
            <a:r>
              <a:rPr lang="en-US" sz="3600" b="1" dirty="0">
                <a:latin typeface="Times New Roman" panose="02020603050405020304" pitchFamily="18" charset="0"/>
                <a:cs typeface="Times New Roman" panose="02020603050405020304" pitchFamily="18" charset="0"/>
              </a:rPr>
              <a:t>Methodology</a:t>
            </a:r>
          </a:p>
          <a:p>
            <a:pPr marL="342900" indent="-342900">
              <a:buFont typeface="+mj-lt"/>
              <a:buAutoNum type="arabicPeriod"/>
            </a:pPr>
            <a:endParaRPr lang="en-US" b="1" dirty="0">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Data Preprocessing:</a:t>
            </a:r>
            <a:endParaRPr lang="en-US" sz="2000"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Resize images to 224x224</a:t>
            </a:r>
          </a:p>
          <a:p>
            <a:pPr lvl="2"/>
            <a:r>
              <a:rPr lang="en-US" dirty="0">
                <a:latin typeface="Times New Roman" panose="02020603050405020304" pitchFamily="18" charset="0"/>
                <a:cs typeface="Times New Roman" panose="02020603050405020304" pitchFamily="18" charset="0"/>
              </a:rPr>
              <a:t>Normalize pixel values</a:t>
            </a:r>
          </a:p>
          <a:p>
            <a:pPr lvl="2"/>
            <a:r>
              <a:rPr lang="en-US" dirty="0">
                <a:latin typeface="Times New Roman" panose="02020603050405020304" pitchFamily="18" charset="0"/>
                <a:cs typeface="Times New Roman" panose="02020603050405020304" pitchFamily="18" charset="0"/>
              </a:rPr>
              <a:t>One-hot encode labels</a:t>
            </a:r>
          </a:p>
          <a:p>
            <a:pPr marL="800100" lvl="1" indent="-3429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Model Building:</a:t>
            </a:r>
            <a:endParaRPr lang="en-US" sz="2000"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Design a CNN model from scratch </a:t>
            </a:r>
            <a:r>
              <a:rPr lang="en-US" b="1" dirty="0">
                <a:latin typeface="Times New Roman" panose="02020603050405020304" pitchFamily="18" charset="0"/>
                <a:cs typeface="Times New Roman" panose="02020603050405020304" pitchFamily="18" charset="0"/>
              </a:rPr>
              <a:t>OR</a:t>
            </a:r>
            <a:endParaRPr lang="en-US"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Use pretrained models with Transfer Learning</a:t>
            </a:r>
          </a:p>
          <a:p>
            <a:pPr marL="800100" lvl="1" indent="-3429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Model Training:</a:t>
            </a:r>
            <a:endParaRPr lang="en-US" sz="2000"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Use training data with validation split</a:t>
            </a:r>
          </a:p>
          <a:p>
            <a:pPr lvl="2"/>
            <a:r>
              <a:rPr lang="en-US" dirty="0">
                <a:latin typeface="Times New Roman" panose="02020603050405020304" pitchFamily="18" charset="0"/>
                <a:cs typeface="Times New Roman" panose="02020603050405020304" pitchFamily="18" charset="0"/>
              </a:rPr>
              <a:t>Monitor accuracy and loss metrics</a:t>
            </a:r>
          </a:p>
          <a:p>
            <a:pPr marL="800100" lvl="1" indent="-342900">
              <a:lnSpc>
                <a:spcPct val="150000"/>
              </a:lnSpc>
              <a:buFont typeface="+mj-lt"/>
              <a:buAutoNum type="arabicPeriod" startAt="4"/>
            </a:pPr>
            <a:r>
              <a:rPr lang="en-US" sz="2000" b="1" dirty="0">
                <a:latin typeface="Times New Roman" panose="02020603050405020304" pitchFamily="18" charset="0"/>
                <a:cs typeface="Times New Roman" panose="02020603050405020304" pitchFamily="18" charset="0"/>
              </a:rPr>
              <a:t>Model Evaluation:</a:t>
            </a:r>
            <a:endParaRPr lang="en-US" sz="2000"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Evaluate performance using accuracy, precision, recall, and confusion matrix on test data</a:t>
            </a:r>
          </a:p>
          <a:p>
            <a:pPr marL="800100" lvl="1" indent="-342900">
              <a:lnSpc>
                <a:spcPct val="150000"/>
              </a:lnSpc>
              <a:buFont typeface="+mj-lt"/>
              <a:buAutoNum type="arabicPeriod" startAt="4"/>
            </a:pPr>
            <a:r>
              <a:rPr lang="en-US" sz="2000" b="1" dirty="0">
                <a:latin typeface="Times New Roman" panose="02020603050405020304" pitchFamily="18" charset="0"/>
                <a:cs typeface="Times New Roman" panose="02020603050405020304" pitchFamily="18" charset="0"/>
              </a:rPr>
              <a:t>Prediction &amp; Visualization:</a:t>
            </a:r>
            <a:endParaRPr lang="en-US" sz="2000"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Predict class of new animal images</a:t>
            </a:r>
          </a:p>
          <a:p>
            <a:pPr lvl="2"/>
            <a:r>
              <a:rPr lang="en-US" dirty="0">
                <a:latin typeface="Times New Roman" panose="02020603050405020304" pitchFamily="18" charset="0"/>
                <a:cs typeface="Times New Roman" panose="02020603050405020304" pitchFamily="18" charset="0"/>
              </a:rPr>
              <a:t>Display image with predicted label</a:t>
            </a:r>
            <a:endParaRPr lang="en-US" dirty="0"/>
          </a:p>
          <a:p>
            <a:pPr lvl="1"/>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644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8EBCE8-9FE1-82B2-8DD1-F9A85A1B4DFB}"/>
              </a:ext>
            </a:extLst>
          </p:cNvPr>
          <p:cNvSpPr txBox="1"/>
          <p:nvPr/>
        </p:nvSpPr>
        <p:spPr>
          <a:xfrm>
            <a:off x="1" y="0"/>
            <a:ext cx="12191999" cy="2154436"/>
          </a:xfrm>
          <a:prstGeom prst="rect">
            <a:avLst/>
          </a:prstGeom>
          <a:noFill/>
        </p:spPr>
        <p:txBody>
          <a:bodyPr wrap="square" rtlCol="0">
            <a:spAutoFit/>
          </a:bodyPr>
          <a:lstStyle/>
          <a:p>
            <a:pPr algn="ctr">
              <a:lnSpc>
                <a:spcPct val="150000"/>
              </a:lnSpc>
            </a:pPr>
            <a:r>
              <a:rPr lang="en-US" sz="3600" b="1" dirty="0">
                <a:latin typeface="Times New Roman" panose="02020603050405020304" pitchFamily="18" charset="0"/>
                <a:cs typeface="Times New Roman" panose="02020603050405020304" pitchFamily="18" charset="0"/>
              </a:rPr>
              <a:t>Training Results</a:t>
            </a:r>
          </a:p>
          <a:p>
            <a:endParaRPr lang="en-US" sz="2000" b="1" dirty="0">
              <a:latin typeface="Times New Roman" panose="02020603050405020304" pitchFamily="18" charset="0"/>
              <a:cs typeface="Times New Roman" panose="02020603050405020304" pitchFamily="18" charset="0"/>
            </a:endParaRPr>
          </a:p>
          <a:p>
            <a:pPr lvl="1"/>
            <a:r>
              <a:rPr lang="en-US" sz="2000" b="1" dirty="0">
                <a:latin typeface="Times New Roman" panose="02020603050405020304" pitchFamily="18" charset="0"/>
                <a:cs typeface="Times New Roman" panose="02020603050405020304" pitchFamily="18" charset="0"/>
              </a:rPr>
              <a:t>Training Accuracy:</a:t>
            </a:r>
            <a:r>
              <a:rPr lang="en-US" sz="2000" dirty="0">
                <a:latin typeface="Times New Roman" panose="02020603050405020304" pitchFamily="18" charset="0"/>
                <a:cs typeface="Times New Roman" panose="02020603050405020304" pitchFamily="18" charset="0"/>
              </a:rPr>
              <a:t> Reached high values (e.g., &gt;90% depending on model and epochs)</a:t>
            </a:r>
          </a:p>
          <a:p>
            <a:pPr lvl="1"/>
            <a:r>
              <a:rPr lang="en-US" sz="2000" b="1" dirty="0">
                <a:latin typeface="Times New Roman" panose="02020603050405020304" pitchFamily="18" charset="0"/>
                <a:cs typeface="Times New Roman" panose="02020603050405020304" pitchFamily="18" charset="0"/>
              </a:rPr>
              <a:t>Validation Accuracy:</a:t>
            </a:r>
            <a:r>
              <a:rPr lang="en-US" sz="2000" dirty="0">
                <a:latin typeface="Times New Roman" panose="02020603050405020304" pitchFamily="18" charset="0"/>
                <a:cs typeface="Times New Roman" panose="02020603050405020304" pitchFamily="18" charset="0"/>
              </a:rPr>
              <a:t> Tracked to monitor overfitting</a:t>
            </a:r>
          </a:p>
          <a:p>
            <a:pPr lvl="1"/>
            <a:r>
              <a:rPr lang="en-US" sz="2000" b="1" dirty="0">
                <a:latin typeface="Times New Roman" panose="02020603050405020304" pitchFamily="18" charset="0"/>
                <a:cs typeface="Times New Roman" panose="02020603050405020304" pitchFamily="18" charset="0"/>
              </a:rPr>
              <a:t>Loss Curves:</a:t>
            </a:r>
            <a:r>
              <a:rPr lang="en-US" sz="2000" dirty="0">
                <a:latin typeface="Times New Roman" panose="02020603050405020304" pitchFamily="18" charset="0"/>
                <a:cs typeface="Times New Roman" panose="02020603050405020304" pitchFamily="18" charset="0"/>
              </a:rPr>
              <a:t> Plotted training vs. validation loss across epochs</a:t>
            </a:r>
          </a:p>
        </p:txBody>
      </p:sp>
      <p:pic>
        <p:nvPicPr>
          <p:cNvPr id="4" name="Picture 3">
            <a:extLst>
              <a:ext uri="{FF2B5EF4-FFF2-40B4-BE49-F238E27FC236}">
                <a16:creationId xmlns:a16="http://schemas.microsoft.com/office/drawing/2014/main" id="{240B354D-3C66-7789-859D-3D4CEDBA7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411" y="2406441"/>
            <a:ext cx="7315215" cy="3657607"/>
          </a:xfrm>
          <a:prstGeom prst="rect">
            <a:avLst/>
          </a:prstGeom>
        </p:spPr>
      </p:pic>
    </p:spTree>
    <p:extLst>
      <p:ext uri="{BB962C8B-B14F-4D97-AF65-F5344CB8AC3E}">
        <p14:creationId xmlns:p14="http://schemas.microsoft.com/office/powerpoint/2010/main" val="161077341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274</TotalTime>
  <Words>471</Words>
  <Application>Microsoft Office PowerPoint</Application>
  <PresentationFormat>Widescreen</PresentationFormat>
  <Paragraphs>84</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Retrospect</vt:lpstr>
      <vt:lpstr>Animal Image Classification using 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Atish Sanap</dc:creator>
  <cp:lastModifiedBy>Atish Sanap</cp:lastModifiedBy>
  <cp:revision>4</cp:revision>
  <dcterms:created xsi:type="dcterms:W3CDTF">2025-06-15T11:12:51Z</dcterms:created>
  <dcterms:modified xsi:type="dcterms:W3CDTF">2025-06-25T03:49:22Z</dcterms:modified>
</cp:coreProperties>
</file>