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67" r:id="rId6"/>
    <p:sldId id="257" r:id="rId7"/>
    <p:sldId id="273" r:id="rId8"/>
    <p:sldId id="270" r:id="rId9"/>
    <p:sldId id="271" r:id="rId10"/>
    <p:sldId id="272" r:id="rId11"/>
    <p:sldId id="277" r:id="rId12"/>
    <p:sldId id="276" r:id="rId13"/>
    <p:sldId id="274" r:id="rId14"/>
    <p:sldId id="278" r:id="rId15"/>
    <p:sldId id="264" r:id="rId16"/>
  </p:sldIdLst>
  <p:sldSz cx="9144000" cy="6858000" type="screen4x3"/>
  <p:notesSz cx="6808788" cy="10028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7CA3"/>
    <a:srgbClr val="60719F"/>
    <a:srgbClr val="4F699E"/>
    <a:srgbClr val="2B5E98"/>
    <a:srgbClr val="384A7F"/>
    <a:srgbClr val="4D679D"/>
    <a:srgbClr val="265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6" autoAdjust="0"/>
    <p:restoredTop sz="99868" autoAdjust="0"/>
  </p:normalViewPr>
  <p:slideViewPr>
    <p:cSldViewPr snapToGrid="0" snapToObjects="1">
      <p:cViewPr varScale="1">
        <p:scale>
          <a:sx n="73" d="100"/>
          <a:sy n="73" d="100"/>
        </p:scale>
        <p:origin x="12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land scape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5770" y="2378174"/>
            <a:ext cx="5631483" cy="16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latin typeface="Bebas Ne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7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bas Ne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Gill Sans MT" pitchFamily="34" charset="0"/>
              </a:defRPr>
            </a:lvl1pPr>
            <a:lvl2pPr>
              <a:defRPr sz="2400">
                <a:latin typeface="Gill Sans MT" pitchFamily="34" charset="0"/>
              </a:defRPr>
            </a:lvl2pPr>
            <a:lvl3pPr>
              <a:defRPr sz="2000">
                <a:latin typeface="Gill Sans MT" pitchFamily="34" charset="0"/>
              </a:defRPr>
            </a:lvl3pPr>
            <a:lvl4pPr>
              <a:defRPr sz="1800">
                <a:latin typeface="Gill Sans MT" pitchFamily="34" charset="0"/>
              </a:defRPr>
            </a:lvl4pPr>
            <a:lvl5pPr>
              <a:defRPr sz="1800">
                <a:latin typeface="Gill Sans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Gill Sans MT" pitchFamily="34" charset="0"/>
              </a:defRPr>
            </a:lvl1pPr>
            <a:lvl2pPr>
              <a:defRPr sz="2400">
                <a:latin typeface="Gill Sans MT" pitchFamily="34" charset="0"/>
              </a:defRPr>
            </a:lvl2pPr>
            <a:lvl3pPr>
              <a:defRPr sz="2000">
                <a:latin typeface="Gill Sans MT" pitchFamily="34" charset="0"/>
              </a:defRPr>
            </a:lvl3pPr>
            <a:lvl4pPr>
              <a:defRPr sz="1800">
                <a:latin typeface="Gill Sans MT" pitchFamily="34" charset="0"/>
              </a:defRPr>
            </a:lvl4pPr>
            <a:lvl5pPr>
              <a:defRPr sz="1800">
                <a:latin typeface="Gill Sans M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bas Ne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Gill Sans MT" pitchFamily="34" charset="0"/>
              </a:defRPr>
            </a:lvl1pPr>
            <a:lvl2pPr>
              <a:defRPr sz="2000">
                <a:latin typeface="Gill Sans MT" pitchFamily="34" charset="0"/>
              </a:defRPr>
            </a:lvl2pPr>
            <a:lvl3pPr>
              <a:defRPr sz="1800">
                <a:latin typeface="Gill Sans MT" pitchFamily="34" charset="0"/>
              </a:defRPr>
            </a:lvl3pPr>
            <a:lvl4pPr>
              <a:defRPr sz="1600">
                <a:latin typeface="Gill Sans MT" pitchFamily="34" charset="0"/>
              </a:defRPr>
            </a:lvl4pPr>
            <a:lvl5pPr>
              <a:defRPr sz="1600">
                <a:latin typeface="Gill Sans M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Gill Sans MT" pitchFamily="34" charset="0"/>
              </a:defRPr>
            </a:lvl1pPr>
            <a:lvl2pPr>
              <a:defRPr sz="2000">
                <a:latin typeface="Gill Sans MT" pitchFamily="34" charset="0"/>
              </a:defRPr>
            </a:lvl2pPr>
            <a:lvl3pPr>
              <a:defRPr sz="1800">
                <a:latin typeface="Gill Sans MT" pitchFamily="34" charset="0"/>
              </a:defRPr>
            </a:lvl3pPr>
            <a:lvl4pPr>
              <a:defRPr sz="1600">
                <a:latin typeface="Gill Sans MT" pitchFamily="34" charset="0"/>
              </a:defRPr>
            </a:lvl4pPr>
            <a:lvl5pPr>
              <a:defRPr sz="1600">
                <a:latin typeface="Gill Sans M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9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bas Ne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7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bas Ne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2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>
                <a:latin typeface="Bebas Ne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Gill Sans MT" pitchFamily="34" charset="0"/>
              </a:defRPr>
            </a:lvl1pPr>
            <a:lvl2pPr>
              <a:defRPr sz="2800">
                <a:latin typeface="Gill Sans MT" pitchFamily="34" charset="0"/>
              </a:defRPr>
            </a:lvl2pPr>
            <a:lvl3pPr>
              <a:defRPr sz="2400">
                <a:latin typeface="Gill Sans MT" pitchFamily="34" charset="0"/>
              </a:defRPr>
            </a:lvl3pPr>
            <a:lvl4pPr>
              <a:defRPr sz="2000">
                <a:latin typeface="Gill Sans MT" pitchFamily="34" charset="0"/>
              </a:defRPr>
            </a:lvl4pPr>
            <a:lvl5pPr>
              <a:defRPr sz="2000">
                <a:latin typeface="Gill Sans M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Gill Sans M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80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2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Gill Sans MT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Gill Sans M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2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204599" cy="17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2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bas Ne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0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2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Bebas Ne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746250" cy="1746250"/>
          </a:xfrm>
          <a:prstGeom prst="rect">
            <a:avLst/>
          </a:prstGeom>
          <a:solidFill>
            <a:srgbClr val="4D67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752600" y="0"/>
            <a:ext cx="1746250" cy="1746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 descr="land scape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5350" y="5881260"/>
            <a:ext cx="2685190" cy="8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27901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"/>
            <a:ext cx="2307167" cy="23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ebas Ne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bas Ne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8F00-9EC2-EA4F-949E-A834649BFFBA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31DF-53E3-644C-AB24-9CC99719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7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71" r:id="rId4"/>
    <p:sldLayoutId id="2147483673" r:id="rId5"/>
    <p:sldLayoutId id="2147483669" r:id="rId6"/>
    <p:sldLayoutId id="2147483667" r:id="rId7"/>
    <p:sldLayoutId id="2147483662" r:id="rId8"/>
    <p:sldLayoutId id="2147483664" r:id="rId9"/>
    <p:sldLayoutId id="2147483666" r:id="rId10"/>
    <p:sldLayoutId id="2147483668" r:id="rId11"/>
    <p:sldLayoutId id="2147483670" r:id="rId12"/>
    <p:sldLayoutId id="2147483672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rundowns.com/intro/writing-research-questions/" TargetMode="External"/><Relationship Id="rId2" Type="http://schemas.openxmlformats.org/officeDocument/2006/relationships/hyperlink" Target="https://arxiv.org/pdf/physics/0601009.pdf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9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4196" y="254262"/>
            <a:ext cx="201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 Neue" pitchFamily="34" charset="0"/>
                <a:cs typeface="Arial"/>
              </a:rPr>
              <a:t>What is research methodology </a:t>
            </a:r>
            <a:endParaRPr lang="en-US" dirty="0">
              <a:solidFill>
                <a:schemeClr val="bg1"/>
              </a:solidFill>
              <a:latin typeface="Bebas Neue" pitchFamily="34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77427"/>
            <a:ext cx="7772400" cy="981208"/>
          </a:xfrm>
        </p:spPr>
        <p:txBody>
          <a:bodyPr>
            <a:normAutofit/>
          </a:bodyPr>
          <a:lstStyle/>
          <a:p>
            <a:r>
              <a:rPr lang="en-ZA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References </a:t>
            </a:r>
            <a:endParaRPr lang="en-ZA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07918" y="1284520"/>
            <a:ext cx="6400800" cy="4333009"/>
          </a:xfrm>
        </p:spPr>
        <p:txBody>
          <a:bodyPr>
            <a:normAutofit/>
          </a:bodyPr>
          <a:lstStyle/>
          <a:p>
            <a:pPr lvl="0" algn="just"/>
            <a:r>
              <a:rPr lang="en-ZA" sz="1600" dirty="0">
                <a:solidFill>
                  <a:prstClr val="black"/>
                </a:solidFill>
              </a:rPr>
              <a:t>Aims and objectives.  2017.  Aims and Objectives.  [Online].  Available: http://www.erm.ecs.soton.ac.uk/theme4/aims_and_objectives.html (Accessed on 02 February 2017).</a:t>
            </a:r>
          </a:p>
          <a:p>
            <a:pPr lvl="0" algn="just"/>
            <a:endParaRPr lang="en-ZA" sz="1600" dirty="0">
              <a:solidFill>
                <a:prstClr val="black"/>
              </a:solidFill>
            </a:endParaRPr>
          </a:p>
          <a:p>
            <a:pPr lvl="0" algn="just"/>
            <a:r>
              <a:rPr lang="en-ZA" sz="1600" dirty="0">
                <a:solidFill>
                  <a:prstClr val="black"/>
                </a:solidFill>
              </a:rPr>
              <a:t>Collins, H.  2010.  Creative research: The theory and practice of research for the creative </a:t>
            </a:r>
            <a:r>
              <a:rPr lang="en-ZA" sz="1600" dirty="0" smtClean="0">
                <a:solidFill>
                  <a:prstClr val="black"/>
                </a:solidFill>
              </a:rPr>
              <a:t>industries.   Switzerland:  AVA </a:t>
            </a:r>
            <a:r>
              <a:rPr lang="en-ZA" sz="1600" dirty="0">
                <a:solidFill>
                  <a:prstClr val="black"/>
                </a:solidFill>
              </a:rPr>
              <a:t>Publishing </a:t>
            </a:r>
            <a:r>
              <a:rPr lang="en-ZA" sz="1600" dirty="0" smtClean="0">
                <a:solidFill>
                  <a:prstClr val="black"/>
                </a:solidFill>
              </a:rPr>
              <a:t>SA. </a:t>
            </a:r>
            <a:endParaRPr lang="en-ZA" sz="1600" dirty="0">
              <a:solidFill>
                <a:prstClr val="black"/>
              </a:solidFill>
            </a:endParaRPr>
          </a:p>
          <a:p>
            <a:pPr algn="just"/>
            <a:endParaRPr lang="en-ZA" sz="1600" dirty="0" smtClean="0">
              <a:solidFill>
                <a:schemeClr val="tx1"/>
              </a:solidFill>
            </a:endParaRPr>
          </a:p>
          <a:p>
            <a:pPr algn="just"/>
            <a:r>
              <a:rPr lang="en-ZA" sz="1600" dirty="0" smtClean="0">
                <a:solidFill>
                  <a:schemeClr val="tx1"/>
                </a:solidFill>
              </a:rPr>
              <a:t>Fox</a:t>
            </a:r>
            <a:r>
              <a:rPr lang="en-ZA" sz="1600" dirty="0">
                <a:solidFill>
                  <a:schemeClr val="tx1"/>
                </a:solidFill>
              </a:rPr>
              <a:t>, W. and </a:t>
            </a:r>
            <a:r>
              <a:rPr lang="en-ZA" sz="1600" dirty="0" err="1">
                <a:solidFill>
                  <a:schemeClr val="tx1"/>
                </a:solidFill>
              </a:rPr>
              <a:t>Bayat</a:t>
            </a:r>
            <a:r>
              <a:rPr lang="en-ZA" sz="1600" dirty="0">
                <a:solidFill>
                  <a:schemeClr val="tx1"/>
                </a:solidFill>
              </a:rPr>
              <a:t>, M.S.  2012.  A guide to managing research.  Cape Town: </a:t>
            </a:r>
            <a:r>
              <a:rPr lang="en-ZA" sz="1600" dirty="0" err="1">
                <a:solidFill>
                  <a:schemeClr val="tx1"/>
                </a:solidFill>
              </a:rPr>
              <a:t>Juta</a:t>
            </a:r>
            <a:r>
              <a:rPr lang="en-ZA" sz="1600" dirty="0">
                <a:solidFill>
                  <a:schemeClr val="tx1"/>
                </a:solidFill>
              </a:rPr>
              <a:t> &amp; Co Ltd.  </a:t>
            </a:r>
          </a:p>
          <a:p>
            <a:pPr algn="just"/>
            <a:endParaRPr lang="en-ZA" sz="1600" dirty="0">
              <a:solidFill>
                <a:schemeClr val="tx1"/>
              </a:solidFill>
            </a:endParaRPr>
          </a:p>
          <a:p>
            <a:pPr algn="just"/>
            <a:r>
              <a:rPr lang="en-ZA" sz="1600" dirty="0">
                <a:solidFill>
                  <a:schemeClr val="tx1"/>
                </a:solidFill>
              </a:rPr>
              <a:t>Kothari, C.R.  2004</a:t>
            </a:r>
            <a:r>
              <a:rPr lang="en-ZA" sz="1600" i="1" dirty="0">
                <a:solidFill>
                  <a:schemeClr val="tx1"/>
                </a:solidFill>
              </a:rPr>
              <a:t>.  Research methodology: Methods and Techniques.</a:t>
            </a:r>
            <a:r>
              <a:rPr lang="en-ZA" sz="1600" dirty="0">
                <a:solidFill>
                  <a:schemeClr val="tx1"/>
                </a:solidFill>
              </a:rPr>
              <a:t>  2nd ed.  New Delhi: New Age international (P) Limited, Publishers.  </a:t>
            </a:r>
          </a:p>
          <a:p>
            <a:pPr algn="just"/>
            <a:endParaRPr lang="en-ZA" sz="1600" dirty="0">
              <a:solidFill>
                <a:schemeClr val="tx1"/>
              </a:solidFill>
            </a:endParaRPr>
          </a:p>
          <a:p>
            <a:pPr algn="just"/>
            <a:r>
              <a:rPr lang="en-ZA" sz="1600" dirty="0">
                <a:solidFill>
                  <a:schemeClr val="tx1"/>
                </a:solidFill>
              </a:rPr>
              <a:t>Kumar, R.  2014.  </a:t>
            </a:r>
            <a:r>
              <a:rPr lang="en-ZA" sz="1600" i="1" dirty="0">
                <a:solidFill>
                  <a:schemeClr val="tx1"/>
                </a:solidFill>
              </a:rPr>
              <a:t>Research methodology: a step-by-step guide for beginners</a:t>
            </a:r>
            <a:r>
              <a:rPr lang="en-ZA" sz="1600" dirty="0">
                <a:solidFill>
                  <a:schemeClr val="tx1"/>
                </a:solidFill>
              </a:rPr>
              <a:t>.  4th ed.  Britain: SAGE Publications.</a:t>
            </a:r>
          </a:p>
          <a:p>
            <a:pPr algn="just"/>
            <a:endParaRPr lang="en-ZA" sz="1600" dirty="0">
              <a:solidFill>
                <a:schemeClr val="tx1"/>
              </a:solidFill>
            </a:endParaRPr>
          </a:p>
          <a:p>
            <a:pPr algn="just"/>
            <a:endParaRPr lang="en-ZA" sz="1200" dirty="0">
              <a:solidFill>
                <a:schemeClr val="tx1"/>
              </a:solidFill>
            </a:endParaRPr>
          </a:p>
          <a:p>
            <a:pPr algn="just"/>
            <a:endParaRPr lang="en-ZA" sz="18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41929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4196" y="254262"/>
            <a:ext cx="201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 Neue" pitchFamily="34" charset="0"/>
                <a:cs typeface="Arial"/>
              </a:rPr>
              <a:t>What is research methodology </a:t>
            </a:r>
            <a:endParaRPr lang="en-US" dirty="0">
              <a:solidFill>
                <a:schemeClr val="bg1"/>
              </a:solidFill>
              <a:latin typeface="Bebas Neue" pitchFamily="34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77427"/>
            <a:ext cx="7772400" cy="981208"/>
          </a:xfrm>
        </p:spPr>
        <p:txBody>
          <a:bodyPr>
            <a:normAutofit/>
          </a:bodyPr>
          <a:lstStyle/>
          <a:p>
            <a:r>
              <a:rPr lang="en-ZA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References  continues…</a:t>
            </a:r>
            <a:endParaRPr lang="en-ZA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07918" y="1825432"/>
            <a:ext cx="6400800" cy="4333009"/>
          </a:xfrm>
        </p:spPr>
        <p:txBody>
          <a:bodyPr>
            <a:normAutofit/>
          </a:bodyPr>
          <a:lstStyle/>
          <a:p>
            <a:pPr lvl="0" algn="just"/>
            <a:r>
              <a:rPr lang="en-ZA" sz="1600" dirty="0" err="1">
                <a:solidFill>
                  <a:prstClr val="black"/>
                </a:solidFill>
              </a:rPr>
              <a:t>Perri</a:t>
            </a:r>
            <a:r>
              <a:rPr lang="en-ZA" sz="1600" dirty="0">
                <a:solidFill>
                  <a:prstClr val="black"/>
                </a:solidFill>
              </a:rPr>
              <a:t> 6 and Bellamy.  2012.  </a:t>
            </a:r>
            <a:r>
              <a:rPr lang="en-ZA" sz="1600" i="1" dirty="0">
                <a:solidFill>
                  <a:prstClr val="black"/>
                </a:solidFill>
              </a:rPr>
              <a:t>Principles of Methodology: Research design in Social Science</a:t>
            </a:r>
            <a:r>
              <a:rPr lang="en-ZA" sz="1600" dirty="0">
                <a:solidFill>
                  <a:prstClr val="black"/>
                </a:solidFill>
              </a:rPr>
              <a:t>.  London: SAGE Publications Ltd. </a:t>
            </a:r>
          </a:p>
          <a:p>
            <a:pPr lvl="0" algn="just"/>
            <a:endParaRPr lang="en-ZA" sz="1600" dirty="0">
              <a:solidFill>
                <a:prstClr val="black"/>
              </a:solidFill>
            </a:endParaRPr>
          </a:p>
          <a:p>
            <a:pPr lvl="0" algn="just"/>
            <a:r>
              <a:rPr lang="en-ZA" sz="1600" dirty="0" err="1">
                <a:solidFill>
                  <a:prstClr val="black"/>
                </a:solidFill>
              </a:rPr>
              <a:t>Rajasekar</a:t>
            </a:r>
            <a:r>
              <a:rPr lang="en-ZA" sz="1600" dirty="0">
                <a:solidFill>
                  <a:prstClr val="black"/>
                </a:solidFill>
              </a:rPr>
              <a:t>, S., </a:t>
            </a:r>
            <a:r>
              <a:rPr lang="en-ZA" sz="1600" dirty="0" err="1">
                <a:solidFill>
                  <a:prstClr val="black"/>
                </a:solidFill>
              </a:rPr>
              <a:t>Philominathan</a:t>
            </a:r>
            <a:r>
              <a:rPr lang="en-ZA" sz="1600" dirty="0">
                <a:solidFill>
                  <a:prstClr val="black"/>
                </a:solidFill>
              </a:rPr>
              <a:t>, P. and </a:t>
            </a:r>
            <a:r>
              <a:rPr lang="en-ZA" sz="1600" dirty="0" err="1">
                <a:solidFill>
                  <a:prstClr val="black"/>
                </a:solidFill>
              </a:rPr>
              <a:t>Chinnathambi</a:t>
            </a:r>
            <a:r>
              <a:rPr lang="en-ZA" sz="1600" dirty="0">
                <a:solidFill>
                  <a:prstClr val="black"/>
                </a:solidFill>
              </a:rPr>
              <a:t>, V.  2013.  Research Methodology.  [Online].  Available: </a:t>
            </a:r>
            <a:r>
              <a:rPr lang="en-ZA" sz="1600" dirty="0">
                <a:solidFill>
                  <a:prstClr val="black"/>
                </a:solidFill>
                <a:hlinkClick r:id="rId2"/>
              </a:rPr>
              <a:t>https://</a:t>
            </a:r>
            <a:r>
              <a:rPr lang="en-ZA" sz="1600" dirty="0" smtClean="0">
                <a:solidFill>
                  <a:prstClr val="black"/>
                </a:solidFill>
                <a:hlinkClick r:id="rId2"/>
              </a:rPr>
              <a:t>arxiv.org/pdf/physics/0601009.pdf</a:t>
            </a:r>
            <a:r>
              <a:rPr lang="en-ZA" sz="1600" dirty="0" smtClean="0">
                <a:solidFill>
                  <a:prstClr val="black"/>
                </a:solidFill>
              </a:rPr>
              <a:t>  </a:t>
            </a:r>
            <a:r>
              <a:rPr lang="en-ZA" sz="1600" dirty="0">
                <a:solidFill>
                  <a:prstClr val="black"/>
                </a:solidFill>
              </a:rPr>
              <a:t>(Accessed on 01 Feb 2017).</a:t>
            </a:r>
          </a:p>
          <a:p>
            <a:pPr lvl="0" algn="just"/>
            <a:endParaRPr lang="en-ZA" sz="1600" dirty="0" smtClean="0">
              <a:solidFill>
                <a:prstClr val="black"/>
              </a:solidFill>
            </a:endParaRPr>
          </a:p>
          <a:p>
            <a:pPr lvl="0" algn="just"/>
            <a:r>
              <a:rPr lang="en-ZA" sz="1600" dirty="0" smtClean="0">
                <a:solidFill>
                  <a:prstClr val="black"/>
                </a:solidFill>
              </a:rPr>
              <a:t>Research </a:t>
            </a:r>
            <a:r>
              <a:rPr lang="en-ZA" sz="1600" dirty="0">
                <a:solidFill>
                  <a:prstClr val="black"/>
                </a:solidFill>
              </a:rPr>
              <a:t>Rundowns.  2017.  [Online].  </a:t>
            </a:r>
            <a:r>
              <a:rPr lang="en-ZA" sz="1600" dirty="0" smtClean="0">
                <a:solidFill>
                  <a:prstClr val="black"/>
                </a:solidFill>
              </a:rPr>
              <a:t>Available: </a:t>
            </a:r>
            <a:r>
              <a:rPr lang="en-ZA" sz="1600" dirty="0">
                <a:solidFill>
                  <a:prstClr val="black"/>
                </a:solidFill>
                <a:hlinkClick r:id="rId3"/>
              </a:rPr>
              <a:t>https://researchrundowns.com/intro/writing-research-questions/</a:t>
            </a:r>
            <a:r>
              <a:rPr lang="en-ZA" sz="1600" dirty="0">
                <a:solidFill>
                  <a:prstClr val="black"/>
                </a:solidFill>
              </a:rPr>
              <a:t> (accessed on 02 Feb 2017).</a:t>
            </a:r>
          </a:p>
          <a:p>
            <a:pPr lvl="0" algn="just"/>
            <a:endParaRPr lang="en-ZA" sz="1600" dirty="0">
              <a:solidFill>
                <a:prstClr val="black"/>
              </a:solidFill>
            </a:endParaRPr>
          </a:p>
          <a:p>
            <a:pPr lvl="0" algn="just"/>
            <a:r>
              <a:rPr lang="en-ZA" sz="1600" dirty="0" err="1">
                <a:solidFill>
                  <a:prstClr val="black"/>
                </a:solidFill>
              </a:rPr>
              <a:t>Vaisali</a:t>
            </a:r>
            <a:r>
              <a:rPr lang="en-ZA" sz="1600" dirty="0">
                <a:solidFill>
                  <a:prstClr val="black"/>
                </a:solidFill>
              </a:rPr>
              <a:t>, K.  2017. </a:t>
            </a:r>
            <a:r>
              <a:rPr lang="en-ZA" sz="1600" dirty="0" err="1">
                <a:solidFill>
                  <a:prstClr val="black"/>
                </a:solidFill>
              </a:rPr>
              <a:t>Virios</a:t>
            </a:r>
            <a:r>
              <a:rPr lang="en-ZA" sz="1600" dirty="0">
                <a:solidFill>
                  <a:prstClr val="black"/>
                </a:solidFill>
              </a:rPr>
              <a:t> types of researches.  [Online].  Available: http://www.slideshare.net/vaisalik/types-of-research (Accessed on 01 Feb 2017).</a:t>
            </a:r>
          </a:p>
          <a:p>
            <a:pPr lvl="0" algn="just"/>
            <a:endParaRPr lang="en-ZA" sz="1200" dirty="0" smtClean="0">
              <a:solidFill>
                <a:schemeClr val="tx1"/>
              </a:solidFill>
            </a:endParaRPr>
          </a:p>
          <a:p>
            <a:pPr lvl="0" algn="just"/>
            <a:endParaRPr lang="en-ZA" sz="12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20831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9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3269" y="2251824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BUSINESS FUNDAMENTALS 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/>
            </a:r>
            <a:br>
              <a:rPr lang="en-US" sz="2800" b="1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</a:b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 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828800" y="3657600"/>
            <a:ext cx="5715000" cy="1007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Introduction to Research </a:t>
            </a:r>
            <a:r>
              <a:rPr lang="en-ZA" sz="2400" dirty="0"/>
              <a:t>M</a:t>
            </a:r>
            <a:r>
              <a:rPr lang="en-ZA" sz="2400" dirty="0" smtClean="0"/>
              <a:t>ethodology 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39230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4196" y="254262"/>
            <a:ext cx="201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 Neue" pitchFamily="34" charset="0"/>
                <a:cs typeface="Arial"/>
              </a:rPr>
              <a:t>What is research methodology </a:t>
            </a:r>
            <a:endParaRPr lang="en-US" dirty="0">
              <a:solidFill>
                <a:schemeClr val="bg1"/>
              </a:solidFill>
              <a:latin typeface="Bebas Neue" pitchFamily="34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77427"/>
            <a:ext cx="7772400" cy="794173"/>
          </a:xfrm>
        </p:spPr>
        <p:txBody>
          <a:bodyPr>
            <a:normAutofit/>
          </a:bodyPr>
          <a:lstStyle/>
          <a:p>
            <a:r>
              <a:rPr lang="en-ZA" sz="2800" b="1" dirty="0" smtClean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RESEARCH ?</a:t>
            </a:r>
            <a:endParaRPr lang="en-ZA" sz="2800" b="1" dirty="0"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07918" y="1558635"/>
            <a:ext cx="6400800" cy="4333009"/>
          </a:xfrm>
        </p:spPr>
        <p:txBody>
          <a:bodyPr>
            <a:normAutofit fontScale="925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2800" b="1" dirty="0" smtClean="0"/>
              <a:t> </a:t>
            </a:r>
            <a:r>
              <a:rPr lang="en-ZA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Research is a logical and systematic search for new and useful information on a particular topic in order to find answers or resolutions for a problem.</a:t>
            </a:r>
            <a:endParaRPr lang="en-ZA" sz="2800" b="1" dirty="0" smtClean="0">
              <a:solidFill>
                <a:schemeClr val="tx1"/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sz="2800" b="1" dirty="0" smtClean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ZA" sz="2800" b="1" dirty="0" smtClean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main aim of research is to find out the truth which is hidden and which has not been discovered as yet.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26480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4196" y="254262"/>
            <a:ext cx="201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 Neue" pitchFamily="34" charset="0"/>
                <a:cs typeface="Arial"/>
              </a:rPr>
              <a:t>What is research methodology </a:t>
            </a:r>
            <a:endParaRPr lang="en-US" dirty="0">
              <a:solidFill>
                <a:schemeClr val="bg1"/>
              </a:solidFill>
              <a:latin typeface="Bebas Neue" pitchFamily="34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77427"/>
            <a:ext cx="7772400" cy="794173"/>
          </a:xfrm>
        </p:spPr>
        <p:txBody>
          <a:bodyPr>
            <a:normAutofit/>
          </a:bodyPr>
          <a:lstStyle/>
          <a:p>
            <a:r>
              <a:rPr lang="en-ZA" sz="2800" b="1" dirty="0" smtClean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METHODOLOGY ?</a:t>
            </a:r>
            <a:endParaRPr lang="en-ZA" sz="2800" b="1" dirty="0"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07918" y="1558635"/>
            <a:ext cx="6400800" cy="4333009"/>
          </a:xfrm>
        </p:spPr>
        <p:txBody>
          <a:bodyPr>
            <a:normAutofit/>
          </a:bodyPr>
          <a:lstStyle/>
          <a:p>
            <a:pPr algn="just"/>
            <a:r>
              <a:rPr lang="en-ZA" sz="1800" b="1" dirty="0" smtClean="0">
                <a:solidFill>
                  <a:schemeClr val="tx1"/>
                </a:solidFill>
              </a:rPr>
              <a:t>It’s a system of methods used in a particular area of study.  Hence,  Methodology is a series of choices:</a:t>
            </a:r>
          </a:p>
          <a:p>
            <a:pPr algn="just"/>
            <a:endParaRPr lang="en-ZA" sz="1800" b="1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1800" b="1" dirty="0" smtClean="0">
                <a:solidFill>
                  <a:schemeClr val="tx1"/>
                </a:solidFill>
              </a:rPr>
              <a:t>Choices about what information and data to gather.</a:t>
            </a:r>
          </a:p>
          <a:p>
            <a:pPr algn="just"/>
            <a:endParaRPr lang="en-ZA" sz="1800" b="1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1800" b="1" dirty="0" smtClean="0">
                <a:solidFill>
                  <a:schemeClr val="tx1"/>
                </a:solidFill>
              </a:rPr>
              <a:t>Choices about how to analyse the information and  data that you gather.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ZA" sz="1800" b="1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1800" b="1" dirty="0" smtClean="0">
                <a:solidFill>
                  <a:schemeClr val="tx1"/>
                </a:solidFill>
              </a:rPr>
              <a:t>For purpose of ensuring that the aims and objectives of the study are fulfilled.  </a:t>
            </a:r>
          </a:p>
        </p:txBody>
      </p:sp>
    </p:spTree>
    <p:extLst>
      <p:ext uri="{BB962C8B-B14F-4D97-AF65-F5344CB8AC3E}">
        <p14:creationId xmlns:p14="http://schemas.microsoft.com/office/powerpoint/2010/main" val="115569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4196" y="254262"/>
            <a:ext cx="201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 Neue" pitchFamily="34" charset="0"/>
                <a:cs typeface="Arial"/>
              </a:rPr>
              <a:t>What is research methodology </a:t>
            </a:r>
            <a:endParaRPr lang="en-US" dirty="0">
              <a:solidFill>
                <a:schemeClr val="bg1"/>
              </a:solidFill>
              <a:latin typeface="Bebas Neue" pitchFamily="34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77427"/>
            <a:ext cx="7772400" cy="1155120"/>
          </a:xfrm>
        </p:spPr>
        <p:txBody>
          <a:bodyPr>
            <a:normAutofit fontScale="90000"/>
          </a:bodyPr>
          <a:lstStyle/>
          <a:p>
            <a:r>
              <a:rPr lang="en-ZA" sz="2800" b="1" dirty="0" smtClean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 OF RESEARCH</a:t>
            </a:r>
            <a:br>
              <a:rPr lang="en-ZA" sz="2800" b="1" dirty="0" smtClean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ZA" sz="2800" b="1" dirty="0" smtClean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</a:t>
            </a:r>
            <a:br>
              <a:rPr lang="en-ZA" sz="2800" b="1" dirty="0" smtClean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ZA" sz="2800" b="1" dirty="0" smtClean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THEIR PURPOSE	</a:t>
            </a:r>
            <a:endParaRPr lang="en-ZA" sz="2800" b="1" dirty="0"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63031" y="1882263"/>
            <a:ext cx="7595169" cy="4621568"/>
          </a:xfrm>
        </p:spPr>
        <p:txBody>
          <a:bodyPr>
            <a:normAutofit fontScale="92500" lnSpcReduction="20000"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1800" b="1" dirty="0" smtClean="0">
                <a:solidFill>
                  <a:srgbClr val="00B050"/>
                </a:solidFill>
              </a:rPr>
              <a:t>SOCIAL </a:t>
            </a:r>
            <a:r>
              <a:rPr lang="en-ZA" sz="1800" b="1" dirty="0">
                <a:solidFill>
                  <a:srgbClr val="00B050"/>
                </a:solidFill>
              </a:rPr>
              <a:t>RESEARCH </a:t>
            </a:r>
          </a:p>
          <a:p>
            <a:pPr algn="just"/>
            <a:r>
              <a:rPr lang="en-ZA" sz="1800" dirty="0">
                <a:solidFill>
                  <a:schemeClr val="tx1"/>
                </a:solidFill>
              </a:rPr>
              <a:t>Social research is the systematic analysis of research questions by using empirical methods (such as asking, observing, analysing data).  Aims to develop and even test empirically a number of theories that can be used to explain certain social phenomena in order to provide solutions and recommendations. 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ZA" sz="1800" b="1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1800" b="1" dirty="0" smtClean="0">
                <a:solidFill>
                  <a:srgbClr val="00B050"/>
                </a:solidFill>
              </a:rPr>
              <a:t>BASIC RESEARCH </a:t>
            </a:r>
          </a:p>
          <a:p>
            <a:pPr algn="just"/>
            <a:r>
              <a:rPr lang="en-ZA" sz="1800" dirty="0" smtClean="0">
                <a:solidFill>
                  <a:schemeClr val="tx1"/>
                </a:solidFill>
              </a:rPr>
              <a:t>This is known as fundamental or pure research.  Aimed at expansion of knowledge by developing theories and performed with the aim of increasing scientific knowledge. </a:t>
            </a:r>
          </a:p>
          <a:p>
            <a:pPr algn="just"/>
            <a:endParaRPr lang="en-ZA" sz="1800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1800" b="1" dirty="0" smtClean="0">
                <a:solidFill>
                  <a:srgbClr val="00B050"/>
                </a:solidFill>
              </a:rPr>
              <a:t>APPLIED RESEARCH </a:t>
            </a:r>
          </a:p>
          <a:p>
            <a:pPr algn="just"/>
            <a:r>
              <a:rPr lang="en-ZA" sz="1800" dirty="0" smtClean="0">
                <a:solidFill>
                  <a:schemeClr val="tx1"/>
                </a:solidFill>
              </a:rPr>
              <a:t>Refers to scientific study and research that seeks to solve practical problems.  It is used to find solutions to everyday problems. </a:t>
            </a:r>
          </a:p>
          <a:p>
            <a:pPr algn="just"/>
            <a:endParaRPr lang="en-ZA" sz="12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ZA" sz="1200" dirty="0">
              <a:solidFill>
                <a:schemeClr val="tx1"/>
              </a:solidFill>
            </a:endParaRPr>
          </a:p>
          <a:p>
            <a:pPr marL="174625" lvl="0" indent="-174625" algn="just">
              <a:buFont typeface="Arial" panose="020B0604020202020204" pitchFamily="34" charset="0"/>
              <a:buChar char="•"/>
            </a:pPr>
            <a:r>
              <a:rPr lang="en-ZA" sz="1800" b="1" dirty="0" smtClean="0">
                <a:solidFill>
                  <a:srgbClr val="00B050"/>
                </a:solidFill>
              </a:rPr>
              <a:t>ACTION RESEARCH </a:t>
            </a:r>
          </a:p>
          <a:p>
            <a:pPr lvl="0" algn="just"/>
            <a:r>
              <a:rPr lang="en-ZA" sz="1800" dirty="0" smtClean="0">
                <a:solidFill>
                  <a:schemeClr val="tx1"/>
                </a:solidFill>
              </a:rPr>
              <a:t>Action </a:t>
            </a:r>
            <a:r>
              <a:rPr lang="en-ZA" sz="1800" dirty="0">
                <a:solidFill>
                  <a:schemeClr val="tx1"/>
                </a:solidFill>
              </a:rPr>
              <a:t>research is aimed at the immediate application of the results of the research in order to find a solution to a problem or an answer to an impromptu question.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53394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4196" y="254262"/>
            <a:ext cx="201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 Neue" pitchFamily="34" charset="0"/>
                <a:cs typeface="Arial"/>
              </a:rPr>
              <a:t>What is research methodology </a:t>
            </a:r>
            <a:endParaRPr lang="en-US" dirty="0">
              <a:solidFill>
                <a:schemeClr val="bg1"/>
              </a:solidFill>
              <a:latin typeface="Bebas Neue" pitchFamily="34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77427"/>
            <a:ext cx="7772400" cy="981208"/>
          </a:xfrm>
        </p:spPr>
        <p:txBody>
          <a:bodyPr>
            <a:normAutofit/>
          </a:bodyPr>
          <a:lstStyle/>
          <a:p>
            <a:pPr algn="l"/>
            <a:r>
              <a:rPr lang="en-ZA" sz="2800" b="1" i="1" dirty="0" smtClean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Continued….. </a:t>
            </a:r>
            <a:endParaRPr lang="en-ZA" sz="2800" b="1" i="1" dirty="0"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07918" y="1735280"/>
            <a:ext cx="6400800" cy="4333009"/>
          </a:xfrm>
        </p:spPr>
        <p:txBody>
          <a:bodyPr>
            <a:norm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1800" b="1" dirty="0" smtClean="0">
                <a:solidFill>
                  <a:srgbClr val="00B050"/>
                </a:solidFill>
              </a:rPr>
              <a:t>DEVELOPMENT RESEARCH </a:t>
            </a:r>
          </a:p>
          <a:p>
            <a:pPr algn="just"/>
            <a:r>
              <a:rPr lang="en-ZA" sz="1800" dirty="0" smtClean="0">
                <a:solidFill>
                  <a:schemeClr val="tx1"/>
                </a:solidFill>
              </a:rPr>
              <a:t>Research with a view to development action, such as policies, strategic decisions and projects,  is called development research. </a:t>
            </a:r>
          </a:p>
          <a:p>
            <a:pPr algn="just"/>
            <a:endParaRPr lang="en-ZA" sz="1800" b="1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1800" b="1" dirty="0" smtClean="0">
                <a:solidFill>
                  <a:srgbClr val="00B050"/>
                </a:solidFill>
              </a:rPr>
              <a:t>DESCRIPTIVE RESEARCH </a:t>
            </a:r>
          </a:p>
          <a:p>
            <a:pPr algn="just"/>
            <a:r>
              <a:rPr lang="en-ZA" sz="1800" dirty="0" smtClean="0">
                <a:solidFill>
                  <a:schemeClr val="tx1"/>
                </a:solidFill>
              </a:rPr>
              <a:t>Descriptive research deal with everything that can be counted and studied, which has an impact of the lives of the people it deals with. </a:t>
            </a:r>
          </a:p>
          <a:p>
            <a:pPr algn="just"/>
            <a:endParaRPr lang="en-ZA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n-ZA" sz="1800" dirty="0" smtClean="0">
                <a:solidFill>
                  <a:schemeClr val="tx1"/>
                </a:solidFill>
              </a:rPr>
              <a:t>On a broader perspective ALL researches falls under the ambit of either </a:t>
            </a:r>
            <a:r>
              <a:rPr lang="en-ZA" sz="1800" b="1" dirty="0" smtClean="0">
                <a:solidFill>
                  <a:schemeClr val="tx1"/>
                </a:solidFill>
              </a:rPr>
              <a:t>QUALITATIVE </a:t>
            </a:r>
            <a:r>
              <a:rPr lang="en-ZA" sz="1800" dirty="0" smtClean="0">
                <a:solidFill>
                  <a:schemeClr val="tx1"/>
                </a:solidFill>
              </a:rPr>
              <a:t>or </a:t>
            </a:r>
            <a:r>
              <a:rPr lang="en-ZA" sz="1800" b="1" dirty="0" smtClean="0">
                <a:solidFill>
                  <a:schemeClr val="tx1"/>
                </a:solidFill>
              </a:rPr>
              <a:t>QUANTITATIVE</a:t>
            </a:r>
            <a:r>
              <a:rPr lang="en-ZA" sz="1800" dirty="0" smtClean="0">
                <a:solidFill>
                  <a:schemeClr val="tx1"/>
                </a:solidFill>
              </a:rPr>
              <a:t> research methods. </a:t>
            </a:r>
            <a:endParaRPr lang="en-ZA" sz="1800" dirty="0">
              <a:solidFill>
                <a:schemeClr val="tx1"/>
              </a:solidFill>
            </a:endParaRPr>
          </a:p>
          <a:p>
            <a:pPr algn="l"/>
            <a:endParaRPr lang="en-ZA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21878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4196" y="254262"/>
            <a:ext cx="201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 Neue" pitchFamily="34" charset="0"/>
                <a:cs typeface="Arial"/>
              </a:rPr>
              <a:t>What is research methodology </a:t>
            </a:r>
            <a:endParaRPr lang="en-US" dirty="0">
              <a:solidFill>
                <a:schemeClr val="bg1"/>
              </a:solidFill>
              <a:latin typeface="Bebas Neue" pitchFamily="34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77427"/>
            <a:ext cx="7772400" cy="981208"/>
          </a:xfrm>
        </p:spPr>
        <p:txBody>
          <a:bodyPr>
            <a:normAutofit/>
          </a:bodyPr>
          <a:lstStyle/>
          <a:p>
            <a:r>
              <a:rPr lang="en-ZA" sz="2800" b="1" dirty="0" smtClean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SELECTING YOUR RESEARCH TOPIC </a:t>
            </a:r>
            <a:endParaRPr lang="en-ZA" sz="2800" b="1" dirty="0"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07918" y="1735280"/>
            <a:ext cx="6400800" cy="4333009"/>
          </a:xfrm>
        </p:spPr>
        <p:txBody>
          <a:bodyPr>
            <a:normAutofit/>
          </a:bodyPr>
          <a:lstStyle/>
          <a:p>
            <a:pPr algn="l"/>
            <a:endParaRPr lang="en-ZA" sz="12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1800" dirty="0" smtClean="0">
                <a:solidFill>
                  <a:schemeClr val="tx1"/>
                </a:solidFill>
              </a:rPr>
              <a:t>Formulate an idea around the area of interest</a:t>
            </a:r>
          </a:p>
          <a:p>
            <a:pPr algn="just"/>
            <a:endParaRPr lang="en-ZA" sz="1800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1800" dirty="0" smtClean="0">
                <a:solidFill>
                  <a:schemeClr val="tx1"/>
                </a:solidFill>
              </a:rPr>
              <a:t>Consult literature around the area of interest (journal articles, newspapers, books, </a:t>
            </a:r>
            <a:r>
              <a:rPr lang="en-ZA" sz="1800" dirty="0" err="1" smtClean="0">
                <a:solidFill>
                  <a:schemeClr val="tx1"/>
                </a:solidFill>
              </a:rPr>
              <a:t>etc</a:t>
            </a:r>
            <a:r>
              <a:rPr lang="en-ZA" sz="18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ZA" sz="1800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1800" dirty="0" smtClean="0">
                <a:solidFill>
                  <a:schemeClr val="tx1"/>
                </a:solidFill>
              </a:rPr>
              <a:t>List key terms (variables) or phrases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ZA" sz="1800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1800" dirty="0" smtClean="0">
                <a:solidFill>
                  <a:schemeClr val="tx1"/>
                </a:solidFill>
              </a:rPr>
              <a:t> Choose a specific aspect of the subject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ZA" sz="1800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ZA" sz="1800" dirty="0" smtClean="0">
                <a:solidFill>
                  <a:schemeClr val="tx1"/>
                </a:solidFill>
              </a:rPr>
              <a:t>Formulate your topic based on those key terms.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 smtClean="0"/>
          </a:p>
          <a:p>
            <a:pPr algn="l"/>
            <a:endParaRPr lang="en-ZA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72652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4196" y="254262"/>
            <a:ext cx="201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 Neue" pitchFamily="34" charset="0"/>
                <a:cs typeface="Arial"/>
              </a:rPr>
              <a:t>What is research methodology </a:t>
            </a:r>
            <a:endParaRPr lang="en-US" dirty="0">
              <a:solidFill>
                <a:schemeClr val="bg1"/>
              </a:solidFill>
              <a:latin typeface="Bebas Neue" pitchFamily="34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77427"/>
            <a:ext cx="7772400" cy="981208"/>
          </a:xfrm>
        </p:spPr>
        <p:txBody>
          <a:bodyPr>
            <a:normAutofit/>
          </a:bodyPr>
          <a:lstStyle/>
          <a:p>
            <a:r>
              <a:rPr lang="en-ZA" sz="2800" b="1" dirty="0" smtClean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AIMS AND OBJECTIVES </a:t>
            </a:r>
            <a:endParaRPr lang="en-ZA" sz="2800" b="1" dirty="0"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07917" y="1376052"/>
            <a:ext cx="7091053" cy="5090062"/>
          </a:xfrm>
        </p:spPr>
        <p:txBody>
          <a:bodyPr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600" b="1" dirty="0" smtClean="0">
                <a:solidFill>
                  <a:srgbClr val="00B050"/>
                </a:solidFill>
              </a:rPr>
              <a:t>Aim of the study </a:t>
            </a:r>
          </a:p>
          <a:p>
            <a:pPr algn="l"/>
            <a:r>
              <a:rPr lang="en-ZA" sz="1600" dirty="0" smtClean="0">
                <a:solidFill>
                  <a:schemeClr val="tx1"/>
                </a:solidFill>
              </a:rPr>
              <a:t>Is a general statement, reflecting the intention or purpose of your chosen area of research. </a:t>
            </a:r>
            <a:endParaRPr lang="en-ZA" sz="16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600" dirty="0" smtClean="0">
                <a:solidFill>
                  <a:schemeClr val="tx1"/>
                </a:solidFill>
              </a:rPr>
              <a:t>Are broad statements of desired outcomes, or the general intentions of the research which paint a picture of your research project.</a:t>
            </a:r>
          </a:p>
          <a:p>
            <a:pPr algn="l"/>
            <a:endParaRPr lang="en-ZA" sz="1600" dirty="0">
              <a:solidFill>
                <a:schemeClr val="tx1"/>
              </a:solidFill>
            </a:endParaRPr>
          </a:p>
          <a:p>
            <a:pPr algn="l"/>
            <a:r>
              <a:rPr lang="en-ZA" sz="1600" dirty="0" smtClean="0">
                <a:solidFill>
                  <a:schemeClr val="tx1"/>
                </a:solidFill>
              </a:rPr>
              <a:t>Once the aim has been established, the next task is to formulate the objectives.  Generally,  a project should have no more that two or there aims statement, while it may include a number of objectives consisted with them. 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6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600" b="1" dirty="0" smtClean="0">
                <a:solidFill>
                  <a:srgbClr val="00B050"/>
                </a:solidFill>
              </a:rPr>
              <a:t>Objectives of the study:</a:t>
            </a:r>
          </a:p>
          <a:p>
            <a:pPr algn="l"/>
            <a:r>
              <a:rPr lang="en-ZA" sz="1600" dirty="0" smtClean="0">
                <a:solidFill>
                  <a:schemeClr val="tx1"/>
                </a:solidFill>
              </a:rPr>
              <a:t>Is a specific statement relating to the defined goal/aim of your research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600" dirty="0" smtClean="0">
                <a:solidFill>
                  <a:schemeClr val="tx1"/>
                </a:solidFill>
              </a:rPr>
              <a:t>Emphasize how aims are to be accomplished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/>
                </a:solidFill>
              </a:rPr>
              <a:t>Must be highly focused and feasible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600" dirty="0">
              <a:solidFill>
                <a:schemeClr val="tx1"/>
              </a:solidFill>
            </a:endParaRPr>
          </a:p>
          <a:p>
            <a:pPr algn="l"/>
            <a:r>
              <a:rPr lang="en-ZA" sz="1600" dirty="0" smtClean="0">
                <a:solidFill>
                  <a:schemeClr val="tx1"/>
                </a:solidFill>
              </a:rPr>
              <a:t>Therefore,  the aim is what you want to achieve and the objectives describe how you are going to achieve that aim.  They should be concise and brief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8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4196" y="254262"/>
            <a:ext cx="201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 Neue" pitchFamily="34" charset="0"/>
                <a:cs typeface="Arial"/>
              </a:rPr>
              <a:t>What is research methodology </a:t>
            </a:r>
            <a:endParaRPr lang="en-US" dirty="0">
              <a:solidFill>
                <a:schemeClr val="bg1"/>
              </a:solidFill>
              <a:latin typeface="Bebas Neue" pitchFamily="34" charset="0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77427"/>
            <a:ext cx="7772400" cy="981208"/>
          </a:xfrm>
        </p:spPr>
        <p:txBody>
          <a:bodyPr>
            <a:normAutofit/>
          </a:bodyPr>
          <a:lstStyle/>
          <a:p>
            <a:r>
              <a:rPr lang="en-ZA" sz="2800" b="1" dirty="0" smtClean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RESEARCH QUESTIONS</a:t>
            </a:r>
            <a:endParaRPr lang="en-ZA" sz="2800" b="1" dirty="0"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07918" y="1365165"/>
            <a:ext cx="6400800" cy="4333009"/>
          </a:xfrm>
        </p:spPr>
        <p:txBody>
          <a:bodyPr>
            <a:normAutofit/>
          </a:bodyPr>
          <a:lstStyle/>
          <a:p>
            <a:pPr algn="l"/>
            <a:r>
              <a:rPr lang="en-ZA" sz="1800" dirty="0" smtClean="0">
                <a:solidFill>
                  <a:schemeClr val="tx1"/>
                </a:solidFill>
              </a:rPr>
              <a:t>A </a:t>
            </a:r>
            <a:r>
              <a:rPr lang="en-ZA" sz="1800" dirty="0">
                <a:solidFill>
                  <a:schemeClr val="tx1"/>
                </a:solidFill>
              </a:rPr>
              <a:t>research question is the fundamental core of a research project, study, or review of literature. It focuses the study, determines the methodology, and guides all stages of inquiry, analysis, and reporting</a:t>
            </a:r>
            <a:r>
              <a:rPr lang="en-ZA" sz="18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ZA" sz="1800" dirty="0">
              <a:solidFill>
                <a:schemeClr val="tx1"/>
              </a:solidFill>
            </a:endParaRPr>
          </a:p>
          <a:p>
            <a:pPr algn="l"/>
            <a:r>
              <a:rPr lang="en-ZA" sz="1800" b="1" dirty="0" smtClean="0">
                <a:solidFill>
                  <a:srgbClr val="00B050"/>
                </a:solidFill>
              </a:rPr>
              <a:t>A good research question helps to: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800" dirty="0" smtClean="0">
                <a:solidFill>
                  <a:schemeClr val="tx1"/>
                </a:solidFill>
              </a:rPr>
              <a:t> Guide the research process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800" dirty="0" smtClean="0">
                <a:solidFill>
                  <a:schemeClr val="tx1"/>
                </a:solidFill>
              </a:rPr>
              <a:t>Construct a logical argument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800" dirty="0" smtClean="0">
                <a:solidFill>
                  <a:schemeClr val="tx1"/>
                </a:solidFill>
              </a:rPr>
              <a:t>Write a literature review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800" dirty="0" smtClean="0">
                <a:solidFill>
                  <a:schemeClr val="tx1"/>
                </a:solidFill>
              </a:rPr>
              <a:t>Plan thesis chapters</a:t>
            </a:r>
            <a:endParaRPr lang="en-ZA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eneric blan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2F7482BA8A594BB82EB43DDDC30A7B" ma:contentTypeVersion="0" ma:contentTypeDescription="Create a new document." ma:contentTypeScope="" ma:versionID="77e12705541f4de6be2f4110794d42d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B5C05F2-5617-4BD0-B338-959AADDB8F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37AE9-BDF3-4ABE-93CC-20D23307EA42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486F7D-CC7F-4DE3-A9DA-689652823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1657</TotalTime>
  <Words>879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Bebas Neue</vt:lpstr>
      <vt:lpstr>Calibri</vt:lpstr>
      <vt:lpstr>Gill Sans</vt:lpstr>
      <vt:lpstr>Gill Sans MT</vt:lpstr>
      <vt:lpstr>generic blank master</vt:lpstr>
      <vt:lpstr>PowerPoint Presentation</vt:lpstr>
      <vt:lpstr>PowerPoint Presentation</vt:lpstr>
      <vt:lpstr>WHAT IS RESEARCH ?</vt:lpstr>
      <vt:lpstr>WHAT IS METHODOLOGY ?</vt:lpstr>
      <vt:lpstr>TYPES OF RESEARCH AND THEIR PURPOSE </vt:lpstr>
      <vt:lpstr>Continued….. </vt:lpstr>
      <vt:lpstr>SELECTING YOUR RESEARCH TOPIC </vt:lpstr>
      <vt:lpstr>AIMS AND OBJECTIVES </vt:lpstr>
      <vt:lpstr>RESEARCH QUESTIONS</vt:lpstr>
      <vt:lpstr>References </vt:lpstr>
      <vt:lpstr>References  continues…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Musawenkosi Ngibe</dc:creator>
  <cp:lastModifiedBy>admin</cp:lastModifiedBy>
  <cp:revision>48</cp:revision>
  <cp:lastPrinted>2017-02-12T10:51:23Z</cp:lastPrinted>
  <dcterms:created xsi:type="dcterms:W3CDTF">2017-02-02T15:47:38Z</dcterms:created>
  <dcterms:modified xsi:type="dcterms:W3CDTF">2019-02-18T09:24:55Z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0x010100B42F7482BA8A594BB82EB43DDDC30A7B</vt:lpwstr>
  </property>
</Properties>
</file>