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61" r:id="rId5"/>
    <p:sldId id="262" r:id="rId6"/>
    <p:sldId id="265" r:id="rId7"/>
    <p:sldId id="260" r:id="rId8"/>
    <p:sldId id="263" r:id="rId9"/>
    <p:sldId id="264" r:id="rId10"/>
    <p:sldId id="266" r:id="rId11"/>
    <p:sldId id="267" r:id="rId12"/>
  </p:sldIdLst>
  <p:sldSz cx="12192000" cy="6858000"/>
  <p:notesSz cx="6797675" cy="9926638"/>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9" autoAdjust="0"/>
    <p:restoredTop sz="94660"/>
  </p:normalViewPr>
  <p:slideViewPr>
    <p:cSldViewPr snapToGrid="0">
      <p:cViewPr varScale="1">
        <p:scale>
          <a:sx n="88" d="100"/>
          <a:sy n="88" d="100"/>
        </p:scale>
        <p:origin x="269"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ZA"/>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ZA"/>
          </a:p>
        </p:txBody>
      </p:sp>
      <p:sp>
        <p:nvSpPr>
          <p:cNvPr id="4" name="Date Placeholder 3"/>
          <p:cNvSpPr>
            <a:spLocks noGrp="1"/>
          </p:cNvSpPr>
          <p:nvPr>
            <p:ph type="dt" sz="half" idx="10"/>
          </p:nvPr>
        </p:nvSpPr>
        <p:spPr/>
        <p:txBody>
          <a:bodyPr/>
          <a:lstStyle/>
          <a:p>
            <a:fld id="{4AE9D4A8-C547-46E3-AECF-5ABCA417B32B}" type="datetimeFigureOut">
              <a:rPr lang="en-ZA" smtClean="0"/>
              <a:t>2020/10/21</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F0D99CAE-7451-4C4A-8BC4-BA6D9069FE6D}" type="slidenum">
              <a:rPr lang="en-ZA" smtClean="0"/>
              <a:t>‹#›</a:t>
            </a:fld>
            <a:endParaRPr lang="en-ZA"/>
          </a:p>
        </p:txBody>
      </p:sp>
    </p:spTree>
    <p:extLst>
      <p:ext uri="{BB962C8B-B14F-4D97-AF65-F5344CB8AC3E}">
        <p14:creationId xmlns:p14="http://schemas.microsoft.com/office/powerpoint/2010/main" val="9415801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ZA"/>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a:p>
        </p:txBody>
      </p:sp>
      <p:sp>
        <p:nvSpPr>
          <p:cNvPr id="4" name="Date Placeholder 3"/>
          <p:cNvSpPr>
            <a:spLocks noGrp="1"/>
          </p:cNvSpPr>
          <p:nvPr>
            <p:ph type="dt" sz="half" idx="10"/>
          </p:nvPr>
        </p:nvSpPr>
        <p:spPr/>
        <p:txBody>
          <a:bodyPr/>
          <a:lstStyle/>
          <a:p>
            <a:fld id="{4AE9D4A8-C547-46E3-AECF-5ABCA417B32B}" type="datetimeFigureOut">
              <a:rPr lang="en-ZA" smtClean="0"/>
              <a:t>2020/10/21</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F0D99CAE-7451-4C4A-8BC4-BA6D9069FE6D}" type="slidenum">
              <a:rPr lang="en-ZA" smtClean="0"/>
              <a:t>‹#›</a:t>
            </a:fld>
            <a:endParaRPr lang="en-ZA"/>
          </a:p>
        </p:txBody>
      </p:sp>
    </p:spTree>
    <p:extLst>
      <p:ext uri="{BB962C8B-B14F-4D97-AF65-F5344CB8AC3E}">
        <p14:creationId xmlns:p14="http://schemas.microsoft.com/office/powerpoint/2010/main" val="41568976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ZA"/>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a:p>
        </p:txBody>
      </p:sp>
      <p:sp>
        <p:nvSpPr>
          <p:cNvPr id="4" name="Date Placeholder 3"/>
          <p:cNvSpPr>
            <a:spLocks noGrp="1"/>
          </p:cNvSpPr>
          <p:nvPr>
            <p:ph type="dt" sz="half" idx="10"/>
          </p:nvPr>
        </p:nvSpPr>
        <p:spPr/>
        <p:txBody>
          <a:bodyPr/>
          <a:lstStyle/>
          <a:p>
            <a:fld id="{4AE9D4A8-C547-46E3-AECF-5ABCA417B32B}" type="datetimeFigureOut">
              <a:rPr lang="en-ZA" smtClean="0"/>
              <a:t>2020/10/21</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F0D99CAE-7451-4C4A-8BC4-BA6D9069FE6D}" type="slidenum">
              <a:rPr lang="en-ZA" smtClean="0"/>
              <a:t>‹#›</a:t>
            </a:fld>
            <a:endParaRPr lang="en-ZA"/>
          </a:p>
        </p:txBody>
      </p:sp>
    </p:spTree>
    <p:extLst>
      <p:ext uri="{BB962C8B-B14F-4D97-AF65-F5344CB8AC3E}">
        <p14:creationId xmlns:p14="http://schemas.microsoft.com/office/powerpoint/2010/main" val="42326775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ZA"/>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a:p>
        </p:txBody>
      </p:sp>
      <p:sp>
        <p:nvSpPr>
          <p:cNvPr id="4" name="Date Placeholder 3"/>
          <p:cNvSpPr>
            <a:spLocks noGrp="1"/>
          </p:cNvSpPr>
          <p:nvPr>
            <p:ph type="dt" sz="half" idx="10"/>
          </p:nvPr>
        </p:nvSpPr>
        <p:spPr/>
        <p:txBody>
          <a:bodyPr/>
          <a:lstStyle/>
          <a:p>
            <a:fld id="{4AE9D4A8-C547-46E3-AECF-5ABCA417B32B}" type="datetimeFigureOut">
              <a:rPr lang="en-ZA" smtClean="0"/>
              <a:t>2020/10/21</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F0D99CAE-7451-4C4A-8BC4-BA6D9069FE6D}" type="slidenum">
              <a:rPr lang="en-ZA" smtClean="0"/>
              <a:t>‹#›</a:t>
            </a:fld>
            <a:endParaRPr lang="en-ZA"/>
          </a:p>
        </p:txBody>
      </p:sp>
    </p:spTree>
    <p:extLst>
      <p:ext uri="{BB962C8B-B14F-4D97-AF65-F5344CB8AC3E}">
        <p14:creationId xmlns:p14="http://schemas.microsoft.com/office/powerpoint/2010/main" val="15438334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ZA"/>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AE9D4A8-C547-46E3-AECF-5ABCA417B32B}" type="datetimeFigureOut">
              <a:rPr lang="en-ZA" smtClean="0"/>
              <a:t>2020/10/21</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F0D99CAE-7451-4C4A-8BC4-BA6D9069FE6D}" type="slidenum">
              <a:rPr lang="en-ZA" smtClean="0"/>
              <a:t>‹#›</a:t>
            </a:fld>
            <a:endParaRPr lang="en-ZA"/>
          </a:p>
        </p:txBody>
      </p:sp>
    </p:spTree>
    <p:extLst>
      <p:ext uri="{BB962C8B-B14F-4D97-AF65-F5344CB8AC3E}">
        <p14:creationId xmlns:p14="http://schemas.microsoft.com/office/powerpoint/2010/main" val="18992753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ZA"/>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a:p>
        </p:txBody>
      </p:sp>
      <p:sp>
        <p:nvSpPr>
          <p:cNvPr id="5" name="Date Placeholder 4"/>
          <p:cNvSpPr>
            <a:spLocks noGrp="1"/>
          </p:cNvSpPr>
          <p:nvPr>
            <p:ph type="dt" sz="half" idx="10"/>
          </p:nvPr>
        </p:nvSpPr>
        <p:spPr/>
        <p:txBody>
          <a:bodyPr/>
          <a:lstStyle/>
          <a:p>
            <a:fld id="{4AE9D4A8-C547-46E3-AECF-5ABCA417B32B}" type="datetimeFigureOut">
              <a:rPr lang="en-ZA" smtClean="0"/>
              <a:t>2020/10/21</a:t>
            </a:fld>
            <a:endParaRPr lang="en-ZA"/>
          </a:p>
        </p:txBody>
      </p:sp>
      <p:sp>
        <p:nvSpPr>
          <p:cNvPr id="6" name="Footer Placeholder 5"/>
          <p:cNvSpPr>
            <a:spLocks noGrp="1"/>
          </p:cNvSpPr>
          <p:nvPr>
            <p:ph type="ftr" sz="quarter" idx="11"/>
          </p:nvPr>
        </p:nvSpPr>
        <p:spPr/>
        <p:txBody>
          <a:bodyPr/>
          <a:lstStyle/>
          <a:p>
            <a:endParaRPr lang="en-ZA"/>
          </a:p>
        </p:txBody>
      </p:sp>
      <p:sp>
        <p:nvSpPr>
          <p:cNvPr id="7" name="Slide Number Placeholder 6"/>
          <p:cNvSpPr>
            <a:spLocks noGrp="1"/>
          </p:cNvSpPr>
          <p:nvPr>
            <p:ph type="sldNum" sz="quarter" idx="12"/>
          </p:nvPr>
        </p:nvSpPr>
        <p:spPr/>
        <p:txBody>
          <a:bodyPr/>
          <a:lstStyle/>
          <a:p>
            <a:fld id="{F0D99CAE-7451-4C4A-8BC4-BA6D9069FE6D}" type="slidenum">
              <a:rPr lang="en-ZA" smtClean="0"/>
              <a:t>‹#›</a:t>
            </a:fld>
            <a:endParaRPr lang="en-ZA"/>
          </a:p>
        </p:txBody>
      </p:sp>
    </p:spTree>
    <p:extLst>
      <p:ext uri="{BB962C8B-B14F-4D97-AF65-F5344CB8AC3E}">
        <p14:creationId xmlns:p14="http://schemas.microsoft.com/office/powerpoint/2010/main" val="2462581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ZA"/>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a:p>
        </p:txBody>
      </p:sp>
      <p:sp>
        <p:nvSpPr>
          <p:cNvPr id="7" name="Date Placeholder 6"/>
          <p:cNvSpPr>
            <a:spLocks noGrp="1"/>
          </p:cNvSpPr>
          <p:nvPr>
            <p:ph type="dt" sz="half" idx="10"/>
          </p:nvPr>
        </p:nvSpPr>
        <p:spPr/>
        <p:txBody>
          <a:bodyPr/>
          <a:lstStyle/>
          <a:p>
            <a:fld id="{4AE9D4A8-C547-46E3-AECF-5ABCA417B32B}" type="datetimeFigureOut">
              <a:rPr lang="en-ZA" smtClean="0"/>
              <a:t>2020/10/21</a:t>
            </a:fld>
            <a:endParaRPr lang="en-ZA"/>
          </a:p>
        </p:txBody>
      </p:sp>
      <p:sp>
        <p:nvSpPr>
          <p:cNvPr id="8" name="Footer Placeholder 7"/>
          <p:cNvSpPr>
            <a:spLocks noGrp="1"/>
          </p:cNvSpPr>
          <p:nvPr>
            <p:ph type="ftr" sz="quarter" idx="11"/>
          </p:nvPr>
        </p:nvSpPr>
        <p:spPr/>
        <p:txBody>
          <a:bodyPr/>
          <a:lstStyle/>
          <a:p>
            <a:endParaRPr lang="en-ZA"/>
          </a:p>
        </p:txBody>
      </p:sp>
      <p:sp>
        <p:nvSpPr>
          <p:cNvPr id="9" name="Slide Number Placeholder 8"/>
          <p:cNvSpPr>
            <a:spLocks noGrp="1"/>
          </p:cNvSpPr>
          <p:nvPr>
            <p:ph type="sldNum" sz="quarter" idx="12"/>
          </p:nvPr>
        </p:nvSpPr>
        <p:spPr/>
        <p:txBody>
          <a:bodyPr/>
          <a:lstStyle/>
          <a:p>
            <a:fld id="{F0D99CAE-7451-4C4A-8BC4-BA6D9069FE6D}" type="slidenum">
              <a:rPr lang="en-ZA" smtClean="0"/>
              <a:t>‹#›</a:t>
            </a:fld>
            <a:endParaRPr lang="en-ZA"/>
          </a:p>
        </p:txBody>
      </p:sp>
    </p:spTree>
    <p:extLst>
      <p:ext uri="{BB962C8B-B14F-4D97-AF65-F5344CB8AC3E}">
        <p14:creationId xmlns:p14="http://schemas.microsoft.com/office/powerpoint/2010/main" val="28056476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ZA"/>
          </a:p>
        </p:txBody>
      </p:sp>
      <p:sp>
        <p:nvSpPr>
          <p:cNvPr id="3" name="Date Placeholder 2"/>
          <p:cNvSpPr>
            <a:spLocks noGrp="1"/>
          </p:cNvSpPr>
          <p:nvPr>
            <p:ph type="dt" sz="half" idx="10"/>
          </p:nvPr>
        </p:nvSpPr>
        <p:spPr/>
        <p:txBody>
          <a:bodyPr/>
          <a:lstStyle/>
          <a:p>
            <a:fld id="{4AE9D4A8-C547-46E3-AECF-5ABCA417B32B}" type="datetimeFigureOut">
              <a:rPr lang="en-ZA" smtClean="0"/>
              <a:t>2020/10/21</a:t>
            </a:fld>
            <a:endParaRPr lang="en-ZA"/>
          </a:p>
        </p:txBody>
      </p:sp>
      <p:sp>
        <p:nvSpPr>
          <p:cNvPr id="4" name="Footer Placeholder 3"/>
          <p:cNvSpPr>
            <a:spLocks noGrp="1"/>
          </p:cNvSpPr>
          <p:nvPr>
            <p:ph type="ftr" sz="quarter" idx="11"/>
          </p:nvPr>
        </p:nvSpPr>
        <p:spPr/>
        <p:txBody>
          <a:bodyPr/>
          <a:lstStyle/>
          <a:p>
            <a:endParaRPr lang="en-ZA"/>
          </a:p>
        </p:txBody>
      </p:sp>
      <p:sp>
        <p:nvSpPr>
          <p:cNvPr id="5" name="Slide Number Placeholder 4"/>
          <p:cNvSpPr>
            <a:spLocks noGrp="1"/>
          </p:cNvSpPr>
          <p:nvPr>
            <p:ph type="sldNum" sz="quarter" idx="12"/>
          </p:nvPr>
        </p:nvSpPr>
        <p:spPr/>
        <p:txBody>
          <a:bodyPr/>
          <a:lstStyle/>
          <a:p>
            <a:fld id="{F0D99CAE-7451-4C4A-8BC4-BA6D9069FE6D}" type="slidenum">
              <a:rPr lang="en-ZA" smtClean="0"/>
              <a:t>‹#›</a:t>
            </a:fld>
            <a:endParaRPr lang="en-ZA"/>
          </a:p>
        </p:txBody>
      </p:sp>
    </p:spTree>
    <p:extLst>
      <p:ext uri="{BB962C8B-B14F-4D97-AF65-F5344CB8AC3E}">
        <p14:creationId xmlns:p14="http://schemas.microsoft.com/office/powerpoint/2010/main" val="15944437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AE9D4A8-C547-46E3-AECF-5ABCA417B32B}" type="datetimeFigureOut">
              <a:rPr lang="en-ZA" smtClean="0"/>
              <a:t>2020/10/21</a:t>
            </a:fld>
            <a:endParaRPr lang="en-ZA"/>
          </a:p>
        </p:txBody>
      </p:sp>
      <p:sp>
        <p:nvSpPr>
          <p:cNvPr id="3" name="Footer Placeholder 2"/>
          <p:cNvSpPr>
            <a:spLocks noGrp="1"/>
          </p:cNvSpPr>
          <p:nvPr>
            <p:ph type="ftr" sz="quarter" idx="11"/>
          </p:nvPr>
        </p:nvSpPr>
        <p:spPr/>
        <p:txBody>
          <a:bodyPr/>
          <a:lstStyle/>
          <a:p>
            <a:endParaRPr lang="en-ZA"/>
          </a:p>
        </p:txBody>
      </p:sp>
      <p:sp>
        <p:nvSpPr>
          <p:cNvPr id="4" name="Slide Number Placeholder 3"/>
          <p:cNvSpPr>
            <a:spLocks noGrp="1"/>
          </p:cNvSpPr>
          <p:nvPr>
            <p:ph type="sldNum" sz="quarter" idx="12"/>
          </p:nvPr>
        </p:nvSpPr>
        <p:spPr/>
        <p:txBody>
          <a:bodyPr/>
          <a:lstStyle/>
          <a:p>
            <a:fld id="{F0D99CAE-7451-4C4A-8BC4-BA6D9069FE6D}" type="slidenum">
              <a:rPr lang="en-ZA" smtClean="0"/>
              <a:t>‹#›</a:t>
            </a:fld>
            <a:endParaRPr lang="en-ZA"/>
          </a:p>
        </p:txBody>
      </p:sp>
    </p:spTree>
    <p:extLst>
      <p:ext uri="{BB962C8B-B14F-4D97-AF65-F5344CB8AC3E}">
        <p14:creationId xmlns:p14="http://schemas.microsoft.com/office/powerpoint/2010/main" val="28079100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ZA"/>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AE9D4A8-C547-46E3-AECF-5ABCA417B32B}" type="datetimeFigureOut">
              <a:rPr lang="en-ZA" smtClean="0"/>
              <a:t>2020/10/21</a:t>
            </a:fld>
            <a:endParaRPr lang="en-ZA"/>
          </a:p>
        </p:txBody>
      </p:sp>
      <p:sp>
        <p:nvSpPr>
          <p:cNvPr id="6" name="Footer Placeholder 5"/>
          <p:cNvSpPr>
            <a:spLocks noGrp="1"/>
          </p:cNvSpPr>
          <p:nvPr>
            <p:ph type="ftr" sz="quarter" idx="11"/>
          </p:nvPr>
        </p:nvSpPr>
        <p:spPr/>
        <p:txBody>
          <a:bodyPr/>
          <a:lstStyle/>
          <a:p>
            <a:endParaRPr lang="en-ZA"/>
          </a:p>
        </p:txBody>
      </p:sp>
      <p:sp>
        <p:nvSpPr>
          <p:cNvPr id="7" name="Slide Number Placeholder 6"/>
          <p:cNvSpPr>
            <a:spLocks noGrp="1"/>
          </p:cNvSpPr>
          <p:nvPr>
            <p:ph type="sldNum" sz="quarter" idx="12"/>
          </p:nvPr>
        </p:nvSpPr>
        <p:spPr/>
        <p:txBody>
          <a:bodyPr/>
          <a:lstStyle/>
          <a:p>
            <a:fld id="{F0D99CAE-7451-4C4A-8BC4-BA6D9069FE6D}" type="slidenum">
              <a:rPr lang="en-ZA" smtClean="0"/>
              <a:t>‹#›</a:t>
            </a:fld>
            <a:endParaRPr lang="en-ZA"/>
          </a:p>
        </p:txBody>
      </p:sp>
    </p:spTree>
    <p:extLst>
      <p:ext uri="{BB962C8B-B14F-4D97-AF65-F5344CB8AC3E}">
        <p14:creationId xmlns:p14="http://schemas.microsoft.com/office/powerpoint/2010/main" val="2582616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ZA"/>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ZA"/>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AE9D4A8-C547-46E3-AECF-5ABCA417B32B}" type="datetimeFigureOut">
              <a:rPr lang="en-ZA" smtClean="0"/>
              <a:t>2020/10/21</a:t>
            </a:fld>
            <a:endParaRPr lang="en-ZA"/>
          </a:p>
        </p:txBody>
      </p:sp>
      <p:sp>
        <p:nvSpPr>
          <p:cNvPr id="6" name="Footer Placeholder 5"/>
          <p:cNvSpPr>
            <a:spLocks noGrp="1"/>
          </p:cNvSpPr>
          <p:nvPr>
            <p:ph type="ftr" sz="quarter" idx="11"/>
          </p:nvPr>
        </p:nvSpPr>
        <p:spPr/>
        <p:txBody>
          <a:bodyPr/>
          <a:lstStyle/>
          <a:p>
            <a:endParaRPr lang="en-ZA"/>
          </a:p>
        </p:txBody>
      </p:sp>
      <p:sp>
        <p:nvSpPr>
          <p:cNvPr id="7" name="Slide Number Placeholder 6"/>
          <p:cNvSpPr>
            <a:spLocks noGrp="1"/>
          </p:cNvSpPr>
          <p:nvPr>
            <p:ph type="sldNum" sz="quarter" idx="12"/>
          </p:nvPr>
        </p:nvSpPr>
        <p:spPr/>
        <p:txBody>
          <a:bodyPr/>
          <a:lstStyle/>
          <a:p>
            <a:fld id="{F0D99CAE-7451-4C4A-8BC4-BA6D9069FE6D}" type="slidenum">
              <a:rPr lang="en-ZA" smtClean="0"/>
              <a:t>‹#›</a:t>
            </a:fld>
            <a:endParaRPr lang="en-ZA"/>
          </a:p>
        </p:txBody>
      </p:sp>
    </p:spTree>
    <p:extLst>
      <p:ext uri="{BB962C8B-B14F-4D97-AF65-F5344CB8AC3E}">
        <p14:creationId xmlns:p14="http://schemas.microsoft.com/office/powerpoint/2010/main" val="8997649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ZA"/>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AE9D4A8-C547-46E3-AECF-5ABCA417B32B}" type="datetimeFigureOut">
              <a:rPr lang="en-ZA" smtClean="0"/>
              <a:t>2020/10/21</a:t>
            </a:fld>
            <a:endParaRPr lang="en-ZA"/>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ZA"/>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0D99CAE-7451-4C4A-8BC4-BA6D9069FE6D}" type="slidenum">
              <a:rPr lang="en-ZA" smtClean="0"/>
              <a:t>‹#›</a:t>
            </a:fld>
            <a:endParaRPr lang="en-ZA"/>
          </a:p>
        </p:txBody>
      </p:sp>
    </p:spTree>
    <p:extLst>
      <p:ext uri="{BB962C8B-B14F-4D97-AF65-F5344CB8AC3E}">
        <p14:creationId xmlns:p14="http://schemas.microsoft.com/office/powerpoint/2010/main" val="39054759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1393371" y="181837"/>
            <a:ext cx="9144000" cy="2387600"/>
          </a:xfrm>
        </p:spPr>
        <p:txBody>
          <a:bodyPr>
            <a:normAutofit/>
          </a:bodyPr>
          <a:lstStyle/>
          <a:p>
            <a:r>
              <a:rPr lang="en-ZA" sz="5400" dirty="0" smtClean="0">
                <a:latin typeface="Arial" panose="020B0604020202020204" pitchFamily="34" charset="0"/>
                <a:cs typeface="Arial" panose="020B0604020202020204" pitchFamily="34" charset="0"/>
              </a:rPr>
              <a:t>Risks of the Entrepreneur</a:t>
            </a:r>
            <a:endParaRPr lang="en-ZA" sz="5400" dirty="0">
              <a:latin typeface="Arial" panose="020B0604020202020204" pitchFamily="34" charset="0"/>
              <a:cs typeface="Arial" panose="020B0604020202020204" pitchFamily="34" charset="0"/>
            </a:endParaRPr>
          </a:p>
        </p:txBody>
      </p:sp>
      <p:pic>
        <p:nvPicPr>
          <p:cNvPr id="4" name="Picture 2" descr="These Are the Risks Every Entrepreneur Needs to Take | Inc.com"/>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 y="2427039"/>
            <a:ext cx="6020371" cy="4430961"/>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Entrepreneurship: Entrepreneur VS Businessma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05303" y="2427039"/>
            <a:ext cx="5804688" cy="44309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7880693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04949" y="1243734"/>
            <a:ext cx="10515600" cy="4351338"/>
          </a:xfrm>
        </p:spPr>
        <p:txBody>
          <a:bodyPr>
            <a:normAutofit/>
          </a:bodyPr>
          <a:lstStyle/>
          <a:p>
            <a:pPr marL="0" indent="0" algn="just">
              <a:buNone/>
            </a:pPr>
            <a:r>
              <a:rPr lang="en-ZA" sz="4000" b="1" dirty="0">
                <a:latin typeface="Arial" panose="020B0604020202020204" pitchFamily="34" charset="0"/>
                <a:cs typeface="Arial" panose="020B0604020202020204" pitchFamily="34" charset="0"/>
              </a:rPr>
              <a:t>Risk</a:t>
            </a:r>
            <a:r>
              <a:rPr lang="en-ZA" sz="4000" dirty="0">
                <a:latin typeface="Arial" panose="020B0604020202020204" pitchFamily="34" charset="0"/>
                <a:cs typeface="Arial" panose="020B0604020202020204" pitchFamily="34" charset="0"/>
              </a:rPr>
              <a:t> is the main cause of uncertainty in any organisation. ... The ability to manage </a:t>
            </a:r>
            <a:r>
              <a:rPr lang="en-ZA" sz="4000" b="1" dirty="0">
                <a:latin typeface="Arial" panose="020B0604020202020204" pitchFamily="34" charset="0"/>
                <a:cs typeface="Arial" panose="020B0604020202020204" pitchFamily="34" charset="0"/>
              </a:rPr>
              <a:t>risk</a:t>
            </a:r>
            <a:r>
              <a:rPr lang="en-ZA" sz="4000" dirty="0">
                <a:latin typeface="Arial" panose="020B0604020202020204" pitchFamily="34" charset="0"/>
                <a:cs typeface="Arial" panose="020B0604020202020204" pitchFamily="34" charset="0"/>
              </a:rPr>
              <a:t> will help companies act more confidently on future business decisions. Their knowledge of the </a:t>
            </a:r>
            <a:r>
              <a:rPr lang="en-ZA" sz="4000" b="1" dirty="0">
                <a:latin typeface="Arial" panose="020B0604020202020204" pitchFamily="34" charset="0"/>
                <a:cs typeface="Arial" panose="020B0604020202020204" pitchFamily="34" charset="0"/>
              </a:rPr>
              <a:t>risks</a:t>
            </a:r>
            <a:r>
              <a:rPr lang="en-ZA" sz="4000" dirty="0">
                <a:latin typeface="Arial" panose="020B0604020202020204" pitchFamily="34" charset="0"/>
                <a:cs typeface="Arial" panose="020B0604020202020204" pitchFamily="34" charset="0"/>
              </a:rPr>
              <a:t> they are facing will give them various options on how to deal with potential problems.</a:t>
            </a:r>
          </a:p>
        </p:txBody>
      </p:sp>
    </p:spTree>
    <p:extLst>
      <p:ext uri="{BB962C8B-B14F-4D97-AF65-F5344CB8AC3E}">
        <p14:creationId xmlns:p14="http://schemas.microsoft.com/office/powerpoint/2010/main" val="15609104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b="1" dirty="0" smtClean="0">
                <a:latin typeface="Arial" panose="020B0604020202020204" pitchFamily="34" charset="0"/>
                <a:cs typeface="Arial" panose="020B0604020202020204" pitchFamily="34" charset="0"/>
              </a:rPr>
              <a:t>Importance of Good Risk</a:t>
            </a:r>
            <a:endParaRPr lang="en-ZA" dirty="0"/>
          </a:p>
        </p:txBody>
      </p:sp>
      <p:sp>
        <p:nvSpPr>
          <p:cNvPr id="3" name="Content Placeholder 2"/>
          <p:cNvSpPr>
            <a:spLocks noGrp="1"/>
          </p:cNvSpPr>
          <p:nvPr>
            <p:ph idx="1"/>
          </p:nvPr>
        </p:nvSpPr>
        <p:spPr/>
        <p:txBody>
          <a:bodyPr>
            <a:normAutofit/>
          </a:bodyPr>
          <a:lstStyle/>
          <a:p>
            <a:r>
              <a:rPr lang="en-ZA" sz="4000" dirty="0" smtClean="0">
                <a:latin typeface="Arial" panose="020B0604020202020204" pitchFamily="34" charset="0"/>
                <a:cs typeface="Arial" panose="020B0604020202020204" pitchFamily="34" charset="0"/>
              </a:rPr>
              <a:t>It helps to reduce uncertainty</a:t>
            </a:r>
          </a:p>
          <a:p>
            <a:r>
              <a:rPr lang="en-ZA" sz="4000" dirty="0" smtClean="0">
                <a:latin typeface="Arial" panose="020B0604020202020204" pitchFamily="34" charset="0"/>
                <a:cs typeface="Arial" panose="020B0604020202020204" pitchFamily="34" charset="0"/>
              </a:rPr>
              <a:t>It is crucial for successful planning</a:t>
            </a:r>
          </a:p>
          <a:p>
            <a:r>
              <a:rPr lang="en-ZA" sz="4000" dirty="0" smtClean="0">
                <a:latin typeface="Arial" panose="020B0604020202020204" pitchFamily="34" charset="0"/>
                <a:cs typeface="Arial" panose="020B0604020202020204" pitchFamily="34" charset="0"/>
              </a:rPr>
              <a:t>It helps reduce expenses and losses</a:t>
            </a:r>
          </a:p>
          <a:p>
            <a:r>
              <a:rPr lang="en-ZA" sz="4000" dirty="0" smtClean="0">
                <a:latin typeface="Arial" panose="020B0604020202020204" pitchFamily="34" charset="0"/>
                <a:cs typeface="Arial" panose="020B0604020202020204" pitchFamily="34" charset="0"/>
              </a:rPr>
              <a:t>It helps improve your reputation</a:t>
            </a:r>
            <a:endParaRPr lang="en-ZA" sz="4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810483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normAutofit/>
          </a:bodyPr>
          <a:lstStyle/>
          <a:p>
            <a:pPr marL="0" indent="0">
              <a:buNone/>
            </a:pPr>
            <a:r>
              <a:rPr lang="en-ZA" sz="4800" b="1" dirty="0" smtClean="0">
                <a:latin typeface="Arial" panose="020B0604020202020204" pitchFamily="34" charset="0"/>
                <a:cs typeface="Arial" panose="020B0604020202020204" pitchFamily="34" charset="0"/>
              </a:rPr>
              <a:t>“YOU CAN NEVER CROSS THE OCEAN UNTIL YOU HAVE THE COURAGE TO LOSE SIGHT OF THE SHORE”</a:t>
            </a:r>
            <a:endParaRPr lang="en-ZA" sz="48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7611918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b="1" dirty="0" smtClean="0">
                <a:latin typeface="Arial" panose="020B0604020202020204" pitchFamily="34" charset="0"/>
                <a:cs typeface="Arial" panose="020B0604020202020204" pitchFamily="34" charset="0"/>
              </a:rPr>
              <a:t>Is risk bad for an Entrepreneur?</a:t>
            </a:r>
            <a:endParaRPr lang="en-ZA" b="1"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572193" y="1809000"/>
            <a:ext cx="10515600" cy="4351338"/>
          </a:xfrm>
        </p:spPr>
        <p:txBody>
          <a:bodyPr>
            <a:noAutofit/>
          </a:bodyPr>
          <a:lstStyle/>
          <a:p>
            <a:pPr marL="0" indent="0" algn="just">
              <a:buNone/>
            </a:pPr>
            <a:r>
              <a:rPr lang="en-ZA" sz="4000" dirty="0" smtClean="0">
                <a:latin typeface="Arial" panose="020B0604020202020204" pitchFamily="34" charset="0"/>
                <a:cs typeface="Arial" panose="020B0604020202020204" pitchFamily="34" charset="0"/>
              </a:rPr>
              <a:t>The biggest risk is not taking any risk….</a:t>
            </a:r>
          </a:p>
          <a:p>
            <a:pPr marL="0" indent="0" algn="just">
              <a:buNone/>
            </a:pPr>
            <a:r>
              <a:rPr lang="en-ZA" sz="4000" dirty="0" smtClean="0">
                <a:latin typeface="Arial" panose="020B0604020202020204" pitchFamily="34" charset="0"/>
                <a:cs typeface="Arial" panose="020B0604020202020204" pitchFamily="34" charset="0"/>
              </a:rPr>
              <a:t>                  (Mark Zuckerberg)</a:t>
            </a:r>
          </a:p>
          <a:p>
            <a:pPr algn="just"/>
            <a:r>
              <a:rPr lang="en-ZA" sz="4000" dirty="0" smtClean="0">
                <a:latin typeface="Arial" panose="020B0604020202020204" pitchFamily="34" charset="0"/>
                <a:cs typeface="Arial" panose="020B0604020202020204" pitchFamily="34" charset="0"/>
              </a:rPr>
              <a:t>According to statistics, there is a high rate of failed businesses.</a:t>
            </a:r>
          </a:p>
          <a:p>
            <a:pPr algn="just"/>
            <a:r>
              <a:rPr lang="en-ZA" sz="4000" dirty="0" smtClean="0">
                <a:latin typeface="Arial" panose="020B0604020202020204" pitchFamily="34" charset="0"/>
                <a:cs typeface="Arial" panose="020B0604020202020204" pitchFamily="34" charset="0"/>
              </a:rPr>
              <a:t>90% of businesses fail in the first year.</a:t>
            </a:r>
          </a:p>
          <a:p>
            <a:pPr algn="just"/>
            <a:r>
              <a:rPr lang="en-ZA" sz="4000" dirty="0" smtClean="0">
                <a:latin typeface="Arial" panose="020B0604020202020204" pitchFamily="34" charset="0"/>
                <a:cs typeface="Arial" panose="020B0604020202020204" pitchFamily="34" charset="0"/>
              </a:rPr>
              <a:t>Taking risk is a skill for successful entrepreneur.</a:t>
            </a:r>
            <a:endParaRPr lang="en-ZA" sz="4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3315024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0298" y="1014145"/>
            <a:ext cx="11094720" cy="4351338"/>
          </a:xfrm>
        </p:spPr>
        <p:txBody>
          <a:bodyPr>
            <a:noAutofit/>
          </a:bodyPr>
          <a:lstStyle/>
          <a:p>
            <a:pPr marL="0" indent="0" algn="just">
              <a:buNone/>
            </a:pPr>
            <a:r>
              <a:rPr lang="en-ZA" dirty="0">
                <a:latin typeface="Arial" panose="020B0604020202020204" pitchFamily="34" charset="0"/>
                <a:cs typeface="Arial" panose="020B0604020202020204" pitchFamily="34" charset="0"/>
              </a:rPr>
              <a:t>All forms of business have some degree of risk. These risks may bring losses but they may also bring profits and expansion of the business. A focused entrepreneur should consequently be able to </a:t>
            </a:r>
            <a:r>
              <a:rPr lang="en-ZA" dirty="0" err="1">
                <a:latin typeface="Arial" panose="020B0604020202020204" pitchFamily="34" charset="0"/>
                <a:cs typeface="Arial" panose="020B0604020202020204" pitchFamily="34" charset="0"/>
              </a:rPr>
              <a:t>analyze</a:t>
            </a:r>
            <a:r>
              <a:rPr lang="en-ZA" dirty="0">
                <a:latin typeface="Arial" panose="020B0604020202020204" pitchFamily="34" charset="0"/>
                <a:cs typeface="Arial" panose="020B0604020202020204" pitchFamily="34" charset="0"/>
              </a:rPr>
              <a:t> all business ideas and plans and identify those that represent a serious risk to their business (in terms of both possible upsides and downsides). </a:t>
            </a:r>
            <a:r>
              <a:rPr lang="en-ZA" dirty="0" smtClean="0">
                <a:latin typeface="Arial" panose="020B0604020202020204" pitchFamily="34" charset="0"/>
                <a:cs typeface="Arial" panose="020B0604020202020204" pitchFamily="34" charset="0"/>
              </a:rPr>
              <a:t>All </a:t>
            </a:r>
            <a:r>
              <a:rPr lang="en-ZA" dirty="0">
                <a:latin typeface="Arial" panose="020B0604020202020204" pitchFamily="34" charset="0"/>
                <a:cs typeface="Arial" panose="020B0604020202020204" pitchFamily="34" charset="0"/>
              </a:rPr>
              <a:t>the same, risks cannot be avoided in business. </a:t>
            </a:r>
            <a:endParaRPr lang="en-ZA" dirty="0" smtClean="0">
              <a:latin typeface="Arial" panose="020B0604020202020204" pitchFamily="34" charset="0"/>
              <a:cs typeface="Arial" panose="020B0604020202020204" pitchFamily="34" charset="0"/>
            </a:endParaRPr>
          </a:p>
          <a:p>
            <a:pPr marL="0" indent="0" algn="just">
              <a:buNone/>
            </a:pPr>
            <a:endParaRPr lang="en-ZA" dirty="0" smtClean="0">
              <a:latin typeface="Arial" panose="020B0604020202020204" pitchFamily="34" charset="0"/>
              <a:cs typeface="Arial" panose="020B0604020202020204" pitchFamily="34" charset="0"/>
            </a:endParaRPr>
          </a:p>
          <a:p>
            <a:pPr marL="0" indent="0" algn="just">
              <a:buNone/>
            </a:pPr>
            <a:r>
              <a:rPr lang="en-ZA" dirty="0" smtClean="0">
                <a:latin typeface="Arial" panose="020B0604020202020204" pitchFamily="34" charset="0"/>
                <a:cs typeface="Arial" panose="020B0604020202020204" pitchFamily="34" charset="0"/>
              </a:rPr>
              <a:t>If </a:t>
            </a:r>
            <a:r>
              <a:rPr lang="en-ZA" dirty="0">
                <a:latin typeface="Arial" panose="020B0604020202020204" pitchFamily="34" charset="0"/>
                <a:cs typeface="Arial" panose="020B0604020202020204" pitchFamily="34" charset="0"/>
              </a:rPr>
              <a:t>a particular risk involves too much time and money, it is wise to avoid it unless there are sufficient contingency resources to deploy. After all, ideas that promise a large profit are often the same ideas that can bring enormous loss to a business.</a:t>
            </a:r>
          </a:p>
        </p:txBody>
      </p:sp>
    </p:spTree>
    <p:extLst>
      <p:ext uri="{BB962C8B-B14F-4D97-AF65-F5344CB8AC3E}">
        <p14:creationId xmlns:p14="http://schemas.microsoft.com/office/powerpoint/2010/main" val="174357694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smtClean="0"/>
              <a:t>Causes of losses</a:t>
            </a:r>
            <a:endParaRPr lang="en-ZA" dirty="0"/>
          </a:p>
        </p:txBody>
      </p:sp>
      <p:sp>
        <p:nvSpPr>
          <p:cNvPr id="3" name="Content Placeholder 2"/>
          <p:cNvSpPr>
            <a:spLocks noGrp="1"/>
          </p:cNvSpPr>
          <p:nvPr>
            <p:ph idx="1"/>
          </p:nvPr>
        </p:nvSpPr>
        <p:spPr/>
        <p:txBody>
          <a:bodyPr/>
          <a:lstStyle/>
          <a:p>
            <a:pPr marL="0" indent="0">
              <a:buNone/>
            </a:pPr>
            <a:r>
              <a:rPr lang="en-ZA" dirty="0"/>
              <a:t>There are many risks associated with businesses, some of which can be avoided and others which just become part of an entrepreneur’s day-to-day life. One of the greatest risks in a business is the risk of running at a loss</a:t>
            </a:r>
            <a:r>
              <a:rPr lang="en-ZA" dirty="0" smtClean="0"/>
              <a:t>.</a:t>
            </a:r>
          </a:p>
          <a:p>
            <a:r>
              <a:rPr lang="en-ZA" dirty="0"/>
              <a:t>bad business </a:t>
            </a:r>
            <a:r>
              <a:rPr lang="en-ZA" dirty="0" smtClean="0"/>
              <a:t>decisions</a:t>
            </a:r>
          </a:p>
          <a:p>
            <a:r>
              <a:rPr lang="en-ZA" dirty="0"/>
              <a:t>recessionary </a:t>
            </a:r>
            <a:r>
              <a:rPr lang="en-ZA" dirty="0" smtClean="0"/>
              <a:t>conditions</a:t>
            </a:r>
          </a:p>
          <a:p>
            <a:r>
              <a:rPr lang="en-ZA" dirty="0"/>
              <a:t>other changes in the market.</a:t>
            </a:r>
          </a:p>
        </p:txBody>
      </p:sp>
    </p:spTree>
    <p:extLst>
      <p:ext uri="{BB962C8B-B14F-4D97-AF65-F5344CB8AC3E}">
        <p14:creationId xmlns:p14="http://schemas.microsoft.com/office/powerpoint/2010/main" val="196603072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6309" y="678469"/>
            <a:ext cx="11049000" cy="4351338"/>
          </a:xfrm>
        </p:spPr>
        <p:txBody>
          <a:bodyPr>
            <a:noAutofit/>
          </a:bodyPr>
          <a:lstStyle/>
          <a:p>
            <a:pPr algn="just"/>
            <a:r>
              <a:rPr lang="en-ZA" sz="4000" dirty="0" smtClean="0">
                <a:latin typeface="Arial" panose="020B0604020202020204" pitchFamily="34" charset="0"/>
                <a:cs typeface="Arial" panose="020B0604020202020204" pitchFamily="34" charset="0"/>
              </a:rPr>
              <a:t>Entrepreneur means risk.</a:t>
            </a:r>
          </a:p>
          <a:p>
            <a:pPr algn="just"/>
            <a:r>
              <a:rPr lang="en-ZA" sz="4000" dirty="0" smtClean="0">
                <a:latin typeface="Arial" panose="020B0604020202020204" pitchFamily="34" charset="0"/>
                <a:cs typeface="Arial" panose="020B0604020202020204" pitchFamily="34" charset="0"/>
              </a:rPr>
              <a:t>The risk of walking away from security and career path to create something new</a:t>
            </a:r>
          </a:p>
          <a:p>
            <a:pPr algn="just"/>
            <a:r>
              <a:rPr lang="en-ZA" sz="4000" dirty="0" smtClean="0">
                <a:latin typeface="Arial" panose="020B0604020202020204" pitchFamily="34" charset="0"/>
                <a:cs typeface="Arial" panose="020B0604020202020204" pitchFamily="34" charset="0"/>
              </a:rPr>
              <a:t>The risk of taking yourself and your family into an unfamiliar storm of stress and uncertainty</a:t>
            </a:r>
          </a:p>
          <a:p>
            <a:pPr algn="just"/>
            <a:r>
              <a:rPr lang="en-ZA" sz="4000" dirty="0" smtClean="0">
                <a:latin typeface="Arial" panose="020B0604020202020204" pitchFamily="34" charset="0"/>
                <a:cs typeface="Arial" panose="020B0604020202020204" pitchFamily="34" charset="0"/>
              </a:rPr>
              <a:t>The risk that you’ve miscalculated an opportunity</a:t>
            </a:r>
          </a:p>
          <a:p>
            <a:pPr algn="just"/>
            <a:r>
              <a:rPr lang="en-ZA" sz="4000" dirty="0" smtClean="0">
                <a:latin typeface="Arial" panose="020B0604020202020204" pitchFamily="34" charset="0"/>
                <a:cs typeface="Arial" panose="020B0604020202020204" pitchFamily="34" charset="0"/>
              </a:rPr>
              <a:t>The risk that you’ve miscalculated your own internal resources as you plunge into a new venture.</a:t>
            </a:r>
            <a:endParaRPr lang="en-ZA" sz="4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4142749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5815" y="248748"/>
            <a:ext cx="10515600" cy="649028"/>
          </a:xfrm>
        </p:spPr>
        <p:txBody>
          <a:bodyPr>
            <a:normAutofit/>
          </a:bodyPr>
          <a:lstStyle/>
          <a:p>
            <a:r>
              <a:rPr lang="en-ZA" sz="4000" dirty="0" smtClean="0">
                <a:latin typeface="Arial" panose="020B0604020202020204" pitchFamily="34" charset="0"/>
                <a:cs typeface="Arial" panose="020B0604020202020204" pitchFamily="34" charset="0"/>
              </a:rPr>
              <a:t>Types of Risks</a:t>
            </a:r>
            <a:endParaRPr lang="en-ZA" sz="4000"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149628" y="897776"/>
            <a:ext cx="11820699" cy="4351338"/>
          </a:xfrm>
        </p:spPr>
        <p:txBody>
          <a:bodyPr>
            <a:noAutofit/>
          </a:bodyPr>
          <a:lstStyle/>
          <a:p>
            <a:pPr algn="just"/>
            <a:r>
              <a:rPr lang="en-ZA" sz="3200" dirty="0" smtClean="0">
                <a:latin typeface="Arial" panose="020B0604020202020204" pitchFamily="34" charset="0"/>
                <a:cs typeface="Arial" panose="020B0604020202020204" pitchFamily="34" charset="0"/>
              </a:rPr>
              <a:t>Market and opportunity risk</a:t>
            </a:r>
          </a:p>
          <a:p>
            <a:pPr marL="0" indent="0" algn="just">
              <a:buNone/>
            </a:pPr>
            <a:r>
              <a:rPr lang="en-ZA" sz="3200" dirty="0">
                <a:latin typeface="Arial" panose="020B0604020202020204" pitchFamily="34" charset="0"/>
                <a:cs typeface="Arial" panose="020B0604020202020204" pitchFamily="34" charset="0"/>
              </a:rPr>
              <a:t>The market does not always remain stable. It fluctuates in many ways and may even be highly seasonal. Many variables cause this. Steady profits may not always be there so planning for a “rainy day” becomes critical</a:t>
            </a:r>
            <a:r>
              <a:rPr lang="en-ZA" sz="3200" dirty="0" smtClean="0">
                <a:latin typeface="Arial" panose="020B0604020202020204" pitchFamily="34" charset="0"/>
                <a:cs typeface="Arial" panose="020B0604020202020204" pitchFamily="34" charset="0"/>
              </a:rPr>
              <a:t>.</a:t>
            </a:r>
          </a:p>
          <a:p>
            <a:pPr marL="0" indent="0" algn="just">
              <a:lnSpc>
                <a:spcPct val="100000"/>
              </a:lnSpc>
              <a:buNone/>
            </a:pPr>
            <a:endParaRPr lang="en-ZA" sz="3200" dirty="0" smtClean="0">
              <a:latin typeface="Arial" panose="020B0604020202020204" pitchFamily="34" charset="0"/>
              <a:cs typeface="Arial" panose="020B0604020202020204" pitchFamily="34" charset="0"/>
            </a:endParaRPr>
          </a:p>
          <a:p>
            <a:pPr algn="just"/>
            <a:r>
              <a:rPr lang="en-ZA" sz="3200" dirty="0" smtClean="0">
                <a:latin typeface="Arial" panose="020B0604020202020204" pitchFamily="34" charset="0"/>
                <a:cs typeface="Arial" panose="020B0604020202020204" pitchFamily="34" charset="0"/>
              </a:rPr>
              <a:t>Competitive risk</a:t>
            </a:r>
          </a:p>
          <a:p>
            <a:pPr marL="0" indent="0" algn="just">
              <a:buNone/>
            </a:pPr>
            <a:r>
              <a:rPr lang="en-ZA" sz="3200" dirty="0">
                <a:latin typeface="Arial" panose="020B0604020202020204" pitchFamily="34" charset="0"/>
                <a:cs typeface="Arial" panose="020B0604020202020204" pitchFamily="34" charset="0"/>
              </a:rPr>
              <a:t>Stiff competition can wipe out a business completely. Many times small ventures cannot survive the onslaught of big ventures. The latter have money to advertise and publicize their products. They may also drop prices to very low levels to drive a smaller venture out of business.</a:t>
            </a:r>
            <a:endParaRPr lang="en-ZA" sz="3200"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194022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6185" y="628593"/>
            <a:ext cx="11231880" cy="4351338"/>
          </a:xfrm>
        </p:spPr>
        <p:txBody>
          <a:bodyPr>
            <a:noAutofit/>
          </a:bodyPr>
          <a:lstStyle/>
          <a:p>
            <a:pPr algn="just"/>
            <a:r>
              <a:rPr lang="en-ZA" sz="3200" dirty="0" smtClean="0">
                <a:latin typeface="Arial" panose="020B0604020202020204" pitchFamily="34" charset="0"/>
                <a:cs typeface="Arial" panose="020B0604020202020204" pitchFamily="34" charset="0"/>
              </a:rPr>
              <a:t>Financial risk</a:t>
            </a:r>
          </a:p>
          <a:p>
            <a:pPr marL="0" indent="0" algn="just">
              <a:buNone/>
            </a:pPr>
            <a:r>
              <a:rPr lang="en-ZA" sz="3200" dirty="0" smtClean="0">
                <a:latin typeface="Arial" panose="020B0604020202020204" pitchFamily="34" charset="0"/>
                <a:cs typeface="Arial" panose="020B0604020202020204" pitchFamily="34" charset="0"/>
              </a:rPr>
              <a:t>An entrepreneur is usually in debt as he or she has to borrow money to invest. Often he or she suffers losses and is unable to pay up the loans.</a:t>
            </a:r>
          </a:p>
          <a:p>
            <a:pPr marL="0" indent="0" algn="just">
              <a:buNone/>
            </a:pPr>
            <a:endParaRPr lang="en-ZA" sz="3200" dirty="0" smtClean="0">
              <a:latin typeface="Arial" panose="020B0604020202020204" pitchFamily="34" charset="0"/>
              <a:cs typeface="Arial" panose="020B0604020202020204" pitchFamily="34" charset="0"/>
            </a:endParaRPr>
          </a:p>
          <a:p>
            <a:pPr algn="just"/>
            <a:r>
              <a:rPr lang="en-ZA" sz="3200" dirty="0" smtClean="0">
                <a:latin typeface="Arial" panose="020B0604020202020204" pitchFamily="34" charset="0"/>
                <a:cs typeface="Arial" panose="020B0604020202020204" pitchFamily="34" charset="0"/>
              </a:rPr>
              <a:t>Operational risk</a:t>
            </a:r>
          </a:p>
          <a:p>
            <a:pPr marL="0" indent="0" algn="just">
              <a:buNone/>
            </a:pPr>
            <a:r>
              <a:rPr lang="en-ZA" sz="3200" dirty="0">
                <a:latin typeface="Arial" panose="020B0604020202020204" pitchFamily="34" charset="0"/>
                <a:cs typeface="Arial" panose="020B0604020202020204" pitchFamily="34" charset="0"/>
              </a:rPr>
              <a:t>Products remain unsold in the market as the purchasing power of the individual comes down. Business people cannot sell their products and as a result are unable to make profits.</a:t>
            </a:r>
          </a:p>
        </p:txBody>
      </p:sp>
    </p:spTree>
    <p:extLst>
      <p:ext uri="{BB962C8B-B14F-4D97-AF65-F5344CB8AC3E}">
        <p14:creationId xmlns:p14="http://schemas.microsoft.com/office/powerpoint/2010/main" val="12117714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smtClean="0"/>
              <a:t>Other types of Risks</a:t>
            </a:r>
            <a:endParaRPr lang="en-ZA" dirty="0"/>
          </a:p>
        </p:txBody>
      </p:sp>
      <p:sp>
        <p:nvSpPr>
          <p:cNvPr id="3" name="Content Placeholder 2"/>
          <p:cNvSpPr>
            <a:spLocks noGrp="1"/>
          </p:cNvSpPr>
          <p:nvPr>
            <p:ph idx="1"/>
          </p:nvPr>
        </p:nvSpPr>
        <p:spPr/>
        <p:txBody>
          <a:bodyPr>
            <a:normAutofit lnSpcReduction="10000"/>
          </a:bodyPr>
          <a:lstStyle/>
          <a:p>
            <a:r>
              <a:rPr lang="en-ZA" dirty="0" smtClean="0"/>
              <a:t>No steady </a:t>
            </a:r>
            <a:r>
              <a:rPr lang="en-ZA" dirty="0" err="1" smtClean="0"/>
              <a:t>paycheck</a:t>
            </a:r>
            <a:endParaRPr lang="en-ZA" dirty="0" smtClean="0"/>
          </a:p>
          <a:p>
            <a:r>
              <a:rPr lang="en-ZA" dirty="0" err="1" smtClean="0"/>
              <a:t>Sacrifising</a:t>
            </a:r>
            <a:r>
              <a:rPr lang="en-ZA" dirty="0" smtClean="0"/>
              <a:t> personal capital</a:t>
            </a:r>
          </a:p>
          <a:p>
            <a:r>
              <a:rPr lang="en-ZA" dirty="0" smtClean="0"/>
              <a:t>Relying on cash flow</a:t>
            </a:r>
          </a:p>
          <a:p>
            <a:r>
              <a:rPr lang="en-ZA" dirty="0" smtClean="0"/>
              <a:t>Interest in your product/ services</a:t>
            </a:r>
          </a:p>
          <a:p>
            <a:r>
              <a:rPr lang="en-ZA" dirty="0" smtClean="0"/>
              <a:t>Poor recruitment</a:t>
            </a:r>
          </a:p>
          <a:p>
            <a:r>
              <a:rPr lang="en-ZA" dirty="0" smtClean="0"/>
              <a:t>Trusting employees</a:t>
            </a:r>
          </a:p>
          <a:p>
            <a:r>
              <a:rPr lang="en-ZA" dirty="0" smtClean="0"/>
              <a:t>Betting on a crucial deadline</a:t>
            </a:r>
          </a:p>
          <a:p>
            <a:r>
              <a:rPr lang="en-ZA" dirty="0" smtClean="0"/>
              <a:t>Committing personal time and health</a:t>
            </a:r>
          </a:p>
          <a:p>
            <a:r>
              <a:rPr lang="en-ZA" dirty="0" smtClean="0"/>
              <a:t>Emotional risk</a:t>
            </a:r>
            <a:endParaRPr lang="en-ZA" dirty="0"/>
          </a:p>
        </p:txBody>
      </p:sp>
    </p:spTree>
    <p:extLst>
      <p:ext uri="{BB962C8B-B14F-4D97-AF65-F5344CB8AC3E}">
        <p14:creationId xmlns:p14="http://schemas.microsoft.com/office/powerpoint/2010/main" val="74884162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151</TotalTime>
  <Words>546</Words>
  <Application>Microsoft Office PowerPoint</Application>
  <PresentationFormat>Widescreen</PresentationFormat>
  <Paragraphs>48</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Calibri Light</vt:lpstr>
      <vt:lpstr>Office Theme</vt:lpstr>
      <vt:lpstr>Risks of the Entrepreneur</vt:lpstr>
      <vt:lpstr>PowerPoint Presentation</vt:lpstr>
      <vt:lpstr>Is risk bad for an Entrepreneur?</vt:lpstr>
      <vt:lpstr>PowerPoint Presentation</vt:lpstr>
      <vt:lpstr>Causes of losses</vt:lpstr>
      <vt:lpstr>PowerPoint Presentation</vt:lpstr>
      <vt:lpstr>Types of Risks</vt:lpstr>
      <vt:lpstr>PowerPoint Presentation</vt:lpstr>
      <vt:lpstr>Other types of Risks</vt:lpstr>
      <vt:lpstr>PowerPoint Presentation</vt:lpstr>
      <vt:lpstr>Importance of Good Risk</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Omolola Tajelawi</dc:creator>
  <cp:lastModifiedBy>Omolola Tajelawi</cp:lastModifiedBy>
  <cp:revision>10</cp:revision>
  <cp:lastPrinted>2020-10-21T09:53:01Z</cp:lastPrinted>
  <dcterms:created xsi:type="dcterms:W3CDTF">2020-10-21T07:40:08Z</dcterms:created>
  <dcterms:modified xsi:type="dcterms:W3CDTF">2020-10-21T10:12:06Z</dcterms:modified>
</cp:coreProperties>
</file>