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66" r:id="rId5"/>
    <p:sldId id="264" r:id="rId6"/>
    <p:sldId id="265" r:id="rId7"/>
    <p:sldId id="259" r:id="rId8"/>
    <p:sldId id="267" r:id="rId9"/>
    <p:sldId id="268" r:id="rId10"/>
    <p:sldId id="269" r:id="rId11"/>
    <p:sldId id="270" r:id="rId12"/>
    <p:sldId id="271" r:id="rId13"/>
    <p:sldId id="272" r:id="rId14"/>
    <p:sldId id="273" r:id="rId15"/>
    <p:sldId id="274" r:id="rId16"/>
    <p:sldId id="275"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sh Goundadkar" userId="4c154673fd9a7b34" providerId="LiveId" clId="{F18BB838-570A-406C-AED3-739295D22B33}"/>
    <pc:docChg chg="undo custSel addSld delSld modSld">
      <pc:chgData name="Atish Goundadkar" userId="4c154673fd9a7b34" providerId="LiveId" clId="{F18BB838-570A-406C-AED3-739295D22B33}" dt="2021-05-23T13:10:45.197" v="15" actId="21"/>
      <pc:docMkLst>
        <pc:docMk/>
      </pc:docMkLst>
      <pc:sldChg chg="add del">
        <pc:chgData name="Atish Goundadkar" userId="4c154673fd9a7b34" providerId="LiveId" clId="{F18BB838-570A-406C-AED3-739295D22B33}" dt="2021-05-23T13:10:09.609" v="1" actId="2890"/>
        <pc:sldMkLst>
          <pc:docMk/>
          <pc:sldMk cId="1783939186" sldId="263"/>
        </pc:sldMkLst>
      </pc:sldChg>
      <pc:sldChg chg="addSp delSp modSp new mod modClrScheme chgLayout">
        <pc:chgData name="Atish Goundadkar" userId="4c154673fd9a7b34" providerId="LiveId" clId="{F18BB838-570A-406C-AED3-739295D22B33}" dt="2021-05-23T13:10:45.197" v="15" actId="21"/>
        <pc:sldMkLst>
          <pc:docMk/>
          <pc:sldMk cId="2142084018" sldId="263"/>
        </pc:sldMkLst>
        <pc:spChg chg="del mod ord">
          <ac:chgData name="Atish Goundadkar" userId="4c154673fd9a7b34" providerId="LiveId" clId="{F18BB838-570A-406C-AED3-739295D22B33}" dt="2021-05-23T13:10:27.438" v="5" actId="700"/>
          <ac:spMkLst>
            <pc:docMk/>
            <pc:sldMk cId="2142084018" sldId="263"/>
            <ac:spMk id="2" creationId="{0CF6F85C-A4DD-4957-B80E-178AAE28A463}"/>
          </ac:spMkLst>
        </pc:spChg>
        <pc:spChg chg="del mod ord">
          <ac:chgData name="Atish Goundadkar" userId="4c154673fd9a7b34" providerId="LiveId" clId="{F18BB838-570A-406C-AED3-739295D22B33}" dt="2021-05-23T13:10:27.438" v="5" actId="700"/>
          <ac:spMkLst>
            <pc:docMk/>
            <pc:sldMk cId="2142084018" sldId="263"/>
            <ac:spMk id="3" creationId="{1F93D111-AEFF-4226-A462-7949CD3E6440}"/>
          </ac:spMkLst>
        </pc:spChg>
        <pc:spChg chg="del">
          <ac:chgData name="Atish Goundadkar" userId="4c154673fd9a7b34" providerId="LiveId" clId="{F18BB838-570A-406C-AED3-739295D22B33}" dt="2021-05-23T13:10:27.438" v="5" actId="700"/>
          <ac:spMkLst>
            <pc:docMk/>
            <pc:sldMk cId="2142084018" sldId="263"/>
            <ac:spMk id="4" creationId="{BFE7E5CA-1955-433D-930E-8E25B29DD9AF}"/>
          </ac:spMkLst>
        </pc:spChg>
        <pc:spChg chg="add mod ord">
          <ac:chgData name="Atish Goundadkar" userId="4c154673fd9a7b34" providerId="LiveId" clId="{F18BB838-570A-406C-AED3-739295D22B33}" dt="2021-05-23T13:10:31.206" v="14" actId="20577"/>
          <ac:spMkLst>
            <pc:docMk/>
            <pc:sldMk cId="2142084018" sldId="263"/>
            <ac:spMk id="5" creationId="{C71A7388-EF0B-40DA-9D9A-5A40179DB31E}"/>
          </ac:spMkLst>
        </pc:spChg>
        <pc:spChg chg="add del mod ord">
          <ac:chgData name="Atish Goundadkar" userId="4c154673fd9a7b34" providerId="LiveId" clId="{F18BB838-570A-406C-AED3-739295D22B33}" dt="2021-05-23T13:10:45.197" v="15" actId="21"/>
          <ac:spMkLst>
            <pc:docMk/>
            <pc:sldMk cId="2142084018" sldId="263"/>
            <ac:spMk id="6" creationId="{28081011-D0D6-4E06-8168-8C94D397B34B}"/>
          </ac:spMkLst>
        </pc:spChg>
      </pc:sldChg>
      <pc:sldChg chg="new del">
        <pc:chgData name="Atish Goundadkar" userId="4c154673fd9a7b34" providerId="LiveId" clId="{F18BB838-570A-406C-AED3-739295D22B33}" dt="2021-05-23T13:10:14.635" v="3" actId="680"/>
        <pc:sldMkLst>
          <pc:docMk/>
          <pc:sldMk cId="4109799845"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6FEE1-F73B-4523-9802-A1B423812765}" type="datetimeFigureOut">
              <a:rPr lang="en-IN" smtClean="0"/>
              <a:t>13-02-2022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896D25E-B5A8-4D25-9967-C4450C8D983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401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6FEE1-F73B-4523-9802-A1B423812765}"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6D25E-B5A8-4D25-9967-C4450C8D983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47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6FEE1-F73B-4523-9802-A1B423812765}"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6D25E-B5A8-4D25-9967-C4450C8D983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52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6FEE1-F73B-4523-9802-A1B423812765}"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6D25E-B5A8-4D25-9967-C4450C8D983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71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26FEE1-F73B-4523-9802-A1B423812765}"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96D25E-B5A8-4D25-9967-C4450C8D983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459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26FEE1-F73B-4523-9802-A1B423812765}"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96D25E-B5A8-4D25-9967-C4450C8D983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50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26FEE1-F73B-4523-9802-A1B423812765}" type="datetimeFigureOut">
              <a:rPr lang="en-IN" smtClean="0"/>
              <a:t>13-02-2022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96D25E-B5A8-4D25-9967-C4450C8D983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944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26FEE1-F73B-4523-9802-A1B423812765}" type="datetimeFigureOut">
              <a:rPr lang="en-IN" smtClean="0"/>
              <a:t>13-02-2022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96D25E-B5A8-4D25-9967-C4450C8D983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879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6FEE1-F73B-4523-9802-A1B423812765}" type="datetimeFigureOut">
              <a:rPr lang="en-IN" smtClean="0"/>
              <a:t>13-02-2022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96D25E-B5A8-4D25-9967-C4450C8D9837}" type="slidenum">
              <a:rPr lang="en-IN" smtClean="0"/>
              <a:t>‹#›</a:t>
            </a:fld>
            <a:endParaRPr lang="en-IN"/>
          </a:p>
        </p:txBody>
      </p:sp>
    </p:spTree>
    <p:extLst>
      <p:ext uri="{BB962C8B-B14F-4D97-AF65-F5344CB8AC3E}">
        <p14:creationId xmlns:p14="http://schemas.microsoft.com/office/powerpoint/2010/main" val="86926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26FEE1-F73B-4523-9802-A1B423812765}"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96D25E-B5A8-4D25-9967-C4450C8D983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51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126FEE1-F73B-4523-9802-A1B423812765}" type="datetimeFigureOut">
              <a:rPr lang="en-IN" smtClean="0"/>
              <a:t>13-02-2022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896D25E-B5A8-4D25-9967-C4450C8D983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36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126FEE1-F73B-4523-9802-A1B423812765}" type="datetimeFigureOut">
              <a:rPr lang="en-IN" smtClean="0"/>
              <a:t>13-02-2022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896D25E-B5A8-4D25-9967-C4450C8D983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78219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tishGoundadka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5D87-1C09-47D3-AFC2-28F9132B3C47}"/>
              </a:ext>
            </a:extLst>
          </p:cNvPr>
          <p:cNvSpPr>
            <a:spLocks noGrp="1"/>
          </p:cNvSpPr>
          <p:nvPr>
            <p:ph type="ctrTitle"/>
          </p:nvPr>
        </p:nvSpPr>
        <p:spPr/>
        <p:txBody>
          <a:bodyPr>
            <a:normAutofit/>
          </a:bodyPr>
          <a:lstStyle/>
          <a:p>
            <a:r>
              <a:rPr lang="en-US" dirty="0"/>
              <a:t>Task– 4</a:t>
            </a:r>
            <a:endParaRPr lang="en-IN" dirty="0"/>
          </a:p>
        </p:txBody>
      </p:sp>
      <p:sp>
        <p:nvSpPr>
          <p:cNvPr id="3" name="Subtitle 2">
            <a:extLst>
              <a:ext uri="{FF2B5EF4-FFF2-40B4-BE49-F238E27FC236}">
                <a16:creationId xmlns:a16="http://schemas.microsoft.com/office/drawing/2014/main" id="{87B5CF38-171C-42BD-8EE5-DDF6B284CF3C}"/>
              </a:ext>
            </a:extLst>
          </p:cNvPr>
          <p:cNvSpPr>
            <a:spLocks noGrp="1"/>
          </p:cNvSpPr>
          <p:nvPr>
            <p:ph type="subTitle" idx="1"/>
          </p:nvPr>
        </p:nvSpPr>
        <p:spPr/>
        <p:txBody>
          <a:bodyPr/>
          <a:lstStyle/>
          <a:p>
            <a:r>
              <a:rPr lang="en-US" dirty="0"/>
              <a:t>Name : Atish GOUNDADKAR</a:t>
            </a:r>
            <a:endParaRPr lang="en-IN" dirty="0"/>
          </a:p>
        </p:txBody>
      </p:sp>
    </p:spTree>
    <p:extLst>
      <p:ext uri="{BB962C8B-B14F-4D97-AF65-F5344CB8AC3E}">
        <p14:creationId xmlns:p14="http://schemas.microsoft.com/office/powerpoint/2010/main" val="1216879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707F-5A41-4D9A-B3B7-FAFA5BBF7D50}"/>
              </a:ext>
            </a:extLst>
          </p:cNvPr>
          <p:cNvSpPr>
            <a:spLocks noGrp="1"/>
          </p:cNvSpPr>
          <p:nvPr>
            <p:ph type="title"/>
          </p:nvPr>
        </p:nvSpPr>
        <p:spPr/>
        <p:txBody>
          <a:bodyPr/>
          <a:lstStyle/>
          <a:p>
            <a:r>
              <a:rPr lang="en-US" dirty="0"/>
              <a:t>Histogram -3</a:t>
            </a:r>
            <a:endParaRPr lang="en-IN" dirty="0"/>
          </a:p>
        </p:txBody>
      </p:sp>
      <p:pic>
        <p:nvPicPr>
          <p:cNvPr id="4098" name="Picture 2">
            <a:extLst>
              <a:ext uri="{FF2B5EF4-FFF2-40B4-BE49-F238E27FC236}">
                <a16:creationId xmlns:a16="http://schemas.microsoft.com/office/drawing/2014/main" id="{22ACC815-F6AF-4BA6-AD6C-F98FF828E94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417" t="42931" r="-837" b="42001"/>
          <a:stretch/>
        </p:blipFill>
        <p:spPr bwMode="auto">
          <a:xfrm>
            <a:off x="662607" y="2050774"/>
            <a:ext cx="10999305" cy="4002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4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1345-83E9-4583-9BAF-7B89DAB07528}"/>
              </a:ext>
            </a:extLst>
          </p:cNvPr>
          <p:cNvSpPr>
            <a:spLocks noGrp="1"/>
          </p:cNvSpPr>
          <p:nvPr>
            <p:ph type="title"/>
          </p:nvPr>
        </p:nvSpPr>
        <p:spPr/>
        <p:txBody>
          <a:bodyPr/>
          <a:lstStyle/>
          <a:p>
            <a:r>
              <a:rPr lang="en-US" dirty="0"/>
              <a:t>Histogram - 4 </a:t>
            </a:r>
            <a:endParaRPr lang="en-IN" dirty="0"/>
          </a:p>
        </p:txBody>
      </p:sp>
      <p:pic>
        <p:nvPicPr>
          <p:cNvPr id="5122" name="Picture 2">
            <a:extLst>
              <a:ext uri="{FF2B5EF4-FFF2-40B4-BE49-F238E27FC236}">
                <a16:creationId xmlns:a16="http://schemas.microsoft.com/office/drawing/2014/main" id="{C3E2AFFE-C4FF-40D1-A77C-05FEEEF40EB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58" t="58341" b="27830"/>
          <a:stretch/>
        </p:blipFill>
        <p:spPr bwMode="auto">
          <a:xfrm>
            <a:off x="1086678" y="2199860"/>
            <a:ext cx="10270435" cy="345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58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8283-D86C-4C3A-89AB-49A1AD7B7F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9E3CC4-B92C-4CA4-BE33-03D50C8C6AC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E47F2F6-F1E7-47BA-BA0F-4BDD8BCFFD59}"/>
              </a:ext>
            </a:extLst>
          </p:cNvPr>
          <p:cNvPicPr>
            <a:picLocks noChangeAspect="1"/>
          </p:cNvPicPr>
          <p:nvPr/>
        </p:nvPicPr>
        <p:blipFill rotWithShape="1">
          <a:blip r:embed="rId2"/>
          <a:srcRect l="3912" t="24142" r="21631" b="10125"/>
          <a:stretch/>
        </p:blipFill>
        <p:spPr>
          <a:xfrm>
            <a:off x="1137146" y="611002"/>
            <a:ext cx="9905414" cy="4916556"/>
          </a:xfrm>
          <a:prstGeom prst="rect">
            <a:avLst/>
          </a:prstGeom>
        </p:spPr>
      </p:pic>
    </p:spTree>
    <p:extLst>
      <p:ext uri="{BB962C8B-B14F-4D97-AF65-F5344CB8AC3E}">
        <p14:creationId xmlns:p14="http://schemas.microsoft.com/office/powerpoint/2010/main" val="2205187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6B28-EAAE-415A-A673-B3E6C396AE7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953701B-C5FA-4429-BC19-1B66D71A57E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4795291-F908-4608-B32B-119AF7C55EC3}"/>
              </a:ext>
            </a:extLst>
          </p:cNvPr>
          <p:cNvPicPr>
            <a:picLocks noChangeAspect="1"/>
          </p:cNvPicPr>
          <p:nvPr/>
        </p:nvPicPr>
        <p:blipFill rotWithShape="1">
          <a:blip r:embed="rId2"/>
          <a:srcRect l="4892" t="17955" r="57173" b="13799"/>
          <a:stretch/>
        </p:blipFill>
        <p:spPr>
          <a:xfrm>
            <a:off x="848140" y="503582"/>
            <a:ext cx="10734260" cy="5314122"/>
          </a:xfrm>
          <a:prstGeom prst="rect">
            <a:avLst/>
          </a:prstGeom>
        </p:spPr>
      </p:pic>
    </p:spTree>
    <p:extLst>
      <p:ext uri="{BB962C8B-B14F-4D97-AF65-F5344CB8AC3E}">
        <p14:creationId xmlns:p14="http://schemas.microsoft.com/office/powerpoint/2010/main" val="1014101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7395-2CB6-4562-BE2A-F9A561A4ADE6}"/>
              </a:ext>
            </a:extLst>
          </p:cNvPr>
          <p:cNvSpPr>
            <a:spLocks noGrp="1"/>
          </p:cNvSpPr>
          <p:nvPr>
            <p:ph type="title"/>
          </p:nvPr>
        </p:nvSpPr>
        <p:spPr/>
        <p:txBody>
          <a:bodyPr/>
          <a:lstStyle/>
          <a:p>
            <a:r>
              <a:rPr lang="en-US" dirty="0"/>
              <a:t>Correlation</a:t>
            </a:r>
            <a:endParaRPr lang="en-IN" dirty="0"/>
          </a:p>
        </p:txBody>
      </p:sp>
      <p:pic>
        <p:nvPicPr>
          <p:cNvPr id="6146" name="Picture 2">
            <a:extLst>
              <a:ext uri="{FF2B5EF4-FFF2-40B4-BE49-F238E27FC236}">
                <a16:creationId xmlns:a16="http://schemas.microsoft.com/office/drawing/2014/main" id="{C4DBD0A9-9E57-4B0F-8C78-05AC562373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029377"/>
            <a:ext cx="7520144" cy="402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64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925CA-CCD0-4D26-9606-18D58F29ACE2}"/>
              </a:ext>
            </a:extLst>
          </p:cNvPr>
          <p:cNvSpPr>
            <a:spLocks noGrp="1"/>
          </p:cNvSpPr>
          <p:nvPr>
            <p:ph idx="1"/>
          </p:nvPr>
        </p:nvSpPr>
        <p:spPr/>
        <p:txBody>
          <a:bodyPr>
            <a:normAutofit lnSpcReduction="10000"/>
          </a:bodyPr>
          <a:lstStyle/>
          <a:p>
            <a:r>
              <a:rPr lang="en-US" dirty="0"/>
              <a:t>We have removed the outliers in the data set with quantile method.</a:t>
            </a:r>
          </a:p>
          <a:p>
            <a:r>
              <a:rPr lang="en-US" dirty="0"/>
              <a:t>As most of the columns in the dataset were categorized we have used encoding technique to translate the data in one format.</a:t>
            </a:r>
          </a:p>
          <a:p>
            <a:r>
              <a:rPr lang="en-US" dirty="0"/>
              <a:t>Target column is imbalanced , for which we have used </a:t>
            </a:r>
            <a:r>
              <a:rPr lang="en-US" dirty="0" err="1"/>
              <a:t>imblearn</a:t>
            </a:r>
            <a:r>
              <a:rPr lang="en-US" dirty="0"/>
              <a:t> libraries and with sampling we have tried to balance the imbalanced target column.</a:t>
            </a:r>
          </a:p>
          <a:p>
            <a:r>
              <a:rPr lang="en-US" dirty="0"/>
              <a:t>Skewness is observed in loan disbursement amount and this is corrected with yeo-</a:t>
            </a:r>
            <a:r>
              <a:rPr lang="en-US" dirty="0" err="1"/>
              <a:t>johnson</a:t>
            </a:r>
            <a:r>
              <a:rPr lang="en-US" dirty="0"/>
              <a:t>.</a:t>
            </a:r>
          </a:p>
          <a:p>
            <a:r>
              <a:rPr lang="en-IN" dirty="0"/>
              <a:t>We have tried using min max </a:t>
            </a:r>
            <a:r>
              <a:rPr lang="en-IN" dirty="0" err="1"/>
              <a:t>sclaer</a:t>
            </a:r>
            <a:r>
              <a:rPr lang="en-IN" dirty="0"/>
              <a:t>  for the independent variable.</a:t>
            </a:r>
          </a:p>
        </p:txBody>
      </p:sp>
    </p:spTree>
    <p:extLst>
      <p:ext uri="{BB962C8B-B14F-4D97-AF65-F5344CB8AC3E}">
        <p14:creationId xmlns:p14="http://schemas.microsoft.com/office/powerpoint/2010/main" val="164791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2455-4EAD-440A-874D-6A8A54A374B2}"/>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E36A5707-3EB6-4856-9EC6-34F168524718}"/>
              </a:ext>
            </a:extLst>
          </p:cNvPr>
          <p:cNvSpPr>
            <a:spLocks noGrp="1"/>
          </p:cNvSpPr>
          <p:nvPr>
            <p:ph idx="1"/>
          </p:nvPr>
        </p:nvSpPr>
        <p:spPr/>
        <p:txBody>
          <a:bodyPr>
            <a:normAutofit lnSpcReduction="10000"/>
          </a:bodyPr>
          <a:lstStyle/>
          <a:p>
            <a:r>
              <a:rPr lang="en-US" dirty="0"/>
              <a:t>This task is not completed as refining and more correction is required in the earlier part of the execution of program , or we may require to drop more id columns. We need to run classification algorithms and check the p-value and accuracy after . Sticking to the timeline.</a:t>
            </a:r>
          </a:p>
          <a:p>
            <a:endParaRPr lang="en-US" dirty="0"/>
          </a:p>
          <a:p>
            <a:r>
              <a:rPr lang="en-US" dirty="0"/>
              <a:t>My </a:t>
            </a:r>
            <a:r>
              <a:rPr lang="en-US" dirty="0" err="1"/>
              <a:t>Github</a:t>
            </a:r>
            <a:r>
              <a:rPr lang="en-US" dirty="0"/>
              <a:t> link : </a:t>
            </a:r>
            <a:r>
              <a:rPr lang="en-IN" dirty="0" err="1">
                <a:hlinkClick r:id="rId2"/>
              </a:rPr>
              <a:t>AtishGoundadkar</a:t>
            </a:r>
            <a:r>
              <a:rPr lang="en-IN" dirty="0">
                <a:hlinkClick r:id="rId2"/>
              </a:rPr>
              <a:t> (github.com)</a:t>
            </a:r>
            <a:endParaRPr lang="en-US" dirty="0"/>
          </a:p>
          <a:p>
            <a:endParaRPr lang="en-US" dirty="0"/>
          </a:p>
          <a:p>
            <a:pPr marL="0" indent="0">
              <a:buNone/>
            </a:pPr>
            <a:r>
              <a:rPr lang="en-US" dirty="0"/>
              <a:t> </a:t>
            </a:r>
            <a:endParaRPr lang="en-IN" dirty="0"/>
          </a:p>
        </p:txBody>
      </p:sp>
    </p:spTree>
    <p:extLst>
      <p:ext uri="{BB962C8B-B14F-4D97-AF65-F5344CB8AC3E}">
        <p14:creationId xmlns:p14="http://schemas.microsoft.com/office/powerpoint/2010/main" val="4235472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1A7388-EF0B-40DA-9D9A-5A40179DB31E}"/>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14208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F313-E0F9-4608-B5B9-C4F34C9BE695}"/>
              </a:ext>
            </a:extLst>
          </p:cNvPr>
          <p:cNvSpPr>
            <a:spLocks noGrp="1"/>
          </p:cNvSpPr>
          <p:nvPr>
            <p:ph type="title"/>
          </p:nvPr>
        </p:nvSpPr>
        <p:spPr/>
        <p:txBody>
          <a:bodyPr/>
          <a:lstStyle/>
          <a:p>
            <a:r>
              <a:rPr lang="en-US" dirty="0"/>
              <a:t>Project objective</a:t>
            </a:r>
            <a:endParaRPr lang="en-IN" dirty="0"/>
          </a:p>
        </p:txBody>
      </p:sp>
      <p:sp>
        <p:nvSpPr>
          <p:cNvPr id="3" name="Content Placeholder 2">
            <a:extLst>
              <a:ext uri="{FF2B5EF4-FFF2-40B4-BE49-F238E27FC236}">
                <a16:creationId xmlns:a16="http://schemas.microsoft.com/office/drawing/2014/main" id="{5555EF19-478B-47CD-BFFA-7436815A9194}"/>
              </a:ext>
            </a:extLst>
          </p:cNvPr>
          <p:cNvSpPr>
            <a:spLocks noGrp="1"/>
          </p:cNvSpPr>
          <p:nvPr>
            <p:ph idx="1"/>
          </p:nvPr>
        </p:nvSpPr>
        <p:spPr/>
        <p:txBody>
          <a:bodyPr/>
          <a:lstStyle/>
          <a:p>
            <a:r>
              <a:rPr lang="en-US" dirty="0"/>
              <a:t>This case study aims to identify the customers to whom the bank can disburse the loan taking business type, business sector, business activity ,CBIL score of the customer . We need to create a model which indicate if a customer has ability towards paying their loans or not taking various features in consideration.</a:t>
            </a:r>
            <a:endParaRPr lang="en-IN" dirty="0"/>
          </a:p>
        </p:txBody>
      </p:sp>
    </p:spTree>
    <p:extLst>
      <p:ext uri="{BB962C8B-B14F-4D97-AF65-F5344CB8AC3E}">
        <p14:creationId xmlns:p14="http://schemas.microsoft.com/office/powerpoint/2010/main" val="424193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5220-1C96-462D-A680-F76C02671D84}"/>
              </a:ext>
            </a:extLst>
          </p:cNvPr>
          <p:cNvSpPr>
            <a:spLocks noGrp="1"/>
          </p:cNvSpPr>
          <p:nvPr>
            <p:ph type="title"/>
          </p:nvPr>
        </p:nvSpPr>
        <p:spPr>
          <a:xfrm>
            <a:off x="1451579" y="867037"/>
            <a:ext cx="9603275" cy="1049235"/>
          </a:xfrm>
        </p:spPr>
        <p:txBody>
          <a:bodyPr/>
          <a:lstStyle/>
          <a:p>
            <a:r>
              <a:rPr lang="en-IN" dirty="0"/>
              <a:t>approach with SQL</a:t>
            </a:r>
          </a:p>
        </p:txBody>
      </p:sp>
      <p:sp>
        <p:nvSpPr>
          <p:cNvPr id="3" name="Content Placeholder 2">
            <a:extLst>
              <a:ext uri="{FF2B5EF4-FFF2-40B4-BE49-F238E27FC236}">
                <a16:creationId xmlns:a16="http://schemas.microsoft.com/office/drawing/2014/main" id="{5ED2C5C3-3EF6-4EAC-883F-7FE0B58D5255}"/>
              </a:ext>
            </a:extLst>
          </p:cNvPr>
          <p:cNvSpPr>
            <a:spLocks noGrp="1"/>
          </p:cNvSpPr>
          <p:nvPr>
            <p:ph idx="1"/>
          </p:nvPr>
        </p:nvSpPr>
        <p:spPr>
          <a:xfrm>
            <a:off x="1498428" y="1843685"/>
            <a:ext cx="9603275" cy="3450613"/>
          </a:xfrm>
        </p:spPr>
        <p:txBody>
          <a:bodyPr>
            <a:normAutofit fontScale="77500" lnSpcReduction="20000"/>
          </a:bodyPr>
          <a:lstStyle/>
          <a:p>
            <a:pPr marL="0" indent="0">
              <a:buNone/>
            </a:pPr>
            <a:r>
              <a:rPr lang="en-US" sz="2700" dirty="0"/>
              <a:t>Understanding the database and four tables in sqlite3 we have to connect with </a:t>
            </a:r>
            <a:r>
              <a:rPr lang="en-US" sz="2700" dirty="0" err="1"/>
              <a:t>sqlite</a:t>
            </a:r>
            <a:r>
              <a:rPr lang="en-US" sz="2700" dirty="0"/>
              <a:t> </a:t>
            </a:r>
            <a:r>
              <a:rPr lang="en-US" sz="2700" dirty="0" err="1"/>
              <a:t>databse</a:t>
            </a:r>
            <a:r>
              <a:rPr lang="en-US" sz="2700" dirty="0"/>
              <a:t> to collect the tables. After connecting with the sqlite3 database we have merged the four tables available in database with inner join and left </a:t>
            </a:r>
            <a:r>
              <a:rPr lang="en-US" sz="2700" dirty="0" err="1"/>
              <a:t>join,so</a:t>
            </a:r>
            <a:r>
              <a:rPr lang="en-US" sz="2700" dirty="0"/>
              <a:t> that we can join all the tables and create a dataset to run the model. Once the dataset was created we have removed the duplicate columns created while joining the tables. After data frame was ready  we have used the </a:t>
            </a:r>
            <a:r>
              <a:rPr lang="en-US" sz="2700" dirty="0" err="1"/>
              <a:t>Jupyter</a:t>
            </a:r>
            <a:r>
              <a:rPr lang="en-US" sz="2700" dirty="0"/>
              <a:t> Python Notebook to load and understand the datasets for both Current Applications &amp; Previous Applications. We have gone through the breadth &amp; the depth of the attributes present in the datasets along with their definition to understand the data quality &amp; its spread at a high level. </a:t>
            </a:r>
          </a:p>
        </p:txBody>
      </p:sp>
    </p:spTree>
    <p:extLst>
      <p:ext uri="{BB962C8B-B14F-4D97-AF65-F5344CB8AC3E}">
        <p14:creationId xmlns:p14="http://schemas.microsoft.com/office/powerpoint/2010/main" val="1624511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697773-D968-4515-A806-BD5346A29EF0}"/>
              </a:ext>
            </a:extLst>
          </p:cNvPr>
          <p:cNvPicPr>
            <a:picLocks noChangeAspect="1"/>
          </p:cNvPicPr>
          <p:nvPr/>
        </p:nvPicPr>
        <p:blipFill rotWithShape="1">
          <a:blip r:embed="rId2"/>
          <a:srcRect l="4892" t="55462" r="11906" b="30811"/>
          <a:stretch/>
        </p:blipFill>
        <p:spPr>
          <a:xfrm>
            <a:off x="702365" y="2494056"/>
            <a:ext cx="10681252" cy="1547857"/>
          </a:xfrm>
          <a:prstGeom prst="rect">
            <a:avLst/>
          </a:prstGeom>
        </p:spPr>
      </p:pic>
      <p:sp>
        <p:nvSpPr>
          <p:cNvPr id="5" name="Title 1">
            <a:extLst>
              <a:ext uri="{FF2B5EF4-FFF2-40B4-BE49-F238E27FC236}">
                <a16:creationId xmlns:a16="http://schemas.microsoft.com/office/drawing/2014/main" id="{7465AEB4-8B35-477D-9FA9-0167D9F0A629}"/>
              </a:ext>
            </a:extLst>
          </p:cNvPr>
          <p:cNvSpPr>
            <a:spLocks noGrp="1"/>
          </p:cNvSpPr>
          <p:nvPr>
            <p:ph type="title"/>
          </p:nvPr>
        </p:nvSpPr>
        <p:spPr>
          <a:xfrm>
            <a:off x="702365" y="1293088"/>
            <a:ext cx="9603275" cy="310426"/>
          </a:xfrm>
        </p:spPr>
        <p:txBody>
          <a:bodyPr>
            <a:normAutofit fontScale="90000"/>
          </a:bodyPr>
          <a:lstStyle/>
          <a:p>
            <a:pPr algn="just"/>
            <a:r>
              <a:rPr lang="en-US" sz="1800" dirty="0"/>
              <a:t>SQL query to connect with data</a:t>
            </a:r>
            <a:endParaRPr lang="en-IN" sz="1800" dirty="0"/>
          </a:p>
        </p:txBody>
      </p:sp>
    </p:spTree>
    <p:extLst>
      <p:ext uri="{BB962C8B-B14F-4D97-AF65-F5344CB8AC3E}">
        <p14:creationId xmlns:p14="http://schemas.microsoft.com/office/powerpoint/2010/main" val="3407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5220-1C96-462D-A680-F76C02671D84}"/>
              </a:ext>
            </a:extLst>
          </p:cNvPr>
          <p:cNvSpPr>
            <a:spLocks noGrp="1"/>
          </p:cNvSpPr>
          <p:nvPr>
            <p:ph type="title"/>
          </p:nvPr>
        </p:nvSpPr>
        <p:spPr/>
        <p:txBody>
          <a:bodyPr/>
          <a:lstStyle/>
          <a:p>
            <a:r>
              <a:rPr lang="en-IN" dirty="0"/>
              <a:t>Cleaning the dataset</a:t>
            </a:r>
          </a:p>
        </p:txBody>
      </p:sp>
      <p:sp>
        <p:nvSpPr>
          <p:cNvPr id="3" name="Content Placeholder 2">
            <a:extLst>
              <a:ext uri="{FF2B5EF4-FFF2-40B4-BE49-F238E27FC236}">
                <a16:creationId xmlns:a16="http://schemas.microsoft.com/office/drawing/2014/main" id="{5ED2C5C3-3EF6-4EAC-883F-7FE0B58D5255}"/>
              </a:ext>
            </a:extLst>
          </p:cNvPr>
          <p:cNvSpPr>
            <a:spLocks noGrp="1"/>
          </p:cNvSpPr>
          <p:nvPr>
            <p:ph idx="1"/>
          </p:nvPr>
        </p:nvSpPr>
        <p:spPr/>
        <p:txBody>
          <a:bodyPr>
            <a:normAutofit/>
          </a:bodyPr>
          <a:lstStyle/>
          <a:p>
            <a:r>
              <a:rPr lang="en-US" dirty="0"/>
              <a:t>Data Preparation/Cleaning: After a clear understanding of the problem statement &amp; the given datasets, we moved to the most critical &amp; an essential part of this project i.e. Data Clearing &amp; preparing the data for further analysis. In this process, we found quite a few irregularities in the data such as missing values in most of the attributes; outliers present in continuous type column. Target/Label attribute was not clear which we have infer from observations. Incorrect data format &amp; invalid values/records. We have then performed all the necessary operations to clean the data as much as we could in order to make it ready for further analysis. </a:t>
            </a:r>
          </a:p>
        </p:txBody>
      </p:sp>
    </p:spTree>
    <p:extLst>
      <p:ext uri="{BB962C8B-B14F-4D97-AF65-F5344CB8AC3E}">
        <p14:creationId xmlns:p14="http://schemas.microsoft.com/office/powerpoint/2010/main" val="105972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14670D-8FF1-46E8-8902-B6547BBF88B5}"/>
              </a:ext>
            </a:extLst>
          </p:cNvPr>
          <p:cNvPicPr>
            <a:picLocks noGrp="1" noChangeAspect="1"/>
          </p:cNvPicPr>
          <p:nvPr>
            <p:ph idx="1"/>
          </p:nvPr>
        </p:nvPicPr>
        <p:blipFill rotWithShape="1">
          <a:blip r:embed="rId2"/>
          <a:srcRect l="4242" t="32602" r="69408" b="22067"/>
          <a:stretch/>
        </p:blipFill>
        <p:spPr>
          <a:xfrm>
            <a:off x="622852" y="1634986"/>
            <a:ext cx="2941983" cy="2666999"/>
          </a:xfrm>
        </p:spPr>
      </p:pic>
      <p:pic>
        <p:nvPicPr>
          <p:cNvPr id="7" name="Picture 6">
            <a:extLst>
              <a:ext uri="{FF2B5EF4-FFF2-40B4-BE49-F238E27FC236}">
                <a16:creationId xmlns:a16="http://schemas.microsoft.com/office/drawing/2014/main" id="{F94678AE-EFDA-4770-A4DB-88A00D93C03C}"/>
              </a:ext>
            </a:extLst>
          </p:cNvPr>
          <p:cNvPicPr>
            <a:picLocks noChangeAspect="1"/>
          </p:cNvPicPr>
          <p:nvPr/>
        </p:nvPicPr>
        <p:blipFill rotWithShape="1">
          <a:blip r:embed="rId3"/>
          <a:srcRect l="4023" t="38641" r="30761" b="34292"/>
          <a:stretch/>
        </p:blipFill>
        <p:spPr>
          <a:xfrm>
            <a:off x="3710608" y="1634986"/>
            <a:ext cx="7858539" cy="1929849"/>
          </a:xfrm>
          <a:prstGeom prst="rect">
            <a:avLst/>
          </a:prstGeom>
        </p:spPr>
      </p:pic>
      <p:pic>
        <p:nvPicPr>
          <p:cNvPr id="9" name="Picture 8">
            <a:extLst>
              <a:ext uri="{FF2B5EF4-FFF2-40B4-BE49-F238E27FC236}">
                <a16:creationId xmlns:a16="http://schemas.microsoft.com/office/drawing/2014/main" id="{AF92B472-895C-4191-8E1F-438B27590B50}"/>
              </a:ext>
            </a:extLst>
          </p:cNvPr>
          <p:cNvPicPr>
            <a:picLocks noChangeAspect="1"/>
          </p:cNvPicPr>
          <p:nvPr/>
        </p:nvPicPr>
        <p:blipFill rotWithShape="1">
          <a:blip r:embed="rId4"/>
          <a:srcRect l="7282" t="50000" r="69566" b="35452"/>
          <a:stretch/>
        </p:blipFill>
        <p:spPr>
          <a:xfrm>
            <a:off x="622852" y="4399722"/>
            <a:ext cx="2941982" cy="1298712"/>
          </a:xfrm>
          <a:prstGeom prst="rect">
            <a:avLst/>
          </a:prstGeom>
        </p:spPr>
      </p:pic>
      <p:pic>
        <p:nvPicPr>
          <p:cNvPr id="11" name="Picture 10">
            <a:extLst>
              <a:ext uri="{FF2B5EF4-FFF2-40B4-BE49-F238E27FC236}">
                <a16:creationId xmlns:a16="http://schemas.microsoft.com/office/drawing/2014/main" id="{42FE516E-1E07-4E9D-BC9D-6284CFD43081}"/>
              </a:ext>
            </a:extLst>
          </p:cNvPr>
          <p:cNvPicPr>
            <a:picLocks noChangeAspect="1"/>
          </p:cNvPicPr>
          <p:nvPr/>
        </p:nvPicPr>
        <p:blipFill rotWithShape="1">
          <a:blip r:embed="rId5"/>
          <a:srcRect l="2391" t="33035" r="36196" b="37192"/>
          <a:stretch/>
        </p:blipFill>
        <p:spPr>
          <a:xfrm>
            <a:off x="3710608" y="3778526"/>
            <a:ext cx="7858540" cy="1929848"/>
          </a:xfrm>
          <a:prstGeom prst="rect">
            <a:avLst/>
          </a:prstGeom>
        </p:spPr>
      </p:pic>
      <p:sp>
        <p:nvSpPr>
          <p:cNvPr id="12" name="Title 1">
            <a:extLst>
              <a:ext uri="{FF2B5EF4-FFF2-40B4-BE49-F238E27FC236}">
                <a16:creationId xmlns:a16="http://schemas.microsoft.com/office/drawing/2014/main" id="{8FB36A59-CFEA-4320-9FE9-DEA0A31450F9}"/>
              </a:ext>
            </a:extLst>
          </p:cNvPr>
          <p:cNvSpPr>
            <a:spLocks noGrp="1"/>
          </p:cNvSpPr>
          <p:nvPr>
            <p:ph type="title"/>
          </p:nvPr>
        </p:nvSpPr>
        <p:spPr>
          <a:xfrm>
            <a:off x="596347" y="994413"/>
            <a:ext cx="9603275" cy="310426"/>
          </a:xfrm>
        </p:spPr>
        <p:txBody>
          <a:bodyPr>
            <a:normAutofit fontScale="90000"/>
          </a:bodyPr>
          <a:lstStyle/>
          <a:p>
            <a:pPr algn="just"/>
            <a:r>
              <a:rPr lang="en-US" sz="1800" dirty="0"/>
              <a:t>data cleaning PROCEDURE</a:t>
            </a:r>
            <a:endParaRPr lang="en-IN" sz="1800" dirty="0"/>
          </a:p>
        </p:txBody>
      </p:sp>
    </p:spTree>
    <p:extLst>
      <p:ext uri="{BB962C8B-B14F-4D97-AF65-F5344CB8AC3E}">
        <p14:creationId xmlns:p14="http://schemas.microsoft.com/office/powerpoint/2010/main" val="294486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5E19-9EA1-43DD-8D68-AB34AE47AAB5}"/>
              </a:ext>
            </a:extLst>
          </p:cNvPr>
          <p:cNvSpPr>
            <a:spLocks noGrp="1"/>
          </p:cNvSpPr>
          <p:nvPr>
            <p:ph type="title"/>
          </p:nvPr>
        </p:nvSpPr>
        <p:spPr/>
        <p:txBody>
          <a:bodyPr>
            <a:normAutofit fontScale="90000"/>
          </a:bodyPr>
          <a:lstStyle/>
          <a:p>
            <a:r>
              <a:rPr lang="en-US" dirty="0"/>
              <a:t>Data </a:t>
            </a:r>
            <a:r>
              <a:rPr lang="en-US" sz="3600" dirty="0"/>
              <a:t>Analysis</a:t>
            </a:r>
            <a:r>
              <a:rPr lang="en-US" dirty="0"/>
              <a:t>:</a:t>
            </a:r>
            <a:br>
              <a:rPr lang="en-US" sz="1800" dirty="0"/>
            </a:br>
            <a:br>
              <a:rPr lang="en-IN" sz="1800" dirty="0"/>
            </a:br>
            <a:r>
              <a:rPr lang="en-IN" dirty="0"/>
              <a:t> </a:t>
            </a:r>
          </a:p>
        </p:txBody>
      </p:sp>
      <p:sp>
        <p:nvSpPr>
          <p:cNvPr id="4" name="Content Placeholder 3">
            <a:extLst>
              <a:ext uri="{FF2B5EF4-FFF2-40B4-BE49-F238E27FC236}">
                <a16:creationId xmlns:a16="http://schemas.microsoft.com/office/drawing/2014/main" id="{028E7BAF-AC34-421D-B206-7F3C9C4C56BB}"/>
              </a:ext>
            </a:extLst>
          </p:cNvPr>
          <p:cNvSpPr>
            <a:spLocks noGrp="1"/>
          </p:cNvSpPr>
          <p:nvPr>
            <p:ph idx="1"/>
          </p:nvPr>
        </p:nvSpPr>
        <p:spPr>
          <a:xfrm>
            <a:off x="1272209" y="1853754"/>
            <a:ext cx="9782645" cy="3612591"/>
          </a:xfrm>
        </p:spPr>
        <p:txBody>
          <a:bodyPr/>
          <a:lstStyle/>
          <a:p>
            <a:r>
              <a:rPr lang="en-US" sz="2000" dirty="0"/>
              <a:t>we performed various types of Univariate, Bivariate analysis by plotting appropriate graphs with respect to the Target variable. This helped us to draw relevant insights. As shown further. Few of the imp insights we have attached here </a:t>
            </a:r>
            <a:endParaRPr lang="en-IN" dirty="0"/>
          </a:p>
        </p:txBody>
      </p:sp>
      <p:pic>
        <p:nvPicPr>
          <p:cNvPr id="1030" name="Picture 6">
            <a:extLst>
              <a:ext uri="{FF2B5EF4-FFF2-40B4-BE49-F238E27FC236}">
                <a16:creationId xmlns:a16="http://schemas.microsoft.com/office/drawing/2014/main" id="{7E4D863A-491D-47B4-9402-3631554D3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157" y="3101008"/>
            <a:ext cx="4744278" cy="26876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A55ABEA-6836-4AB5-A1A0-2844F2DD2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729" y="3101008"/>
            <a:ext cx="4943061" cy="268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94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1C9F-B50E-4A04-B050-A1C4D365609F}"/>
              </a:ext>
            </a:extLst>
          </p:cNvPr>
          <p:cNvSpPr>
            <a:spLocks noGrp="1"/>
          </p:cNvSpPr>
          <p:nvPr>
            <p:ph type="title"/>
          </p:nvPr>
        </p:nvSpPr>
        <p:spPr/>
        <p:txBody>
          <a:bodyPr/>
          <a:lstStyle/>
          <a:p>
            <a:r>
              <a:rPr lang="en-US" dirty="0"/>
              <a:t>Histograms</a:t>
            </a:r>
            <a:endParaRPr lang="en-IN" dirty="0"/>
          </a:p>
        </p:txBody>
      </p:sp>
      <p:pic>
        <p:nvPicPr>
          <p:cNvPr id="2052" name="Picture 4">
            <a:extLst>
              <a:ext uri="{FF2B5EF4-FFF2-40B4-BE49-F238E27FC236}">
                <a16:creationId xmlns:a16="http://schemas.microsoft.com/office/drawing/2014/main" id="{312EE9DE-6F59-48A0-BCD6-CACCD7C0737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6222"/>
          <a:stretch/>
        </p:blipFill>
        <p:spPr bwMode="auto">
          <a:xfrm>
            <a:off x="1126435" y="2016124"/>
            <a:ext cx="10098155" cy="377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52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2E95-B2C2-4A05-8907-EED41D9DF1FA}"/>
              </a:ext>
            </a:extLst>
          </p:cNvPr>
          <p:cNvSpPr>
            <a:spLocks noGrp="1"/>
          </p:cNvSpPr>
          <p:nvPr>
            <p:ph type="title"/>
          </p:nvPr>
        </p:nvSpPr>
        <p:spPr/>
        <p:txBody>
          <a:bodyPr/>
          <a:lstStyle/>
          <a:p>
            <a:r>
              <a:rPr lang="en-US" dirty="0"/>
              <a:t>Histogram-2</a:t>
            </a:r>
            <a:endParaRPr lang="en-IN" dirty="0"/>
          </a:p>
        </p:txBody>
      </p:sp>
      <p:pic>
        <p:nvPicPr>
          <p:cNvPr id="3074" name="Picture 2">
            <a:extLst>
              <a:ext uri="{FF2B5EF4-FFF2-40B4-BE49-F238E27FC236}">
                <a16:creationId xmlns:a16="http://schemas.microsoft.com/office/drawing/2014/main" id="{F5C6C2AB-CB15-4A68-9330-C51E304BBC2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09" t="28586" b="57044"/>
          <a:stretch/>
        </p:blipFill>
        <p:spPr bwMode="auto">
          <a:xfrm>
            <a:off x="596348" y="2252869"/>
            <a:ext cx="10458506" cy="345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4435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Organic</Template>
  <TotalTime>136</TotalTime>
  <Words>550</Words>
  <Application>Microsoft Office PowerPoint</Application>
  <PresentationFormat>Widescreen</PresentationFormat>
  <Paragraphs>29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Task– 4</vt:lpstr>
      <vt:lpstr>Project objective</vt:lpstr>
      <vt:lpstr>approach with SQL</vt:lpstr>
      <vt:lpstr>SQL query to connect with data</vt:lpstr>
      <vt:lpstr>Cleaning the dataset</vt:lpstr>
      <vt:lpstr>data cleaning PROCEDURE</vt:lpstr>
      <vt:lpstr>Data Analysis:   </vt:lpstr>
      <vt:lpstr>Histograms</vt:lpstr>
      <vt:lpstr>Histogram-2</vt:lpstr>
      <vt:lpstr>Histogram -3</vt:lpstr>
      <vt:lpstr>Histogram - 4 </vt:lpstr>
      <vt:lpstr>PowerPoint Presentation</vt:lpstr>
      <vt:lpstr>PowerPoint Presentation</vt:lpstr>
      <vt:lpstr>Correlation</vt:lpstr>
      <vt:lpstr>PowerPoint Presentation</vt:lpstr>
      <vt:lpstr>Model Building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PROJECT – 1</dc:title>
  <dc:creator>Atish Goundadkar</dc:creator>
  <cp:lastModifiedBy>Atish Goundadkar</cp:lastModifiedBy>
  <cp:revision>6</cp:revision>
  <dcterms:created xsi:type="dcterms:W3CDTF">2021-05-23T12:24:11Z</dcterms:created>
  <dcterms:modified xsi:type="dcterms:W3CDTF">2022-02-13T13:54:26Z</dcterms:modified>
</cp:coreProperties>
</file>