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sh Goundadkar" initials="AG" lastIdx="1" clrIdx="0">
    <p:extLst>
      <p:ext uri="{19B8F6BF-5375-455C-9EA6-DF929625EA0E}">
        <p15:presenceInfo xmlns:p15="http://schemas.microsoft.com/office/powerpoint/2012/main" userId="4c154673fd9a7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1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2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1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9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4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9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6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FEE1-F73B-4523-9802-A1B42381276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96D25E-B5A8-4D25-9967-C4450C8D98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5D87-1C09-47D3-AFC2-28F9132B3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retention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5CF38-171C-42BD-8EE5-DDF6B284C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Atish GOUNDADKAR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87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68965" y="3697357"/>
            <a:ext cx="11254410" cy="21034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The Fig.1</a:t>
            </a:r>
            <a:r>
              <a:rPr lang="en-US" dirty="0"/>
              <a:t> Customers use search engine for first time to access their favorite site for first time.  Very few customers arrive through content marketing and display advertise.</a:t>
            </a:r>
          </a:p>
          <a:p>
            <a:r>
              <a:rPr lang="en-US" u="sng" dirty="0"/>
              <a:t>The </a:t>
            </a:r>
            <a:r>
              <a:rPr lang="en-US" u="sng" dirty="0" err="1"/>
              <a:t>Fig.II</a:t>
            </a:r>
            <a:r>
              <a:rPr lang="en-US" u="sng" dirty="0"/>
              <a:t> </a:t>
            </a:r>
            <a:r>
              <a:rPr lang="en-US" dirty="0"/>
              <a:t>After first visit of e-store, good number of customers opt store application or direct URL to reach. Very few customers reach through social media and E-mail.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3CCD46-1907-469F-9AF6-26CA0F50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5" y="257175"/>
            <a:ext cx="63246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047187C-858E-4201-8B11-07DDF250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37" y="0"/>
            <a:ext cx="6386098" cy="342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5E19-9EA1-43DD-8D68-AB34AE47AA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11423374" cy="876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(iii)Reviews about ease of accessing , responsive benefits, customer satisfaction, product information etc.</a:t>
            </a:r>
            <a:endParaRPr lang="en-US" sz="3200" dirty="0">
              <a:solidFill>
                <a:srgbClr val="FF33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59026" y="4924537"/>
            <a:ext cx="11264348" cy="87624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u="sng" dirty="0" err="1">
                <a:solidFill>
                  <a:srgbClr val="000000"/>
                </a:solidFill>
                <a:latin typeface="Helvetica Neue"/>
              </a:rPr>
              <a:t>Fig.I</a:t>
            </a:r>
            <a:r>
              <a:rPr lang="en-US" u="sng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50% of customers strongly agree for website being easy to read and understand.</a:t>
            </a:r>
          </a:p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Fig.2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Majority of customers strongly agree and agree for information on similar product to the one highlighted is important for product comparison..</a:t>
            </a:r>
            <a:endParaRPr lang="en-US" dirty="0"/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4790351-8260-4BC4-B2E5-F18ACF21B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9" b="90885"/>
          <a:stretch/>
        </p:blipFill>
        <p:spPr bwMode="auto">
          <a:xfrm>
            <a:off x="304801" y="1057219"/>
            <a:ext cx="11118574" cy="37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6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59026" y="4924537"/>
            <a:ext cx="11264348" cy="87624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u="sng" dirty="0" err="1">
                <a:solidFill>
                  <a:srgbClr val="000000"/>
                </a:solidFill>
                <a:latin typeface="Helvetica Neue"/>
              </a:rPr>
              <a:t>Fig.I</a:t>
            </a:r>
            <a:r>
              <a:rPr lang="en-US" u="sng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50% of customers strongly agree for website being easy to read and understand.</a:t>
            </a:r>
          </a:p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Fig.2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Majority of customers strongly agree and agree for information on similar product to the one highlighted is important for product comparison..</a:t>
            </a:r>
            <a:endParaRPr lang="en-US" dirty="0"/>
          </a:p>
          <a:p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FAE2E49-CC16-4181-BEB9-E07ED3BDB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9130" r="5230" b="81640"/>
          <a:stretch/>
        </p:blipFill>
        <p:spPr bwMode="auto">
          <a:xfrm>
            <a:off x="609600" y="185531"/>
            <a:ext cx="11025809" cy="38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0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59026" y="4924537"/>
            <a:ext cx="11264348" cy="8762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50% of customers strongly agree for user friendly interface website and convenient payment method</a:t>
            </a:r>
            <a:endParaRPr lang="en-IN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5C2165A3-02D5-437A-A878-467F1F5E9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27001" r="2715" b="63516"/>
          <a:stretch/>
        </p:blipFill>
        <p:spPr bwMode="auto">
          <a:xfrm>
            <a:off x="159026" y="172278"/>
            <a:ext cx="11555897" cy="44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59026" y="4924537"/>
            <a:ext cx="11264348" cy="87624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Customers strongly agree and agree with online shopping giving monetary benefits and discount</a:t>
            </a:r>
          </a:p>
          <a:p>
            <a:r>
              <a:rPr lang="en-IN" dirty="0"/>
              <a:t>Though majority of customers strongly agree of enjoying the online shopping also noticeable number of customers strongly disagree and </a:t>
            </a:r>
            <a:r>
              <a:rPr lang="en-IN" dirty="0" err="1"/>
              <a:t>diasagree</a:t>
            </a:r>
            <a:r>
              <a:rPr lang="en-IN" dirty="0"/>
              <a:t> over enjoyment derived from shopping online.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23502E0-990C-45CA-8845-AC9EF5DA0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54474" r="4329" b="36345"/>
          <a:stretch/>
        </p:blipFill>
        <p:spPr bwMode="auto">
          <a:xfrm>
            <a:off x="384313" y="238539"/>
            <a:ext cx="10588487" cy="45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6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59026" y="4924537"/>
            <a:ext cx="11264348" cy="87624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Customers strongly agree and agree that online shopping is convenient and flexible, very few dis-agree over this statement.</a:t>
            </a:r>
          </a:p>
          <a:p>
            <a:r>
              <a:rPr lang="en-IN" dirty="0"/>
              <a:t>Return and replacement policy of the e-tailer is important for purchase decision is strongly agreed by very large number of customers. Very few dis-agree over this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7031BAD-01E1-4C61-87D3-3360BCB0E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t="63634" b="27239"/>
          <a:stretch/>
        </p:blipFill>
        <p:spPr bwMode="auto">
          <a:xfrm>
            <a:off x="0" y="119269"/>
            <a:ext cx="11949043" cy="44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98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5E19-9EA1-43DD-8D68-AB34AE47AA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287" y="1933463"/>
            <a:ext cx="11423374" cy="25489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highlight>
                  <a:srgbClr val="FFFF00"/>
                </a:highlight>
              </a:rPr>
              <a:t>(iv) Preferred websites/online store on site performance,offers,relaiblity,quickness,delivery,security,payment mode etc.</a:t>
            </a:r>
          </a:p>
        </p:txBody>
      </p:sp>
    </p:spTree>
    <p:extLst>
      <p:ext uri="{BB962C8B-B14F-4D97-AF65-F5344CB8AC3E}">
        <p14:creationId xmlns:p14="http://schemas.microsoft.com/office/powerpoint/2010/main" val="349709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F07AD804-A358-495B-B43B-688E82D25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7" r="-10843" b="74815"/>
          <a:stretch/>
        </p:blipFill>
        <p:spPr bwMode="auto">
          <a:xfrm>
            <a:off x="106016" y="-450574"/>
            <a:ext cx="11873949" cy="561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BD0EBA7-3B27-4BA3-8632-BEB683A7FC8D}"/>
              </a:ext>
            </a:extLst>
          </p:cNvPr>
          <p:cNvSpPr txBox="1">
            <a:spLocks/>
          </p:cNvSpPr>
          <p:nvPr/>
        </p:nvSpPr>
        <p:spPr>
          <a:xfrm>
            <a:off x="106016" y="5269093"/>
            <a:ext cx="11264348" cy="87624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Majority of customers have shopped from all the below mentioned retailers and consider easy to use these websites too.</a:t>
            </a:r>
          </a:p>
          <a:p>
            <a:pPr marL="0" indent="0">
              <a:buNone/>
            </a:pPr>
            <a:r>
              <a:rPr lang="en-US" dirty="0"/>
              <a:t>   ( </a:t>
            </a:r>
            <a:r>
              <a:rPr lang="en-US" dirty="0" err="1"/>
              <a:t>Amazon,Flipkart,Paytm,Myntra</a:t>
            </a:r>
            <a:r>
              <a:rPr lang="en-US" dirty="0"/>
              <a:t> and </a:t>
            </a:r>
            <a:r>
              <a:rPr lang="en-US" dirty="0" err="1"/>
              <a:t>snapdeal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74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BD0EBA7-3B27-4BA3-8632-BEB683A7FC8D}"/>
              </a:ext>
            </a:extLst>
          </p:cNvPr>
          <p:cNvSpPr txBox="1">
            <a:spLocks/>
          </p:cNvSpPr>
          <p:nvPr/>
        </p:nvSpPr>
        <p:spPr>
          <a:xfrm>
            <a:off x="106016" y="5269093"/>
            <a:ext cx="11264348" cy="8762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than 50% of customers  consider Amazon and </a:t>
            </a:r>
            <a:r>
              <a:rPr lang="en-US" dirty="0" err="1"/>
              <a:t>flipkart</a:t>
            </a:r>
            <a:r>
              <a:rPr lang="en-US" dirty="0"/>
              <a:t> as more visually appealing webpage layout and have wild variety of product offer </a:t>
            </a:r>
          </a:p>
          <a:p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3FE70CB-5EAD-427B-B6F6-6DA0BE19D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25314" r="-7513" b="50000"/>
          <a:stretch/>
        </p:blipFill>
        <p:spPr bwMode="auto">
          <a:xfrm>
            <a:off x="662608" y="198782"/>
            <a:ext cx="10906540" cy="507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6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BD0EBA7-3B27-4BA3-8632-BEB683A7FC8D}"/>
              </a:ext>
            </a:extLst>
          </p:cNvPr>
          <p:cNvSpPr txBox="1">
            <a:spLocks/>
          </p:cNvSpPr>
          <p:nvPr/>
        </p:nvSpPr>
        <p:spPr>
          <a:xfrm>
            <a:off x="106016" y="5269093"/>
            <a:ext cx="11264348" cy="87624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Amazon and </a:t>
            </a:r>
            <a:r>
              <a:rPr lang="en-US" dirty="0" err="1"/>
              <a:t>flipkart</a:t>
            </a:r>
            <a:r>
              <a:rPr lang="en-US" dirty="0"/>
              <a:t> have availability of several payment option according to most of </a:t>
            </a:r>
            <a:r>
              <a:rPr lang="en-US" dirty="0" err="1"/>
              <a:t>cumstomers</a:t>
            </a:r>
            <a:r>
              <a:rPr lang="en-US" dirty="0"/>
              <a:t> .</a:t>
            </a:r>
          </a:p>
          <a:p>
            <a:r>
              <a:rPr lang="en-US" dirty="0"/>
              <a:t>Amazon leads all online shoppers in speedy order delivery along with </a:t>
            </a:r>
            <a:r>
              <a:rPr lang="en-US" dirty="0" err="1"/>
              <a:t>flipkart</a:t>
            </a:r>
            <a:r>
              <a:rPr lang="en-US" dirty="0"/>
              <a:t> next to it in delivery time.</a:t>
            </a:r>
          </a:p>
          <a:p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A2EF57D-E35B-42EF-BEB9-2CAA1B766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439" b="74524"/>
          <a:stretch/>
        </p:blipFill>
        <p:spPr bwMode="auto">
          <a:xfrm>
            <a:off x="0" y="106017"/>
            <a:ext cx="12947374" cy="49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F313-E0F9-4608-B5B9-C4F34C9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EF19-478B-47CD-BFFA-7436815A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Customer satisfaction has emerged as one of the most important factors that guarantee the success of online store; it has been posited as a key stimulant of purchase, repurchase intentions and customer loyalty. The data is collected from the Indian online shoppers. Results are to indicate the success of e-retails and </a:t>
            </a:r>
            <a:r>
              <a:rPr lang="en-IN" sz="18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online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93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BD0EBA7-3B27-4BA3-8632-BEB683A7FC8D}"/>
              </a:ext>
            </a:extLst>
          </p:cNvPr>
          <p:cNvSpPr txBox="1">
            <a:spLocks/>
          </p:cNvSpPr>
          <p:nvPr/>
        </p:nvSpPr>
        <p:spPr>
          <a:xfrm>
            <a:off x="106016" y="5269093"/>
            <a:ext cx="11264348" cy="87624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Amazon leads all e-tailers in keeping the privacy of customers information ,</a:t>
            </a:r>
            <a:r>
              <a:rPr lang="en-US" dirty="0" err="1"/>
              <a:t>flipkart</a:t>
            </a:r>
            <a:r>
              <a:rPr lang="en-US" dirty="0"/>
              <a:t> is next to amazon in same.</a:t>
            </a:r>
          </a:p>
          <a:p>
            <a:r>
              <a:rPr lang="en-US" dirty="0"/>
              <a:t>Customers consider amazon handles security of their financial information best compared other e-tailers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023301D-E606-4B73-8258-3ACCFAF10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" t="25314" r="-2178" b="49246"/>
          <a:stretch/>
        </p:blipFill>
        <p:spPr bwMode="auto">
          <a:xfrm>
            <a:off x="0" y="225285"/>
            <a:ext cx="12046226" cy="475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1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EC6D-9392-4EA6-A59C-100F0589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66121"/>
            <a:ext cx="9603275" cy="161676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Berlin Sans FB Demi" panose="020E0802020502020306" pitchFamily="34" charset="0"/>
              </a:rPr>
              <a:t>THANK YOU !!!!!</a:t>
            </a:r>
            <a:endParaRPr lang="en-IN" sz="80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5220-1C96-462D-A680-F76C0267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08645"/>
          </a:xfrm>
        </p:spPr>
        <p:txBody>
          <a:bodyPr/>
          <a:lstStyle/>
          <a:p>
            <a:r>
              <a:rPr lang="en-IN" dirty="0"/>
              <a:t>EDA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C5C3-3EF6-4EAC-883F-7FE0B58D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4218"/>
            <a:ext cx="9603275" cy="3893127"/>
          </a:xfrm>
        </p:spPr>
        <p:txBody>
          <a:bodyPr>
            <a:normAutofit fontScale="70000" lnSpcReduction="20000"/>
          </a:bodyPr>
          <a:lstStyle/>
          <a:p>
            <a:r>
              <a:rPr lang="en-US" sz="2100" dirty="0"/>
              <a:t>Understanding the Data: We have used the </a:t>
            </a:r>
            <a:r>
              <a:rPr lang="en-US" sz="2100" dirty="0" err="1"/>
              <a:t>Jupyter</a:t>
            </a:r>
            <a:r>
              <a:rPr lang="en-US" sz="2100" dirty="0"/>
              <a:t> Python Notebook to load and understand the datasets for both Current Applications &amp; Previous Applications. We have gone through the breadth &amp; the depth of the attributes present in the datasets along with their definition to understand the data quality &amp; its spread at a high level. </a:t>
            </a:r>
          </a:p>
          <a:p>
            <a:r>
              <a:rPr lang="en-US" sz="2100" dirty="0"/>
              <a:t>• Data Preparation/Cleaning: After a clear understanding of the problem statement &amp; the given datasets, we moved to the most critical &amp; an essential part of this project i.e. Data Clearing &amp; preparing the data for further analysis. In. </a:t>
            </a:r>
          </a:p>
          <a:p>
            <a:r>
              <a:rPr lang="en-US" sz="2100" dirty="0"/>
              <a:t>• Data Analysis: Finally, we performed various types of Univariate, Bivariate analysis by plotting appropriate graphs . This helped us to draw relevant insights. We will categories the EDA process with phases </a:t>
            </a:r>
          </a:p>
          <a:p>
            <a:pPr marL="0" indent="0">
              <a:buNone/>
            </a:pPr>
            <a:r>
              <a:rPr lang="en-US" sz="2100" dirty="0"/>
              <a:t>     (i) Customer approach towards the e-shopping, devices they prefer , age category etc.</a:t>
            </a:r>
          </a:p>
          <a:p>
            <a:pPr marL="0" indent="0">
              <a:buNone/>
            </a:pPr>
            <a:r>
              <a:rPr lang="en-US" sz="2100" dirty="0"/>
              <a:t>     (ii) Application they use , time they spend , operating systems they use etc. </a:t>
            </a:r>
          </a:p>
          <a:p>
            <a:pPr marL="0" indent="0">
              <a:buNone/>
            </a:pPr>
            <a:r>
              <a:rPr lang="en-US" sz="2100" dirty="0"/>
              <a:t>     (iii)Reviews about ease of accessing , responsive benefits, customer satisfaction, product information etc.</a:t>
            </a:r>
          </a:p>
          <a:p>
            <a:pPr marL="0" indent="0">
              <a:buNone/>
            </a:pPr>
            <a:r>
              <a:rPr lang="en-US" sz="2100" dirty="0"/>
              <a:t>     (iv)Preferred websites/online store on site performance,offers,relaiblity,quickness,delivery,security,payment mode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51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5E19-9EA1-43DD-8D68-AB34AE47AA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11423374" cy="87624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3300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>
                <a:highlight>
                  <a:srgbClr val="FFFF00"/>
                </a:highlight>
              </a:rPr>
              <a:t>1 - </a:t>
            </a:r>
            <a:r>
              <a:rPr lang="en-US" sz="3200" b="1" dirty="0">
                <a:highlight>
                  <a:srgbClr val="FFFF00"/>
                </a:highlight>
              </a:rPr>
              <a:t>Customer approach towards the e-shopping, devices they prefer , age category etc</a:t>
            </a:r>
            <a:r>
              <a:rPr lang="en-US" sz="3200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C510D6-55B0-4A99-8B22-FBA33F4E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230311"/>
            <a:ext cx="5985164" cy="20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7218218" y="1230312"/>
            <a:ext cx="4205156" cy="4570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u="sng" dirty="0" err="1">
                <a:solidFill>
                  <a:srgbClr val="000000"/>
                </a:solidFill>
                <a:latin typeface="Helvetica Neue"/>
              </a:rPr>
              <a:t>Fig.I</a:t>
            </a:r>
            <a:r>
              <a:rPr lang="en-US" u="sng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Female customers are twice as of the male customers  preferring to online stores for shopping.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Fig.2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Majority of customers are shopping for more than 4 years very few customers have started shopping in past 1-2 years .Good number of customers have started shopping from last year.</a:t>
            </a:r>
            <a:endParaRPr lang="en-US" dirty="0"/>
          </a:p>
          <a:p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DCD0DC-D00C-4612-9B27-09662542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5" y="3255908"/>
            <a:ext cx="5756865" cy="27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4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10836" y="4409415"/>
            <a:ext cx="11312539" cy="1391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The Fig.1</a:t>
            </a:r>
            <a:r>
              <a:rPr lang="en-US" dirty="0"/>
              <a:t> Most of the customers are from 21-30 age also in all age category females are more in number,</a:t>
            </a:r>
          </a:p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Fig.2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100 plus customers have done shopping less than 10 times in past 1year, also more than 60 customers have shopped for 31-40 times in past 1 year.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89649C-ABBA-4044-9C50-E61930FF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66" y="190557"/>
            <a:ext cx="5483500" cy="42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5750D-5842-4DB3-B6F5-6C0E9F2A3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96" y="190557"/>
            <a:ext cx="6896100" cy="42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10836" y="4409415"/>
            <a:ext cx="11312539" cy="1391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The Fig.1</a:t>
            </a:r>
            <a:r>
              <a:rPr lang="en-US" dirty="0"/>
              <a:t> Most of the customers are from 21-30 age also in all age category females are more in number,</a:t>
            </a:r>
          </a:p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Fig.2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Most of the customers have done shopping less than 10 times in past 1year, also more than 60 customers have shopped for 31-40 times in past 1 year.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89649C-ABBA-4044-9C50-E61930FF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66" y="190557"/>
            <a:ext cx="5483500" cy="42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5750D-5842-4DB3-B6F5-6C0E9F2A3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96" y="190557"/>
            <a:ext cx="6896100" cy="42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110836" y="4409415"/>
            <a:ext cx="11312539" cy="139136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The Fig.1</a:t>
            </a:r>
            <a:r>
              <a:rPr lang="en-US" dirty="0"/>
              <a:t> Smartphone is used by all age category customers for shopping ,customers less than 20 years don’t use any other gadget than smartphone . Age category 31-40years highly opt for laptop.</a:t>
            </a:r>
          </a:p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Fig.2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Credit/Debit cards payment option is opted by all age categories. E-wallet is least opted and customers above 51years don’t even prefer that option.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1CFB6-79AE-4B01-A3F0-33742531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19" y="0"/>
            <a:ext cx="5483502" cy="449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4C21C5-CF0B-490F-AE4E-72CA41FF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78" y="0"/>
            <a:ext cx="7970769" cy="44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9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5E19-9EA1-43DD-8D68-AB34AE47AA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11423374" cy="87624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200" dirty="0">
                <a:highlight>
                  <a:srgbClr val="FFFF00"/>
                </a:highlight>
              </a:rPr>
              <a:t>(ii) Application they use , time they spend , operating systems they use etc. </a:t>
            </a:r>
            <a:endParaRPr lang="en-US" sz="3200" dirty="0">
              <a:solidFill>
                <a:srgbClr val="FF33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7218218" y="1230312"/>
            <a:ext cx="4205156" cy="45704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u="sng" dirty="0" err="1">
                <a:solidFill>
                  <a:srgbClr val="000000"/>
                </a:solidFill>
                <a:latin typeface="Helvetica Neue"/>
              </a:rPr>
              <a:t>Fig.I</a:t>
            </a:r>
            <a:r>
              <a:rPr lang="en-US" u="sng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Close to 75% of customers browse the websites through Google chrome very few opt for Mozilla Firefox, safari and opera.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u="sng" dirty="0">
                <a:solidFill>
                  <a:srgbClr val="000000"/>
                </a:solidFill>
                <a:latin typeface="Helvetica Neue"/>
              </a:rPr>
              <a:t>Fig.2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Windows/Windows mobile is preferred OS and customers from 21-30years are more in numbers as they prefer using laptop. Average number of customers use android OS system. IOS/MAC is used by few customers.</a:t>
            </a:r>
            <a:endParaRPr lang="en-US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D17879-85BF-45B6-B5A3-F66918D0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7219"/>
            <a:ext cx="8110331" cy="21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841B3A-9ECD-4E5A-B0D1-BF0593C6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6" y="3255909"/>
            <a:ext cx="5459896" cy="286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57AF9C-974C-4755-B4FA-7CBA1E84EBAC}"/>
              </a:ext>
            </a:extLst>
          </p:cNvPr>
          <p:cNvSpPr txBox="1">
            <a:spLocks/>
          </p:cNvSpPr>
          <p:nvPr/>
        </p:nvSpPr>
        <p:spPr>
          <a:xfrm>
            <a:off x="6493565" y="185530"/>
            <a:ext cx="4929810" cy="56152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The Fig.1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Most customers tend to spend more than 15minutes before purchasing any goods within that female customers are more than twice the male customers.</a:t>
            </a:r>
            <a:r>
              <a:rPr lang="en-IN" dirty="0"/>
              <a:t>Male customers generally spend 6-10 mins before buying .Very customers spend less than 5 mins time before confirming the buying 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CEB2DA-D9D9-469A-8896-AE865E49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85"/>
            <a:ext cx="6652591" cy="571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693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</TotalTime>
  <Words>1105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Berlin Sans FB Demi</vt:lpstr>
      <vt:lpstr>Gill Sans MT</vt:lpstr>
      <vt:lpstr>Helvetica Neue</vt:lpstr>
      <vt:lpstr>Gallery</vt:lpstr>
      <vt:lpstr>Customer retention data analysis</vt:lpstr>
      <vt:lpstr>Project objective</vt:lpstr>
      <vt:lpstr>EDA ANALYSIS APPROACH</vt:lpstr>
      <vt:lpstr> 1 - Customer approach towards the e-shopping, devices they prefer , age category etc.</vt:lpstr>
      <vt:lpstr>PowerPoint Presentation</vt:lpstr>
      <vt:lpstr>PowerPoint Presentation</vt:lpstr>
      <vt:lpstr>PowerPoint Presentation</vt:lpstr>
      <vt:lpstr>(ii) Application they use , time they spend , operating systems they use etc. </vt:lpstr>
      <vt:lpstr>PowerPoint Presentation</vt:lpstr>
      <vt:lpstr>PowerPoint Presentation</vt:lpstr>
      <vt:lpstr>(iii)Reviews about ease of accessing , responsive benefits, customer satisfaction, product information etc.</vt:lpstr>
      <vt:lpstr>PowerPoint Presentation</vt:lpstr>
      <vt:lpstr>PowerPoint Presentation</vt:lpstr>
      <vt:lpstr>PowerPoint Presentation</vt:lpstr>
      <vt:lpstr>PowerPoint Presentation</vt:lpstr>
      <vt:lpstr>(iv) Preferred websites/online store on site performance,offers,relaiblity,quickness,delivery,security,payment mode etc.</vt:lpstr>
      <vt:lpstr>PowerPoint Presentation</vt:lpstr>
      <vt:lpstr>PowerPoint Presentation</vt:lpstr>
      <vt:lpstr>PowerPoint Presentation</vt:lpstr>
      <vt:lpstr>PowerPoint Presentation</vt:lpstr>
      <vt:lpstr>THANK YOU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PROJECT – 1</dc:title>
  <dc:creator>Atish Goundadkar</dc:creator>
  <cp:lastModifiedBy>Atish Goundadkar</cp:lastModifiedBy>
  <cp:revision>8</cp:revision>
  <dcterms:created xsi:type="dcterms:W3CDTF">2021-05-23T12:24:11Z</dcterms:created>
  <dcterms:modified xsi:type="dcterms:W3CDTF">2021-08-05T18:01:17Z</dcterms:modified>
</cp:coreProperties>
</file>