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5973E6-C2B5-492C-A408-FA1B7AB9985E}">
  <a:tblStyle styleId="{D75973E6-C2B5-492C-A408-FA1B7AB99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72cd54b12_1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72cd54b12_1_3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93544c49_0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0793544c49_0_6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2cd54b12_1_9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072cd54b12_1_9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72dc2fcc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072dc2fcc5_0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72cd54b12_1_10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072cd54b12_1_10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72cd54b12_1_1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072cd54b12_1_111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2cd54b12_1_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72cd54b12_1_4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72cd54b12_1_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072cd54b12_1_48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72cd54b12_1_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072cd54b12_1_5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2cd54b12_1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072cd54b12_1_6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2cd54b12_1_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72cd54b12_1_7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93544c49_0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793544c49_0_34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793544c49_0_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0793544c49_0_17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72cd54b12_1_8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072cd54b12_1_8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38356" y="-7942"/>
            <a:ext cx="806728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45365" y="1153533"/>
            <a:ext cx="7674609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38356" y="-7942"/>
            <a:ext cx="806728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538356" y="-7942"/>
            <a:ext cx="806728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38356" y="-7942"/>
            <a:ext cx="8067287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45365" y="1153533"/>
            <a:ext cx="7674609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381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381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s.columbia.edu/~jebara/6772/papers/crf.pdf" TargetMode="External"/><Relationship Id="rId4" Type="http://schemas.openxmlformats.org/officeDocument/2006/relationships/hyperlink" Target="https://aclanthology.org/N03-1028" TargetMode="External"/><Relationship Id="rId5" Type="http://schemas.openxmlformats.org/officeDocument/2006/relationships/hyperlink" Target="https://pypi.org/project/python-crfsuite/" TargetMode="External"/><Relationship Id="rId6" Type="http://schemas.openxmlformats.org/officeDocument/2006/relationships/hyperlink" Target="http://www.nltk.org/nltk_data" TargetMode="External"/><Relationship Id="rId7" Type="http://schemas.openxmlformats.org/officeDocument/2006/relationships/hyperlink" Target="https://streamlit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732896" y="961869"/>
            <a:ext cx="58446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1893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40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Assignment-1b  POS Tagging	using CRF</a:t>
            </a:r>
            <a:endParaRPr b="0" i="0" sz="4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ctr">
              <a:lnSpc>
                <a:spcPct val="100000"/>
              </a:lnSpc>
              <a:spcBef>
                <a:spcPts val="1885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41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marR="0" rtl="0" algn="ctr">
              <a:lnSpc>
                <a:spcPct val="113888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Bhosale,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210040024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Mechanical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marR="0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Atishay Jain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210050026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marR="0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Faizan Ansari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210100058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Mechanical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Areeb Asgar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210100022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Mechanical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5435" marR="0" rtl="0" algn="ctr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02/10/24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672141" y="293353"/>
            <a:ext cx="78136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CS626 - Speech, Natural Language Processing, and the Web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789057" y="4879273"/>
            <a:ext cx="26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idx="10" type="dt"/>
          </p:nvPr>
        </p:nvSpPr>
        <p:spPr>
          <a:xfrm>
            <a:off x="345096" y="4931200"/>
            <a:ext cx="569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73" name="Google Shape;173;p28"/>
          <p:cNvSpPr txBox="1"/>
          <p:nvPr>
            <p:ph idx="11" type="ftr"/>
          </p:nvPr>
        </p:nvSpPr>
        <p:spPr>
          <a:xfrm>
            <a:off x="2662272" y="4931200"/>
            <a:ext cx="361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1934972" y="144857"/>
            <a:ext cx="527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HMM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600140" y="2260171"/>
            <a:ext cx="7943700" cy="2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CRF </a:t>
            </a:r>
            <a:r>
              <a:rPr lang="en" sz="2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better than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HMM</a:t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34798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>
                <a:solidFill>
                  <a:srgbClr val="0000FF"/>
                </a:solidFill>
              </a:rPr>
              <a:t>Code-mixing: </a:t>
            </a:r>
            <a:r>
              <a:rPr b="1" lang="en">
                <a:solidFill>
                  <a:srgbClr val="0000FF"/>
                </a:solidFill>
              </a:rPr>
              <a:t>Mi diapiace, Signora, ma insomma.</a:t>
            </a:r>
            <a:r>
              <a:rPr lang="en">
                <a:solidFill>
                  <a:srgbClr val="0000FF"/>
                </a:solidFill>
              </a:rPr>
              <a:t> While HMM confused them to be NOUNs, CRF is able to correctly tag such Spanish words as ‘X’</a:t>
            </a:r>
            <a:endParaRPr>
              <a:solidFill>
                <a:srgbClr val="0000FF"/>
              </a:solidFill>
            </a:endParaRPr>
          </a:p>
          <a:p>
            <a:pPr indent="-272415" lvl="0" marL="34798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>
                <a:solidFill>
                  <a:srgbClr val="0000FF"/>
                </a:solidFill>
              </a:rPr>
              <a:t>He ceased </a:t>
            </a:r>
            <a:r>
              <a:rPr b="1" lang="en" u="sng">
                <a:solidFill>
                  <a:srgbClr val="0000FF"/>
                </a:solidFill>
              </a:rPr>
              <a:t>weeping</a:t>
            </a:r>
            <a:r>
              <a:rPr b="1" lang="en">
                <a:solidFill>
                  <a:srgbClr val="0000FF"/>
                </a:solidFill>
              </a:rPr>
              <a:t> . </a:t>
            </a:r>
            <a:r>
              <a:rPr lang="en">
                <a:solidFill>
                  <a:srgbClr val="0000FF"/>
                </a:solidFill>
              </a:rPr>
              <a:t>“weeping” is a verb, but it has been incorrectly tagged as a Noun by HMM but is tagged as VERB by CRF</a:t>
            </a:r>
            <a:endParaRPr>
              <a:solidFill>
                <a:srgbClr val="0000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HMM being better than CRF</a:t>
            </a:r>
            <a:endParaRPr sz="2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34798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>
                <a:solidFill>
                  <a:srgbClr val="0000FF"/>
                </a:solidFill>
              </a:rPr>
              <a:t>The quick brown fox </a:t>
            </a:r>
            <a:r>
              <a:rPr b="1" lang="en" u="sng">
                <a:solidFill>
                  <a:srgbClr val="0000FF"/>
                </a:solidFill>
              </a:rPr>
              <a:t>jumps </a:t>
            </a:r>
            <a:r>
              <a:rPr lang="en">
                <a:solidFill>
                  <a:srgbClr val="0000FF"/>
                </a:solidFill>
              </a:rPr>
              <a:t> over the lazy dog. CRF tags ‘jumps’ as NOUN, whereas HMM correctly tags is as VERB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where both have similar performance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34798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>
                <a:solidFill>
                  <a:srgbClr val="0000FF"/>
                </a:solidFill>
              </a:rPr>
              <a:t>It's nothing to </a:t>
            </a:r>
            <a:r>
              <a:rPr b="1" lang="en" u="sng">
                <a:solidFill>
                  <a:srgbClr val="0000FF"/>
                </a:solidFill>
              </a:rPr>
              <a:t>fool </a:t>
            </a:r>
            <a:r>
              <a:rPr lang="en">
                <a:solidFill>
                  <a:srgbClr val="0000FF"/>
                </a:solidFill>
              </a:rPr>
              <a:t>with. “fool” is a VERB, incorrectly tagged as a NOUN by both CRF and HMM.</a:t>
            </a:r>
            <a:endParaRPr>
              <a:solidFill>
                <a:srgbClr val="0000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2156788" y="8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{D75973E6-C2B5-492C-A408-FA1B7AB9985E}</a:tableStyleId>
              </a:tblPr>
              <a:tblGrid>
                <a:gridCol w="2413675"/>
                <a:gridCol w="2413675"/>
              </a:tblGrid>
              <a:tr h="2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 Confused in CRF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 Confused tags in HMM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 (P: 0.720, R: 0.442, F1: 0.548)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 (P: 0.800 , R: 0.504, F1: 0.618)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ADJ (P: 0.945, R: 0.932, F1: 0.938)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 (P: 0.908, R: 0.895, F1: 0.901)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PRT (P: 0.944, R: 0.945, F1: 0.945)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PRT (P: 0.908, R: 0.907, F1: 0.907)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2732240" y="296857"/>
            <a:ext cx="36785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45365" y="1153533"/>
            <a:ext cx="76467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7815" lvl="0" marL="3098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good features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appropriate hyperparameters for crfsuite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098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made mistakes on relatively simpler sentences while it was able to perform well on more complicated sentences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098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Mastering theoretical concepts and debugging to ease out implementation issues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789057" y="4879273"/>
            <a:ext cx="26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345096" y="4931200"/>
            <a:ext cx="569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2662272" y="4931200"/>
            <a:ext cx="361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2555327" y="284225"/>
            <a:ext cx="4323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745365" y="1153533"/>
            <a:ext cx="7646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" sz="2200">
                <a:solidFill>
                  <a:srgbClr val="0000FF"/>
                </a:solidFill>
              </a:rPr>
              <a:t>Word to Feature Extraction – Faizan</a:t>
            </a:r>
            <a:endParaRPr sz="2200">
              <a:solidFill>
                <a:srgbClr val="0000FF"/>
              </a:solidFill>
            </a:endParaRPr>
          </a:p>
          <a:p>
            <a:pPr indent="-368300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" sz="2200">
                <a:solidFill>
                  <a:srgbClr val="0000FF"/>
                </a:solidFill>
              </a:rPr>
              <a:t>Training CRF and evaluation – Atishay</a:t>
            </a:r>
            <a:endParaRPr sz="2200">
              <a:solidFill>
                <a:srgbClr val="0000FF"/>
              </a:solidFill>
            </a:endParaRPr>
          </a:p>
          <a:p>
            <a:pPr indent="-368300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" sz="2200">
                <a:solidFill>
                  <a:srgbClr val="0000FF"/>
                </a:solidFill>
              </a:rPr>
              <a:t>UI – Areeb</a:t>
            </a:r>
            <a:endParaRPr sz="2200">
              <a:solidFill>
                <a:srgbClr val="0000FF"/>
              </a:solidFill>
            </a:endParaRPr>
          </a:p>
          <a:p>
            <a:pPr indent="-368300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" sz="2200">
                <a:solidFill>
                  <a:srgbClr val="0000FF"/>
                </a:solidFill>
              </a:rPr>
              <a:t>Error Analysis - Aryan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1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3379456" y="296857"/>
            <a:ext cx="23831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33075" y="1154050"/>
            <a:ext cx="86085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7675" lvl="0" marL="459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AutoNum type="arabicPeriod"/>
            </a:pPr>
            <a:r>
              <a:rPr b="0" i="0" lang="en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https://www.cs.columbia.edu/~jebara/6772/papers/crf.pdf</a:t>
            </a:r>
            <a:endParaRPr b="0" i="0" sz="2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7675" lvl="0" marL="459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AutoNum type="arabicPeriod"/>
            </a:pPr>
            <a:r>
              <a:rPr b="0" i="0" lang="en" sz="23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https://aclanthology.org/N03-1028</a:t>
            </a:r>
            <a:endParaRPr b="0" i="0" sz="2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7675" lvl="0" marL="459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CRF Library : python-crfsuite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Char char="○"/>
            </a:pP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https://pypi.org/project/python-crfsuite/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 Corpus Data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marR="359219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Char char="○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http://www.nltk.org/nltk_data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359219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Times New Roman"/>
              <a:buChar char="○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https://streamlit.io/</a:t>
            </a:r>
            <a:endParaRPr sz="2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2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210" name="Google Shape;210;p32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2217470" y="296857"/>
            <a:ext cx="47028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Marking Scheme (50)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0" y="931862"/>
            <a:ext cx="9144001" cy="411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2469213" y="296857"/>
            <a:ext cx="42049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734550" y="931850"/>
            <a:ext cx="76749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2735" lvl="0" marL="360680" marR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Times New Roman"/>
              <a:buChar char="•"/>
            </a:pPr>
            <a:r>
              <a:rPr b="1" i="0" lang="en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sequence of words, produce the POS tag  sequence using Conditional Random Field (CRF)</a:t>
            </a:r>
            <a:endParaRPr b="0" i="0" sz="1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6068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•"/>
            </a:pPr>
            <a:r>
              <a:rPr b="1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quick brown fox jumps over the lazy dog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60680" marR="3962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•"/>
            </a:pPr>
            <a:r>
              <a:rPr b="1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fox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jumps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VERB 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ADP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lazy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</a:t>
            </a:r>
            <a:r>
              <a:rPr b="0" baseline="-2500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</a:t>
            </a:r>
            <a:endParaRPr b="0" baseline="-2500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606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•"/>
            </a:pPr>
            <a:r>
              <a:rPr b="1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Brown corpus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606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•"/>
            </a:pP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Universal Tag Set (12 in number)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marR="19939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lang="en" sz="1300">
                <a:solidFill>
                  <a:srgbClr val="0000FF"/>
                </a:solidFill>
              </a:rPr>
              <a:t>NOUN: nouns ; VERB: verbs ; ADJ: adjectives ;</a:t>
            </a:r>
            <a:endParaRPr sz="1300">
              <a:solidFill>
                <a:srgbClr val="0000FF"/>
              </a:solidFill>
            </a:endParaRPr>
          </a:p>
          <a:p>
            <a:pPr indent="-311150" lvl="1" marL="914400" marR="19939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lang="en" sz="1300">
                <a:solidFill>
                  <a:srgbClr val="0000FF"/>
                </a:solidFill>
              </a:rPr>
              <a:t>ADV: adverbs ; PRON: pronouns ; DET: determiners and articles</a:t>
            </a:r>
            <a:endParaRPr sz="1300">
              <a:solidFill>
                <a:srgbClr val="0000FF"/>
              </a:solidFill>
            </a:endParaRPr>
          </a:p>
          <a:p>
            <a:pPr indent="-311150" lvl="1" marL="914400" marR="19939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lang="en" sz="1300">
                <a:solidFill>
                  <a:srgbClr val="0000FF"/>
                </a:solidFill>
              </a:rPr>
              <a:t>ADP: prepositions and postpositions ; NUM: numerals</a:t>
            </a:r>
            <a:endParaRPr sz="1300">
              <a:solidFill>
                <a:srgbClr val="0000FF"/>
              </a:solidFill>
            </a:endParaRPr>
          </a:p>
          <a:p>
            <a:pPr indent="-311150" lvl="1" marL="914400" marR="19939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lang="en" sz="1300">
                <a:solidFill>
                  <a:srgbClr val="0000FF"/>
                </a:solidFill>
              </a:rPr>
              <a:t>CONJ: conjunctions ; PRT: particles</a:t>
            </a:r>
            <a:endParaRPr sz="1300">
              <a:solidFill>
                <a:srgbClr val="0000FF"/>
              </a:solidFill>
            </a:endParaRPr>
          </a:p>
          <a:p>
            <a:pPr indent="-311150" lvl="1" marL="914400" marR="19939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b="1" lang="en" sz="1300">
                <a:solidFill>
                  <a:srgbClr val="0000FF"/>
                </a:solidFill>
              </a:rPr>
              <a:t>‘.’</a:t>
            </a:r>
            <a:r>
              <a:rPr lang="en" sz="1300">
                <a:solidFill>
                  <a:srgbClr val="0000FF"/>
                </a:solidFill>
              </a:rPr>
              <a:t> : punctuation marks ; X: other categories like abbreviations or foreign words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15" lvl="0" marL="3606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•"/>
            </a:pP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 validation (k=5)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306510" y="0"/>
            <a:ext cx="452945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85140" lvl="0" marL="4972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Info  (Pre-processing)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720100" y="1244600"/>
            <a:ext cx="79779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Char char="•"/>
            </a:pPr>
            <a:r>
              <a:rPr lang="en" sz="2100">
                <a:solidFill>
                  <a:srgbClr val="0000FF"/>
                </a:solidFill>
              </a:rPr>
              <a:t>A list of dataset with the universal tagset was created using brown.tagged_sents(tagset='universal') (inbuilt command).</a:t>
            </a:r>
            <a:endParaRPr sz="21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•"/>
            </a:pPr>
            <a:r>
              <a:rPr lang="en" sz="2100">
                <a:solidFill>
                  <a:srgbClr val="0000FF"/>
                </a:solidFill>
              </a:rPr>
              <a:t>Features extracted :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Bias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Word (current, prev and next)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Word.lower </a:t>
            </a:r>
            <a:r>
              <a:rPr lang="en" sz="2100">
                <a:solidFill>
                  <a:srgbClr val="0000FF"/>
                </a:solidFill>
              </a:rPr>
              <a:t>(current, prev and next)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1 to 4 prefix letters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1 to 4 </a:t>
            </a:r>
            <a:r>
              <a:rPr lang="en" sz="2100">
                <a:solidFill>
                  <a:srgbClr val="0000FF"/>
                </a:solidFill>
              </a:rPr>
              <a:t>suffix letters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Word.length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Is_unknown (checks if the word is in the vocab)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Others(isdigit, islower, istitle, isupper, contains_hyphen)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2281459" y="296783"/>
            <a:ext cx="45751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732675" y="1092575"/>
            <a:ext cx="82434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35915" lvl="0" marL="360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(round off to 3 decimal places): 0.954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3606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(round off to 3 decimal places) : 0.931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3606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F-score (3 values - round off to 3 decimal places)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35" lvl="1" marL="817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-score : 0.94</a:t>
            </a: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35" lvl="1" marL="817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-score : 0.949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35" lvl="1" marL="817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–"/>
            </a:pP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-score : 0.935</a:t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All these are using macro average (not weighted)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166129" y="296783"/>
            <a:ext cx="48075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POS performance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51775" y="931775"/>
            <a:ext cx="4254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0195" lvl="0" marL="34734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. 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1.000, R: 1.000, F1: 1.000 </a:t>
            </a:r>
            <a:endParaRPr sz="1700">
              <a:solidFill>
                <a:schemeClr val="dk1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ADJ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0.945, R: 0.932, F1: 0.938</a:t>
            </a:r>
            <a:endParaRPr sz="1700">
              <a:solidFill>
                <a:schemeClr val="dk1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ADP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0.979, R: 0.983, F1: 0.981 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ADV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0.947, R: 0.936, F1: 0.941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CONJ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0.994, R: 0.997, F1: 0.995 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DET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0.994, R: 0.995, F1: 0.995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654150" y="961238"/>
            <a:ext cx="4134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0195" lvl="0" marL="34734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NOUN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0.972, R: 0.979, F1: 0.976 </a:t>
            </a:r>
            <a:endParaRPr sz="1700">
              <a:solidFill>
                <a:schemeClr val="dk1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NUM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0.980, R: 0.990, F1: 0.985</a:t>
            </a:r>
            <a:endParaRPr sz="1700">
              <a:solidFill>
                <a:schemeClr val="dk1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PRON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0.991, R: 0.988, F1: 0.990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PRT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0.944, R: 0.945, F1: 0.945 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VERB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0.981, R: 0.979, F1: 0.980 </a:t>
            </a:r>
            <a:endParaRPr sz="1700">
              <a:solidFill>
                <a:srgbClr val="0000FF"/>
              </a:solidFill>
            </a:endParaRPr>
          </a:p>
          <a:p>
            <a:pPr indent="-290195" lvl="0" marL="347345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" sz="1700">
                <a:solidFill>
                  <a:srgbClr val="0000FF"/>
                </a:solidFill>
              </a:rPr>
              <a:t>X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700"/>
              <a:buChar char="○"/>
            </a:pPr>
            <a:r>
              <a:rPr lang="en" sz="1700">
                <a:solidFill>
                  <a:srgbClr val="0000FF"/>
                </a:solidFill>
              </a:rPr>
              <a:t>P: 0.720, R: 0.442, F1: 0.548 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2429140" y="0"/>
            <a:ext cx="4657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27985" lvl="0" marL="29400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Confusion Matrix (12 X 12)</a:t>
            </a:r>
            <a:endParaRPr sz="30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025" y="508075"/>
            <a:ext cx="5024025" cy="43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789057" y="4879273"/>
            <a:ext cx="26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345096" y="4931200"/>
            <a:ext cx="569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2662272" y="4931200"/>
            <a:ext cx="361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-202050" y="-7950"/>
            <a:ext cx="10055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06370" lvl="0" marL="308737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Interpretation of confusion (error analysis)</a:t>
            </a:r>
            <a:endParaRPr sz="36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631565" y="638908"/>
            <a:ext cx="76746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05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lang="en" sz="2000" u="sng">
                <a:solidFill>
                  <a:srgbClr val="0000FF"/>
                </a:solidFill>
              </a:rPr>
              <a:t>Most confused tag: </a:t>
            </a:r>
            <a:r>
              <a:rPr b="1" i="1" lang="en" sz="2000" u="sng">
                <a:solidFill>
                  <a:srgbClr val="0000FF"/>
                </a:solidFill>
              </a:rPr>
              <a:t>X</a:t>
            </a:r>
            <a:r>
              <a:rPr lang="en" sz="2000" u="sng">
                <a:solidFill>
                  <a:srgbClr val="0000FF"/>
                </a:solidFill>
              </a:rPr>
              <a:t> (P: 0.720, R: 0.442, F1: 0.548)</a:t>
            </a:r>
            <a:endParaRPr sz="2000" u="sng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Then she said, “</a:t>
            </a:r>
            <a:r>
              <a:rPr b="1" lang="en" sz="1400" u="sng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Allons</a:t>
            </a:r>
            <a:r>
              <a:rPr lang="en" sz="1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”, and we got up and went to my hotel without another word. </a:t>
            </a:r>
            <a:endParaRPr sz="14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Code Mixing: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“Allons” is an unknown word (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but has been tagged as a noun (most common)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b="1" i="1" lang="en" sz="1800" u="sng">
                <a:solidFill>
                  <a:srgbClr val="0000FF"/>
                </a:solidFill>
              </a:rPr>
              <a:t>ADJ</a:t>
            </a:r>
            <a:r>
              <a:rPr lang="en" sz="1800" u="sng">
                <a:solidFill>
                  <a:srgbClr val="0000FF"/>
                </a:solidFill>
              </a:rPr>
              <a:t> ( P: 0.945, R: 0.932, F1: 0.938 ) </a:t>
            </a:r>
            <a:r>
              <a:rPr lang="en" sz="1400" u="sng">
                <a:solidFill>
                  <a:srgbClr val="0000FF"/>
                </a:solidFill>
              </a:rPr>
              <a:t>- Mostly Confused with NOUN</a:t>
            </a:r>
            <a:endParaRPr sz="1400" u="sng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Example: </a:t>
            </a:r>
            <a:r>
              <a:rPr lang="en" sz="1400">
                <a:solidFill>
                  <a:srgbClr val="009900"/>
                </a:solidFill>
              </a:rPr>
              <a:t>One could hear a very faint, </a:t>
            </a:r>
            <a:r>
              <a:rPr b="1" lang="en" sz="1400" u="sng">
                <a:solidFill>
                  <a:srgbClr val="009900"/>
                </a:solidFill>
              </a:rPr>
              <a:t>ladylike</a:t>
            </a:r>
            <a:r>
              <a:rPr lang="en" sz="1400">
                <a:solidFill>
                  <a:srgbClr val="009900"/>
                </a:solidFill>
              </a:rPr>
              <a:t> sigh of relief.</a:t>
            </a:r>
            <a:r>
              <a:rPr lang="en" sz="1400">
                <a:solidFill>
                  <a:srgbClr val="0000FF"/>
                </a:solidFill>
              </a:rPr>
              <a:t> “ladylike” is an adjective (ADJ) , incorrectly tagged as a NOUN.</a:t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 u="sng">
                <a:solidFill>
                  <a:srgbClr val="0000FF"/>
                </a:solidFill>
              </a:rPr>
              <a:t>Adjective-Noun Positioning</a:t>
            </a:r>
            <a:r>
              <a:rPr lang="en" sz="1400">
                <a:solidFill>
                  <a:srgbClr val="0000FF"/>
                </a:solidFill>
              </a:rPr>
              <a:t>: Adjectives typically precede nouns in English,  but sometimes two nouns can occur one after the other (e.g., "family car," "computer science"). This is more likely than two adjectives occurring together.  </a:t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The features in our model also take into account previous and next word features.</a:t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‘Faint’ is already tagged as an ADJ and ‘ladylike’ follows it, i.e. it would have mistaken it as a noun.</a:t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Since "ladylike" is placed between the adjective "faint" and the noun "sigh," the model might have mistaken it for a noun because it’s adjacent to both. 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789057" y="4879273"/>
            <a:ext cx="260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345096" y="4931200"/>
            <a:ext cx="569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2662272" y="4931200"/>
            <a:ext cx="3613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0" y="-7950"/>
            <a:ext cx="9144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06370" lvl="0" marL="308737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Interpretation of confusion (error  analysis)</a:t>
            </a:r>
            <a:endParaRPr sz="31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734690" y="569333"/>
            <a:ext cx="76746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Specific Examples</a:t>
            </a:r>
            <a:endParaRPr b="1" sz="1700" u="sng"/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At </a:t>
            </a:r>
            <a:r>
              <a:rPr b="1" lang="en" sz="1400"/>
              <a:t>Shawo</a:t>
            </a:r>
            <a:r>
              <a:rPr b="1" lang="en" sz="1400" u="sng"/>
              <a:t>met</a:t>
            </a:r>
            <a:r>
              <a:rPr lang="en" sz="1400"/>
              <a:t> , women and children fled in terror across the Bay. “Shawomet” is a NOUN, incorrectly tagged as a VERB.</a:t>
            </a:r>
            <a:endParaRPr sz="1400"/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Feature selection: Our model considers upto last 4 letters of suffixes. Since Shawomet ends with ‘met’ which is a verb, we can attribution this incorrect tagging to it.</a:t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 He left in a </a:t>
            </a:r>
            <a:r>
              <a:rPr b="1" lang="en" sz="1400" u="sng"/>
              <a:t>storm</a:t>
            </a:r>
            <a:r>
              <a:rPr lang="en" sz="1400"/>
              <a:t> for Pocasset, December 4, 1638. “storm” is a NOUN, incorrectly tagged as a VERB.</a:t>
            </a:r>
            <a:endParaRPr sz="1400"/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Ambiguity: ‘Storm’ can function as both a noun (the natural </a:t>
            </a:r>
            <a:r>
              <a:rPr lang="en" sz="1400">
                <a:solidFill>
                  <a:srgbClr val="0000FF"/>
                </a:solidFill>
              </a:rPr>
              <a:t>phenomenon</a:t>
            </a:r>
            <a:r>
              <a:rPr lang="en" sz="1400">
                <a:solidFill>
                  <a:srgbClr val="0000FF"/>
                </a:solidFill>
              </a:rPr>
              <a:t>) and a verb (to move angrily)</a:t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Complex Sentence Structure: The model might have struggled with the complexity of the sentence</a:t>
            </a:r>
            <a:r>
              <a:rPr lang="en" sz="1400">
                <a:solidFill>
                  <a:srgbClr val="0000FF"/>
                </a:solidFill>
              </a:rPr>
              <a:t>  </a:t>
            </a:r>
            <a:r>
              <a:rPr lang="en" sz="1400">
                <a:solidFill>
                  <a:srgbClr val="0000FF"/>
                </a:solidFill>
              </a:rPr>
              <a:t>structure, specifically the multiple prepositional phrases ("in a storm" and "for Pocasset"). Here, ‘in a storm’ can also be taken as an idiomatic phrase denoting the person’s state of anger.</a:t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400"/>
              <a:buChar char="•"/>
            </a:pPr>
            <a:r>
              <a:rPr lang="en" sz="1400">
                <a:solidFill>
                  <a:srgbClr val="009900"/>
                </a:solidFill>
              </a:rPr>
              <a:t> I'm willing to </a:t>
            </a:r>
            <a:r>
              <a:rPr b="1" lang="en" sz="1400" u="sng">
                <a:solidFill>
                  <a:srgbClr val="009900"/>
                </a:solidFill>
              </a:rPr>
              <a:t>stake </a:t>
            </a:r>
            <a:r>
              <a:rPr lang="en" sz="1400">
                <a:solidFill>
                  <a:srgbClr val="009900"/>
                </a:solidFill>
              </a:rPr>
              <a:t>my political career on it. </a:t>
            </a:r>
            <a:r>
              <a:rPr lang="en" sz="1400">
                <a:solidFill>
                  <a:srgbClr val="009900"/>
                </a:solidFill>
              </a:rPr>
              <a:t>“stake” is a VERB, incorrectly tagged as a NOUN.</a:t>
            </a:r>
            <a:endParaRPr sz="1400">
              <a:solidFill>
                <a:srgbClr val="009900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Ambuguity: "Stake" can also be a noun, as in "a wooden stake" or "a financial stake." The model might have encountered more frequent noun usage in training data.</a:t>
            </a:r>
            <a:endParaRPr sz="1400">
              <a:solidFill>
                <a:srgbClr val="0000FF"/>
              </a:solidFill>
            </a:endParaRPr>
          </a:p>
          <a:p>
            <a:pPr indent="-272415" lvl="0" marL="3479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Words like "political career" following "stake" could confuse the model. (e.g., "financial stake in a political career")</a:t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345096" y="4931200"/>
            <a:ext cx="569594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02/10/24</a:t>
            </a:r>
            <a:endParaRPr/>
          </a:p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2662272" y="4931200"/>
            <a:ext cx="3613150" cy="18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cs626-2024 Assignment 1.b- POS Tagging using CRF</a:t>
            </a:r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1936435" y="75982"/>
            <a:ext cx="527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HMM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058850" y="3258550"/>
            <a:ext cx="3309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CRF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Performance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(P: 0.954, R: 0.931, F1: 0.942)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25" y="704475"/>
            <a:ext cx="2700524" cy="23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50" y="720090"/>
            <a:ext cx="2700524" cy="232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4769744" y="3258550"/>
            <a:ext cx="33852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HMM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Performance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(P: 0.94, R: 0.91, F1: 0.927)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75525" y="4268200"/>
            <a:ext cx="6919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CRF outperforms HMM. We can observe that the predictions are more concentrated in the right bucket as compared to HMM, with lesser number of words being incorrectly tagged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