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O9f0UqqfcPLY6BlRmeBRw2t7a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9907bfad_0_1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3119907bfad_0_1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cbc3fc3c3_0_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30cbc3fc3c3_0_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19907bfad_0_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119907bfad_0_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19907bfad_0_2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119907bfad_0_2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bc3fc3c3_0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30cbc3fc3c3_0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79338a73_0_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26279338a73_0_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279338a73_0_1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6279338a73_0_1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19907bfad_0_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3119907bfad_0_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279338a73_0_2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6279338a73_0_2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" name="Google Shape;2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 </a:t>
            </a:r>
            <a:r>
              <a:rPr b="1" lang="en-IN" sz="4400"/>
              <a:t>Assignment-3</a:t>
            </a:r>
            <a:br>
              <a:rPr b="1" lang="en-IN" sz="4400"/>
            </a:br>
            <a:r>
              <a:rPr b="1" lang="en-IN" sz="4400"/>
              <a:t>Named Entity Identification</a:t>
            </a:r>
            <a:endParaRPr sz="4400"/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115887" y="32766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6059" rtl="0" algn="ctr">
              <a:lnSpc>
                <a:spcPct val="113888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b="1" lang="en-IN" sz="2500">
                <a:latin typeface="Times New Roman"/>
                <a:ea typeface="Times New Roman"/>
                <a:cs typeface="Times New Roman"/>
                <a:sym typeface="Times New Roman"/>
              </a:rPr>
              <a:t>Group 41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rtl="0" algn="ctr">
              <a:lnSpc>
                <a:spcPct val="113888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Aryan Bhosale, 210040024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rtl="0" algn="ctr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Atishay Jain, 210050026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rtl="0" algn="ctr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Faizan Ansari, 210100058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Areeb Asgar , 210100022</a:t>
            </a:r>
            <a:endParaRPr sz="37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   Date: 4/11/24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Error analysis</a:t>
            </a:r>
            <a:endParaRPr b="1"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457200" y="1600200"/>
            <a:ext cx="82296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Model generally identifies words that start with a capital letter or appear at beginning of sentence as named entities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For classifying United States of America. It is classifying of as ‘O’. Possible reasons are: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	1. Of tagged as ‘O’ many times in the dataset (model is maybe ignoring stop words).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	2. The model is not getting enough context.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When we try to classify “bank of japan” all are tagged as “O”. But capitalising the first letter gives all as ‘1’. This highlights the importance of the feature istitle().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19907bfad_0_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Error analysis</a:t>
            </a:r>
            <a:endParaRPr b="1"/>
          </a:p>
        </p:txBody>
      </p:sp>
      <p:sp>
        <p:nvSpPr>
          <p:cNvPr id="113" name="Google Shape;113;g3119907bfad_0_16"/>
          <p:cNvSpPr txBox="1"/>
          <p:nvPr>
            <p:ph idx="1" type="body"/>
          </p:nvPr>
        </p:nvSpPr>
        <p:spPr>
          <a:xfrm>
            <a:off x="457200" y="1600200"/>
            <a:ext cx="82296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When all words are capital in a sentence or all letters are capital in a word, the model often labels most of them incorrectly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Tends to ignore years, probably </a:t>
            </a:r>
            <a:r>
              <a:rPr lang="en-IN"/>
              <a:t>taking its digits as irrelevant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Named entities without capitalization are difficult to recognize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cbc3fc3c3_0_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 Comparison with ChatGPT</a:t>
            </a:r>
            <a:endParaRPr b="1"/>
          </a:p>
        </p:txBody>
      </p:sp>
      <p:sp>
        <p:nvSpPr>
          <p:cNvPr id="119" name="Google Shape;119;g30cbc3fc3c3_0_2"/>
          <p:cNvSpPr txBox="1"/>
          <p:nvPr>
            <p:ph idx="4294967295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Compared ChatGPT with SVM model on ~ 50 sentences (~800 words) from test dataset of conll2003</a:t>
            </a:r>
            <a:endParaRPr sz="2300"/>
          </a:p>
        </p:txBody>
      </p:sp>
      <p:pic>
        <p:nvPicPr>
          <p:cNvPr id="120" name="Google Shape;120;g30cbc3fc3c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975" y="2707725"/>
            <a:ext cx="3812550" cy="334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30cbc3fc3c3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925" y="2835425"/>
            <a:ext cx="3522074" cy="30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0cbc3fc3c3_0_2"/>
          <p:cNvSpPr txBox="1"/>
          <p:nvPr/>
        </p:nvSpPr>
        <p:spPr>
          <a:xfrm>
            <a:off x="1049925" y="6008400"/>
            <a:ext cx="40161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FF"/>
                </a:solidFill>
              </a:rPr>
              <a:t>ChatGPT (F1 score : 0.91)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23" name="Google Shape;123;g30cbc3fc3c3_0_2"/>
          <p:cNvSpPr txBox="1"/>
          <p:nvPr/>
        </p:nvSpPr>
        <p:spPr>
          <a:xfrm>
            <a:off x="5492300" y="6080850"/>
            <a:ext cx="3276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FF"/>
                </a:solidFill>
              </a:rPr>
              <a:t>SVM (F1 Score : 0.99)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19907bfad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 Comparison with ChatGPT</a:t>
            </a:r>
            <a:endParaRPr b="1"/>
          </a:p>
        </p:txBody>
      </p:sp>
      <p:sp>
        <p:nvSpPr>
          <p:cNvPr id="129" name="Google Shape;129;g3119907bfad_0_7"/>
          <p:cNvSpPr txBox="1"/>
          <p:nvPr>
            <p:ph idx="4294967295" type="body"/>
          </p:nvPr>
        </p:nvSpPr>
        <p:spPr>
          <a:xfrm>
            <a:off x="457200" y="1600200"/>
            <a:ext cx="8535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en-IN" sz="2100"/>
              <a:t>Similar Outputs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–"/>
            </a:pPr>
            <a:r>
              <a:rPr lang="en-IN" sz="2100"/>
              <a:t>Peter Blackburn</a:t>
            </a:r>
            <a:endParaRPr sz="2100"/>
          </a:p>
          <a:p>
            <a:pPr indent="-36195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en-IN" sz="2100"/>
              <a:t>ChatGPT : Peter, Blackburn</a:t>
            </a:r>
            <a:endParaRPr sz="2100"/>
          </a:p>
          <a:p>
            <a:pPr indent="-36195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en-IN" sz="2100"/>
              <a:t>SVM : Peter, Blackburn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–"/>
            </a:pPr>
            <a:r>
              <a:rPr lang="en-IN" sz="2100"/>
              <a:t>Tokyo is the </a:t>
            </a:r>
            <a:r>
              <a:rPr lang="en-IN" sz="2100"/>
              <a:t>capital of Japan</a:t>
            </a:r>
            <a:endParaRPr sz="2100"/>
          </a:p>
          <a:p>
            <a:pPr indent="-36195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en-IN" sz="2100"/>
              <a:t>ChatGPT : Tokyo, Japan</a:t>
            </a:r>
            <a:endParaRPr sz="2100"/>
          </a:p>
          <a:p>
            <a:pPr indent="-36195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en-IN" sz="2100"/>
              <a:t>SVM : Tokyo, Japan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19907bfad_0_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 Comparison with ChatGPT</a:t>
            </a:r>
            <a:endParaRPr b="1"/>
          </a:p>
        </p:txBody>
      </p:sp>
      <p:sp>
        <p:nvSpPr>
          <p:cNvPr id="135" name="Google Shape;135;g3119907bfad_0_27"/>
          <p:cNvSpPr txBox="1"/>
          <p:nvPr>
            <p:ph idx="4294967295" type="body"/>
          </p:nvPr>
        </p:nvSpPr>
        <p:spPr>
          <a:xfrm>
            <a:off x="457200" y="1165950"/>
            <a:ext cx="8535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Different Outputs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IN" sz="2000">
                <a:solidFill>
                  <a:srgbClr val="0000FF"/>
                </a:solidFill>
              </a:rPr>
              <a:t>AL-AIN , United Arab Emirates 1996-12-06</a:t>
            </a:r>
            <a:endParaRPr sz="2200"/>
          </a:p>
          <a:p>
            <a: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200"/>
              <a:t>ChatGPT : </a:t>
            </a:r>
            <a:r>
              <a:rPr lang="en-IN" sz="2000">
                <a:solidFill>
                  <a:srgbClr val="0000FF"/>
                </a:solidFill>
              </a:rPr>
              <a:t>AL-AIN, United Arab Emirates, 1996-12-06</a:t>
            </a:r>
            <a:endParaRPr sz="2000">
              <a:solidFill>
                <a:srgbClr val="0000FF"/>
              </a:solidFill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200"/>
              <a:t>SVM : </a:t>
            </a:r>
            <a:r>
              <a:rPr lang="en-IN" sz="2000">
                <a:solidFill>
                  <a:srgbClr val="0000FF"/>
                </a:solidFill>
              </a:rPr>
              <a:t>AL-AIN, United Arab Emirates</a:t>
            </a:r>
            <a:endParaRPr sz="2000">
              <a:solidFill>
                <a:srgbClr val="0000FF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</a:pPr>
            <a:r>
              <a:rPr lang="en-IN" sz="2000">
                <a:solidFill>
                  <a:srgbClr val="0000FF"/>
                </a:solidFill>
              </a:rPr>
              <a:t>SOCCER - JAPAN GET LUCKY WIN, CHINA IN SURPRISE DEFEAT</a:t>
            </a:r>
            <a:endParaRPr sz="2000">
              <a:solidFill>
                <a:srgbClr val="0000FF"/>
              </a:solidFill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IN" sz="2000">
                <a:solidFill>
                  <a:srgbClr val="0000FF"/>
                </a:solidFill>
              </a:rPr>
              <a:t>ChatGPT : JAPAN, CHINA</a:t>
            </a:r>
            <a:endParaRPr sz="2000">
              <a:solidFill>
                <a:srgbClr val="0000FF"/>
              </a:solidFill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IN" sz="2000">
                <a:solidFill>
                  <a:srgbClr val="0000FF"/>
                </a:solidFill>
              </a:rPr>
              <a:t>SVM : J</a:t>
            </a:r>
            <a:r>
              <a:rPr lang="en-IN" sz="2000"/>
              <a:t>APAN, LUCKY, CHINA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-IN" sz="2000"/>
              <a:t>Leonardo da Vinci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ChatGPT : Leonardo, Vinci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SVM : Leonardo, da, Vinci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Learnings</a:t>
            </a:r>
            <a:endParaRPr b="1"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Effective feature engineering (such as capitalization, word length, word position, punctuation etc) is important for recognizing named entities accurately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Trying out different combinations of features helped to improve model performance and also helped in getting idea of which features had more influence for NER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Managing multiword entities and tagging each components in such words or phrases was a difficult task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Understood model’s performance using confusion matrix to target specific error types 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Observed model struggle with sentences with all capital words, labelling them incorrect sometimes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cbc3fc3c3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Evaluation Scheme</a:t>
            </a:r>
            <a:endParaRPr b="1"/>
          </a:p>
        </p:txBody>
      </p:sp>
      <p:sp>
        <p:nvSpPr>
          <p:cNvPr id="147" name="Google Shape;147;g30cbc3fc3c3_0_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Demo working- 10/10 (if not working or no GUI - 0)​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SVM implementation and Feature Selection - 10/10​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Confusion matrix drawn and error analysed- 10/10​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Overall F1-score ​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&gt; 90 - 10/10​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&gt;80 &amp; &lt;=90 - 8/10 ​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&gt;70 &amp; &lt;=80 - 7/10​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so on.​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Comparison with ChatGPT (10)​​</a:t>
            </a:r>
            <a:br>
              <a:rPr lang="en-I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IN"/>
              <a:t>Note: Must have GUI, otherwise no mark will be given for demo.</a:t>
            </a:r>
            <a:r>
              <a:rPr lang="en-IN"/>
              <a:t>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Problem Statement</a:t>
            </a:r>
            <a:endParaRPr b="1"/>
          </a:p>
        </p:txBody>
      </p:sp>
      <p:sp>
        <p:nvSpPr>
          <p:cNvPr id="59" name="Google Shape;5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Perform Named-Entity Identification using SVM classifier with appropriate feature engineering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Technique to be used</a:t>
            </a:r>
            <a:r>
              <a:rPr lang="en-IN"/>
              <a:t>: SVM classifier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Dataset</a:t>
            </a:r>
            <a:r>
              <a:rPr lang="en-IN"/>
              <a:t>: CoNLL-2003 NER Data; https://paperswithcode.com/dataset/conll-2003 and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https://huggingface.co/datasets/conll2003 (they are same data, but have common and distinct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information)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(</a:t>
            </a:r>
            <a:r>
              <a:rPr b="1" lang="en-IN"/>
              <a:t>Map B, I tags to 1, Rest 0)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79338a73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Problem Statement</a:t>
            </a:r>
            <a:endParaRPr b="1"/>
          </a:p>
        </p:txBody>
      </p:sp>
      <p:sp>
        <p:nvSpPr>
          <p:cNvPr id="65" name="Google Shape;65;g26279338a73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Input</a:t>
            </a:r>
            <a:r>
              <a:rPr lang="en-IN"/>
              <a:t>: A sentence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Output</a:t>
            </a:r>
            <a:r>
              <a:rPr lang="en-IN"/>
              <a:t>: Name-No Name tagged for each word in the sentence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Example</a:t>
            </a:r>
            <a:r>
              <a:rPr lang="en-IN"/>
              <a:t>:</a:t>
            </a:r>
            <a:endParaRPr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b="1" lang="en-IN" sz="2300">
                <a:solidFill>
                  <a:srgbClr val="009900"/>
                </a:solidFill>
              </a:rPr>
              <a:t>Input</a:t>
            </a:r>
            <a:r>
              <a:rPr lang="en-IN" sz="2300"/>
              <a:t>: Washington DC is the capital of United States of America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b="1" lang="en-IN" sz="2300">
                <a:solidFill>
                  <a:srgbClr val="009900"/>
                </a:solidFill>
              </a:rPr>
              <a:t>Output</a:t>
            </a:r>
            <a:r>
              <a:rPr lang="en-IN" sz="2300"/>
              <a:t>: Washington_1 DC_1 is_0 the_0 capital_0 of_0 United_1 States_1 of_1 America_1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Data Processing Info (Pre-processing)</a:t>
            </a:r>
            <a:endParaRPr b="1"/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457200" y="1962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Conll2003 dataset taken using load_dataset function of datasets module of huggingface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Each sentence from it is processed word by word, considering each word as a token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79338a73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Feature Engineering</a:t>
            </a:r>
            <a:endParaRPr b="1"/>
          </a:p>
        </p:txBody>
      </p:sp>
      <p:sp>
        <p:nvSpPr>
          <p:cNvPr id="77" name="Google Shape;77;g26279338a73_0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Basic word based features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Word is lowercase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Is the word a title?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All letters are </a:t>
            </a:r>
            <a:r>
              <a:rPr lang="en-IN" sz="2200"/>
              <a:t>capital</a:t>
            </a:r>
            <a:r>
              <a:rPr lang="en-IN" sz="2200"/>
              <a:t>?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All letters are lowercase?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First letter of word (prefix), 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First 2 letters of word (prefix)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Last letter of word (suffix)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Last 2 letters of word (suffix)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Is the word a stopword?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Is it a punctuation?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19907bfad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Feature Engineering</a:t>
            </a:r>
            <a:endParaRPr b="1"/>
          </a:p>
        </p:txBody>
      </p:sp>
      <p:sp>
        <p:nvSpPr>
          <p:cNvPr id="83" name="Google Shape;83;g3119907bfad_0_1"/>
          <p:cNvSpPr txBox="1"/>
          <p:nvPr>
            <p:ph idx="1" type="body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Features based on position in sentence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/>
              <a:t>Is the word in beginning of sentence?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/>
              <a:t>Is the word in end of sentence? 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Contextual features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/>
              <a:t>Previous word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/>
              <a:t>Is previous word a title?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/>
              <a:t>Next word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/>
              <a:t>Is next word a title?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79338a73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SVM Implementation</a:t>
            </a:r>
            <a:endParaRPr b="1"/>
          </a:p>
        </p:txBody>
      </p:sp>
      <p:sp>
        <p:nvSpPr>
          <p:cNvPr id="89" name="Google Shape;89;g26279338a73_0_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00"/>
              <a:buChar char="•"/>
            </a:pPr>
            <a:r>
              <a:rPr lang="en-IN" sz="2700"/>
              <a:t>Used sklearn module to import SVM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00"/>
              <a:buChar char="•"/>
            </a:pPr>
            <a:r>
              <a:rPr lang="en-IN" sz="2700"/>
              <a:t>From sklearn.svm, used LinearSVC method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00"/>
              <a:buChar char="•"/>
            </a:pPr>
            <a:r>
              <a:rPr lang="en-IN" sz="2700"/>
              <a:t>Every word of a sentence is converted into a dictionary of features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00"/>
              <a:buChar char="•"/>
            </a:pPr>
            <a:r>
              <a:rPr lang="en-IN" sz="2700"/>
              <a:t>Every </a:t>
            </a:r>
            <a:r>
              <a:rPr lang="en-IN" sz="2700"/>
              <a:t>such dictionary is vectorized using DictVectorizer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Overall performance</a:t>
            </a:r>
            <a:endParaRPr b="1"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Precision = 0.9834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Recall = 0.9831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F1-score = 0.9832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Confusion Matrix</a:t>
            </a:r>
            <a:endParaRPr b="1"/>
          </a:p>
        </p:txBody>
      </p:sp>
      <p:pic>
        <p:nvPicPr>
          <p:cNvPr id="101" name="Google Shape;10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274" y="1322650"/>
            <a:ext cx="6153725" cy="53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</cp:coreProperties>
</file>