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fd150dea30_3_11: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2fd150dea30_3_11: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d14576bce_0_24: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2fd14576bce_0_2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lnSpc>
                <a:spcPct val="160000"/>
              </a:lnSpc>
              <a:spcBef>
                <a:spcPts val="2600"/>
              </a:spcBef>
              <a:spcAft>
                <a:spcPts val="0"/>
              </a:spcAft>
              <a:buClr>
                <a:schemeClr val="dk1"/>
              </a:buClr>
              <a:buSzPts val="1100"/>
              <a:buFont typeface="Arial"/>
              <a:buNone/>
            </a:pPr>
            <a:r>
              <a:rPr lang="en-US" sz="1650">
                <a:solidFill>
                  <a:srgbClr val="13343B"/>
                </a:solidFill>
                <a:highlight>
                  <a:srgbClr val="FCFCF9"/>
                </a:highlight>
              </a:rPr>
              <a:t>Statistical Nature of HMMs</a:t>
            </a:r>
            <a:endParaRPr sz="1650">
              <a:solidFill>
                <a:srgbClr val="13343B"/>
              </a:solidFill>
              <a:highlight>
                <a:srgbClr val="FCFCF9"/>
              </a:highlight>
            </a:endParaRPr>
          </a:p>
          <a:p>
            <a:pPr indent="-304800" lvl="0" marL="457200" rtl="0" algn="l">
              <a:lnSpc>
                <a:spcPct val="115000"/>
              </a:lnSpc>
              <a:spcBef>
                <a:spcPts val="1000"/>
              </a:spcBef>
              <a:spcAft>
                <a:spcPts val="0"/>
              </a:spcAft>
              <a:buClr>
                <a:srgbClr val="13343B"/>
              </a:buClr>
              <a:buSzPts val="1200"/>
              <a:buAutoNum type="arabicPeriod"/>
            </a:pPr>
            <a:r>
              <a:rPr lang="en-US" sz="1200">
                <a:solidFill>
                  <a:srgbClr val="13343B"/>
                </a:solidFill>
                <a:highlight>
                  <a:srgbClr val="FCFCF9"/>
                </a:highlight>
              </a:rPr>
              <a:t>Transition and Emission Probabilities: HMMs rely on probabilities derived from training data, such as the Brown corpus. If the training data contains instances where an adverb is frequently used in contexts similar to adjectives or prepositions, the model may incorrectly assign the wrong tag based on learned probabilities. For instance, if "quickly" appears in contexts where adjectives are common, it might be tagged as an adjective.</a:t>
            </a:r>
            <a:endParaRPr sz="1200">
              <a:solidFill>
                <a:srgbClr val="13343B"/>
              </a:solidFill>
              <a:highlight>
                <a:srgbClr val="FCFCF9"/>
              </a:highlight>
            </a:endParaRPr>
          </a:p>
          <a:p>
            <a:pPr indent="-304800" lvl="0" marL="457200" rtl="0" algn="l">
              <a:lnSpc>
                <a:spcPct val="115000"/>
              </a:lnSpc>
              <a:spcBef>
                <a:spcPts val="0"/>
              </a:spcBef>
              <a:spcAft>
                <a:spcPts val="0"/>
              </a:spcAft>
              <a:buClr>
                <a:srgbClr val="13343B"/>
              </a:buClr>
              <a:buSzPts val="1200"/>
              <a:buAutoNum type="arabicPeriod"/>
            </a:pPr>
            <a:r>
              <a:rPr lang="en-US" sz="1200">
                <a:solidFill>
                  <a:srgbClr val="13343B"/>
                </a:solidFill>
                <a:highlight>
                  <a:srgbClr val="FCFCF9"/>
                </a:highlight>
              </a:rPr>
              <a:t>Limited Contextual Awareness: HMMs utilize a Markov assumption, which posits that the next state (POS tag) depends only on the current state. This limitation means that HMMs may not fully capture the broader context needed to accurately differentiate between similar grammatical forms, leading to potential tagging errors.</a:t>
            </a:r>
            <a:endParaRPr sz="1200">
              <a:solidFill>
                <a:srgbClr val="13343B"/>
              </a:solidFill>
              <a:highlight>
                <a:srgbClr val="FCFCF9"/>
              </a:highlight>
            </a:endParaRPr>
          </a:p>
          <a:p>
            <a:pPr indent="0" lvl="0" marL="0" rtl="0" algn="l">
              <a:spcBef>
                <a:spcPts val="600"/>
              </a:spcBef>
              <a:spcAft>
                <a:spcPts val="0"/>
              </a:spcAft>
              <a:buNone/>
            </a:pPr>
            <a:r>
              <a:t/>
            </a:r>
            <a:endParaRPr/>
          </a:p>
        </p:txBody>
      </p:sp>
      <p:sp>
        <p:nvSpPr>
          <p:cNvPr id="111" name="Google Shape;111;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917210" y="296857"/>
            <a:ext cx="7309578" cy="6350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000">
                <a:solidFill>
                  <a:srgbClr val="0099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597876" y="1005258"/>
            <a:ext cx="7906384" cy="25857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2400" u="sng">
                <a:solidFill>
                  <a:srgbClr val="009999"/>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 name="Google Shape;14;p2"/>
          <p:cNvSpPr txBox="1"/>
          <p:nvPr>
            <p:ph idx="11" type="ftr"/>
          </p:nvPr>
        </p:nvSpPr>
        <p:spPr>
          <a:xfrm>
            <a:off x="2642845" y="4931200"/>
            <a:ext cx="3653154" cy="18161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1" i="0" sz="1100">
                <a:solidFill>
                  <a:srgbClr val="D9D9D9"/>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0" type="dt"/>
          </p:nvPr>
        </p:nvSpPr>
        <p:spPr>
          <a:xfrm>
            <a:off x="267457" y="4931200"/>
            <a:ext cx="724535" cy="18161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100">
                <a:solidFill>
                  <a:srgbClr val="CCCCCC"/>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2" type="sldNum"/>
          </p:nvPr>
        </p:nvSpPr>
        <p:spPr>
          <a:xfrm>
            <a:off x="8789057" y="4879273"/>
            <a:ext cx="273050" cy="210185"/>
          </a:xfrm>
          <a:prstGeom prst="rect">
            <a:avLst/>
          </a:prstGeom>
          <a:noFill/>
          <a:ln>
            <a:noFill/>
          </a:ln>
        </p:spPr>
        <p:txBody>
          <a:bodyPr anchorCtr="0" anchor="t" bIns="0" lIns="0" spcFirstLastPara="1" rIns="0" wrap="square" tIns="0">
            <a:spAutoFit/>
          </a:bodyPr>
          <a:lstStyle>
            <a:lvl1pPr indent="0" lvl="0" marL="38100">
              <a:lnSpc>
                <a:spcPct val="118076"/>
              </a:lnSpc>
              <a:spcBef>
                <a:spcPts val="0"/>
              </a:spcBef>
              <a:buNone/>
              <a:defRPr b="0" i="0" sz="1300">
                <a:solidFill>
                  <a:schemeClr val="hlink"/>
                </a:solidFill>
                <a:latin typeface="Arial"/>
                <a:ea typeface="Arial"/>
                <a:cs typeface="Arial"/>
                <a:sym typeface="Arial"/>
              </a:defRPr>
            </a:lvl1pPr>
            <a:lvl2pPr indent="0" lvl="1" marL="38100">
              <a:lnSpc>
                <a:spcPct val="118076"/>
              </a:lnSpc>
              <a:spcBef>
                <a:spcPts val="0"/>
              </a:spcBef>
              <a:buNone/>
              <a:defRPr b="0" i="0" sz="1300">
                <a:solidFill>
                  <a:schemeClr val="hlink"/>
                </a:solidFill>
                <a:latin typeface="Arial"/>
                <a:ea typeface="Arial"/>
                <a:cs typeface="Arial"/>
                <a:sym typeface="Arial"/>
              </a:defRPr>
            </a:lvl2pPr>
            <a:lvl3pPr indent="0" lvl="2" marL="38100">
              <a:lnSpc>
                <a:spcPct val="118076"/>
              </a:lnSpc>
              <a:spcBef>
                <a:spcPts val="0"/>
              </a:spcBef>
              <a:buNone/>
              <a:defRPr b="0" i="0" sz="1300">
                <a:solidFill>
                  <a:schemeClr val="hlink"/>
                </a:solidFill>
                <a:latin typeface="Arial"/>
                <a:ea typeface="Arial"/>
                <a:cs typeface="Arial"/>
                <a:sym typeface="Arial"/>
              </a:defRPr>
            </a:lvl3pPr>
            <a:lvl4pPr indent="0" lvl="3" marL="38100">
              <a:lnSpc>
                <a:spcPct val="118076"/>
              </a:lnSpc>
              <a:spcBef>
                <a:spcPts val="0"/>
              </a:spcBef>
              <a:buNone/>
              <a:defRPr b="0" i="0" sz="1300">
                <a:solidFill>
                  <a:schemeClr val="hlink"/>
                </a:solidFill>
                <a:latin typeface="Arial"/>
                <a:ea typeface="Arial"/>
                <a:cs typeface="Arial"/>
                <a:sym typeface="Arial"/>
              </a:defRPr>
            </a:lvl4pPr>
            <a:lvl5pPr indent="0" lvl="4" marL="38100">
              <a:lnSpc>
                <a:spcPct val="118076"/>
              </a:lnSpc>
              <a:spcBef>
                <a:spcPts val="0"/>
              </a:spcBef>
              <a:buNone/>
              <a:defRPr b="0" i="0" sz="1300">
                <a:solidFill>
                  <a:schemeClr val="hlink"/>
                </a:solidFill>
                <a:latin typeface="Arial"/>
                <a:ea typeface="Arial"/>
                <a:cs typeface="Arial"/>
                <a:sym typeface="Arial"/>
              </a:defRPr>
            </a:lvl5pPr>
            <a:lvl6pPr indent="0" lvl="5" marL="38100">
              <a:lnSpc>
                <a:spcPct val="118076"/>
              </a:lnSpc>
              <a:spcBef>
                <a:spcPts val="0"/>
              </a:spcBef>
              <a:buNone/>
              <a:defRPr b="0" i="0" sz="1300">
                <a:solidFill>
                  <a:schemeClr val="hlink"/>
                </a:solidFill>
                <a:latin typeface="Arial"/>
                <a:ea typeface="Arial"/>
                <a:cs typeface="Arial"/>
                <a:sym typeface="Arial"/>
              </a:defRPr>
            </a:lvl6pPr>
            <a:lvl7pPr indent="0" lvl="6" marL="38100">
              <a:lnSpc>
                <a:spcPct val="118076"/>
              </a:lnSpc>
              <a:spcBef>
                <a:spcPts val="0"/>
              </a:spcBef>
              <a:buNone/>
              <a:defRPr b="0" i="0" sz="1300">
                <a:solidFill>
                  <a:schemeClr val="hlink"/>
                </a:solidFill>
                <a:latin typeface="Arial"/>
                <a:ea typeface="Arial"/>
                <a:cs typeface="Arial"/>
                <a:sym typeface="Arial"/>
              </a:defRPr>
            </a:lvl7pPr>
            <a:lvl8pPr indent="0" lvl="7" marL="38100">
              <a:lnSpc>
                <a:spcPct val="118076"/>
              </a:lnSpc>
              <a:spcBef>
                <a:spcPts val="0"/>
              </a:spcBef>
              <a:buNone/>
              <a:defRPr b="0" i="0" sz="1300">
                <a:solidFill>
                  <a:schemeClr val="hlink"/>
                </a:solidFill>
                <a:latin typeface="Arial"/>
                <a:ea typeface="Arial"/>
                <a:cs typeface="Arial"/>
                <a:sym typeface="Arial"/>
              </a:defRPr>
            </a:lvl8pPr>
            <a:lvl9pPr indent="0" lvl="8" marL="38100">
              <a:lnSpc>
                <a:spcPct val="118076"/>
              </a:lnSpc>
              <a:spcBef>
                <a:spcPts val="0"/>
              </a:spcBef>
              <a:buNone/>
              <a:defRPr b="0" i="0" sz="1300">
                <a:solidFill>
                  <a:schemeClr val="hlink"/>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7" name="Shape 17"/>
        <p:cNvGrpSpPr/>
        <p:nvPr/>
      </p:nvGrpSpPr>
      <p:grpSpPr>
        <a:xfrm>
          <a:off x="0" y="0"/>
          <a:ext cx="0" cy="0"/>
          <a:chOff x="0" y="0"/>
          <a:chExt cx="0" cy="0"/>
        </a:xfrm>
      </p:grpSpPr>
      <p:sp>
        <p:nvSpPr>
          <p:cNvPr id="18" name="Google Shape;18;p3"/>
          <p:cNvSpPr txBox="1"/>
          <p:nvPr>
            <p:ph type="title"/>
          </p:nvPr>
        </p:nvSpPr>
        <p:spPr>
          <a:xfrm>
            <a:off x="917210" y="296857"/>
            <a:ext cx="7309578" cy="6350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000">
                <a:solidFill>
                  <a:srgbClr val="0099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1" type="ftr"/>
          </p:nvPr>
        </p:nvSpPr>
        <p:spPr>
          <a:xfrm>
            <a:off x="2642845" y="4931200"/>
            <a:ext cx="3653154" cy="18161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1" i="0" sz="1100">
                <a:solidFill>
                  <a:srgbClr val="D9D9D9"/>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0" type="dt"/>
          </p:nvPr>
        </p:nvSpPr>
        <p:spPr>
          <a:xfrm>
            <a:off x="267457" y="4931200"/>
            <a:ext cx="724535" cy="18161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100">
                <a:solidFill>
                  <a:srgbClr val="CCCCCC"/>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2" type="sldNum"/>
          </p:nvPr>
        </p:nvSpPr>
        <p:spPr>
          <a:xfrm>
            <a:off x="8789057" y="4879273"/>
            <a:ext cx="273050" cy="210185"/>
          </a:xfrm>
          <a:prstGeom prst="rect">
            <a:avLst/>
          </a:prstGeom>
          <a:noFill/>
          <a:ln>
            <a:noFill/>
          </a:ln>
        </p:spPr>
        <p:txBody>
          <a:bodyPr anchorCtr="0" anchor="t" bIns="0" lIns="0" spcFirstLastPara="1" rIns="0" wrap="square" tIns="0">
            <a:spAutoFit/>
          </a:bodyPr>
          <a:lstStyle>
            <a:lvl1pPr indent="0" lvl="0" marL="38100">
              <a:lnSpc>
                <a:spcPct val="118076"/>
              </a:lnSpc>
              <a:spcBef>
                <a:spcPts val="0"/>
              </a:spcBef>
              <a:buNone/>
              <a:defRPr b="0" i="0" sz="1300">
                <a:solidFill>
                  <a:schemeClr val="hlink"/>
                </a:solidFill>
                <a:latin typeface="Arial"/>
                <a:ea typeface="Arial"/>
                <a:cs typeface="Arial"/>
                <a:sym typeface="Arial"/>
              </a:defRPr>
            </a:lvl1pPr>
            <a:lvl2pPr indent="0" lvl="1" marL="38100">
              <a:lnSpc>
                <a:spcPct val="118076"/>
              </a:lnSpc>
              <a:spcBef>
                <a:spcPts val="0"/>
              </a:spcBef>
              <a:buNone/>
              <a:defRPr b="0" i="0" sz="1300">
                <a:solidFill>
                  <a:schemeClr val="hlink"/>
                </a:solidFill>
                <a:latin typeface="Arial"/>
                <a:ea typeface="Arial"/>
                <a:cs typeface="Arial"/>
                <a:sym typeface="Arial"/>
              </a:defRPr>
            </a:lvl2pPr>
            <a:lvl3pPr indent="0" lvl="2" marL="38100">
              <a:lnSpc>
                <a:spcPct val="118076"/>
              </a:lnSpc>
              <a:spcBef>
                <a:spcPts val="0"/>
              </a:spcBef>
              <a:buNone/>
              <a:defRPr b="0" i="0" sz="1300">
                <a:solidFill>
                  <a:schemeClr val="hlink"/>
                </a:solidFill>
                <a:latin typeface="Arial"/>
                <a:ea typeface="Arial"/>
                <a:cs typeface="Arial"/>
                <a:sym typeface="Arial"/>
              </a:defRPr>
            </a:lvl3pPr>
            <a:lvl4pPr indent="0" lvl="3" marL="38100">
              <a:lnSpc>
                <a:spcPct val="118076"/>
              </a:lnSpc>
              <a:spcBef>
                <a:spcPts val="0"/>
              </a:spcBef>
              <a:buNone/>
              <a:defRPr b="0" i="0" sz="1300">
                <a:solidFill>
                  <a:schemeClr val="hlink"/>
                </a:solidFill>
                <a:latin typeface="Arial"/>
                <a:ea typeface="Arial"/>
                <a:cs typeface="Arial"/>
                <a:sym typeface="Arial"/>
              </a:defRPr>
            </a:lvl4pPr>
            <a:lvl5pPr indent="0" lvl="4" marL="38100">
              <a:lnSpc>
                <a:spcPct val="118076"/>
              </a:lnSpc>
              <a:spcBef>
                <a:spcPts val="0"/>
              </a:spcBef>
              <a:buNone/>
              <a:defRPr b="0" i="0" sz="1300">
                <a:solidFill>
                  <a:schemeClr val="hlink"/>
                </a:solidFill>
                <a:latin typeface="Arial"/>
                <a:ea typeface="Arial"/>
                <a:cs typeface="Arial"/>
                <a:sym typeface="Arial"/>
              </a:defRPr>
            </a:lvl5pPr>
            <a:lvl6pPr indent="0" lvl="5" marL="38100">
              <a:lnSpc>
                <a:spcPct val="118076"/>
              </a:lnSpc>
              <a:spcBef>
                <a:spcPts val="0"/>
              </a:spcBef>
              <a:buNone/>
              <a:defRPr b="0" i="0" sz="1300">
                <a:solidFill>
                  <a:schemeClr val="hlink"/>
                </a:solidFill>
                <a:latin typeface="Arial"/>
                <a:ea typeface="Arial"/>
                <a:cs typeface="Arial"/>
                <a:sym typeface="Arial"/>
              </a:defRPr>
            </a:lvl6pPr>
            <a:lvl7pPr indent="0" lvl="6" marL="38100">
              <a:lnSpc>
                <a:spcPct val="118076"/>
              </a:lnSpc>
              <a:spcBef>
                <a:spcPts val="0"/>
              </a:spcBef>
              <a:buNone/>
              <a:defRPr b="0" i="0" sz="1300">
                <a:solidFill>
                  <a:schemeClr val="hlink"/>
                </a:solidFill>
                <a:latin typeface="Arial"/>
                <a:ea typeface="Arial"/>
                <a:cs typeface="Arial"/>
                <a:sym typeface="Arial"/>
              </a:defRPr>
            </a:lvl7pPr>
            <a:lvl8pPr indent="0" lvl="7" marL="38100">
              <a:lnSpc>
                <a:spcPct val="118076"/>
              </a:lnSpc>
              <a:spcBef>
                <a:spcPts val="0"/>
              </a:spcBef>
              <a:buNone/>
              <a:defRPr b="0" i="0" sz="1300">
                <a:solidFill>
                  <a:schemeClr val="hlink"/>
                </a:solidFill>
                <a:latin typeface="Arial"/>
                <a:ea typeface="Arial"/>
                <a:cs typeface="Arial"/>
                <a:sym typeface="Arial"/>
              </a:defRPr>
            </a:lvl8pPr>
            <a:lvl9pPr indent="0" lvl="8" marL="38100">
              <a:lnSpc>
                <a:spcPct val="118076"/>
              </a:lnSpc>
              <a:spcBef>
                <a:spcPts val="0"/>
              </a:spcBef>
              <a:buNone/>
              <a:defRPr b="0" i="0" sz="1300">
                <a:solidFill>
                  <a:schemeClr val="hlink"/>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2" name="Shape 22"/>
        <p:cNvGrpSpPr/>
        <p:nvPr/>
      </p:nvGrpSpPr>
      <p:grpSpPr>
        <a:xfrm>
          <a:off x="0" y="0"/>
          <a:ext cx="0" cy="0"/>
          <a:chOff x="0" y="0"/>
          <a:chExt cx="0" cy="0"/>
        </a:xfrm>
      </p:grpSpPr>
      <p:sp>
        <p:nvSpPr>
          <p:cNvPr id="23" name="Google Shape;23;p4"/>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000">
                <a:solidFill>
                  <a:srgbClr val="0099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400" u="sng">
                <a:solidFill>
                  <a:srgbClr val="009999"/>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2642845" y="4931200"/>
            <a:ext cx="3653154" cy="18161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1" i="0" sz="1100">
                <a:solidFill>
                  <a:srgbClr val="D9D9D9"/>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0" type="dt"/>
          </p:nvPr>
        </p:nvSpPr>
        <p:spPr>
          <a:xfrm>
            <a:off x="267457" y="4931200"/>
            <a:ext cx="724535" cy="18161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100">
                <a:solidFill>
                  <a:srgbClr val="CCCCCC"/>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2" type="sldNum"/>
          </p:nvPr>
        </p:nvSpPr>
        <p:spPr>
          <a:xfrm>
            <a:off x="8789057" y="4879273"/>
            <a:ext cx="273050" cy="210185"/>
          </a:xfrm>
          <a:prstGeom prst="rect">
            <a:avLst/>
          </a:prstGeom>
          <a:noFill/>
          <a:ln>
            <a:noFill/>
          </a:ln>
        </p:spPr>
        <p:txBody>
          <a:bodyPr anchorCtr="0" anchor="t" bIns="0" lIns="0" spcFirstLastPara="1" rIns="0" wrap="square" tIns="0">
            <a:spAutoFit/>
          </a:bodyPr>
          <a:lstStyle>
            <a:lvl1pPr indent="0" lvl="0" marL="38100">
              <a:lnSpc>
                <a:spcPct val="118076"/>
              </a:lnSpc>
              <a:spcBef>
                <a:spcPts val="0"/>
              </a:spcBef>
              <a:buNone/>
              <a:defRPr b="0" i="0" sz="1300">
                <a:solidFill>
                  <a:schemeClr val="hlink"/>
                </a:solidFill>
                <a:latin typeface="Arial"/>
                <a:ea typeface="Arial"/>
                <a:cs typeface="Arial"/>
                <a:sym typeface="Arial"/>
              </a:defRPr>
            </a:lvl1pPr>
            <a:lvl2pPr indent="0" lvl="1" marL="38100">
              <a:lnSpc>
                <a:spcPct val="118076"/>
              </a:lnSpc>
              <a:spcBef>
                <a:spcPts val="0"/>
              </a:spcBef>
              <a:buNone/>
              <a:defRPr b="0" i="0" sz="1300">
                <a:solidFill>
                  <a:schemeClr val="hlink"/>
                </a:solidFill>
                <a:latin typeface="Arial"/>
                <a:ea typeface="Arial"/>
                <a:cs typeface="Arial"/>
                <a:sym typeface="Arial"/>
              </a:defRPr>
            </a:lvl2pPr>
            <a:lvl3pPr indent="0" lvl="2" marL="38100">
              <a:lnSpc>
                <a:spcPct val="118076"/>
              </a:lnSpc>
              <a:spcBef>
                <a:spcPts val="0"/>
              </a:spcBef>
              <a:buNone/>
              <a:defRPr b="0" i="0" sz="1300">
                <a:solidFill>
                  <a:schemeClr val="hlink"/>
                </a:solidFill>
                <a:latin typeface="Arial"/>
                <a:ea typeface="Arial"/>
                <a:cs typeface="Arial"/>
                <a:sym typeface="Arial"/>
              </a:defRPr>
            </a:lvl3pPr>
            <a:lvl4pPr indent="0" lvl="3" marL="38100">
              <a:lnSpc>
                <a:spcPct val="118076"/>
              </a:lnSpc>
              <a:spcBef>
                <a:spcPts val="0"/>
              </a:spcBef>
              <a:buNone/>
              <a:defRPr b="0" i="0" sz="1300">
                <a:solidFill>
                  <a:schemeClr val="hlink"/>
                </a:solidFill>
                <a:latin typeface="Arial"/>
                <a:ea typeface="Arial"/>
                <a:cs typeface="Arial"/>
                <a:sym typeface="Arial"/>
              </a:defRPr>
            </a:lvl4pPr>
            <a:lvl5pPr indent="0" lvl="4" marL="38100">
              <a:lnSpc>
                <a:spcPct val="118076"/>
              </a:lnSpc>
              <a:spcBef>
                <a:spcPts val="0"/>
              </a:spcBef>
              <a:buNone/>
              <a:defRPr b="0" i="0" sz="1300">
                <a:solidFill>
                  <a:schemeClr val="hlink"/>
                </a:solidFill>
                <a:latin typeface="Arial"/>
                <a:ea typeface="Arial"/>
                <a:cs typeface="Arial"/>
                <a:sym typeface="Arial"/>
              </a:defRPr>
            </a:lvl5pPr>
            <a:lvl6pPr indent="0" lvl="5" marL="38100">
              <a:lnSpc>
                <a:spcPct val="118076"/>
              </a:lnSpc>
              <a:spcBef>
                <a:spcPts val="0"/>
              </a:spcBef>
              <a:buNone/>
              <a:defRPr b="0" i="0" sz="1300">
                <a:solidFill>
                  <a:schemeClr val="hlink"/>
                </a:solidFill>
                <a:latin typeface="Arial"/>
                <a:ea typeface="Arial"/>
                <a:cs typeface="Arial"/>
                <a:sym typeface="Arial"/>
              </a:defRPr>
            </a:lvl6pPr>
            <a:lvl7pPr indent="0" lvl="6" marL="38100">
              <a:lnSpc>
                <a:spcPct val="118076"/>
              </a:lnSpc>
              <a:spcBef>
                <a:spcPts val="0"/>
              </a:spcBef>
              <a:buNone/>
              <a:defRPr b="0" i="0" sz="1300">
                <a:solidFill>
                  <a:schemeClr val="hlink"/>
                </a:solidFill>
                <a:latin typeface="Arial"/>
                <a:ea typeface="Arial"/>
                <a:cs typeface="Arial"/>
                <a:sym typeface="Arial"/>
              </a:defRPr>
            </a:lvl7pPr>
            <a:lvl8pPr indent="0" lvl="7" marL="38100">
              <a:lnSpc>
                <a:spcPct val="118076"/>
              </a:lnSpc>
              <a:spcBef>
                <a:spcPts val="0"/>
              </a:spcBef>
              <a:buNone/>
              <a:defRPr b="0" i="0" sz="1300">
                <a:solidFill>
                  <a:schemeClr val="hlink"/>
                </a:solidFill>
                <a:latin typeface="Arial"/>
                <a:ea typeface="Arial"/>
                <a:cs typeface="Arial"/>
                <a:sym typeface="Arial"/>
              </a:defRPr>
            </a:lvl8pPr>
            <a:lvl9pPr indent="0" lvl="8" marL="38100">
              <a:lnSpc>
                <a:spcPct val="118076"/>
              </a:lnSpc>
              <a:spcBef>
                <a:spcPts val="0"/>
              </a:spcBef>
              <a:buNone/>
              <a:defRPr b="0" i="0" sz="1300">
                <a:solidFill>
                  <a:schemeClr val="hlink"/>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5"/>
          <p:cNvSpPr txBox="1"/>
          <p:nvPr>
            <p:ph type="title"/>
          </p:nvPr>
        </p:nvSpPr>
        <p:spPr>
          <a:xfrm>
            <a:off x="917210" y="296857"/>
            <a:ext cx="7309578" cy="6350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000">
                <a:solidFill>
                  <a:srgbClr val="0099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5"/>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5"/>
          <p:cNvSpPr txBox="1"/>
          <p:nvPr>
            <p:ph idx="11" type="ftr"/>
          </p:nvPr>
        </p:nvSpPr>
        <p:spPr>
          <a:xfrm>
            <a:off x="2642845" y="4931200"/>
            <a:ext cx="3653154" cy="18161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1" i="0" sz="1100">
                <a:solidFill>
                  <a:srgbClr val="D9D9D9"/>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0" type="dt"/>
          </p:nvPr>
        </p:nvSpPr>
        <p:spPr>
          <a:xfrm>
            <a:off x="267457" y="4931200"/>
            <a:ext cx="724535" cy="18161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100">
                <a:solidFill>
                  <a:srgbClr val="CCCCCC"/>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2" type="sldNum"/>
          </p:nvPr>
        </p:nvSpPr>
        <p:spPr>
          <a:xfrm>
            <a:off x="8789057" y="4879273"/>
            <a:ext cx="273050" cy="210185"/>
          </a:xfrm>
          <a:prstGeom prst="rect">
            <a:avLst/>
          </a:prstGeom>
          <a:noFill/>
          <a:ln>
            <a:noFill/>
          </a:ln>
        </p:spPr>
        <p:txBody>
          <a:bodyPr anchorCtr="0" anchor="t" bIns="0" lIns="0" spcFirstLastPara="1" rIns="0" wrap="square" tIns="0">
            <a:spAutoFit/>
          </a:bodyPr>
          <a:lstStyle>
            <a:lvl1pPr indent="0" lvl="0" marL="38100">
              <a:lnSpc>
                <a:spcPct val="118076"/>
              </a:lnSpc>
              <a:spcBef>
                <a:spcPts val="0"/>
              </a:spcBef>
              <a:buNone/>
              <a:defRPr b="0" i="0" sz="1300">
                <a:solidFill>
                  <a:schemeClr val="hlink"/>
                </a:solidFill>
                <a:latin typeface="Arial"/>
                <a:ea typeface="Arial"/>
                <a:cs typeface="Arial"/>
                <a:sym typeface="Arial"/>
              </a:defRPr>
            </a:lvl1pPr>
            <a:lvl2pPr indent="0" lvl="1" marL="38100">
              <a:lnSpc>
                <a:spcPct val="118076"/>
              </a:lnSpc>
              <a:spcBef>
                <a:spcPts val="0"/>
              </a:spcBef>
              <a:buNone/>
              <a:defRPr b="0" i="0" sz="1300">
                <a:solidFill>
                  <a:schemeClr val="hlink"/>
                </a:solidFill>
                <a:latin typeface="Arial"/>
                <a:ea typeface="Arial"/>
                <a:cs typeface="Arial"/>
                <a:sym typeface="Arial"/>
              </a:defRPr>
            </a:lvl2pPr>
            <a:lvl3pPr indent="0" lvl="2" marL="38100">
              <a:lnSpc>
                <a:spcPct val="118076"/>
              </a:lnSpc>
              <a:spcBef>
                <a:spcPts val="0"/>
              </a:spcBef>
              <a:buNone/>
              <a:defRPr b="0" i="0" sz="1300">
                <a:solidFill>
                  <a:schemeClr val="hlink"/>
                </a:solidFill>
                <a:latin typeface="Arial"/>
                <a:ea typeface="Arial"/>
                <a:cs typeface="Arial"/>
                <a:sym typeface="Arial"/>
              </a:defRPr>
            </a:lvl3pPr>
            <a:lvl4pPr indent="0" lvl="3" marL="38100">
              <a:lnSpc>
                <a:spcPct val="118076"/>
              </a:lnSpc>
              <a:spcBef>
                <a:spcPts val="0"/>
              </a:spcBef>
              <a:buNone/>
              <a:defRPr b="0" i="0" sz="1300">
                <a:solidFill>
                  <a:schemeClr val="hlink"/>
                </a:solidFill>
                <a:latin typeface="Arial"/>
                <a:ea typeface="Arial"/>
                <a:cs typeface="Arial"/>
                <a:sym typeface="Arial"/>
              </a:defRPr>
            </a:lvl4pPr>
            <a:lvl5pPr indent="0" lvl="4" marL="38100">
              <a:lnSpc>
                <a:spcPct val="118076"/>
              </a:lnSpc>
              <a:spcBef>
                <a:spcPts val="0"/>
              </a:spcBef>
              <a:buNone/>
              <a:defRPr b="0" i="0" sz="1300">
                <a:solidFill>
                  <a:schemeClr val="hlink"/>
                </a:solidFill>
                <a:latin typeface="Arial"/>
                <a:ea typeface="Arial"/>
                <a:cs typeface="Arial"/>
                <a:sym typeface="Arial"/>
              </a:defRPr>
            </a:lvl5pPr>
            <a:lvl6pPr indent="0" lvl="5" marL="38100">
              <a:lnSpc>
                <a:spcPct val="118076"/>
              </a:lnSpc>
              <a:spcBef>
                <a:spcPts val="0"/>
              </a:spcBef>
              <a:buNone/>
              <a:defRPr b="0" i="0" sz="1300">
                <a:solidFill>
                  <a:schemeClr val="hlink"/>
                </a:solidFill>
                <a:latin typeface="Arial"/>
                <a:ea typeface="Arial"/>
                <a:cs typeface="Arial"/>
                <a:sym typeface="Arial"/>
              </a:defRPr>
            </a:lvl6pPr>
            <a:lvl7pPr indent="0" lvl="6" marL="38100">
              <a:lnSpc>
                <a:spcPct val="118076"/>
              </a:lnSpc>
              <a:spcBef>
                <a:spcPts val="0"/>
              </a:spcBef>
              <a:buNone/>
              <a:defRPr b="0" i="0" sz="1300">
                <a:solidFill>
                  <a:schemeClr val="hlink"/>
                </a:solidFill>
                <a:latin typeface="Arial"/>
                <a:ea typeface="Arial"/>
                <a:cs typeface="Arial"/>
                <a:sym typeface="Arial"/>
              </a:defRPr>
            </a:lvl7pPr>
            <a:lvl8pPr indent="0" lvl="7" marL="38100">
              <a:lnSpc>
                <a:spcPct val="118076"/>
              </a:lnSpc>
              <a:spcBef>
                <a:spcPts val="0"/>
              </a:spcBef>
              <a:buNone/>
              <a:defRPr b="0" i="0" sz="1300">
                <a:solidFill>
                  <a:schemeClr val="hlink"/>
                </a:solidFill>
                <a:latin typeface="Arial"/>
                <a:ea typeface="Arial"/>
                <a:cs typeface="Arial"/>
                <a:sym typeface="Arial"/>
              </a:defRPr>
            </a:lvl8pPr>
            <a:lvl9pPr indent="0" lvl="8" marL="38100">
              <a:lnSpc>
                <a:spcPct val="118076"/>
              </a:lnSpc>
              <a:spcBef>
                <a:spcPts val="0"/>
              </a:spcBef>
              <a:buNone/>
              <a:defRPr b="0" i="0" sz="1300">
                <a:solidFill>
                  <a:schemeClr val="hlink"/>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5" name="Shape 35"/>
        <p:cNvGrpSpPr/>
        <p:nvPr/>
      </p:nvGrpSpPr>
      <p:grpSpPr>
        <a:xfrm>
          <a:off x="0" y="0"/>
          <a:ext cx="0" cy="0"/>
          <a:chOff x="0" y="0"/>
          <a:chExt cx="0" cy="0"/>
        </a:xfrm>
      </p:grpSpPr>
      <p:sp>
        <p:nvSpPr>
          <p:cNvPr id="36" name="Google Shape;36;p6"/>
          <p:cNvSpPr txBox="1"/>
          <p:nvPr>
            <p:ph idx="11" type="ftr"/>
          </p:nvPr>
        </p:nvSpPr>
        <p:spPr>
          <a:xfrm>
            <a:off x="2642845" y="4931200"/>
            <a:ext cx="3653154" cy="18161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1" i="0" sz="1100">
                <a:solidFill>
                  <a:srgbClr val="D9D9D9"/>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
          <p:cNvSpPr txBox="1"/>
          <p:nvPr>
            <p:ph idx="10" type="dt"/>
          </p:nvPr>
        </p:nvSpPr>
        <p:spPr>
          <a:xfrm>
            <a:off x="267457" y="4931200"/>
            <a:ext cx="724535" cy="18161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100">
                <a:solidFill>
                  <a:srgbClr val="CCCCCC"/>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2" type="sldNum"/>
          </p:nvPr>
        </p:nvSpPr>
        <p:spPr>
          <a:xfrm>
            <a:off x="8789057" y="4879273"/>
            <a:ext cx="273050" cy="210185"/>
          </a:xfrm>
          <a:prstGeom prst="rect">
            <a:avLst/>
          </a:prstGeom>
          <a:noFill/>
          <a:ln>
            <a:noFill/>
          </a:ln>
        </p:spPr>
        <p:txBody>
          <a:bodyPr anchorCtr="0" anchor="t" bIns="0" lIns="0" spcFirstLastPara="1" rIns="0" wrap="square" tIns="0">
            <a:spAutoFit/>
          </a:bodyPr>
          <a:lstStyle>
            <a:lvl1pPr indent="0" lvl="0" marL="38100">
              <a:lnSpc>
                <a:spcPct val="118076"/>
              </a:lnSpc>
              <a:spcBef>
                <a:spcPts val="0"/>
              </a:spcBef>
              <a:buNone/>
              <a:defRPr b="0" i="0" sz="1300">
                <a:solidFill>
                  <a:schemeClr val="hlink"/>
                </a:solidFill>
                <a:latin typeface="Arial"/>
                <a:ea typeface="Arial"/>
                <a:cs typeface="Arial"/>
                <a:sym typeface="Arial"/>
              </a:defRPr>
            </a:lvl1pPr>
            <a:lvl2pPr indent="0" lvl="1" marL="38100">
              <a:lnSpc>
                <a:spcPct val="118076"/>
              </a:lnSpc>
              <a:spcBef>
                <a:spcPts val="0"/>
              </a:spcBef>
              <a:buNone/>
              <a:defRPr b="0" i="0" sz="1300">
                <a:solidFill>
                  <a:schemeClr val="hlink"/>
                </a:solidFill>
                <a:latin typeface="Arial"/>
                <a:ea typeface="Arial"/>
                <a:cs typeface="Arial"/>
                <a:sym typeface="Arial"/>
              </a:defRPr>
            </a:lvl2pPr>
            <a:lvl3pPr indent="0" lvl="2" marL="38100">
              <a:lnSpc>
                <a:spcPct val="118076"/>
              </a:lnSpc>
              <a:spcBef>
                <a:spcPts val="0"/>
              </a:spcBef>
              <a:buNone/>
              <a:defRPr b="0" i="0" sz="1300">
                <a:solidFill>
                  <a:schemeClr val="hlink"/>
                </a:solidFill>
                <a:latin typeface="Arial"/>
                <a:ea typeface="Arial"/>
                <a:cs typeface="Arial"/>
                <a:sym typeface="Arial"/>
              </a:defRPr>
            </a:lvl3pPr>
            <a:lvl4pPr indent="0" lvl="3" marL="38100">
              <a:lnSpc>
                <a:spcPct val="118076"/>
              </a:lnSpc>
              <a:spcBef>
                <a:spcPts val="0"/>
              </a:spcBef>
              <a:buNone/>
              <a:defRPr b="0" i="0" sz="1300">
                <a:solidFill>
                  <a:schemeClr val="hlink"/>
                </a:solidFill>
                <a:latin typeface="Arial"/>
                <a:ea typeface="Arial"/>
                <a:cs typeface="Arial"/>
                <a:sym typeface="Arial"/>
              </a:defRPr>
            </a:lvl4pPr>
            <a:lvl5pPr indent="0" lvl="4" marL="38100">
              <a:lnSpc>
                <a:spcPct val="118076"/>
              </a:lnSpc>
              <a:spcBef>
                <a:spcPts val="0"/>
              </a:spcBef>
              <a:buNone/>
              <a:defRPr b="0" i="0" sz="1300">
                <a:solidFill>
                  <a:schemeClr val="hlink"/>
                </a:solidFill>
                <a:latin typeface="Arial"/>
                <a:ea typeface="Arial"/>
                <a:cs typeface="Arial"/>
                <a:sym typeface="Arial"/>
              </a:defRPr>
            </a:lvl5pPr>
            <a:lvl6pPr indent="0" lvl="5" marL="38100">
              <a:lnSpc>
                <a:spcPct val="118076"/>
              </a:lnSpc>
              <a:spcBef>
                <a:spcPts val="0"/>
              </a:spcBef>
              <a:buNone/>
              <a:defRPr b="0" i="0" sz="1300">
                <a:solidFill>
                  <a:schemeClr val="hlink"/>
                </a:solidFill>
                <a:latin typeface="Arial"/>
                <a:ea typeface="Arial"/>
                <a:cs typeface="Arial"/>
                <a:sym typeface="Arial"/>
              </a:defRPr>
            </a:lvl6pPr>
            <a:lvl7pPr indent="0" lvl="6" marL="38100">
              <a:lnSpc>
                <a:spcPct val="118076"/>
              </a:lnSpc>
              <a:spcBef>
                <a:spcPts val="0"/>
              </a:spcBef>
              <a:buNone/>
              <a:defRPr b="0" i="0" sz="1300">
                <a:solidFill>
                  <a:schemeClr val="hlink"/>
                </a:solidFill>
                <a:latin typeface="Arial"/>
                <a:ea typeface="Arial"/>
                <a:cs typeface="Arial"/>
                <a:sym typeface="Arial"/>
              </a:defRPr>
            </a:lvl7pPr>
            <a:lvl8pPr indent="0" lvl="7" marL="38100">
              <a:lnSpc>
                <a:spcPct val="118076"/>
              </a:lnSpc>
              <a:spcBef>
                <a:spcPts val="0"/>
              </a:spcBef>
              <a:buNone/>
              <a:defRPr b="0" i="0" sz="1300">
                <a:solidFill>
                  <a:schemeClr val="hlink"/>
                </a:solidFill>
                <a:latin typeface="Arial"/>
                <a:ea typeface="Arial"/>
                <a:cs typeface="Arial"/>
                <a:sym typeface="Arial"/>
              </a:defRPr>
            </a:lvl8pPr>
            <a:lvl9pPr indent="0" lvl="8" marL="38100">
              <a:lnSpc>
                <a:spcPct val="118076"/>
              </a:lnSpc>
              <a:spcBef>
                <a:spcPts val="0"/>
              </a:spcBef>
              <a:buNone/>
              <a:defRPr b="0" i="0" sz="1300">
                <a:solidFill>
                  <a:schemeClr val="hlink"/>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17210" y="296857"/>
            <a:ext cx="7309578" cy="6350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4000" u="none" cap="none" strike="noStrike">
                <a:solidFill>
                  <a:srgbClr val="00990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597876" y="1005258"/>
            <a:ext cx="7906384" cy="258572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2400" u="sng" cap="none" strike="noStrike">
                <a:solidFill>
                  <a:srgbClr val="009999"/>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
          <p:cNvSpPr txBox="1"/>
          <p:nvPr>
            <p:ph idx="11" type="ftr"/>
          </p:nvPr>
        </p:nvSpPr>
        <p:spPr>
          <a:xfrm>
            <a:off x="2642845" y="4931200"/>
            <a:ext cx="3653154" cy="18161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1" i="0" sz="1100">
                <a:solidFill>
                  <a:srgbClr val="D9D9D9"/>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0" type="dt"/>
          </p:nvPr>
        </p:nvSpPr>
        <p:spPr>
          <a:xfrm>
            <a:off x="267457" y="4931200"/>
            <a:ext cx="724535" cy="18161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100">
                <a:solidFill>
                  <a:srgbClr val="CCCCCC"/>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
          <p:cNvSpPr txBox="1"/>
          <p:nvPr>
            <p:ph idx="12" type="sldNum"/>
          </p:nvPr>
        </p:nvSpPr>
        <p:spPr>
          <a:xfrm>
            <a:off x="8789057" y="4879273"/>
            <a:ext cx="273050" cy="210185"/>
          </a:xfrm>
          <a:prstGeom prst="rect">
            <a:avLst/>
          </a:prstGeom>
          <a:noFill/>
          <a:ln>
            <a:noFill/>
          </a:ln>
        </p:spPr>
        <p:txBody>
          <a:bodyPr anchorCtr="0" anchor="t" bIns="0" lIns="0" spcFirstLastPara="1" rIns="0" wrap="square" tIns="0">
            <a:spAutoFit/>
          </a:bodyPr>
          <a:lstStyle>
            <a:lvl1pPr indent="0" lvl="0" marL="38100">
              <a:lnSpc>
                <a:spcPct val="118076"/>
              </a:lnSpc>
              <a:spcBef>
                <a:spcPts val="0"/>
              </a:spcBef>
              <a:buNone/>
              <a:defRPr b="0" i="0" sz="1300">
                <a:solidFill>
                  <a:schemeClr val="hlink"/>
                </a:solidFill>
                <a:latin typeface="Arial"/>
                <a:ea typeface="Arial"/>
                <a:cs typeface="Arial"/>
                <a:sym typeface="Arial"/>
              </a:defRPr>
            </a:lvl1pPr>
            <a:lvl2pPr indent="0" lvl="1" marL="38100">
              <a:lnSpc>
                <a:spcPct val="118076"/>
              </a:lnSpc>
              <a:spcBef>
                <a:spcPts val="0"/>
              </a:spcBef>
              <a:buNone/>
              <a:defRPr b="0" i="0" sz="1300">
                <a:solidFill>
                  <a:schemeClr val="hlink"/>
                </a:solidFill>
                <a:latin typeface="Arial"/>
                <a:ea typeface="Arial"/>
                <a:cs typeface="Arial"/>
                <a:sym typeface="Arial"/>
              </a:defRPr>
            </a:lvl2pPr>
            <a:lvl3pPr indent="0" lvl="2" marL="38100">
              <a:lnSpc>
                <a:spcPct val="118076"/>
              </a:lnSpc>
              <a:spcBef>
                <a:spcPts val="0"/>
              </a:spcBef>
              <a:buNone/>
              <a:defRPr b="0" i="0" sz="1300">
                <a:solidFill>
                  <a:schemeClr val="hlink"/>
                </a:solidFill>
                <a:latin typeface="Arial"/>
                <a:ea typeface="Arial"/>
                <a:cs typeface="Arial"/>
                <a:sym typeface="Arial"/>
              </a:defRPr>
            </a:lvl3pPr>
            <a:lvl4pPr indent="0" lvl="3" marL="38100">
              <a:lnSpc>
                <a:spcPct val="118076"/>
              </a:lnSpc>
              <a:spcBef>
                <a:spcPts val="0"/>
              </a:spcBef>
              <a:buNone/>
              <a:defRPr b="0" i="0" sz="1300">
                <a:solidFill>
                  <a:schemeClr val="hlink"/>
                </a:solidFill>
                <a:latin typeface="Arial"/>
                <a:ea typeface="Arial"/>
                <a:cs typeface="Arial"/>
                <a:sym typeface="Arial"/>
              </a:defRPr>
            </a:lvl4pPr>
            <a:lvl5pPr indent="0" lvl="4" marL="38100">
              <a:lnSpc>
                <a:spcPct val="118076"/>
              </a:lnSpc>
              <a:spcBef>
                <a:spcPts val="0"/>
              </a:spcBef>
              <a:buNone/>
              <a:defRPr b="0" i="0" sz="1300">
                <a:solidFill>
                  <a:schemeClr val="hlink"/>
                </a:solidFill>
                <a:latin typeface="Arial"/>
                <a:ea typeface="Arial"/>
                <a:cs typeface="Arial"/>
                <a:sym typeface="Arial"/>
              </a:defRPr>
            </a:lvl5pPr>
            <a:lvl6pPr indent="0" lvl="5" marL="38100">
              <a:lnSpc>
                <a:spcPct val="118076"/>
              </a:lnSpc>
              <a:spcBef>
                <a:spcPts val="0"/>
              </a:spcBef>
              <a:buNone/>
              <a:defRPr b="0" i="0" sz="1300">
                <a:solidFill>
                  <a:schemeClr val="hlink"/>
                </a:solidFill>
                <a:latin typeface="Arial"/>
                <a:ea typeface="Arial"/>
                <a:cs typeface="Arial"/>
                <a:sym typeface="Arial"/>
              </a:defRPr>
            </a:lvl6pPr>
            <a:lvl7pPr indent="0" lvl="6" marL="38100">
              <a:lnSpc>
                <a:spcPct val="118076"/>
              </a:lnSpc>
              <a:spcBef>
                <a:spcPts val="0"/>
              </a:spcBef>
              <a:buNone/>
              <a:defRPr b="0" i="0" sz="1300">
                <a:solidFill>
                  <a:schemeClr val="hlink"/>
                </a:solidFill>
                <a:latin typeface="Arial"/>
                <a:ea typeface="Arial"/>
                <a:cs typeface="Arial"/>
                <a:sym typeface="Arial"/>
              </a:defRPr>
            </a:lvl7pPr>
            <a:lvl8pPr indent="0" lvl="7" marL="38100">
              <a:lnSpc>
                <a:spcPct val="118076"/>
              </a:lnSpc>
              <a:spcBef>
                <a:spcPts val="0"/>
              </a:spcBef>
              <a:buNone/>
              <a:defRPr b="0" i="0" sz="1300">
                <a:solidFill>
                  <a:schemeClr val="hlink"/>
                </a:solidFill>
                <a:latin typeface="Arial"/>
                <a:ea typeface="Arial"/>
                <a:cs typeface="Arial"/>
                <a:sym typeface="Arial"/>
              </a:defRPr>
            </a:lvl8pPr>
            <a:lvl9pPr indent="0" lvl="8" marL="38100">
              <a:lnSpc>
                <a:spcPct val="118076"/>
              </a:lnSpc>
              <a:spcBef>
                <a:spcPts val="0"/>
              </a:spcBef>
              <a:buNone/>
              <a:defRPr b="0" i="0" sz="1300">
                <a:solidFill>
                  <a:schemeClr val="hlink"/>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www.nltk.org/nltk_data" TargetMode="External"/><Relationship Id="rId4" Type="http://schemas.openxmlformats.org/officeDocument/2006/relationships/hyperlink" Target="https://www.gradio.app/" TargetMode="External"/><Relationship Id="rId5" Type="http://schemas.openxmlformats.org/officeDocument/2006/relationships/hyperlink" Target="https://streamlit.io/"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 name="Shape 42"/>
        <p:cNvGrpSpPr/>
        <p:nvPr/>
      </p:nvGrpSpPr>
      <p:grpSpPr>
        <a:xfrm>
          <a:off x="0" y="0"/>
          <a:ext cx="0" cy="0"/>
          <a:chOff x="0" y="0"/>
          <a:chExt cx="0" cy="0"/>
        </a:xfrm>
      </p:grpSpPr>
      <p:sp>
        <p:nvSpPr>
          <p:cNvPr id="43" name="Google Shape;43;p7"/>
          <p:cNvSpPr txBox="1"/>
          <p:nvPr/>
        </p:nvSpPr>
        <p:spPr>
          <a:xfrm>
            <a:off x="313050" y="878675"/>
            <a:ext cx="8749800" cy="4305300"/>
          </a:xfrm>
          <a:prstGeom prst="rect">
            <a:avLst/>
          </a:prstGeom>
          <a:noFill/>
          <a:ln>
            <a:noFill/>
          </a:ln>
        </p:spPr>
        <p:txBody>
          <a:bodyPr anchorCtr="0" anchor="t" bIns="0" lIns="0" spcFirstLastPara="1" rIns="0" wrap="square" tIns="12700">
            <a:spAutoFit/>
          </a:bodyPr>
          <a:lstStyle/>
          <a:p>
            <a:pPr indent="444500" lvl="0" marL="2298700" marR="5080" rtl="0" algn="l">
              <a:lnSpc>
                <a:spcPct val="100000"/>
              </a:lnSpc>
              <a:spcBef>
                <a:spcPts val="0"/>
              </a:spcBef>
              <a:spcAft>
                <a:spcPts val="0"/>
              </a:spcAft>
              <a:buNone/>
            </a:pPr>
            <a:r>
              <a:rPr b="1" lang="en-US" sz="3900">
                <a:solidFill>
                  <a:srgbClr val="009900"/>
                </a:solidFill>
                <a:latin typeface="Arial"/>
                <a:ea typeface="Arial"/>
                <a:cs typeface="Arial"/>
                <a:sym typeface="Arial"/>
              </a:rPr>
              <a:t>Assignment-1a </a:t>
            </a:r>
            <a:endParaRPr b="1" sz="3900">
              <a:solidFill>
                <a:srgbClr val="009900"/>
              </a:solidFill>
              <a:latin typeface="Arial"/>
              <a:ea typeface="Arial"/>
              <a:cs typeface="Arial"/>
              <a:sym typeface="Arial"/>
            </a:endParaRPr>
          </a:p>
          <a:p>
            <a:pPr indent="444500" lvl="0" marL="927100" marR="5080" rtl="0" algn="l">
              <a:lnSpc>
                <a:spcPct val="100000"/>
              </a:lnSpc>
              <a:spcBef>
                <a:spcPts val="0"/>
              </a:spcBef>
              <a:spcAft>
                <a:spcPts val="0"/>
              </a:spcAft>
              <a:buNone/>
            </a:pPr>
            <a:r>
              <a:rPr b="1" lang="en-US" sz="3900">
                <a:solidFill>
                  <a:srgbClr val="009900"/>
                </a:solidFill>
                <a:latin typeface="Arial"/>
                <a:ea typeface="Arial"/>
                <a:cs typeface="Arial"/>
                <a:sym typeface="Arial"/>
              </a:rPr>
              <a:t>POS</a:t>
            </a:r>
            <a:r>
              <a:rPr b="1" lang="en-US" sz="3900">
                <a:solidFill>
                  <a:srgbClr val="009900"/>
                </a:solidFill>
              </a:rPr>
              <a:t> </a:t>
            </a:r>
            <a:r>
              <a:rPr b="1" lang="en-US" sz="3900">
                <a:solidFill>
                  <a:srgbClr val="009900"/>
                </a:solidFill>
                <a:latin typeface="Arial"/>
                <a:ea typeface="Arial"/>
                <a:cs typeface="Arial"/>
                <a:sym typeface="Arial"/>
              </a:rPr>
              <a:t>Tagging Using HMM</a:t>
            </a:r>
            <a:endParaRPr sz="3900"/>
          </a:p>
          <a:p>
            <a:pPr indent="444500" lvl="0" marL="3670300" marR="5080" rtl="0" algn="l">
              <a:lnSpc>
                <a:spcPct val="100000"/>
              </a:lnSpc>
              <a:spcBef>
                <a:spcPts val="0"/>
              </a:spcBef>
              <a:spcAft>
                <a:spcPts val="0"/>
              </a:spcAft>
              <a:buNone/>
            </a:pPr>
            <a:r>
              <a:t/>
            </a:r>
            <a:endParaRPr b="1" sz="1800">
              <a:solidFill>
                <a:srgbClr val="0000FF"/>
              </a:solidFill>
            </a:endParaRPr>
          </a:p>
          <a:p>
            <a:pPr indent="444500" lvl="0" marL="3670300" marR="5080" rtl="0" algn="l">
              <a:lnSpc>
                <a:spcPct val="100000"/>
              </a:lnSpc>
              <a:spcBef>
                <a:spcPts val="0"/>
              </a:spcBef>
              <a:spcAft>
                <a:spcPts val="0"/>
              </a:spcAft>
              <a:buNone/>
            </a:pPr>
            <a:r>
              <a:rPr b="1" lang="en-US" sz="1800">
                <a:solidFill>
                  <a:srgbClr val="0000FF"/>
                </a:solidFill>
                <a:latin typeface="Arial"/>
                <a:ea typeface="Arial"/>
                <a:cs typeface="Arial"/>
                <a:sym typeface="Arial"/>
              </a:rPr>
              <a:t>Group </a:t>
            </a:r>
            <a:r>
              <a:rPr b="1" lang="en-US" sz="1800">
                <a:solidFill>
                  <a:srgbClr val="0000FF"/>
                </a:solidFill>
              </a:rPr>
              <a:t>41</a:t>
            </a:r>
            <a:r>
              <a:rPr lang="en-US" sz="1800" u="sng">
                <a:solidFill>
                  <a:srgbClr val="0000FF"/>
                </a:solidFill>
                <a:latin typeface="Times New Roman"/>
                <a:ea typeface="Times New Roman"/>
                <a:cs typeface="Times New Roman"/>
                <a:sym typeface="Times New Roman"/>
              </a:rPr>
              <a:t>	</a:t>
            </a:r>
            <a:endParaRPr sz="1800" u="sng">
              <a:solidFill>
                <a:srgbClr val="0000FF"/>
              </a:solidFill>
              <a:latin typeface="Times New Roman"/>
              <a:ea typeface="Times New Roman"/>
              <a:cs typeface="Times New Roman"/>
              <a:sym typeface="Times New Roman"/>
            </a:endParaRPr>
          </a:p>
          <a:p>
            <a:pPr indent="0" lvl="0" marL="2370455" rtl="0" algn="l">
              <a:lnSpc>
                <a:spcPct val="50000"/>
              </a:lnSpc>
              <a:spcBef>
                <a:spcPts val="2445"/>
              </a:spcBef>
              <a:spcAft>
                <a:spcPts val="0"/>
              </a:spcAft>
              <a:buClr>
                <a:schemeClr val="dk1"/>
              </a:buClr>
              <a:buSzPts val="1100"/>
              <a:buFont typeface="Arial"/>
              <a:buNone/>
            </a:pPr>
            <a:r>
              <a:rPr lang="en-US" sz="1800">
                <a:solidFill>
                  <a:srgbClr val="0000FF"/>
                </a:solidFill>
                <a:latin typeface="Times New Roman"/>
                <a:ea typeface="Times New Roman"/>
                <a:cs typeface="Times New Roman"/>
                <a:sym typeface="Times New Roman"/>
              </a:rPr>
              <a:t>Aryan Bhosale 	</a:t>
            </a:r>
            <a:r>
              <a:rPr lang="en-US" sz="1800">
                <a:solidFill>
                  <a:srgbClr val="0000FF"/>
                </a:solidFill>
                <a:latin typeface="Times New Roman"/>
                <a:ea typeface="Times New Roman"/>
                <a:cs typeface="Times New Roman"/>
                <a:sym typeface="Times New Roman"/>
              </a:rPr>
              <a:t>210040024 	Mechanical	</a:t>
            </a:r>
            <a:endParaRPr sz="1800">
              <a:solidFill>
                <a:srgbClr val="0000FF"/>
              </a:solidFill>
              <a:latin typeface="Times New Roman"/>
              <a:ea typeface="Times New Roman"/>
              <a:cs typeface="Times New Roman"/>
              <a:sym typeface="Times New Roman"/>
            </a:endParaRPr>
          </a:p>
          <a:p>
            <a:pPr indent="0" lvl="0" marL="2370455" rtl="0" algn="l">
              <a:lnSpc>
                <a:spcPct val="50000"/>
              </a:lnSpc>
              <a:spcBef>
                <a:spcPts val="2445"/>
              </a:spcBef>
              <a:spcAft>
                <a:spcPts val="0"/>
              </a:spcAft>
              <a:buClr>
                <a:schemeClr val="dk1"/>
              </a:buClr>
              <a:buSzPts val="1100"/>
              <a:buFont typeface="Arial"/>
              <a:buNone/>
            </a:pPr>
            <a:r>
              <a:rPr lang="en-US" sz="1800">
                <a:solidFill>
                  <a:srgbClr val="0000FF"/>
                </a:solidFill>
                <a:latin typeface="Times New Roman"/>
                <a:ea typeface="Times New Roman"/>
                <a:cs typeface="Times New Roman"/>
                <a:sym typeface="Times New Roman"/>
              </a:rPr>
              <a:t>Atishay Jain 		</a:t>
            </a:r>
            <a:r>
              <a:rPr lang="en-US" sz="1800">
                <a:solidFill>
                  <a:srgbClr val="0000FF"/>
                </a:solidFill>
                <a:latin typeface="Times New Roman"/>
                <a:ea typeface="Times New Roman"/>
                <a:cs typeface="Times New Roman"/>
                <a:sym typeface="Times New Roman"/>
              </a:rPr>
              <a:t>210050026 	CSE	</a:t>
            </a:r>
            <a:endParaRPr sz="1800">
              <a:solidFill>
                <a:srgbClr val="0000FF"/>
              </a:solidFill>
              <a:latin typeface="Times New Roman"/>
              <a:ea typeface="Times New Roman"/>
              <a:cs typeface="Times New Roman"/>
              <a:sym typeface="Times New Roman"/>
            </a:endParaRPr>
          </a:p>
          <a:p>
            <a:pPr indent="0" lvl="0" marL="2370455" rtl="0" algn="l">
              <a:lnSpc>
                <a:spcPct val="50000"/>
              </a:lnSpc>
              <a:spcBef>
                <a:spcPts val="2445"/>
              </a:spcBef>
              <a:spcAft>
                <a:spcPts val="0"/>
              </a:spcAft>
              <a:buClr>
                <a:schemeClr val="dk1"/>
              </a:buClr>
              <a:buSzPts val="1100"/>
              <a:buFont typeface="Arial"/>
              <a:buNone/>
            </a:pPr>
            <a:r>
              <a:rPr lang="en-US" sz="1800">
                <a:solidFill>
                  <a:srgbClr val="0000FF"/>
                </a:solidFill>
                <a:latin typeface="Times New Roman"/>
                <a:ea typeface="Times New Roman"/>
                <a:cs typeface="Times New Roman"/>
                <a:sym typeface="Times New Roman"/>
              </a:rPr>
              <a:t>Faizan Ansari 	</a:t>
            </a:r>
            <a:r>
              <a:rPr lang="en-US" sz="1800">
                <a:solidFill>
                  <a:srgbClr val="0000FF"/>
                </a:solidFill>
                <a:latin typeface="Times New Roman"/>
                <a:ea typeface="Times New Roman"/>
                <a:cs typeface="Times New Roman"/>
                <a:sym typeface="Times New Roman"/>
              </a:rPr>
              <a:t>210100058 	Mechanical</a:t>
            </a:r>
            <a:endParaRPr sz="1800">
              <a:solidFill>
                <a:srgbClr val="0000FF"/>
              </a:solidFill>
              <a:latin typeface="Times New Roman"/>
              <a:ea typeface="Times New Roman"/>
              <a:cs typeface="Times New Roman"/>
              <a:sym typeface="Times New Roman"/>
            </a:endParaRPr>
          </a:p>
          <a:p>
            <a:pPr indent="0" lvl="0" marL="2370455" rtl="0" algn="l">
              <a:lnSpc>
                <a:spcPct val="50000"/>
              </a:lnSpc>
              <a:spcBef>
                <a:spcPts val="2445"/>
              </a:spcBef>
              <a:spcAft>
                <a:spcPts val="0"/>
              </a:spcAft>
              <a:buSzPts val="1100"/>
              <a:buNone/>
            </a:pPr>
            <a:r>
              <a:rPr lang="en-US" sz="1800">
                <a:solidFill>
                  <a:srgbClr val="0000FF"/>
                </a:solidFill>
                <a:latin typeface="Times New Roman"/>
                <a:ea typeface="Times New Roman"/>
                <a:cs typeface="Times New Roman"/>
                <a:sym typeface="Times New Roman"/>
              </a:rPr>
              <a:t>Areeb Asgar 		</a:t>
            </a:r>
            <a:r>
              <a:rPr lang="en-US" sz="1800">
                <a:solidFill>
                  <a:srgbClr val="0000FF"/>
                </a:solidFill>
                <a:latin typeface="Times New Roman"/>
                <a:ea typeface="Times New Roman"/>
                <a:cs typeface="Times New Roman"/>
                <a:sym typeface="Times New Roman"/>
              </a:rPr>
              <a:t>210100022 	Mechanical</a:t>
            </a:r>
            <a:endParaRPr sz="1800">
              <a:solidFill>
                <a:srgbClr val="0000FF"/>
              </a:solidFill>
              <a:latin typeface="Times New Roman"/>
              <a:ea typeface="Times New Roman"/>
              <a:cs typeface="Times New Roman"/>
              <a:sym typeface="Times New Roman"/>
            </a:endParaRPr>
          </a:p>
          <a:p>
            <a:pPr indent="0" lvl="0" marL="541655" rtl="0" algn="ctr">
              <a:lnSpc>
                <a:spcPct val="50000"/>
              </a:lnSpc>
              <a:spcBef>
                <a:spcPts val="2445"/>
              </a:spcBef>
              <a:spcAft>
                <a:spcPts val="0"/>
              </a:spcAft>
              <a:buSzPts val="1100"/>
              <a:buNone/>
            </a:pPr>
            <a:r>
              <a:t/>
            </a:r>
            <a:endParaRPr sz="1800">
              <a:solidFill>
                <a:srgbClr val="0000FF"/>
              </a:solidFill>
              <a:latin typeface="Times New Roman"/>
              <a:ea typeface="Times New Roman"/>
              <a:cs typeface="Times New Roman"/>
              <a:sym typeface="Times New Roman"/>
            </a:endParaRPr>
          </a:p>
          <a:p>
            <a:pPr indent="0" lvl="0" marL="6350" rtl="0" algn="ctr">
              <a:lnSpc>
                <a:spcPct val="100000"/>
              </a:lnSpc>
              <a:spcBef>
                <a:spcPts val="0"/>
              </a:spcBef>
              <a:spcAft>
                <a:spcPts val="0"/>
              </a:spcAft>
              <a:buNone/>
            </a:pPr>
            <a:r>
              <a:rPr b="1" lang="en-US" sz="1800">
                <a:solidFill>
                  <a:srgbClr val="0000FF"/>
                </a:solidFill>
                <a:latin typeface="Arial"/>
                <a:ea typeface="Arial"/>
                <a:cs typeface="Arial"/>
                <a:sym typeface="Arial"/>
              </a:rPr>
              <a:t>Date: 07/09/2024</a:t>
            </a:r>
            <a:endParaRPr sz="1800">
              <a:latin typeface="Arial"/>
              <a:ea typeface="Arial"/>
              <a:cs typeface="Arial"/>
              <a:sym typeface="Arial"/>
            </a:endParaRPr>
          </a:p>
        </p:txBody>
      </p:sp>
      <p:sp>
        <p:nvSpPr>
          <p:cNvPr id="44" name="Google Shape;44;p7"/>
          <p:cNvSpPr txBox="1"/>
          <p:nvPr>
            <p:ph type="title"/>
          </p:nvPr>
        </p:nvSpPr>
        <p:spPr>
          <a:xfrm>
            <a:off x="202812" y="293353"/>
            <a:ext cx="874966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2400">
                <a:solidFill>
                  <a:srgbClr val="0000FF"/>
                </a:solidFill>
                <a:latin typeface="Arial"/>
                <a:ea typeface="Arial"/>
                <a:cs typeface="Arial"/>
                <a:sym typeface="Arial"/>
              </a:rPr>
              <a:t>CS626 - Speech, Natural Language Processing, and the Web</a:t>
            </a:r>
            <a:endParaRPr sz="24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1" name="Shape 121"/>
        <p:cNvGrpSpPr/>
        <p:nvPr/>
      </p:nvGrpSpPr>
      <p:grpSpPr>
        <a:xfrm>
          <a:off x="0" y="0"/>
          <a:ext cx="0" cy="0"/>
          <a:chOff x="0" y="0"/>
          <a:chExt cx="0" cy="0"/>
        </a:xfrm>
      </p:grpSpPr>
      <p:sp>
        <p:nvSpPr>
          <p:cNvPr id="122" name="Google Shape;122;p16"/>
          <p:cNvSpPr txBox="1"/>
          <p:nvPr>
            <p:ph idx="12" type="sldNum"/>
          </p:nvPr>
        </p:nvSpPr>
        <p:spPr>
          <a:xfrm>
            <a:off x="8789057" y="4879273"/>
            <a:ext cx="273050" cy="210185"/>
          </a:xfrm>
          <a:prstGeom prst="rect">
            <a:avLst/>
          </a:prstGeom>
          <a:noFill/>
          <a:ln>
            <a:noFill/>
          </a:ln>
        </p:spPr>
        <p:txBody>
          <a:bodyPr anchorCtr="0" anchor="t" bIns="0" lIns="0" spcFirstLastPara="1" rIns="0" wrap="square" tIns="0">
            <a:spAutoFit/>
          </a:bodyPr>
          <a:lstStyle/>
          <a:p>
            <a:pPr indent="0" lvl="0" marL="38100" rtl="0" algn="l">
              <a:lnSpc>
                <a:spcPct val="118076"/>
              </a:lnSpc>
              <a:spcBef>
                <a:spcPts val="0"/>
              </a:spcBef>
              <a:spcAft>
                <a:spcPts val="0"/>
              </a:spcAft>
              <a:buNone/>
            </a:pPr>
            <a:fld id="{00000000-1234-1234-1234-123412341234}" type="slidenum">
              <a:rPr lang="en-US"/>
              <a:t>‹#›</a:t>
            </a:fld>
            <a:endParaRPr/>
          </a:p>
        </p:txBody>
      </p:sp>
      <p:sp>
        <p:nvSpPr>
          <p:cNvPr id="123" name="Google Shape;123;p16"/>
          <p:cNvSpPr txBox="1"/>
          <p:nvPr>
            <p:ph idx="10" type="dt"/>
          </p:nvPr>
        </p:nvSpPr>
        <p:spPr>
          <a:xfrm>
            <a:off x="267457" y="4931200"/>
            <a:ext cx="724535" cy="181610"/>
          </a:xfrm>
          <a:prstGeom prst="rect">
            <a:avLst/>
          </a:prstGeom>
          <a:noFill/>
          <a:ln>
            <a:noFill/>
          </a:ln>
        </p:spPr>
        <p:txBody>
          <a:bodyPr anchorCtr="0" anchor="t" bIns="0" lIns="0" spcFirstLastPara="1" rIns="0" wrap="square" tIns="0">
            <a:spAutoFit/>
          </a:bodyPr>
          <a:lstStyle/>
          <a:p>
            <a:pPr indent="0" lvl="0" marL="12700" rtl="0" algn="l">
              <a:lnSpc>
                <a:spcPct val="119545"/>
              </a:lnSpc>
              <a:spcBef>
                <a:spcPts val="0"/>
              </a:spcBef>
              <a:spcAft>
                <a:spcPts val="0"/>
              </a:spcAft>
              <a:buNone/>
            </a:pPr>
            <a:r>
              <a:rPr lang="en-US"/>
              <a:t>07/09/2024</a:t>
            </a:r>
            <a:endParaRPr/>
          </a:p>
        </p:txBody>
      </p:sp>
      <p:sp>
        <p:nvSpPr>
          <p:cNvPr id="124" name="Google Shape;124;p16"/>
          <p:cNvSpPr txBox="1"/>
          <p:nvPr>
            <p:ph idx="11" type="ftr"/>
          </p:nvPr>
        </p:nvSpPr>
        <p:spPr>
          <a:xfrm>
            <a:off x="2642845" y="4931200"/>
            <a:ext cx="3653154" cy="181610"/>
          </a:xfrm>
          <a:prstGeom prst="rect">
            <a:avLst/>
          </a:prstGeom>
          <a:noFill/>
          <a:ln>
            <a:noFill/>
          </a:ln>
        </p:spPr>
        <p:txBody>
          <a:bodyPr anchorCtr="0" anchor="t" bIns="0" lIns="0" spcFirstLastPara="1" rIns="0" wrap="square" tIns="0">
            <a:spAutoFit/>
          </a:bodyPr>
          <a:lstStyle/>
          <a:p>
            <a:pPr indent="0" lvl="0" marL="12700" rtl="0" algn="l">
              <a:lnSpc>
                <a:spcPct val="119545"/>
              </a:lnSpc>
              <a:spcBef>
                <a:spcPts val="0"/>
              </a:spcBef>
              <a:spcAft>
                <a:spcPts val="0"/>
              </a:spcAft>
              <a:buNone/>
            </a:pPr>
            <a:r>
              <a:rPr lang="en-US"/>
              <a:t>cs626-2024  Assignment 1.a- POS Tagging using HMM</a:t>
            </a:r>
            <a:endParaRPr/>
          </a:p>
        </p:txBody>
      </p:sp>
      <p:sp>
        <p:nvSpPr>
          <p:cNvPr id="125" name="Google Shape;125;p16"/>
          <p:cNvSpPr txBox="1"/>
          <p:nvPr>
            <p:ph type="title"/>
          </p:nvPr>
        </p:nvSpPr>
        <p:spPr>
          <a:xfrm>
            <a:off x="917210" y="296857"/>
            <a:ext cx="7309578" cy="635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Benchmarking against ChatGPT</a:t>
            </a:r>
            <a:endParaRPr/>
          </a:p>
        </p:txBody>
      </p:sp>
      <p:sp>
        <p:nvSpPr>
          <p:cNvPr id="126" name="Google Shape;126;p16"/>
          <p:cNvSpPr txBox="1"/>
          <p:nvPr/>
        </p:nvSpPr>
        <p:spPr>
          <a:xfrm>
            <a:off x="745375" y="1153525"/>
            <a:ext cx="7825800" cy="3645300"/>
          </a:xfrm>
          <a:prstGeom prst="rect">
            <a:avLst/>
          </a:prstGeom>
          <a:noFill/>
          <a:ln>
            <a:noFill/>
          </a:ln>
        </p:spPr>
        <p:txBody>
          <a:bodyPr anchorCtr="0" anchor="t" bIns="0" lIns="0" spcFirstLastPara="1" rIns="0" wrap="square" tIns="12700">
            <a:spAutoFit/>
          </a:bodyPr>
          <a:lstStyle/>
          <a:p>
            <a:pPr indent="-259715" lvl="0" marL="309880" marR="1226185" rtl="0" algn="l">
              <a:lnSpc>
                <a:spcPct val="100000"/>
              </a:lnSpc>
              <a:spcBef>
                <a:spcPts val="0"/>
              </a:spcBef>
              <a:spcAft>
                <a:spcPts val="0"/>
              </a:spcAft>
              <a:buClr>
                <a:srgbClr val="0000FF"/>
              </a:buClr>
              <a:buSzPts val="1800"/>
              <a:buFont typeface="Arial"/>
              <a:buChar char="•"/>
            </a:pPr>
            <a:r>
              <a:rPr lang="en-US" sz="1800">
                <a:solidFill>
                  <a:srgbClr val="0000FF"/>
                </a:solidFill>
              </a:rPr>
              <a:t>We used TreeBank dataset (10 sentences out of it)</a:t>
            </a:r>
            <a:endParaRPr sz="1800">
              <a:solidFill>
                <a:srgbClr val="0000FF"/>
              </a:solidFill>
            </a:endParaRPr>
          </a:p>
          <a:p>
            <a:pPr indent="-259715" lvl="0" marL="309880" marR="1226185" rtl="0" algn="l">
              <a:lnSpc>
                <a:spcPct val="100000"/>
              </a:lnSpc>
              <a:spcBef>
                <a:spcPts val="0"/>
              </a:spcBef>
              <a:spcAft>
                <a:spcPts val="0"/>
              </a:spcAft>
              <a:buClr>
                <a:srgbClr val="0000FF"/>
              </a:buClr>
              <a:buSzPts val="1800"/>
              <a:buFont typeface="Arial"/>
              <a:buChar char="•"/>
            </a:pPr>
            <a:r>
              <a:rPr lang="en-US" sz="1800">
                <a:solidFill>
                  <a:srgbClr val="0000FF"/>
                </a:solidFill>
              </a:rPr>
              <a:t>Chat GPT's</a:t>
            </a:r>
            <a:r>
              <a:rPr lang="en-US" sz="1800">
                <a:solidFill>
                  <a:srgbClr val="0000FF"/>
                </a:solidFill>
              </a:rPr>
              <a:t> confusion</a:t>
            </a:r>
            <a:endParaRPr sz="1800">
              <a:solidFill>
                <a:srgbClr val="0000FF"/>
              </a:solidFill>
            </a:endParaRPr>
          </a:p>
          <a:p>
            <a:pPr indent="-342900" lvl="1" marL="914400" marR="1226185" rtl="0" algn="l">
              <a:lnSpc>
                <a:spcPct val="100000"/>
              </a:lnSpc>
              <a:spcBef>
                <a:spcPts val="0"/>
              </a:spcBef>
              <a:spcAft>
                <a:spcPts val="0"/>
              </a:spcAft>
              <a:buClr>
                <a:srgbClr val="0000FF"/>
              </a:buClr>
              <a:buSzPts val="1800"/>
              <a:buFont typeface="Arial"/>
              <a:buChar char="–"/>
            </a:pPr>
            <a:r>
              <a:rPr lang="en-US" sz="1800">
                <a:solidFill>
                  <a:srgbClr val="0000FF"/>
                </a:solidFill>
              </a:rPr>
              <a:t>Distinguishing between Adjective and Noun (based on output of confusion matrix)</a:t>
            </a:r>
            <a:endParaRPr sz="1800">
              <a:solidFill>
                <a:srgbClr val="0000FF"/>
              </a:solidFill>
              <a:latin typeface="Arial"/>
              <a:ea typeface="Arial"/>
              <a:cs typeface="Arial"/>
              <a:sym typeface="Arial"/>
            </a:endParaRPr>
          </a:p>
          <a:p>
            <a:pPr indent="-259715" lvl="0" marL="309880" marR="5080" rtl="0" algn="l">
              <a:lnSpc>
                <a:spcPct val="100000"/>
              </a:lnSpc>
              <a:spcBef>
                <a:spcPts val="480"/>
              </a:spcBef>
              <a:spcAft>
                <a:spcPts val="0"/>
              </a:spcAft>
              <a:buClr>
                <a:srgbClr val="0000FF"/>
              </a:buClr>
              <a:buSzPts val="1800"/>
              <a:buFont typeface="Arial"/>
              <a:buChar char="•"/>
            </a:pPr>
            <a:r>
              <a:rPr lang="en-US" sz="1800">
                <a:solidFill>
                  <a:srgbClr val="0000FF"/>
                </a:solidFill>
              </a:rPr>
              <a:t>Comparison for POS tags from HMM Model</a:t>
            </a:r>
            <a:endParaRPr sz="1800">
              <a:latin typeface="Arial"/>
              <a:ea typeface="Arial"/>
              <a:cs typeface="Arial"/>
              <a:sym typeface="Arial"/>
            </a:endParaRPr>
          </a:p>
          <a:p>
            <a:pPr indent="-359410" lvl="1" marL="804545" rtl="0" algn="l">
              <a:lnSpc>
                <a:spcPct val="100000"/>
              </a:lnSpc>
              <a:spcBef>
                <a:spcPts val="480"/>
              </a:spcBef>
              <a:spcAft>
                <a:spcPts val="0"/>
              </a:spcAft>
              <a:buClr>
                <a:srgbClr val="0000FF"/>
              </a:buClr>
              <a:buSzPts val="1800"/>
              <a:buFont typeface="Arial"/>
              <a:buChar char="–"/>
            </a:pPr>
            <a:r>
              <a:rPr lang="en-US" sz="1800">
                <a:solidFill>
                  <a:srgbClr val="0000FF"/>
                </a:solidFill>
              </a:rPr>
              <a:t>In some words like “white house”, ChatGPT took it a single entity and gave it a Noun tag (using its knowledge)</a:t>
            </a:r>
            <a:endParaRPr sz="1800">
              <a:solidFill>
                <a:srgbClr val="0000FF"/>
              </a:solidFill>
            </a:endParaRPr>
          </a:p>
          <a:p>
            <a:pPr indent="-359410" lvl="1" marL="804545" rtl="0" algn="l">
              <a:lnSpc>
                <a:spcPct val="100000"/>
              </a:lnSpc>
              <a:spcBef>
                <a:spcPts val="480"/>
              </a:spcBef>
              <a:spcAft>
                <a:spcPts val="0"/>
              </a:spcAft>
              <a:buClr>
                <a:srgbClr val="0000FF"/>
              </a:buClr>
              <a:buSzPts val="1800"/>
              <a:buChar char="–"/>
            </a:pPr>
            <a:r>
              <a:rPr lang="en-US" sz="1800">
                <a:solidFill>
                  <a:srgbClr val="0000FF"/>
                </a:solidFill>
              </a:rPr>
              <a:t>However in the dataset, true tags were Adjective and Noun</a:t>
            </a:r>
            <a:endParaRPr sz="1800">
              <a:solidFill>
                <a:srgbClr val="0000FF"/>
              </a:solidFill>
            </a:endParaRPr>
          </a:p>
          <a:p>
            <a:pPr indent="-359410" lvl="1" marL="804545" rtl="0" algn="l">
              <a:lnSpc>
                <a:spcPct val="100000"/>
              </a:lnSpc>
              <a:spcBef>
                <a:spcPts val="480"/>
              </a:spcBef>
              <a:spcAft>
                <a:spcPts val="0"/>
              </a:spcAft>
              <a:buClr>
                <a:srgbClr val="0000FF"/>
              </a:buClr>
              <a:buSzPts val="1800"/>
              <a:buChar char="–"/>
            </a:pPr>
            <a:r>
              <a:rPr lang="en-US" sz="1800">
                <a:solidFill>
                  <a:srgbClr val="0000FF"/>
                </a:solidFill>
              </a:rPr>
              <a:t>Then we had to force the </a:t>
            </a:r>
            <a:r>
              <a:rPr lang="en-US" sz="1800">
                <a:solidFill>
                  <a:srgbClr val="0000FF"/>
                </a:solidFill>
              </a:rPr>
              <a:t>prompt</a:t>
            </a:r>
            <a:r>
              <a:rPr lang="en-US" sz="1800">
                <a:solidFill>
                  <a:srgbClr val="0000FF"/>
                </a:solidFill>
              </a:rPr>
              <a:t> of ChatGPT to give same length tags for each sentence, and it gave Noun to both of them</a:t>
            </a:r>
            <a:endParaRPr sz="1800">
              <a:solidFill>
                <a:srgbClr val="0000FF"/>
              </a:solidFill>
            </a:endParaRPr>
          </a:p>
          <a:p>
            <a:pPr indent="-359410" lvl="1" marL="804545" rtl="0" algn="l">
              <a:lnSpc>
                <a:spcPct val="100000"/>
              </a:lnSpc>
              <a:spcBef>
                <a:spcPts val="480"/>
              </a:spcBef>
              <a:spcAft>
                <a:spcPts val="0"/>
              </a:spcAft>
              <a:buClr>
                <a:srgbClr val="0000FF"/>
              </a:buClr>
              <a:buSzPts val="1800"/>
              <a:buChar char="–"/>
            </a:pPr>
            <a:r>
              <a:rPr lang="en-US" sz="1800">
                <a:solidFill>
                  <a:srgbClr val="0000FF"/>
                </a:solidFill>
              </a:rPr>
              <a:t>Leading to ChatGPT’s </a:t>
            </a:r>
            <a:r>
              <a:rPr lang="en-US" sz="1800">
                <a:solidFill>
                  <a:srgbClr val="0000FF"/>
                </a:solidFill>
              </a:rPr>
              <a:t>confusion</a:t>
            </a:r>
            <a:r>
              <a:rPr lang="en-US" sz="1800">
                <a:solidFill>
                  <a:srgbClr val="0000FF"/>
                </a:solidFill>
              </a:rPr>
              <a:t> between Adj and Noun, and thus HMM performed better in this case</a:t>
            </a:r>
            <a:endParaRPr sz="1800">
              <a:solidFill>
                <a:srgbClr val="0000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0" name="Shape 130"/>
        <p:cNvGrpSpPr/>
        <p:nvPr/>
      </p:nvGrpSpPr>
      <p:grpSpPr>
        <a:xfrm>
          <a:off x="0" y="0"/>
          <a:ext cx="0" cy="0"/>
          <a:chOff x="0" y="0"/>
          <a:chExt cx="0" cy="0"/>
        </a:xfrm>
      </p:grpSpPr>
      <p:sp>
        <p:nvSpPr>
          <p:cNvPr id="131" name="Google Shape;131;p17"/>
          <p:cNvSpPr txBox="1"/>
          <p:nvPr>
            <p:ph idx="12" type="sldNum"/>
          </p:nvPr>
        </p:nvSpPr>
        <p:spPr>
          <a:xfrm>
            <a:off x="8789057" y="4879273"/>
            <a:ext cx="273000" cy="200100"/>
          </a:xfrm>
          <a:prstGeom prst="rect">
            <a:avLst/>
          </a:prstGeom>
          <a:noFill/>
          <a:ln>
            <a:noFill/>
          </a:ln>
        </p:spPr>
        <p:txBody>
          <a:bodyPr anchorCtr="0" anchor="t" bIns="0" lIns="0" spcFirstLastPara="1" rIns="0" wrap="square" tIns="0">
            <a:spAutoFit/>
          </a:bodyPr>
          <a:lstStyle/>
          <a:p>
            <a:pPr indent="0" lvl="0" marL="38100" rtl="0" algn="l">
              <a:lnSpc>
                <a:spcPct val="118076"/>
              </a:lnSpc>
              <a:spcBef>
                <a:spcPts val="0"/>
              </a:spcBef>
              <a:spcAft>
                <a:spcPts val="0"/>
              </a:spcAft>
              <a:buNone/>
            </a:pPr>
            <a:fld id="{00000000-1234-1234-1234-123412341234}" type="slidenum">
              <a:rPr lang="en-US"/>
              <a:t>‹#›</a:t>
            </a:fld>
            <a:endParaRPr/>
          </a:p>
        </p:txBody>
      </p:sp>
      <p:sp>
        <p:nvSpPr>
          <p:cNvPr id="132" name="Google Shape;132;p17"/>
          <p:cNvSpPr txBox="1"/>
          <p:nvPr>
            <p:ph idx="10" type="dt"/>
          </p:nvPr>
        </p:nvSpPr>
        <p:spPr>
          <a:xfrm>
            <a:off x="267457" y="4931200"/>
            <a:ext cx="724500" cy="169200"/>
          </a:xfrm>
          <a:prstGeom prst="rect">
            <a:avLst/>
          </a:prstGeom>
          <a:noFill/>
          <a:ln>
            <a:noFill/>
          </a:ln>
        </p:spPr>
        <p:txBody>
          <a:bodyPr anchorCtr="0" anchor="t" bIns="0" lIns="0" spcFirstLastPara="1" rIns="0" wrap="square" tIns="0">
            <a:spAutoFit/>
          </a:bodyPr>
          <a:lstStyle/>
          <a:p>
            <a:pPr indent="0" lvl="0" marL="12700" rtl="0" algn="l">
              <a:lnSpc>
                <a:spcPct val="119545"/>
              </a:lnSpc>
              <a:spcBef>
                <a:spcPts val="0"/>
              </a:spcBef>
              <a:spcAft>
                <a:spcPts val="0"/>
              </a:spcAft>
              <a:buNone/>
            </a:pPr>
            <a:r>
              <a:rPr lang="en-US"/>
              <a:t>07/09/2024</a:t>
            </a:r>
            <a:endParaRPr/>
          </a:p>
        </p:txBody>
      </p:sp>
      <p:sp>
        <p:nvSpPr>
          <p:cNvPr id="133" name="Google Shape;133;p17"/>
          <p:cNvSpPr txBox="1"/>
          <p:nvPr>
            <p:ph idx="11" type="ftr"/>
          </p:nvPr>
        </p:nvSpPr>
        <p:spPr>
          <a:xfrm>
            <a:off x="2642845" y="4931200"/>
            <a:ext cx="3653100" cy="169200"/>
          </a:xfrm>
          <a:prstGeom prst="rect">
            <a:avLst/>
          </a:prstGeom>
          <a:noFill/>
          <a:ln>
            <a:noFill/>
          </a:ln>
        </p:spPr>
        <p:txBody>
          <a:bodyPr anchorCtr="0" anchor="t" bIns="0" lIns="0" spcFirstLastPara="1" rIns="0" wrap="square" tIns="0">
            <a:spAutoFit/>
          </a:bodyPr>
          <a:lstStyle/>
          <a:p>
            <a:pPr indent="0" lvl="0" marL="12700" rtl="0" algn="l">
              <a:lnSpc>
                <a:spcPct val="119545"/>
              </a:lnSpc>
              <a:spcBef>
                <a:spcPts val="0"/>
              </a:spcBef>
              <a:spcAft>
                <a:spcPts val="0"/>
              </a:spcAft>
              <a:buNone/>
            </a:pPr>
            <a:r>
              <a:rPr lang="en-US"/>
              <a:t>cs626-2024  Assignment 1.a- POS Tagging using HMM</a:t>
            </a:r>
            <a:endParaRPr/>
          </a:p>
        </p:txBody>
      </p:sp>
      <p:sp>
        <p:nvSpPr>
          <p:cNvPr id="134" name="Google Shape;134;p17"/>
          <p:cNvSpPr txBox="1"/>
          <p:nvPr>
            <p:ph type="title"/>
          </p:nvPr>
        </p:nvSpPr>
        <p:spPr>
          <a:xfrm>
            <a:off x="917210" y="296857"/>
            <a:ext cx="73095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Benchmarking against ChatGPT</a:t>
            </a:r>
            <a:endParaRPr/>
          </a:p>
        </p:txBody>
      </p:sp>
      <p:sp>
        <p:nvSpPr>
          <p:cNvPr id="135" name="Google Shape;135;p17"/>
          <p:cNvSpPr txBox="1"/>
          <p:nvPr/>
        </p:nvSpPr>
        <p:spPr>
          <a:xfrm>
            <a:off x="745371" y="1153525"/>
            <a:ext cx="4944000" cy="289800"/>
          </a:xfrm>
          <a:prstGeom prst="rect">
            <a:avLst/>
          </a:prstGeom>
          <a:noFill/>
          <a:ln>
            <a:noFill/>
          </a:ln>
        </p:spPr>
        <p:txBody>
          <a:bodyPr anchorCtr="0" anchor="t" bIns="0" lIns="0" spcFirstLastPara="1" rIns="0" wrap="square" tIns="12700">
            <a:spAutoFit/>
          </a:bodyPr>
          <a:lstStyle/>
          <a:p>
            <a:pPr indent="0" lvl="0" marL="0" marR="1226185" rtl="0" algn="l">
              <a:lnSpc>
                <a:spcPct val="100000"/>
              </a:lnSpc>
              <a:spcBef>
                <a:spcPts val="0"/>
              </a:spcBef>
              <a:spcAft>
                <a:spcPts val="0"/>
              </a:spcAft>
              <a:buNone/>
            </a:pPr>
            <a:r>
              <a:t/>
            </a:r>
            <a:endParaRPr sz="1800">
              <a:latin typeface="Arial"/>
              <a:ea typeface="Arial"/>
              <a:cs typeface="Arial"/>
              <a:sym typeface="Arial"/>
            </a:endParaRPr>
          </a:p>
        </p:txBody>
      </p:sp>
      <p:pic>
        <p:nvPicPr>
          <p:cNvPr id="136" name="Google Shape;136;p17"/>
          <p:cNvPicPr preferRelativeResize="0"/>
          <p:nvPr/>
        </p:nvPicPr>
        <p:blipFill>
          <a:blip r:embed="rId3">
            <a:alphaModFix/>
          </a:blip>
          <a:stretch>
            <a:fillRect/>
          </a:stretch>
        </p:blipFill>
        <p:spPr>
          <a:xfrm>
            <a:off x="4820475" y="1351775"/>
            <a:ext cx="3417550" cy="3071414"/>
          </a:xfrm>
          <a:prstGeom prst="rect">
            <a:avLst/>
          </a:prstGeom>
          <a:noFill/>
          <a:ln>
            <a:noFill/>
          </a:ln>
        </p:spPr>
      </p:pic>
      <p:pic>
        <p:nvPicPr>
          <p:cNvPr id="137" name="Google Shape;137;p17"/>
          <p:cNvPicPr preferRelativeResize="0"/>
          <p:nvPr/>
        </p:nvPicPr>
        <p:blipFill>
          <a:blip r:embed="rId4">
            <a:alphaModFix/>
          </a:blip>
          <a:stretch>
            <a:fillRect/>
          </a:stretch>
        </p:blipFill>
        <p:spPr>
          <a:xfrm>
            <a:off x="991950" y="1384913"/>
            <a:ext cx="3343825" cy="3005150"/>
          </a:xfrm>
          <a:prstGeom prst="rect">
            <a:avLst/>
          </a:prstGeom>
          <a:noFill/>
          <a:ln>
            <a:noFill/>
          </a:ln>
        </p:spPr>
      </p:pic>
      <p:sp>
        <p:nvSpPr>
          <p:cNvPr id="138" name="Google Shape;138;p17"/>
          <p:cNvSpPr txBox="1"/>
          <p:nvPr/>
        </p:nvSpPr>
        <p:spPr>
          <a:xfrm>
            <a:off x="1285325" y="4430150"/>
            <a:ext cx="26532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50">
                <a:solidFill>
                  <a:srgbClr val="212121"/>
                </a:solidFill>
                <a:highlight>
                  <a:srgbClr val="FFFFFF"/>
                </a:highlight>
                <a:latin typeface="Courier New"/>
                <a:ea typeface="Courier New"/>
                <a:cs typeface="Courier New"/>
                <a:sym typeface="Courier New"/>
              </a:rPr>
              <a:t>Accuracy: 0.963</a:t>
            </a:r>
            <a:endParaRPr sz="2400">
              <a:solidFill>
                <a:srgbClr val="009999"/>
              </a:solidFill>
            </a:endParaRPr>
          </a:p>
        </p:txBody>
      </p:sp>
      <p:sp>
        <p:nvSpPr>
          <p:cNvPr id="139" name="Google Shape;139;p17"/>
          <p:cNvSpPr txBox="1"/>
          <p:nvPr/>
        </p:nvSpPr>
        <p:spPr>
          <a:xfrm>
            <a:off x="5156700" y="4508600"/>
            <a:ext cx="26532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50">
                <a:solidFill>
                  <a:srgbClr val="212121"/>
                </a:solidFill>
                <a:highlight>
                  <a:srgbClr val="FFFFFF"/>
                </a:highlight>
                <a:latin typeface="Courier New"/>
                <a:ea typeface="Courier New"/>
                <a:cs typeface="Courier New"/>
                <a:sym typeface="Courier New"/>
              </a:rPr>
              <a:t>Accuracy: 0.726</a:t>
            </a:r>
            <a:endParaRPr sz="2400">
              <a:solidFill>
                <a:srgbClr val="00999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3" name="Shape 143"/>
        <p:cNvGrpSpPr/>
        <p:nvPr/>
      </p:nvGrpSpPr>
      <p:grpSpPr>
        <a:xfrm>
          <a:off x="0" y="0"/>
          <a:ext cx="0" cy="0"/>
          <a:chOff x="0" y="0"/>
          <a:chExt cx="0" cy="0"/>
        </a:xfrm>
      </p:grpSpPr>
      <p:sp>
        <p:nvSpPr>
          <p:cNvPr id="144" name="Google Shape;144;p18"/>
          <p:cNvSpPr txBox="1"/>
          <p:nvPr>
            <p:ph idx="12" type="sldNum"/>
          </p:nvPr>
        </p:nvSpPr>
        <p:spPr>
          <a:xfrm>
            <a:off x="8789057" y="4879273"/>
            <a:ext cx="273050" cy="210185"/>
          </a:xfrm>
          <a:prstGeom prst="rect">
            <a:avLst/>
          </a:prstGeom>
          <a:noFill/>
          <a:ln>
            <a:noFill/>
          </a:ln>
        </p:spPr>
        <p:txBody>
          <a:bodyPr anchorCtr="0" anchor="t" bIns="0" lIns="0" spcFirstLastPara="1" rIns="0" wrap="square" tIns="0">
            <a:spAutoFit/>
          </a:bodyPr>
          <a:lstStyle/>
          <a:p>
            <a:pPr indent="0" lvl="0" marL="38100" rtl="0" algn="l">
              <a:lnSpc>
                <a:spcPct val="118076"/>
              </a:lnSpc>
              <a:spcBef>
                <a:spcPts val="0"/>
              </a:spcBef>
              <a:spcAft>
                <a:spcPts val="0"/>
              </a:spcAft>
              <a:buNone/>
            </a:pPr>
            <a:fld id="{00000000-1234-1234-1234-123412341234}" type="slidenum">
              <a:rPr lang="en-US"/>
              <a:t>‹#›</a:t>
            </a:fld>
            <a:endParaRPr/>
          </a:p>
        </p:txBody>
      </p:sp>
      <p:sp>
        <p:nvSpPr>
          <p:cNvPr id="145" name="Google Shape;145;p18"/>
          <p:cNvSpPr txBox="1"/>
          <p:nvPr>
            <p:ph idx="10" type="dt"/>
          </p:nvPr>
        </p:nvSpPr>
        <p:spPr>
          <a:xfrm>
            <a:off x="267457" y="4931200"/>
            <a:ext cx="724535" cy="181610"/>
          </a:xfrm>
          <a:prstGeom prst="rect">
            <a:avLst/>
          </a:prstGeom>
          <a:noFill/>
          <a:ln>
            <a:noFill/>
          </a:ln>
        </p:spPr>
        <p:txBody>
          <a:bodyPr anchorCtr="0" anchor="t" bIns="0" lIns="0" spcFirstLastPara="1" rIns="0" wrap="square" tIns="0">
            <a:spAutoFit/>
          </a:bodyPr>
          <a:lstStyle/>
          <a:p>
            <a:pPr indent="0" lvl="0" marL="12700" rtl="0" algn="l">
              <a:lnSpc>
                <a:spcPct val="119545"/>
              </a:lnSpc>
              <a:spcBef>
                <a:spcPts val="0"/>
              </a:spcBef>
              <a:spcAft>
                <a:spcPts val="0"/>
              </a:spcAft>
              <a:buNone/>
            </a:pPr>
            <a:r>
              <a:rPr lang="en-US"/>
              <a:t>07/09/2024</a:t>
            </a:r>
            <a:endParaRPr/>
          </a:p>
        </p:txBody>
      </p:sp>
      <p:sp>
        <p:nvSpPr>
          <p:cNvPr id="146" name="Google Shape;146;p18"/>
          <p:cNvSpPr txBox="1"/>
          <p:nvPr>
            <p:ph idx="11" type="ftr"/>
          </p:nvPr>
        </p:nvSpPr>
        <p:spPr>
          <a:xfrm>
            <a:off x="2642845" y="4931200"/>
            <a:ext cx="3653154" cy="181610"/>
          </a:xfrm>
          <a:prstGeom prst="rect">
            <a:avLst/>
          </a:prstGeom>
          <a:noFill/>
          <a:ln>
            <a:noFill/>
          </a:ln>
        </p:spPr>
        <p:txBody>
          <a:bodyPr anchorCtr="0" anchor="t" bIns="0" lIns="0" spcFirstLastPara="1" rIns="0" wrap="square" tIns="0">
            <a:spAutoFit/>
          </a:bodyPr>
          <a:lstStyle/>
          <a:p>
            <a:pPr indent="0" lvl="0" marL="12700" rtl="0" algn="l">
              <a:lnSpc>
                <a:spcPct val="119545"/>
              </a:lnSpc>
              <a:spcBef>
                <a:spcPts val="0"/>
              </a:spcBef>
              <a:spcAft>
                <a:spcPts val="0"/>
              </a:spcAft>
              <a:buNone/>
            </a:pPr>
            <a:r>
              <a:rPr lang="en-US"/>
              <a:t>cs626-2024  Assignment 1.a- POS Tagging using HMM</a:t>
            </a:r>
            <a:endParaRPr/>
          </a:p>
        </p:txBody>
      </p:sp>
      <p:sp>
        <p:nvSpPr>
          <p:cNvPr id="147" name="Google Shape;147;p18"/>
          <p:cNvSpPr txBox="1"/>
          <p:nvPr>
            <p:ph type="title"/>
          </p:nvPr>
        </p:nvSpPr>
        <p:spPr>
          <a:xfrm>
            <a:off x="917210" y="296857"/>
            <a:ext cx="7309578" cy="635000"/>
          </a:xfrm>
          <a:prstGeom prst="rect">
            <a:avLst/>
          </a:prstGeom>
          <a:noFill/>
          <a:ln>
            <a:noFill/>
          </a:ln>
        </p:spPr>
        <p:txBody>
          <a:bodyPr anchorCtr="0" anchor="t" bIns="0" lIns="0" spcFirstLastPara="1" rIns="0" wrap="square" tIns="12700">
            <a:spAutoFit/>
          </a:bodyPr>
          <a:lstStyle/>
          <a:p>
            <a:pPr indent="0" lvl="0" marL="1691639" rtl="0" algn="l">
              <a:lnSpc>
                <a:spcPct val="100000"/>
              </a:lnSpc>
              <a:spcBef>
                <a:spcPts val="0"/>
              </a:spcBef>
              <a:spcAft>
                <a:spcPts val="0"/>
              </a:spcAft>
              <a:buNone/>
            </a:pPr>
            <a:r>
              <a:rPr lang="en-US"/>
              <a:t>Challenges faced</a:t>
            </a:r>
            <a:endParaRPr/>
          </a:p>
        </p:txBody>
      </p:sp>
      <p:sp>
        <p:nvSpPr>
          <p:cNvPr id="148" name="Google Shape;148;p18"/>
          <p:cNvSpPr txBox="1"/>
          <p:nvPr/>
        </p:nvSpPr>
        <p:spPr>
          <a:xfrm>
            <a:off x="267450" y="1153525"/>
            <a:ext cx="8702400" cy="2229300"/>
          </a:xfrm>
          <a:prstGeom prst="rect">
            <a:avLst/>
          </a:prstGeom>
          <a:noFill/>
          <a:ln>
            <a:noFill/>
          </a:ln>
        </p:spPr>
        <p:txBody>
          <a:bodyPr anchorCtr="0" anchor="t" bIns="0" lIns="0" spcFirstLastPara="1" rIns="0" wrap="square" tIns="12700">
            <a:spAutoFit/>
          </a:bodyPr>
          <a:lstStyle/>
          <a:p>
            <a:pPr indent="-297815" lvl="0" marL="309880" marR="5080" rtl="0" algn="l">
              <a:lnSpc>
                <a:spcPct val="100000"/>
              </a:lnSpc>
              <a:spcBef>
                <a:spcPts val="0"/>
              </a:spcBef>
              <a:spcAft>
                <a:spcPts val="0"/>
              </a:spcAft>
              <a:buClr>
                <a:srgbClr val="0000FF"/>
              </a:buClr>
              <a:buSzPts val="2400"/>
              <a:buFont typeface="Arial"/>
              <a:buChar char="•"/>
            </a:pPr>
            <a:r>
              <a:rPr lang="en-US" sz="2400">
                <a:solidFill>
                  <a:srgbClr val="0000FF"/>
                </a:solidFill>
              </a:rPr>
              <a:t>Handling missing data and </a:t>
            </a:r>
            <a:r>
              <a:rPr lang="en-US" sz="2400">
                <a:solidFill>
                  <a:srgbClr val="0000FF"/>
                </a:solidFill>
              </a:rPr>
              <a:t>transitional probabilities.</a:t>
            </a:r>
            <a:endParaRPr sz="2400">
              <a:solidFill>
                <a:srgbClr val="0000FF"/>
              </a:solidFill>
            </a:endParaRPr>
          </a:p>
          <a:p>
            <a:pPr indent="-297815" lvl="0" marL="309880" marR="5080" rtl="0" algn="l">
              <a:lnSpc>
                <a:spcPct val="100000"/>
              </a:lnSpc>
              <a:spcBef>
                <a:spcPts val="0"/>
              </a:spcBef>
              <a:spcAft>
                <a:spcPts val="0"/>
              </a:spcAft>
              <a:buClr>
                <a:srgbClr val="0000FF"/>
              </a:buClr>
              <a:buSzPts val="2400"/>
              <a:buChar char="•"/>
            </a:pPr>
            <a:r>
              <a:rPr lang="en-US" sz="2400">
                <a:solidFill>
                  <a:srgbClr val="0000FF"/>
                </a:solidFill>
              </a:rPr>
              <a:t>Correctly implementing Viterbi for efficient computation.</a:t>
            </a:r>
            <a:endParaRPr sz="2400">
              <a:solidFill>
                <a:srgbClr val="0000FF"/>
              </a:solidFill>
            </a:endParaRPr>
          </a:p>
          <a:p>
            <a:pPr indent="-297815" lvl="0" marL="309880" marR="5080" rtl="0" algn="l">
              <a:lnSpc>
                <a:spcPct val="100000"/>
              </a:lnSpc>
              <a:spcBef>
                <a:spcPts val="0"/>
              </a:spcBef>
              <a:spcAft>
                <a:spcPts val="0"/>
              </a:spcAft>
              <a:buClr>
                <a:srgbClr val="0000FF"/>
              </a:buClr>
              <a:buSzPts val="2400"/>
              <a:buChar char="•"/>
            </a:pPr>
            <a:r>
              <a:rPr lang="en-US" sz="2400">
                <a:solidFill>
                  <a:srgbClr val="0000FF"/>
                </a:solidFill>
              </a:rPr>
              <a:t>Though numerical stability was an issue, things went quite smoothly for us. </a:t>
            </a:r>
            <a:endParaRPr sz="2400">
              <a:solidFill>
                <a:srgbClr val="0000FF"/>
              </a:solidFill>
            </a:endParaRPr>
          </a:p>
          <a:p>
            <a:pPr indent="-297815" lvl="0" marL="309880" marR="5080" rtl="0" algn="l">
              <a:lnSpc>
                <a:spcPct val="100000"/>
              </a:lnSpc>
              <a:spcBef>
                <a:spcPts val="0"/>
              </a:spcBef>
              <a:spcAft>
                <a:spcPts val="0"/>
              </a:spcAft>
              <a:buClr>
                <a:srgbClr val="0000FF"/>
              </a:buClr>
              <a:buSzPts val="2400"/>
              <a:buChar char="•"/>
            </a:pPr>
            <a:r>
              <a:rPr lang="en-US" sz="2400">
                <a:solidFill>
                  <a:srgbClr val="0000FF"/>
                </a:solidFill>
              </a:rPr>
              <a:t>Mastering theoretical concepts and debugging to ease out implementation issues.</a:t>
            </a:r>
            <a:endParaRPr sz="2400">
              <a:solidFill>
                <a:srgbClr val="0000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2" name="Shape 152"/>
        <p:cNvGrpSpPr/>
        <p:nvPr/>
      </p:nvGrpSpPr>
      <p:grpSpPr>
        <a:xfrm>
          <a:off x="0" y="0"/>
          <a:ext cx="0" cy="0"/>
          <a:chOff x="0" y="0"/>
          <a:chExt cx="0" cy="0"/>
        </a:xfrm>
      </p:grpSpPr>
      <p:sp>
        <p:nvSpPr>
          <p:cNvPr id="153" name="Google Shape;153;p19"/>
          <p:cNvSpPr txBox="1"/>
          <p:nvPr>
            <p:ph idx="12" type="sldNum"/>
          </p:nvPr>
        </p:nvSpPr>
        <p:spPr>
          <a:xfrm>
            <a:off x="8789057" y="4879273"/>
            <a:ext cx="273050" cy="210185"/>
          </a:xfrm>
          <a:prstGeom prst="rect">
            <a:avLst/>
          </a:prstGeom>
          <a:noFill/>
          <a:ln>
            <a:noFill/>
          </a:ln>
        </p:spPr>
        <p:txBody>
          <a:bodyPr anchorCtr="0" anchor="t" bIns="0" lIns="0" spcFirstLastPara="1" rIns="0" wrap="square" tIns="0">
            <a:spAutoFit/>
          </a:bodyPr>
          <a:lstStyle/>
          <a:p>
            <a:pPr indent="0" lvl="0" marL="38100" rtl="0" algn="l">
              <a:lnSpc>
                <a:spcPct val="118076"/>
              </a:lnSpc>
              <a:spcBef>
                <a:spcPts val="0"/>
              </a:spcBef>
              <a:spcAft>
                <a:spcPts val="0"/>
              </a:spcAft>
              <a:buNone/>
            </a:pPr>
            <a:fld id="{00000000-1234-1234-1234-123412341234}" type="slidenum">
              <a:rPr lang="en-US"/>
              <a:t>‹#›</a:t>
            </a:fld>
            <a:endParaRPr/>
          </a:p>
        </p:txBody>
      </p:sp>
      <p:sp>
        <p:nvSpPr>
          <p:cNvPr id="154" name="Google Shape;154;p19"/>
          <p:cNvSpPr txBox="1"/>
          <p:nvPr>
            <p:ph idx="10" type="dt"/>
          </p:nvPr>
        </p:nvSpPr>
        <p:spPr>
          <a:xfrm>
            <a:off x="267457" y="4931200"/>
            <a:ext cx="724535" cy="181610"/>
          </a:xfrm>
          <a:prstGeom prst="rect">
            <a:avLst/>
          </a:prstGeom>
          <a:noFill/>
          <a:ln>
            <a:noFill/>
          </a:ln>
        </p:spPr>
        <p:txBody>
          <a:bodyPr anchorCtr="0" anchor="t" bIns="0" lIns="0" spcFirstLastPara="1" rIns="0" wrap="square" tIns="0">
            <a:spAutoFit/>
          </a:bodyPr>
          <a:lstStyle/>
          <a:p>
            <a:pPr indent="0" lvl="0" marL="12700" rtl="0" algn="l">
              <a:lnSpc>
                <a:spcPct val="119545"/>
              </a:lnSpc>
              <a:spcBef>
                <a:spcPts val="0"/>
              </a:spcBef>
              <a:spcAft>
                <a:spcPts val="0"/>
              </a:spcAft>
              <a:buNone/>
            </a:pPr>
            <a:r>
              <a:rPr lang="en-US"/>
              <a:t>07/09/2024</a:t>
            </a:r>
            <a:endParaRPr/>
          </a:p>
        </p:txBody>
      </p:sp>
      <p:sp>
        <p:nvSpPr>
          <p:cNvPr id="155" name="Google Shape;155;p19"/>
          <p:cNvSpPr txBox="1"/>
          <p:nvPr>
            <p:ph idx="11" type="ftr"/>
          </p:nvPr>
        </p:nvSpPr>
        <p:spPr>
          <a:xfrm>
            <a:off x="2642845" y="4931200"/>
            <a:ext cx="3653154" cy="181610"/>
          </a:xfrm>
          <a:prstGeom prst="rect">
            <a:avLst/>
          </a:prstGeom>
          <a:noFill/>
          <a:ln>
            <a:noFill/>
          </a:ln>
        </p:spPr>
        <p:txBody>
          <a:bodyPr anchorCtr="0" anchor="t" bIns="0" lIns="0" spcFirstLastPara="1" rIns="0" wrap="square" tIns="0">
            <a:spAutoFit/>
          </a:bodyPr>
          <a:lstStyle/>
          <a:p>
            <a:pPr indent="0" lvl="0" marL="12700" rtl="0" algn="l">
              <a:lnSpc>
                <a:spcPct val="119545"/>
              </a:lnSpc>
              <a:spcBef>
                <a:spcPts val="0"/>
              </a:spcBef>
              <a:spcAft>
                <a:spcPts val="0"/>
              </a:spcAft>
              <a:buNone/>
            </a:pPr>
            <a:r>
              <a:rPr lang="en-US"/>
              <a:t>cs626-2024  Assignment 1.a- POS Tagging using HMM</a:t>
            </a:r>
            <a:endParaRPr/>
          </a:p>
        </p:txBody>
      </p:sp>
      <p:sp>
        <p:nvSpPr>
          <p:cNvPr id="156" name="Google Shape;156;p19"/>
          <p:cNvSpPr txBox="1"/>
          <p:nvPr>
            <p:ph type="title"/>
          </p:nvPr>
        </p:nvSpPr>
        <p:spPr>
          <a:xfrm>
            <a:off x="917210" y="296857"/>
            <a:ext cx="7309578" cy="635000"/>
          </a:xfrm>
          <a:prstGeom prst="rect">
            <a:avLst/>
          </a:prstGeom>
          <a:noFill/>
          <a:ln>
            <a:noFill/>
          </a:ln>
        </p:spPr>
        <p:txBody>
          <a:bodyPr anchorCtr="0" anchor="t" bIns="0" lIns="0" spcFirstLastPara="1" rIns="0" wrap="square" tIns="12700">
            <a:spAutoFit/>
          </a:bodyPr>
          <a:lstStyle/>
          <a:p>
            <a:pPr indent="0" lvl="0" marL="2665730" rtl="0" algn="l">
              <a:lnSpc>
                <a:spcPct val="100000"/>
              </a:lnSpc>
              <a:spcBef>
                <a:spcPts val="0"/>
              </a:spcBef>
              <a:spcAft>
                <a:spcPts val="0"/>
              </a:spcAft>
              <a:buNone/>
            </a:pPr>
            <a:r>
              <a:rPr lang="en-US"/>
              <a:t>Learning</a:t>
            </a:r>
            <a:endParaRPr/>
          </a:p>
        </p:txBody>
      </p:sp>
      <p:sp>
        <p:nvSpPr>
          <p:cNvPr id="157" name="Google Shape;157;p19"/>
          <p:cNvSpPr txBox="1"/>
          <p:nvPr/>
        </p:nvSpPr>
        <p:spPr>
          <a:xfrm>
            <a:off x="745365" y="1153533"/>
            <a:ext cx="7910100" cy="3214500"/>
          </a:xfrm>
          <a:prstGeom prst="rect">
            <a:avLst/>
          </a:prstGeom>
          <a:noFill/>
          <a:ln>
            <a:noFill/>
          </a:ln>
        </p:spPr>
        <p:txBody>
          <a:bodyPr anchorCtr="0" anchor="t" bIns="0" lIns="0" spcFirstLastPara="1" rIns="0" wrap="square" tIns="12700">
            <a:spAutoFit/>
          </a:bodyPr>
          <a:lstStyle/>
          <a:p>
            <a:pPr indent="-406400" lvl="0" marL="457200" marR="5080" rtl="0" algn="l">
              <a:spcBef>
                <a:spcPts val="0"/>
              </a:spcBef>
              <a:spcAft>
                <a:spcPts val="0"/>
              </a:spcAft>
              <a:buClr>
                <a:srgbClr val="0000FF"/>
              </a:buClr>
              <a:buSzPts val="2800"/>
              <a:buChar char="•"/>
            </a:pPr>
            <a:r>
              <a:rPr b="1" lang="en-US" sz="1900" u="sng">
                <a:solidFill>
                  <a:srgbClr val="0000FF"/>
                </a:solidFill>
              </a:rPr>
              <a:t>Understanding HMMs</a:t>
            </a:r>
            <a:r>
              <a:rPr lang="en-US" sz="1900">
                <a:solidFill>
                  <a:srgbClr val="0000FF"/>
                </a:solidFill>
              </a:rPr>
              <a:t>: </a:t>
            </a:r>
            <a:endParaRPr sz="1900">
              <a:solidFill>
                <a:srgbClr val="0000FF"/>
              </a:solidFill>
            </a:endParaRPr>
          </a:p>
          <a:p>
            <a:pPr indent="-349250" lvl="1" marL="914400" marR="5080" rtl="0" algn="l">
              <a:spcBef>
                <a:spcPts val="0"/>
              </a:spcBef>
              <a:spcAft>
                <a:spcPts val="0"/>
              </a:spcAft>
              <a:buClr>
                <a:srgbClr val="0000FF"/>
              </a:buClr>
              <a:buSzPts val="1900"/>
              <a:buChar char="○"/>
            </a:pPr>
            <a:r>
              <a:rPr lang="en-US" sz="1900">
                <a:solidFill>
                  <a:srgbClr val="0000FF"/>
                </a:solidFill>
              </a:rPr>
              <a:t>Language modelling as a </a:t>
            </a:r>
            <a:r>
              <a:rPr b="1" lang="en-US" sz="1900">
                <a:solidFill>
                  <a:srgbClr val="0000FF"/>
                </a:solidFill>
              </a:rPr>
              <a:t>sequential</a:t>
            </a:r>
            <a:r>
              <a:rPr lang="en-US" sz="1900">
                <a:solidFill>
                  <a:srgbClr val="0000FF"/>
                </a:solidFill>
              </a:rPr>
              <a:t> task - </a:t>
            </a:r>
            <a:endParaRPr sz="1900">
              <a:solidFill>
                <a:srgbClr val="0000FF"/>
              </a:solidFill>
            </a:endParaRPr>
          </a:p>
          <a:p>
            <a:pPr indent="-349250" lvl="2" marL="1371600" marR="5080" rtl="0" algn="l">
              <a:spcBef>
                <a:spcPts val="0"/>
              </a:spcBef>
              <a:spcAft>
                <a:spcPts val="0"/>
              </a:spcAft>
              <a:buClr>
                <a:srgbClr val="0000FF"/>
              </a:buClr>
              <a:buSzPts val="1900"/>
              <a:buChar char="■"/>
            </a:pPr>
            <a:r>
              <a:rPr lang="en-US" sz="1900">
                <a:solidFill>
                  <a:srgbClr val="0000FF"/>
                </a:solidFill>
              </a:rPr>
              <a:t>markov (POS tag depends only on the previous tag) &amp; emission (tag depends on corresponding word only)  assumption </a:t>
            </a:r>
            <a:endParaRPr b="1" sz="1900" u="sng">
              <a:solidFill>
                <a:srgbClr val="0000FF"/>
              </a:solidFill>
            </a:endParaRPr>
          </a:p>
          <a:p>
            <a:pPr indent="-323215" lvl="0" marL="309880" marR="5080" rtl="0" algn="l">
              <a:lnSpc>
                <a:spcPct val="100000"/>
              </a:lnSpc>
              <a:spcBef>
                <a:spcPts val="0"/>
              </a:spcBef>
              <a:spcAft>
                <a:spcPts val="0"/>
              </a:spcAft>
              <a:buClr>
                <a:srgbClr val="0000FF"/>
              </a:buClr>
              <a:buSzPts val="2800"/>
              <a:buFont typeface="Arial"/>
              <a:buChar char="•"/>
            </a:pPr>
            <a:r>
              <a:rPr b="1" lang="en-US" sz="1900" u="sng">
                <a:solidFill>
                  <a:srgbClr val="0000FF"/>
                </a:solidFill>
              </a:rPr>
              <a:t>POS tagging as a foundation for higher level NLP tasks:</a:t>
            </a:r>
            <a:endParaRPr b="1" sz="1900" u="sng">
              <a:solidFill>
                <a:srgbClr val="0000FF"/>
              </a:solidFill>
            </a:endParaRPr>
          </a:p>
          <a:p>
            <a:pPr indent="-349250" lvl="1" marL="914400" marR="5080" rtl="0" algn="l">
              <a:lnSpc>
                <a:spcPct val="100000"/>
              </a:lnSpc>
              <a:spcBef>
                <a:spcPts val="0"/>
              </a:spcBef>
              <a:spcAft>
                <a:spcPts val="0"/>
              </a:spcAft>
              <a:buClr>
                <a:srgbClr val="0000FF"/>
              </a:buClr>
              <a:buSzPts val="1900"/>
              <a:buChar char="○"/>
            </a:pPr>
            <a:r>
              <a:rPr lang="en-US" sz="1900">
                <a:solidFill>
                  <a:srgbClr val="0000FF"/>
                </a:solidFill>
              </a:rPr>
              <a:t>Parsing, Named-entity recognition and information extraction: all require understanding of interactions between different parts of speech</a:t>
            </a:r>
            <a:endParaRPr sz="1900">
              <a:solidFill>
                <a:srgbClr val="0000FF"/>
              </a:solidFill>
            </a:endParaRPr>
          </a:p>
          <a:p>
            <a:pPr indent="0" lvl="0" marL="0" marR="5080" rtl="0" algn="l">
              <a:lnSpc>
                <a:spcPct val="100000"/>
              </a:lnSpc>
              <a:spcBef>
                <a:spcPts val="0"/>
              </a:spcBef>
              <a:spcAft>
                <a:spcPts val="0"/>
              </a:spcAft>
              <a:buNone/>
            </a:pPr>
            <a:r>
              <a:t/>
            </a:r>
            <a:endParaRPr sz="1900">
              <a:solidFill>
                <a:srgbClr val="0000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1" name="Shape 161"/>
        <p:cNvGrpSpPr/>
        <p:nvPr/>
      </p:nvGrpSpPr>
      <p:grpSpPr>
        <a:xfrm>
          <a:off x="0" y="0"/>
          <a:ext cx="0" cy="0"/>
          <a:chOff x="0" y="0"/>
          <a:chExt cx="0" cy="0"/>
        </a:xfrm>
      </p:grpSpPr>
      <p:sp>
        <p:nvSpPr>
          <p:cNvPr id="162" name="Google Shape;162;p20"/>
          <p:cNvSpPr txBox="1"/>
          <p:nvPr>
            <p:ph idx="12" type="sldNum"/>
          </p:nvPr>
        </p:nvSpPr>
        <p:spPr>
          <a:xfrm>
            <a:off x="8789057" y="4879273"/>
            <a:ext cx="273050" cy="210185"/>
          </a:xfrm>
          <a:prstGeom prst="rect">
            <a:avLst/>
          </a:prstGeom>
          <a:noFill/>
          <a:ln>
            <a:noFill/>
          </a:ln>
        </p:spPr>
        <p:txBody>
          <a:bodyPr anchorCtr="0" anchor="t" bIns="0" lIns="0" spcFirstLastPara="1" rIns="0" wrap="square" tIns="0">
            <a:spAutoFit/>
          </a:bodyPr>
          <a:lstStyle/>
          <a:p>
            <a:pPr indent="0" lvl="0" marL="38100" rtl="0" algn="l">
              <a:lnSpc>
                <a:spcPct val="118076"/>
              </a:lnSpc>
              <a:spcBef>
                <a:spcPts val="0"/>
              </a:spcBef>
              <a:spcAft>
                <a:spcPts val="0"/>
              </a:spcAft>
              <a:buNone/>
            </a:pPr>
            <a:fld id="{00000000-1234-1234-1234-123412341234}" type="slidenum">
              <a:rPr lang="en-US"/>
              <a:t>‹#›</a:t>
            </a:fld>
            <a:endParaRPr/>
          </a:p>
        </p:txBody>
      </p:sp>
      <p:sp>
        <p:nvSpPr>
          <p:cNvPr id="163" name="Google Shape;163;p20"/>
          <p:cNvSpPr txBox="1"/>
          <p:nvPr>
            <p:ph idx="10" type="dt"/>
          </p:nvPr>
        </p:nvSpPr>
        <p:spPr>
          <a:xfrm>
            <a:off x="267457" y="4931200"/>
            <a:ext cx="724535" cy="181610"/>
          </a:xfrm>
          <a:prstGeom prst="rect">
            <a:avLst/>
          </a:prstGeom>
          <a:noFill/>
          <a:ln>
            <a:noFill/>
          </a:ln>
        </p:spPr>
        <p:txBody>
          <a:bodyPr anchorCtr="0" anchor="t" bIns="0" lIns="0" spcFirstLastPara="1" rIns="0" wrap="square" tIns="0">
            <a:spAutoFit/>
          </a:bodyPr>
          <a:lstStyle/>
          <a:p>
            <a:pPr indent="0" lvl="0" marL="12700" rtl="0" algn="l">
              <a:lnSpc>
                <a:spcPct val="119545"/>
              </a:lnSpc>
              <a:spcBef>
                <a:spcPts val="0"/>
              </a:spcBef>
              <a:spcAft>
                <a:spcPts val="0"/>
              </a:spcAft>
              <a:buNone/>
            </a:pPr>
            <a:r>
              <a:rPr lang="en-US"/>
              <a:t>07/09/2024</a:t>
            </a:r>
            <a:endParaRPr/>
          </a:p>
        </p:txBody>
      </p:sp>
      <p:sp>
        <p:nvSpPr>
          <p:cNvPr id="164" name="Google Shape;164;p20"/>
          <p:cNvSpPr txBox="1"/>
          <p:nvPr>
            <p:ph idx="11" type="ftr"/>
          </p:nvPr>
        </p:nvSpPr>
        <p:spPr>
          <a:xfrm>
            <a:off x="2642845" y="4931200"/>
            <a:ext cx="3653154" cy="181610"/>
          </a:xfrm>
          <a:prstGeom prst="rect">
            <a:avLst/>
          </a:prstGeom>
          <a:noFill/>
          <a:ln>
            <a:noFill/>
          </a:ln>
        </p:spPr>
        <p:txBody>
          <a:bodyPr anchorCtr="0" anchor="t" bIns="0" lIns="0" spcFirstLastPara="1" rIns="0" wrap="square" tIns="0">
            <a:spAutoFit/>
          </a:bodyPr>
          <a:lstStyle/>
          <a:p>
            <a:pPr indent="0" lvl="0" marL="12700" rtl="0" algn="l">
              <a:lnSpc>
                <a:spcPct val="119545"/>
              </a:lnSpc>
              <a:spcBef>
                <a:spcPts val="0"/>
              </a:spcBef>
              <a:spcAft>
                <a:spcPts val="0"/>
              </a:spcAft>
              <a:buNone/>
            </a:pPr>
            <a:r>
              <a:rPr lang="en-US"/>
              <a:t>cs626-2024  Assignment 1.a- POS Tagging using HMM</a:t>
            </a:r>
            <a:endParaRPr/>
          </a:p>
        </p:txBody>
      </p:sp>
      <p:sp>
        <p:nvSpPr>
          <p:cNvPr id="165" name="Google Shape;165;p20"/>
          <p:cNvSpPr txBox="1"/>
          <p:nvPr>
            <p:ph type="title"/>
          </p:nvPr>
        </p:nvSpPr>
        <p:spPr>
          <a:xfrm>
            <a:off x="917210" y="296857"/>
            <a:ext cx="7309578" cy="635000"/>
          </a:xfrm>
          <a:prstGeom prst="rect">
            <a:avLst/>
          </a:prstGeom>
          <a:noFill/>
          <a:ln>
            <a:noFill/>
          </a:ln>
        </p:spPr>
        <p:txBody>
          <a:bodyPr anchorCtr="0" anchor="t" bIns="0" lIns="0" spcFirstLastPara="1" rIns="0" wrap="square" tIns="12700">
            <a:spAutoFit/>
          </a:bodyPr>
          <a:lstStyle/>
          <a:p>
            <a:pPr indent="0" lvl="0" marL="2355850" rtl="0" algn="l">
              <a:lnSpc>
                <a:spcPct val="100000"/>
              </a:lnSpc>
              <a:spcBef>
                <a:spcPts val="0"/>
              </a:spcBef>
              <a:spcAft>
                <a:spcPts val="0"/>
              </a:spcAft>
              <a:buNone/>
            </a:pPr>
            <a:r>
              <a:rPr lang="en-US"/>
              <a:t>References</a:t>
            </a:r>
            <a:endParaRPr/>
          </a:p>
        </p:txBody>
      </p:sp>
      <p:sp>
        <p:nvSpPr>
          <p:cNvPr id="166" name="Google Shape;166;p20"/>
          <p:cNvSpPr txBox="1"/>
          <p:nvPr>
            <p:ph idx="1" type="body"/>
          </p:nvPr>
        </p:nvSpPr>
        <p:spPr>
          <a:xfrm>
            <a:off x="597876" y="1005258"/>
            <a:ext cx="7906384" cy="2585720"/>
          </a:xfrm>
          <a:prstGeom prst="rect">
            <a:avLst/>
          </a:prstGeom>
          <a:noFill/>
          <a:ln>
            <a:noFill/>
          </a:ln>
        </p:spPr>
        <p:txBody>
          <a:bodyPr anchorCtr="0" anchor="t" bIns="0" lIns="0" spcFirstLastPara="1" rIns="0" wrap="square" tIns="12700">
            <a:spAutoFit/>
          </a:bodyPr>
          <a:lstStyle/>
          <a:p>
            <a:pPr indent="-483233" lvl="0" marL="495300" marR="3592195" rtl="0" algn="l">
              <a:lnSpc>
                <a:spcPct val="100000"/>
              </a:lnSpc>
              <a:spcBef>
                <a:spcPts val="0"/>
              </a:spcBef>
              <a:spcAft>
                <a:spcPts val="0"/>
              </a:spcAft>
              <a:buClr>
                <a:srgbClr val="0000FF"/>
              </a:buClr>
              <a:buSzPts val="2400"/>
              <a:buFont typeface="Arial"/>
              <a:buAutoNum type="arabicPeriod"/>
            </a:pPr>
            <a:r>
              <a:rPr lang="en-US" u="none">
                <a:solidFill>
                  <a:srgbClr val="0000FF"/>
                </a:solidFill>
              </a:rPr>
              <a:t>For Brown corpus </a:t>
            </a:r>
            <a:r>
              <a:rPr lang="en-US" u="sng">
                <a:solidFill>
                  <a:schemeClr val="hlink"/>
                </a:solidFill>
                <a:hlinkClick r:id="rId3"/>
              </a:rPr>
              <a:t>http://www.nltk.org/nltk_data</a:t>
            </a:r>
            <a:endParaRPr/>
          </a:p>
          <a:p>
            <a:pPr indent="-482600" lvl="0" marL="495300" rtl="0" algn="l">
              <a:lnSpc>
                <a:spcPct val="100000"/>
              </a:lnSpc>
              <a:spcBef>
                <a:spcPts val="0"/>
              </a:spcBef>
              <a:spcAft>
                <a:spcPts val="0"/>
              </a:spcAft>
              <a:buClr>
                <a:srgbClr val="0000FF"/>
              </a:buClr>
              <a:buSzPts val="2400"/>
              <a:buFont typeface="Arial"/>
              <a:buAutoNum type="arabicPeriod"/>
            </a:pPr>
            <a:r>
              <a:rPr lang="en-US" u="none">
                <a:solidFill>
                  <a:srgbClr val="0000FF"/>
                </a:solidFill>
              </a:rPr>
              <a:t>For GUI</a:t>
            </a:r>
            <a:endParaRPr/>
          </a:p>
          <a:p>
            <a:pPr indent="-482600" lvl="1" marL="952500" rtl="0" algn="l">
              <a:lnSpc>
                <a:spcPct val="100000"/>
              </a:lnSpc>
              <a:spcBef>
                <a:spcPts val="0"/>
              </a:spcBef>
              <a:spcAft>
                <a:spcPts val="0"/>
              </a:spcAft>
              <a:buClr>
                <a:srgbClr val="0000FF"/>
              </a:buClr>
              <a:buSzPts val="2400"/>
              <a:buFont typeface="Arial"/>
              <a:buAutoNum type="alphaLcPeriod"/>
            </a:pPr>
            <a:r>
              <a:rPr lang="en-US" sz="2400" u="sng">
                <a:solidFill>
                  <a:schemeClr val="hlink"/>
                </a:solidFill>
                <a:latin typeface="Arial"/>
                <a:ea typeface="Arial"/>
                <a:cs typeface="Arial"/>
                <a:sym typeface="Arial"/>
                <a:hlinkClick r:id="rId4"/>
              </a:rPr>
              <a:t>https://www.gradio.app/</a:t>
            </a:r>
            <a:endParaRPr sz="2400">
              <a:latin typeface="Arial"/>
              <a:ea typeface="Arial"/>
              <a:cs typeface="Arial"/>
              <a:sym typeface="Arial"/>
            </a:endParaRPr>
          </a:p>
          <a:p>
            <a:pPr indent="-482600" lvl="1" marL="952500" rtl="0" algn="l">
              <a:lnSpc>
                <a:spcPct val="100000"/>
              </a:lnSpc>
              <a:spcBef>
                <a:spcPts val="0"/>
              </a:spcBef>
              <a:spcAft>
                <a:spcPts val="0"/>
              </a:spcAft>
              <a:buClr>
                <a:srgbClr val="0000FF"/>
              </a:buClr>
              <a:buSzPts val="2400"/>
              <a:buFont typeface="Arial"/>
              <a:buAutoNum type="alphaLcPeriod"/>
            </a:pPr>
            <a:r>
              <a:rPr lang="en-US" sz="2400" u="sng">
                <a:solidFill>
                  <a:schemeClr val="hlink"/>
                </a:solidFill>
                <a:latin typeface="Arial"/>
                <a:ea typeface="Arial"/>
                <a:cs typeface="Arial"/>
                <a:sym typeface="Arial"/>
                <a:hlinkClick r:id="rId5"/>
              </a:rPr>
              <a:t>https://streamlit.io/</a:t>
            </a:r>
            <a:endParaRPr sz="2400">
              <a:latin typeface="Arial"/>
              <a:ea typeface="Arial"/>
              <a:cs typeface="Arial"/>
              <a:sym typeface="Arial"/>
            </a:endParaRPr>
          </a:p>
          <a:p>
            <a:pPr indent="-466090" lvl="1" marL="952500" rtl="0" algn="l">
              <a:lnSpc>
                <a:spcPct val="100000"/>
              </a:lnSpc>
              <a:spcBef>
                <a:spcPts val="0"/>
              </a:spcBef>
              <a:spcAft>
                <a:spcPts val="0"/>
              </a:spcAft>
              <a:buClr>
                <a:srgbClr val="0000FF"/>
              </a:buClr>
              <a:buSzPts val="2400"/>
              <a:buFont typeface="Arial"/>
              <a:buAutoNum type="alphaLcPeriod"/>
            </a:pPr>
            <a:r>
              <a:rPr lang="en-US" sz="2400">
                <a:solidFill>
                  <a:srgbClr val="0000FF"/>
                </a:solidFill>
                <a:latin typeface="Arial"/>
                <a:ea typeface="Arial"/>
                <a:cs typeface="Arial"/>
                <a:sym typeface="Arial"/>
              </a:rPr>
              <a:t>Any JS or python framework</a:t>
            </a:r>
            <a:endParaRPr sz="2400">
              <a:latin typeface="Arial"/>
              <a:ea typeface="Arial"/>
              <a:cs typeface="Arial"/>
              <a:sym typeface="Arial"/>
            </a:endParaRPr>
          </a:p>
          <a:p>
            <a:pPr indent="-482600" lvl="0" marL="495300" rtl="0" algn="l">
              <a:lnSpc>
                <a:spcPct val="100000"/>
              </a:lnSpc>
              <a:spcBef>
                <a:spcPts val="0"/>
              </a:spcBef>
              <a:spcAft>
                <a:spcPts val="0"/>
              </a:spcAft>
              <a:buClr>
                <a:srgbClr val="0000FF"/>
              </a:buClr>
              <a:buSzPts val="2400"/>
              <a:buFont typeface="Arial"/>
              <a:buAutoNum type="arabicPeriod"/>
            </a:pPr>
            <a:r>
              <a:rPr lang="en-US" u="none">
                <a:solidFill>
                  <a:srgbClr val="0000FF"/>
                </a:solidFill>
              </a:rPr>
              <a:t>Other references e.g. Lectures notes, videos, blogs etc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0" name="Shape 170"/>
        <p:cNvGrpSpPr/>
        <p:nvPr/>
      </p:nvGrpSpPr>
      <p:grpSpPr>
        <a:xfrm>
          <a:off x="0" y="0"/>
          <a:ext cx="0" cy="0"/>
          <a:chOff x="0" y="0"/>
          <a:chExt cx="0" cy="0"/>
        </a:xfrm>
      </p:grpSpPr>
      <p:sp>
        <p:nvSpPr>
          <p:cNvPr id="171" name="Google Shape;171;p21"/>
          <p:cNvSpPr txBox="1"/>
          <p:nvPr>
            <p:ph idx="12" type="sldNum"/>
          </p:nvPr>
        </p:nvSpPr>
        <p:spPr>
          <a:xfrm>
            <a:off x="8789057" y="4879273"/>
            <a:ext cx="273050" cy="210185"/>
          </a:xfrm>
          <a:prstGeom prst="rect">
            <a:avLst/>
          </a:prstGeom>
          <a:noFill/>
          <a:ln>
            <a:noFill/>
          </a:ln>
        </p:spPr>
        <p:txBody>
          <a:bodyPr anchorCtr="0" anchor="t" bIns="0" lIns="0" spcFirstLastPara="1" rIns="0" wrap="square" tIns="0">
            <a:spAutoFit/>
          </a:bodyPr>
          <a:lstStyle/>
          <a:p>
            <a:pPr indent="0" lvl="0" marL="38100" rtl="0" algn="l">
              <a:lnSpc>
                <a:spcPct val="118076"/>
              </a:lnSpc>
              <a:spcBef>
                <a:spcPts val="0"/>
              </a:spcBef>
              <a:spcAft>
                <a:spcPts val="0"/>
              </a:spcAft>
              <a:buNone/>
            </a:pPr>
            <a:fld id="{00000000-1234-1234-1234-123412341234}" type="slidenum">
              <a:rPr lang="en-US"/>
              <a:t>‹#›</a:t>
            </a:fld>
            <a:endParaRPr/>
          </a:p>
        </p:txBody>
      </p:sp>
      <p:sp>
        <p:nvSpPr>
          <p:cNvPr id="172" name="Google Shape;172;p21"/>
          <p:cNvSpPr txBox="1"/>
          <p:nvPr>
            <p:ph idx="10" type="dt"/>
          </p:nvPr>
        </p:nvSpPr>
        <p:spPr>
          <a:xfrm>
            <a:off x="267457" y="4931200"/>
            <a:ext cx="724535" cy="181610"/>
          </a:xfrm>
          <a:prstGeom prst="rect">
            <a:avLst/>
          </a:prstGeom>
          <a:noFill/>
          <a:ln>
            <a:noFill/>
          </a:ln>
        </p:spPr>
        <p:txBody>
          <a:bodyPr anchorCtr="0" anchor="t" bIns="0" lIns="0" spcFirstLastPara="1" rIns="0" wrap="square" tIns="0">
            <a:spAutoFit/>
          </a:bodyPr>
          <a:lstStyle/>
          <a:p>
            <a:pPr indent="0" lvl="0" marL="12700" rtl="0" algn="l">
              <a:lnSpc>
                <a:spcPct val="119545"/>
              </a:lnSpc>
              <a:spcBef>
                <a:spcPts val="0"/>
              </a:spcBef>
              <a:spcAft>
                <a:spcPts val="0"/>
              </a:spcAft>
              <a:buNone/>
            </a:pPr>
            <a:r>
              <a:rPr lang="en-US"/>
              <a:t>07/09/2024</a:t>
            </a:r>
            <a:endParaRPr/>
          </a:p>
        </p:txBody>
      </p:sp>
      <p:sp>
        <p:nvSpPr>
          <p:cNvPr id="173" name="Google Shape;173;p21"/>
          <p:cNvSpPr txBox="1"/>
          <p:nvPr>
            <p:ph idx="11" type="ftr"/>
          </p:nvPr>
        </p:nvSpPr>
        <p:spPr>
          <a:xfrm>
            <a:off x="2642845" y="4931200"/>
            <a:ext cx="3653154" cy="181610"/>
          </a:xfrm>
          <a:prstGeom prst="rect">
            <a:avLst/>
          </a:prstGeom>
          <a:noFill/>
          <a:ln>
            <a:noFill/>
          </a:ln>
        </p:spPr>
        <p:txBody>
          <a:bodyPr anchorCtr="0" anchor="t" bIns="0" lIns="0" spcFirstLastPara="1" rIns="0" wrap="square" tIns="0">
            <a:spAutoFit/>
          </a:bodyPr>
          <a:lstStyle/>
          <a:p>
            <a:pPr indent="0" lvl="0" marL="12700" rtl="0" algn="l">
              <a:lnSpc>
                <a:spcPct val="119545"/>
              </a:lnSpc>
              <a:spcBef>
                <a:spcPts val="0"/>
              </a:spcBef>
              <a:spcAft>
                <a:spcPts val="0"/>
              </a:spcAft>
              <a:buNone/>
            </a:pPr>
            <a:r>
              <a:rPr lang="en-US"/>
              <a:t>cs626-2024  Assignment 1.a- POS Tagging using HMM</a:t>
            </a:r>
            <a:endParaRPr/>
          </a:p>
        </p:txBody>
      </p:sp>
      <p:sp>
        <p:nvSpPr>
          <p:cNvPr id="174" name="Google Shape;174;p21"/>
          <p:cNvSpPr txBox="1"/>
          <p:nvPr>
            <p:ph type="title"/>
          </p:nvPr>
        </p:nvSpPr>
        <p:spPr>
          <a:xfrm>
            <a:off x="2131529" y="188555"/>
            <a:ext cx="4879975" cy="635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Marking Scheme (50)</a:t>
            </a:r>
            <a:endParaRPr/>
          </a:p>
        </p:txBody>
      </p:sp>
      <p:sp>
        <p:nvSpPr>
          <p:cNvPr id="175" name="Google Shape;175;p21"/>
          <p:cNvSpPr txBox="1"/>
          <p:nvPr/>
        </p:nvSpPr>
        <p:spPr>
          <a:xfrm>
            <a:off x="610626" y="957755"/>
            <a:ext cx="6550659" cy="3713479"/>
          </a:xfrm>
          <a:prstGeom prst="rect">
            <a:avLst/>
          </a:prstGeom>
          <a:noFill/>
          <a:ln>
            <a:noFill/>
          </a:ln>
        </p:spPr>
        <p:txBody>
          <a:bodyPr anchorCtr="0" anchor="t" bIns="0" lIns="0" spcFirstLastPara="1" rIns="0" wrap="square" tIns="12700">
            <a:spAutoFit/>
          </a:bodyPr>
          <a:lstStyle/>
          <a:p>
            <a:pPr indent="-419100" lvl="0" marL="482600" rtl="0" algn="l">
              <a:lnSpc>
                <a:spcPct val="100000"/>
              </a:lnSpc>
              <a:spcBef>
                <a:spcPts val="0"/>
              </a:spcBef>
              <a:spcAft>
                <a:spcPts val="0"/>
              </a:spcAft>
              <a:buClr>
                <a:srgbClr val="0000FF"/>
              </a:buClr>
              <a:buSzPts val="1800"/>
              <a:buFont typeface="Arial"/>
              <a:buAutoNum type="arabicPeriod"/>
            </a:pPr>
            <a:r>
              <a:rPr lang="en-US" sz="1800">
                <a:solidFill>
                  <a:srgbClr val="0000FF"/>
                </a:solidFill>
                <a:latin typeface="Arial"/>
                <a:ea typeface="Arial"/>
                <a:cs typeface="Arial"/>
                <a:sym typeface="Arial"/>
              </a:rPr>
              <a:t>Demo working- 10/10 (if not working - 0)</a:t>
            </a:r>
            <a:endParaRPr sz="1800">
              <a:latin typeface="Arial"/>
              <a:ea typeface="Arial"/>
              <a:cs typeface="Arial"/>
              <a:sym typeface="Arial"/>
            </a:endParaRPr>
          </a:p>
          <a:p>
            <a:pPr indent="-419100" lvl="0" marL="482600" rtl="0" algn="l">
              <a:lnSpc>
                <a:spcPct val="100000"/>
              </a:lnSpc>
              <a:spcBef>
                <a:spcPts val="0"/>
              </a:spcBef>
              <a:spcAft>
                <a:spcPts val="0"/>
              </a:spcAft>
              <a:buClr>
                <a:srgbClr val="0000FF"/>
              </a:buClr>
              <a:buSzPts val="1800"/>
              <a:buFont typeface="Arial"/>
              <a:buAutoNum type="arabicPeriod"/>
            </a:pPr>
            <a:r>
              <a:rPr lang="en-US" sz="1800">
                <a:solidFill>
                  <a:srgbClr val="0000FF"/>
                </a:solidFill>
                <a:latin typeface="Arial"/>
                <a:ea typeface="Arial"/>
                <a:cs typeface="Arial"/>
                <a:sym typeface="Arial"/>
              </a:rPr>
              <a:t>Implemented Viterbi and Clarity on Viterbi- 5/5</a:t>
            </a:r>
            <a:endParaRPr sz="1800">
              <a:latin typeface="Arial"/>
              <a:ea typeface="Arial"/>
              <a:cs typeface="Arial"/>
              <a:sym typeface="Arial"/>
            </a:endParaRPr>
          </a:p>
          <a:p>
            <a:pPr indent="-419100" lvl="0" marL="482600" rtl="0" algn="l">
              <a:lnSpc>
                <a:spcPct val="100000"/>
              </a:lnSpc>
              <a:spcBef>
                <a:spcPts val="0"/>
              </a:spcBef>
              <a:spcAft>
                <a:spcPts val="0"/>
              </a:spcAft>
              <a:buClr>
                <a:srgbClr val="0000FF"/>
              </a:buClr>
              <a:buSzPts val="1800"/>
              <a:buFont typeface="Arial"/>
              <a:buAutoNum type="arabicPeriod"/>
            </a:pPr>
            <a:r>
              <a:rPr lang="en-US" sz="1800">
                <a:solidFill>
                  <a:srgbClr val="0000FF"/>
                </a:solidFill>
                <a:latin typeface="Arial"/>
                <a:ea typeface="Arial"/>
                <a:cs typeface="Arial"/>
                <a:sym typeface="Arial"/>
              </a:rPr>
              <a:t>Transition and Lexical tables clearly described- 5/5</a:t>
            </a:r>
            <a:endParaRPr sz="1800">
              <a:latin typeface="Arial"/>
              <a:ea typeface="Arial"/>
              <a:cs typeface="Arial"/>
              <a:sym typeface="Arial"/>
            </a:endParaRPr>
          </a:p>
          <a:p>
            <a:pPr indent="-419100" lvl="0" marL="482600" rtl="0" algn="l">
              <a:lnSpc>
                <a:spcPct val="100000"/>
              </a:lnSpc>
              <a:spcBef>
                <a:spcPts val="0"/>
              </a:spcBef>
              <a:spcAft>
                <a:spcPts val="0"/>
              </a:spcAft>
              <a:buClr>
                <a:srgbClr val="0000FF"/>
              </a:buClr>
              <a:buSzPts val="1800"/>
              <a:buFont typeface="Arial"/>
              <a:buAutoNum type="arabicPeriod"/>
            </a:pPr>
            <a:r>
              <a:rPr lang="en-US" sz="1800">
                <a:solidFill>
                  <a:srgbClr val="0000FF"/>
                </a:solidFill>
                <a:latin typeface="Arial"/>
                <a:ea typeface="Arial"/>
                <a:cs typeface="Arial"/>
                <a:sym typeface="Arial"/>
              </a:rPr>
              <a:t>Confusion matrix drawn and error analysed- 5/5</a:t>
            </a:r>
            <a:endParaRPr sz="1800">
              <a:latin typeface="Arial"/>
              <a:ea typeface="Arial"/>
              <a:cs typeface="Arial"/>
              <a:sym typeface="Arial"/>
            </a:endParaRPr>
          </a:p>
          <a:p>
            <a:pPr indent="-419100" lvl="0" marL="482600" rtl="0" algn="l">
              <a:lnSpc>
                <a:spcPct val="100000"/>
              </a:lnSpc>
              <a:spcBef>
                <a:spcPts val="0"/>
              </a:spcBef>
              <a:spcAft>
                <a:spcPts val="0"/>
              </a:spcAft>
              <a:buClr>
                <a:srgbClr val="0000FF"/>
              </a:buClr>
              <a:buSzPts val="1800"/>
              <a:buFont typeface="Arial"/>
              <a:buAutoNum type="arabicPeriod"/>
            </a:pPr>
            <a:r>
              <a:rPr b="1" lang="en-US" sz="1800">
                <a:solidFill>
                  <a:srgbClr val="0000FF"/>
                </a:solidFill>
                <a:latin typeface="Arial"/>
                <a:ea typeface="Arial"/>
                <a:cs typeface="Arial"/>
                <a:sym typeface="Arial"/>
              </a:rPr>
              <a:t>Overall F</a:t>
            </a:r>
            <a:r>
              <a:rPr b="1" baseline="-25000" lang="en-US" sz="1800">
                <a:solidFill>
                  <a:srgbClr val="0000FF"/>
                </a:solidFill>
                <a:latin typeface="Arial"/>
                <a:ea typeface="Arial"/>
                <a:cs typeface="Arial"/>
                <a:sym typeface="Arial"/>
              </a:rPr>
              <a:t>1</a:t>
            </a:r>
            <a:r>
              <a:rPr b="1" lang="en-US" sz="1800">
                <a:solidFill>
                  <a:srgbClr val="0000FF"/>
                </a:solidFill>
                <a:latin typeface="Arial"/>
                <a:ea typeface="Arial"/>
                <a:cs typeface="Arial"/>
                <a:sym typeface="Arial"/>
              </a:rPr>
              <a:t>-score</a:t>
            </a:r>
            <a:endParaRPr sz="1800">
              <a:latin typeface="Arial"/>
              <a:ea typeface="Arial"/>
              <a:cs typeface="Arial"/>
              <a:sym typeface="Arial"/>
            </a:endParaRPr>
          </a:p>
          <a:p>
            <a:pPr indent="-419100" lvl="1" marL="939800" rtl="0" algn="l">
              <a:lnSpc>
                <a:spcPct val="100000"/>
              </a:lnSpc>
              <a:spcBef>
                <a:spcPts val="0"/>
              </a:spcBef>
              <a:spcAft>
                <a:spcPts val="0"/>
              </a:spcAft>
              <a:buClr>
                <a:srgbClr val="0000FF"/>
              </a:buClr>
              <a:buSzPts val="1800"/>
              <a:buFont typeface="Arial"/>
              <a:buAutoNum type="alphaLcPeriod"/>
            </a:pPr>
            <a:r>
              <a:rPr b="1" lang="en-US" sz="1800">
                <a:solidFill>
                  <a:srgbClr val="0000FF"/>
                </a:solidFill>
                <a:latin typeface="Arial"/>
                <a:ea typeface="Arial"/>
                <a:cs typeface="Arial"/>
                <a:sym typeface="Arial"/>
              </a:rPr>
              <a:t>&gt; 90 </a:t>
            </a:r>
            <a:r>
              <a:rPr lang="en-US" sz="1800">
                <a:solidFill>
                  <a:srgbClr val="0000FF"/>
                </a:solidFill>
                <a:latin typeface="Arial"/>
                <a:ea typeface="Arial"/>
                <a:cs typeface="Arial"/>
                <a:sym typeface="Arial"/>
              </a:rPr>
              <a:t>- 10/10</a:t>
            </a:r>
            <a:endParaRPr sz="1800">
              <a:latin typeface="Arial"/>
              <a:ea typeface="Arial"/>
              <a:cs typeface="Arial"/>
              <a:sym typeface="Arial"/>
            </a:endParaRPr>
          </a:p>
          <a:p>
            <a:pPr indent="-419100" lvl="1" marL="939800" rtl="0" algn="l">
              <a:lnSpc>
                <a:spcPct val="100000"/>
              </a:lnSpc>
              <a:spcBef>
                <a:spcPts val="0"/>
              </a:spcBef>
              <a:spcAft>
                <a:spcPts val="0"/>
              </a:spcAft>
              <a:buClr>
                <a:srgbClr val="0000FF"/>
              </a:buClr>
              <a:buSzPts val="1800"/>
              <a:buFont typeface="Arial"/>
              <a:buAutoNum type="alphaLcPeriod"/>
            </a:pPr>
            <a:r>
              <a:rPr b="1" lang="en-US" sz="1800">
                <a:solidFill>
                  <a:srgbClr val="0000FF"/>
                </a:solidFill>
                <a:latin typeface="Arial"/>
                <a:ea typeface="Arial"/>
                <a:cs typeface="Arial"/>
                <a:sym typeface="Arial"/>
              </a:rPr>
              <a:t>&gt;80 &amp; &lt;=90 </a:t>
            </a:r>
            <a:r>
              <a:rPr lang="en-US" sz="1800">
                <a:solidFill>
                  <a:srgbClr val="0000FF"/>
                </a:solidFill>
                <a:latin typeface="Arial"/>
                <a:ea typeface="Arial"/>
                <a:cs typeface="Arial"/>
                <a:sym typeface="Arial"/>
              </a:rPr>
              <a:t>- 8/10</a:t>
            </a:r>
            <a:endParaRPr sz="1800">
              <a:latin typeface="Arial"/>
              <a:ea typeface="Arial"/>
              <a:cs typeface="Arial"/>
              <a:sym typeface="Arial"/>
            </a:endParaRPr>
          </a:p>
          <a:p>
            <a:pPr indent="-406400" lvl="1" marL="939800" rtl="0" algn="l">
              <a:lnSpc>
                <a:spcPct val="100000"/>
              </a:lnSpc>
              <a:spcBef>
                <a:spcPts val="0"/>
              </a:spcBef>
              <a:spcAft>
                <a:spcPts val="0"/>
              </a:spcAft>
              <a:buClr>
                <a:srgbClr val="0000FF"/>
              </a:buClr>
              <a:buSzPts val="1800"/>
              <a:buFont typeface="Arial"/>
              <a:buAutoNum type="alphaLcPeriod"/>
            </a:pPr>
            <a:r>
              <a:rPr b="1" lang="en-US" sz="1800">
                <a:solidFill>
                  <a:srgbClr val="0000FF"/>
                </a:solidFill>
                <a:latin typeface="Arial"/>
                <a:ea typeface="Arial"/>
                <a:cs typeface="Arial"/>
                <a:sym typeface="Arial"/>
              </a:rPr>
              <a:t>&gt;70 &amp; &lt;=80 </a:t>
            </a:r>
            <a:r>
              <a:rPr lang="en-US" sz="1800">
                <a:solidFill>
                  <a:srgbClr val="0000FF"/>
                </a:solidFill>
                <a:latin typeface="Arial"/>
                <a:ea typeface="Arial"/>
                <a:cs typeface="Arial"/>
                <a:sym typeface="Arial"/>
              </a:rPr>
              <a:t>- 7/10</a:t>
            </a:r>
            <a:endParaRPr sz="1800">
              <a:latin typeface="Arial"/>
              <a:ea typeface="Arial"/>
              <a:cs typeface="Arial"/>
              <a:sym typeface="Arial"/>
            </a:endParaRPr>
          </a:p>
          <a:p>
            <a:pPr indent="-419100" lvl="1" marL="939800" rtl="0" algn="l">
              <a:lnSpc>
                <a:spcPct val="100000"/>
              </a:lnSpc>
              <a:spcBef>
                <a:spcPts val="0"/>
              </a:spcBef>
              <a:spcAft>
                <a:spcPts val="0"/>
              </a:spcAft>
              <a:buClr>
                <a:srgbClr val="0000FF"/>
              </a:buClr>
              <a:buSzPts val="1800"/>
              <a:buFont typeface="Arial"/>
              <a:buAutoNum type="alphaLcPeriod"/>
            </a:pPr>
            <a:r>
              <a:rPr b="1" lang="en-US" sz="1800">
                <a:solidFill>
                  <a:srgbClr val="0000FF"/>
                </a:solidFill>
                <a:latin typeface="Arial"/>
                <a:ea typeface="Arial"/>
                <a:cs typeface="Arial"/>
                <a:sym typeface="Arial"/>
              </a:rPr>
              <a:t>so on</a:t>
            </a:r>
            <a:r>
              <a:rPr lang="en-US" sz="1800">
                <a:solidFill>
                  <a:srgbClr val="0000FF"/>
                </a:solidFill>
                <a:latin typeface="Arial"/>
                <a:ea typeface="Arial"/>
                <a:cs typeface="Arial"/>
                <a:sym typeface="Arial"/>
              </a:rPr>
              <a:t>.</a:t>
            </a:r>
            <a:endParaRPr sz="1800">
              <a:latin typeface="Arial"/>
              <a:ea typeface="Arial"/>
              <a:cs typeface="Arial"/>
              <a:sym typeface="Arial"/>
            </a:endParaRPr>
          </a:p>
          <a:p>
            <a:pPr indent="-419100" lvl="0" marL="482600" rtl="0" algn="l">
              <a:lnSpc>
                <a:spcPct val="100000"/>
              </a:lnSpc>
              <a:spcBef>
                <a:spcPts val="0"/>
              </a:spcBef>
              <a:spcAft>
                <a:spcPts val="0"/>
              </a:spcAft>
              <a:buClr>
                <a:srgbClr val="0000FF"/>
              </a:buClr>
              <a:buSzPts val="1800"/>
              <a:buFont typeface="Arial"/>
              <a:buAutoNum type="arabicPeriod"/>
            </a:pPr>
            <a:r>
              <a:rPr lang="en-US" sz="1800">
                <a:solidFill>
                  <a:srgbClr val="0000FF"/>
                </a:solidFill>
                <a:latin typeface="Arial"/>
                <a:ea typeface="Arial"/>
                <a:cs typeface="Arial"/>
                <a:sym typeface="Arial"/>
              </a:rPr>
              <a:t>Unknown word handling- done (5/5; else 0)</a:t>
            </a:r>
            <a:endParaRPr sz="1800">
              <a:latin typeface="Arial"/>
              <a:ea typeface="Arial"/>
              <a:cs typeface="Arial"/>
              <a:sym typeface="Arial"/>
            </a:endParaRPr>
          </a:p>
          <a:p>
            <a:pPr indent="-419100" lvl="0" marL="482600" rtl="0" algn="l">
              <a:lnSpc>
                <a:spcPct val="100000"/>
              </a:lnSpc>
              <a:spcBef>
                <a:spcPts val="0"/>
              </a:spcBef>
              <a:spcAft>
                <a:spcPts val="0"/>
              </a:spcAft>
              <a:buClr>
                <a:srgbClr val="0000FF"/>
              </a:buClr>
              <a:buSzPts val="1800"/>
              <a:buFont typeface="Arial"/>
              <a:buAutoNum type="arabicPeriod"/>
            </a:pPr>
            <a:r>
              <a:rPr lang="en-US" sz="1800">
                <a:solidFill>
                  <a:srgbClr val="0000FF"/>
                </a:solidFill>
                <a:latin typeface="Arial"/>
                <a:ea typeface="Arial"/>
                <a:cs typeface="Arial"/>
                <a:sym typeface="Arial"/>
              </a:rPr>
              <a:t>Benchmarking against ChatGPT (10 else 0)</a:t>
            </a:r>
            <a:endParaRPr sz="1800">
              <a:latin typeface="Arial"/>
              <a:ea typeface="Arial"/>
              <a:cs typeface="Arial"/>
              <a:sym typeface="Arial"/>
            </a:endParaRPr>
          </a:p>
          <a:p>
            <a:pPr indent="0" lvl="0" marL="0" rtl="0" algn="l">
              <a:lnSpc>
                <a:spcPct val="100000"/>
              </a:lnSpc>
              <a:spcBef>
                <a:spcPts val="1050"/>
              </a:spcBef>
              <a:spcAft>
                <a:spcPts val="0"/>
              </a:spcAft>
              <a:buNone/>
            </a:pPr>
            <a:r>
              <a:t/>
            </a:r>
            <a:endParaRPr sz="1800">
              <a:latin typeface="Arial"/>
              <a:ea typeface="Arial"/>
              <a:cs typeface="Arial"/>
              <a:sym typeface="Arial"/>
            </a:endParaRPr>
          </a:p>
          <a:p>
            <a:pPr indent="0" lvl="0" marL="25400" rtl="0" algn="l">
              <a:lnSpc>
                <a:spcPct val="100000"/>
              </a:lnSpc>
              <a:spcBef>
                <a:spcPts val="0"/>
              </a:spcBef>
              <a:spcAft>
                <a:spcPts val="0"/>
              </a:spcAft>
              <a:buNone/>
            </a:pPr>
            <a:r>
              <a:rPr b="1" lang="en-US" sz="1800">
                <a:solidFill>
                  <a:srgbClr val="0000FF"/>
                </a:solidFill>
                <a:latin typeface="Arial"/>
                <a:ea typeface="Arial"/>
                <a:cs typeface="Arial"/>
                <a:sym typeface="Arial"/>
              </a:rPr>
              <a:t>Note: </a:t>
            </a:r>
            <a:r>
              <a:rPr lang="en-US" sz="1800">
                <a:solidFill>
                  <a:srgbClr val="0000FF"/>
                </a:solidFill>
                <a:latin typeface="Arial"/>
                <a:ea typeface="Arial"/>
                <a:cs typeface="Arial"/>
                <a:sym typeface="Arial"/>
              </a:rPr>
              <a:t>Must have GUI, otherwise no mark will be given for demo.</a:t>
            </a:r>
            <a:endParaRPr sz="18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 name="Shape 48"/>
        <p:cNvGrpSpPr/>
        <p:nvPr/>
      </p:nvGrpSpPr>
      <p:grpSpPr>
        <a:xfrm>
          <a:off x="0" y="0"/>
          <a:ext cx="0" cy="0"/>
          <a:chOff x="0" y="0"/>
          <a:chExt cx="0" cy="0"/>
        </a:xfrm>
      </p:grpSpPr>
      <p:sp>
        <p:nvSpPr>
          <p:cNvPr id="49" name="Google Shape;49;p8"/>
          <p:cNvSpPr txBox="1"/>
          <p:nvPr>
            <p:ph idx="12" type="sldNum"/>
          </p:nvPr>
        </p:nvSpPr>
        <p:spPr>
          <a:xfrm>
            <a:off x="8789057" y="4879273"/>
            <a:ext cx="273050" cy="210185"/>
          </a:xfrm>
          <a:prstGeom prst="rect">
            <a:avLst/>
          </a:prstGeom>
          <a:noFill/>
          <a:ln>
            <a:noFill/>
          </a:ln>
        </p:spPr>
        <p:txBody>
          <a:bodyPr anchorCtr="0" anchor="t" bIns="0" lIns="0" spcFirstLastPara="1" rIns="0" wrap="square" tIns="0">
            <a:spAutoFit/>
          </a:bodyPr>
          <a:lstStyle/>
          <a:p>
            <a:pPr indent="0" lvl="0" marL="38100" rtl="0" algn="l">
              <a:lnSpc>
                <a:spcPct val="118076"/>
              </a:lnSpc>
              <a:spcBef>
                <a:spcPts val="0"/>
              </a:spcBef>
              <a:spcAft>
                <a:spcPts val="0"/>
              </a:spcAft>
              <a:buNone/>
            </a:pPr>
            <a:fld id="{00000000-1234-1234-1234-123412341234}" type="slidenum">
              <a:rPr lang="en-US"/>
              <a:t>‹#›</a:t>
            </a:fld>
            <a:endParaRPr/>
          </a:p>
        </p:txBody>
      </p:sp>
      <p:sp>
        <p:nvSpPr>
          <p:cNvPr id="50" name="Google Shape;50;p8"/>
          <p:cNvSpPr txBox="1"/>
          <p:nvPr>
            <p:ph idx="10" type="dt"/>
          </p:nvPr>
        </p:nvSpPr>
        <p:spPr>
          <a:xfrm>
            <a:off x="267457" y="4931200"/>
            <a:ext cx="724535" cy="181610"/>
          </a:xfrm>
          <a:prstGeom prst="rect">
            <a:avLst/>
          </a:prstGeom>
          <a:noFill/>
          <a:ln>
            <a:noFill/>
          </a:ln>
        </p:spPr>
        <p:txBody>
          <a:bodyPr anchorCtr="0" anchor="t" bIns="0" lIns="0" spcFirstLastPara="1" rIns="0" wrap="square" tIns="0">
            <a:spAutoFit/>
          </a:bodyPr>
          <a:lstStyle/>
          <a:p>
            <a:pPr indent="0" lvl="0" marL="12700" rtl="0" algn="l">
              <a:lnSpc>
                <a:spcPct val="119545"/>
              </a:lnSpc>
              <a:spcBef>
                <a:spcPts val="0"/>
              </a:spcBef>
              <a:spcAft>
                <a:spcPts val="0"/>
              </a:spcAft>
              <a:buNone/>
            </a:pPr>
            <a:r>
              <a:rPr lang="en-US"/>
              <a:t>07/09/2024</a:t>
            </a:r>
            <a:endParaRPr/>
          </a:p>
        </p:txBody>
      </p:sp>
      <p:sp>
        <p:nvSpPr>
          <p:cNvPr id="51" name="Google Shape;51;p8"/>
          <p:cNvSpPr txBox="1"/>
          <p:nvPr>
            <p:ph idx="11" type="ftr"/>
          </p:nvPr>
        </p:nvSpPr>
        <p:spPr>
          <a:xfrm>
            <a:off x="2642845" y="4931200"/>
            <a:ext cx="3653154" cy="181610"/>
          </a:xfrm>
          <a:prstGeom prst="rect">
            <a:avLst/>
          </a:prstGeom>
          <a:noFill/>
          <a:ln>
            <a:noFill/>
          </a:ln>
        </p:spPr>
        <p:txBody>
          <a:bodyPr anchorCtr="0" anchor="t" bIns="0" lIns="0" spcFirstLastPara="1" rIns="0" wrap="square" tIns="0">
            <a:spAutoFit/>
          </a:bodyPr>
          <a:lstStyle/>
          <a:p>
            <a:pPr indent="0" lvl="0" marL="12700" rtl="0" algn="l">
              <a:lnSpc>
                <a:spcPct val="119545"/>
              </a:lnSpc>
              <a:spcBef>
                <a:spcPts val="0"/>
              </a:spcBef>
              <a:spcAft>
                <a:spcPts val="0"/>
              </a:spcAft>
              <a:buNone/>
            </a:pPr>
            <a:r>
              <a:rPr lang="en-US"/>
              <a:t>cs626-2024  Assignment 1.a- POS Tagging using HMM</a:t>
            </a:r>
            <a:endParaRPr/>
          </a:p>
        </p:txBody>
      </p:sp>
      <p:sp>
        <p:nvSpPr>
          <p:cNvPr id="52" name="Google Shape;52;p8"/>
          <p:cNvSpPr txBox="1"/>
          <p:nvPr>
            <p:ph type="title"/>
          </p:nvPr>
        </p:nvSpPr>
        <p:spPr>
          <a:xfrm>
            <a:off x="2385380" y="213755"/>
            <a:ext cx="4369435" cy="635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Problem Statement</a:t>
            </a:r>
            <a:endParaRPr/>
          </a:p>
        </p:txBody>
      </p:sp>
      <p:sp>
        <p:nvSpPr>
          <p:cNvPr id="53" name="Google Shape;53;p8"/>
          <p:cNvSpPr txBox="1"/>
          <p:nvPr/>
        </p:nvSpPr>
        <p:spPr>
          <a:xfrm>
            <a:off x="732676" y="910475"/>
            <a:ext cx="8329500" cy="3676800"/>
          </a:xfrm>
          <a:prstGeom prst="rect">
            <a:avLst/>
          </a:prstGeom>
          <a:noFill/>
          <a:ln>
            <a:noFill/>
          </a:ln>
        </p:spPr>
        <p:txBody>
          <a:bodyPr anchorCtr="0" anchor="t" bIns="0" lIns="0" spcFirstLastPara="1" rIns="0" wrap="square" tIns="12700">
            <a:spAutoFit/>
          </a:bodyPr>
          <a:lstStyle/>
          <a:p>
            <a:pPr indent="-285115" lvl="0" marL="360680" marR="41275" rtl="0" algn="l">
              <a:lnSpc>
                <a:spcPct val="100000"/>
              </a:lnSpc>
              <a:spcBef>
                <a:spcPts val="0"/>
              </a:spcBef>
              <a:spcAft>
                <a:spcPts val="0"/>
              </a:spcAft>
              <a:buClr>
                <a:srgbClr val="0000FF"/>
              </a:buClr>
              <a:buSzPts val="1600"/>
              <a:buFont typeface="Arial"/>
              <a:buChar char="•"/>
            </a:pPr>
            <a:r>
              <a:rPr b="1" lang="en-US" sz="1600">
                <a:solidFill>
                  <a:srgbClr val="0000FF"/>
                </a:solidFill>
                <a:latin typeface="Arial"/>
                <a:ea typeface="Arial"/>
                <a:cs typeface="Arial"/>
                <a:sym typeface="Arial"/>
              </a:rPr>
              <a:t>Objective: </a:t>
            </a:r>
            <a:r>
              <a:rPr lang="en-US" sz="1600">
                <a:solidFill>
                  <a:srgbClr val="0000FF"/>
                </a:solidFill>
                <a:latin typeface="Arial"/>
                <a:ea typeface="Arial"/>
                <a:cs typeface="Arial"/>
                <a:sym typeface="Arial"/>
              </a:rPr>
              <a:t>Given a sequence of words, produce the POS tag sequence using HMM-Viterbi</a:t>
            </a:r>
            <a:endParaRPr sz="1600">
              <a:latin typeface="Arial"/>
              <a:ea typeface="Arial"/>
              <a:cs typeface="Arial"/>
              <a:sym typeface="Arial"/>
            </a:endParaRPr>
          </a:p>
          <a:p>
            <a:pPr indent="-283845" lvl="0" marL="360045" rtl="0" algn="l">
              <a:lnSpc>
                <a:spcPct val="100000"/>
              </a:lnSpc>
              <a:spcBef>
                <a:spcPts val="480"/>
              </a:spcBef>
              <a:spcAft>
                <a:spcPts val="0"/>
              </a:spcAft>
              <a:buClr>
                <a:srgbClr val="0000FF"/>
              </a:buClr>
              <a:buSzPts val="1600"/>
              <a:buFont typeface="Arial"/>
              <a:buChar char="•"/>
            </a:pPr>
            <a:r>
              <a:rPr b="1" lang="en-US" sz="1600">
                <a:solidFill>
                  <a:srgbClr val="0000FF"/>
                </a:solidFill>
                <a:latin typeface="Arial"/>
                <a:ea typeface="Arial"/>
                <a:cs typeface="Arial"/>
                <a:sym typeface="Arial"/>
              </a:rPr>
              <a:t>Input: </a:t>
            </a:r>
            <a:r>
              <a:rPr lang="en-US" sz="1600">
                <a:solidFill>
                  <a:srgbClr val="0000FF"/>
                </a:solidFill>
                <a:latin typeface="Arial"/>
                <a:ea typeface="Arial"/>
                <a:cs typeface="Arial"/>
                <a:sym typeface="Arial"/>
              </a:rPr>
              <a:t>The quick brown fox jumps over the lazy dog</a:t>
            </a:r>
            <a:endParaRPr sz="1600">
              <a:latin typeface="Arial"/>
              <a:ea typeface="Arial"/>
              <a:cs typeface="Arial"/>
              <a:sym typeface="Arial"/>
            </a:endParaRPr>
          </a:p>
          <a:p>
            <a:pPr indent="-285115" lvl="0" marL="360680" marR="17780" rtl="0" algn="l">
              <a:lnSpc>
                <a:spcPct val="100000"/>
              </a:lnSpc>
              <a:spcBef>
                <a:spcPts val="480"/>
              </a:spcBef>
              <a:spcAft>
                <a:spcPts val="0"/>
              </a:spcAft>
              <a:buClr>
                <a:srgbClr val="0000FF"/>
              </a:buClr>
              <a:buSzPts val="1600"/>
              <a:buFont typeface="Arial"/>
              <a:buChar char="•"/>
            </a:pPr>
            <a:r>
              <a:rPr b="1" lang="en-US" sz="1600">
                <a:solidFill>
                  <a:srgbClr val="0000FF"/>
                </a:solidFill>
                <a:latin typeface="Arial"/>
                <a:ea typeface="Arial"/>
                <a:cs typeface="Arial"/>
                <a:sym typeface="Arial"/>
              </a:rPr>
              <a:t>Output:</a:t>
            </a:r>
            <a:r>
              <a:rPr lang="en-US" sz="1600">
                <a:solidFill>
                  <a:srgbClr val="0000FF"/>
                </a:solidFill>
                <a:latin typeface="Arial"/>
                <a:ea typeface="Arial"/>
                <a:cs typeface="Arial"/>
                <a:sym typeface="Arial"/>
              </a:rPr>
              <a:t>The</a:t>
            </a:r>
            <a:r>
              <a:rPr baseline="-25000" lang="en-US" sz="1600">
                <a:solidFill>
                  <a:srgbClr val="FF0000"/>
                </a:solidFill>
                <a:latin typeface="Arial"/>
                <a:ea typeface="Arial"/>
                <a:cs typeface="Arial"/>
                <a:sym typeface="Arial"/>
              </a:rPr>
              <a:t>DET </a:t>
            </a:r>
            <a:r>
              <a:rPr lang="en-US" sz="1600">
                <a:solidFill>
                  <a:srgbClr val="0000FF"/>
                </a:solidFill>
                <a:latin typeface="Arial"/>
                <a:ea typeface="Arial"/>
                <a:cs typeface="Arial"/>
                <a:sym typeface="Arial"/>
              </a:rPr>
              <a:t>quick</a:t>
            </a:r>
            <a:r>
              <a:rPr baseline="-25000" lang="en-US" sz="1600">
                <a:solidFill>
                  <a:srgbClr val="FF0000"/>
                </a:solidFill>
                <a:latin typeface="Arial"/>
                <a:ea typeface="Arial"/>
                <a:cs typeface="Arial"/>
                <a:sym typeface="Arial"/>
              </a:rPr>
              <a:t>ADJ </a:t>
            </a:r>
            <a:r>
              <a:rPr lang="en-US" sz="1600">
                <a:solidFill>
                  <a:srgbClr val="0000FF"/>
                </a:solidFill>
                <a:latin typeface="Arial"/>
                <a:ea typeface="Arial"/>
                <a:cs typeface="Arial"/>
                <a:sym typeface="Arial"/>
              </a:rPr>
              <a:t>brown</a:t>
            </a:r>
            <a:r>
              <a:rPr baseline="-25000" lang="en-US" sz="1600">
                <a:solidFill>
                  <a:srgbClr val="FF0000"/>
                </a:solidFill>
                <a:latin typeface="Arial"/>
                <a:ea typeface="Arial"/>
                <a:cs typeface="Arial"/>
                <a:sym typeface="Arial"/>
              </a:rPr>
              <a:t>ADJ </a:t>
            </a:r>
            <a:r>
              <a:rPr lang="en-US" sz="1600">
                <a:solidFill>
                  <a:srgbClr val="0000FF"/>
                </a:solidFill>
                <a:latin typeface="Arial"/>
                <a:ea typeface="Arial"/>
                <a:cs typeface="Arial"/>
                <a:sym typeface="Arial"/>
              </a:rPr>
              <a:t>fox</a:t>
            </a:r>
            <a:r>
              <a:rPr baseline="-25000" lang="en-US" sz="1600">
                <a:solidFill>
                  <a:srgbClr val="FF0000"/>
                </a:solidFill>
                <a:latin typeface="Arial"/>
                <a:ea typeface="Arial"/>
                <a:cs typeface="Arial"/>
                <a:sym typeface="Arial"/>
              </a:rPr>
              <a:t>NOUN </a:t>
            </a:r>
            <a:r>
              <a:rPr lang="en-US" sz="1600">
                <a:solidFill>
                  <a:srgbClr val="0000FF"/>
                </a:solidFill>
                <a:latin typeface="Arial"/>
                <a:ea typeface="Arial"/>
                <a:cs typeface="Arial"/>
                <a:sym typeface="Arial"/>
              </a:rPr>
              <a:t>jumps</a:t>
            </a:r>
            <a:r>
              <a:rPr baseline="-25000" lang="en-US" sz="1600">
                <a:solidFill>
                  <a:srgbClr val="FF0000"/>
                </a:solidFill>
                <a:latin typeface="Arial"/>
                <a:ea typeface="Arial"/>
                <a:cs typeface="Arial"/>
                <a:sym typeface="Arial"/>
              </a:rPr>
              <a:t>VERB </a:t>
            </a:r>
            <a:r>
              <a:rPr lang="en-US" sz="1600">
                <a:solidFill>
                  <a:srgbClr val="0000FF"/>
                </a:solidFill>
                <a:latin typeface="Arial"/>
                <a:ea typeface="Arial"/>
                <a:cs typeface="Arial"/>
                <a:sym typeface="Arial"/>
              </a:rPr>
              <a:t>over</a:t>
            </a:r>
            <a:r>
              <a:rPr baseline="-25000" lang="en-US" sz="1600">
                <a:solidFill>
                  <a:srgbClr val="FF0000"/>
                </a:solidFill>
                <a:latin typeface="Arial"/>
                <a:ea typeface="Arial"/>
                <a:cs typeface="Arial"/>
                <a:sym typeface="Arial"/>
              </a:rPr>
              <a:t>ADP </a:t>
            </a:r>
            <a:r>
              <a:rPr lang="en-US" sz="1600">
                <a:solidFill>
                  <a:srgbClr val="0000FF"/>
                </a:solidFill>
                <a:latin typeface="Arial"/>
                <a:ea typeface="Arial"/>
                <a:cs typeface="Arial"/>
                <a:sym typeface="Arial"/>
              </a:rPr>
              <a:t>the</a:t>
            </a:r>
            <a:r>
              <a:rPr baseline="-25000" lang="en-US" sz="1600">
                <a:solidFill>
                  <a:srgbClr val="FF0000"/>
                </a:solidFill>
                <a:latin typeface="Arial"/>
                <a:ea typeface="Arial"/>
                <a:cs typeface="Arial"/>
                <a:sym typeface="Arial"/>
              </a:rPr>
              <a:t>DET </a:t>
            </a:r>
            <a:r>
              <a:rPr lang="en-US" sz="1600">
                <a:solidFill>
                  <a:srgbClr val="0000FF"/>
                </a:solidFill>
                <a:latin typeface="Arial"/>
                <a:ea typeface="Arial"/>
                <a:cs typeface="Arial"/>
                <a:sym typeface="Arial"/>
              </a:rPr>
              <a:t>lazy</a:t>
            </a:r>
            <a:r>
              <a:rPr baseline="-25000" lang="en-US" sz="1600">
                <a:solidFill>
                  <a:srgbClr val="FF0000"/>
                </a:solidFill>
                <a:latin typeface="Arial"/>
                <a:ea typeface="Arial"/>
                <a:cs typeface="Arial"/>
                <a:sym typeface="Arial"/>
              </a:rPr>
              <a:t>ADJ</a:t>
            </a:r>
            <a:r>
              <a:rPr lang="en-US" sz="1600">
                <a:solidFill>
                  <a:srgbClr val="0000FF"/>
                </a:solidFill>
                <a:latin typeface="Arial"/>
                <a:ea typeface="Arial"/>
                <a:cs typeface="Arial"/>
                <a:sym typeface="Arial"/>
              </a:rPr>
              <a:t>dog</a:t>
            </a:r>
            <a:r>
              <a:rPr baseline="-25000" lang="en-US" sz="1600">
                <a:solidFill>
                  <a:srgbClr val="FF0000"/>
                </a:solidFill>
                <a:latin typeface="Arial"/>
                <a:ea typeface="Arial"/>
                <a:cs typeface="Arial"/>
                <a:sym typeface="Arial"/>
              </a:rPr>
              <a:t>NOUN</a:t>
            </a:r>
            <a:endParaRPr baseline="-25000" sz="1600">
              <a:latin typeface="Arial"/>
              <a:ea typeface="Arial"/>
              <a:cs typeface="Arial"/>
              <a:sym typeface="Arial"/>
            </a:endParaRPr>
          </a:p>
          <a:p>
            <a:pPr indent="-283845" lvl="0" marL="360045" rtl="0" algn="l">
              <a:lnSpc>
                <a:spcPct val="100000"/>
              </a:lnSpc>
              <a:spcBef>
                <a:spcPts val="480"/>
              </a:spcBef>
              <a:spcAft>
                <a:spcPts val="0"/>
              </a:spcAft>
              <a:buClr>
                <a:srgbClr val="0000FF"/>
              </a:buClr>
              <a:buSzPts val="1600"/>
              <a:buFont typeface="Arial"/>
              <a:buChar char="•"/>
            </a:pPr>
            <a:r>
              <a:rPr b="1" lang="en-US" sz="1600">
                <a:solidFill>
                  <a:srgbClr val="0000FF"/>
                </a:solidFill>
                <a:latin typeface="Arial"/>
                <a:ea typeface="Arial"/>
                <a:cs typeface="Arial"/>
                <a:sym typeface="Arial"/>
              </a:rPr>
              <a:t>Dataset: </a:t>
            </a:r>
            <a:r>
              <a:rPr lang="en-US" sz="1600">
                <a:solidFill>
                  <a:srgbClr val="0000FF"/>
                </a:solidFill>
                <a:latin typeface="Arial"/>
                <a:ea typeface="Arial"/>
                <a:cs typeface="Arial"/>
                <a:sym typeface="Arial"/>
              </a:rPr>
              <a:t>Brown corpus</a:t>
            </a:r>
            <a:endParaRPr sz="1600">
              <a:latin typeface="Arial"/>
              <a:ea typeface="Arial"/>
              <a:cs typeface="Arial"/>
              <a:sym typeface="Arial"/>
            </a:endParaRPr>
          </a:p>
          <a:p>
            <a:pPr indent="-335280" lvl="0" marL="360045" marR="1993900" rtl="0" algn="l">
              <a:lnSpc>
                <a:spcPct val="116700"/>
              </a:lnSpc>
              <a:spcBef>
                <a:spcPts val="0"/>
              </a:spcBef>
              <a:spcAft>
                <a:spcPts val="0"/>
              </a:spcAft>
              <a:buClr>
                <a:srgbClr val="0000FF"/>
              </a:buClr>
              <a:buSzPts val="2400"/>
              <a:buFont typeface="Arial"/>
              <a:buChar char="•"/>
            </a:pPr>
            <a:r>
              <a:rPr lang="en-US" sz="1800">
                <a:solidFill>
                  <a:srgbClr val="0000FF"/>
                </a:solidFill>
                <a:latin typeface="Arial"/>
                <a:ea typeface="Arial"/>
                <a:cs typeface="Arial"/>
                <a:sym typeface="Arial"/>
              </a:rPr>
              <a:t>Use </a:t>
            </a:r>
            <a:r>
              <a:rPr lang="en-US" sz="1800" u="sng">
                <a:solidFill>
                  <a:srgbClr val="0000FF"/>
                </a:solidFill>
                <a:latin typeface="Arial"/>
                <a:ea typeface="Arial"/>
                <a:cs typeface="Arial"/>
                <a:sym typeface="Arial"/>
              </a:rPr>
              <a:t>Universal Tag Set</a:t>
            </a:r>
            <a:r>
              <a:rPr lang="en-US" sz="1800">
                <a:solidFill>
                  <a:srgbClr val="0000FF"/>
                </a:solidFill>
                <a:latin typeface="Arial"/>
                <a:ea typeface="Arial"/>
                <a:cs typeface="Arial"/>
                <a:sym typeface="Arial"/>
              </a:rPr>
              <a:t> (12 in number)</a:t>
            </a:r>
            <a:r>
              <a:rPr lang="en-US" sz="2400">
                <a:solidFill>
                  <a:srgbClr val="0000FF"/>
                </a:solidFill>
                <a:latin typeface="Arial"/>
                <a:ea typeface="Arial"/>
                <a:cs typeface="Arial"/>
                <a:sym typeface="Arial"/>
              </a:rPr>
              <a:t> </a:t>
            </a:r>
            <a:endParaRPr sz="1100">
              <a:solidFill>
                <a:srgbClr val="0000FF"/>
              </a:solidFill>
            </a:endParaRPr>
          </a:p>
          <a:p>
            <a:pPr indent="-317500" lvl="0" marL="457200" marR="1993900" rtl="0" algn="l">
              <a:lnSpc>
                <a:spcPct val="116700"/>
              </a:lnSpc>
              <a:spcBef>
                <a:spcPts val="0"/>
              </a:spcBef>
              <a:spcAft>
                <a:spcPts val="0"/>
              </a:spcAft>
              <a:buClr>
                <a:srgbClr val="0000FF"/>
              </a:buClr>
              <a:buSzPts val="1400"/>
              <a:buChar char="•"/>
            </a:pPr>
            <a:r>
              <a:rPr lang="en-US">
                <a:solidFill>
                  <a:srgbClr val="0000FF"/>
                </a:solidFill>
              </a:rPr>
              <a:t>NOUN: nouns ; </a:t>
            </a:r>
            <a:r>
              <a:rPr lang="en-US">
                <a:solidFill>
                  <a:srgbClr val="0000FF"/>
                </a:solidFill>
              </a:rPr>
              <a:t>VERB: verbs ; ADJ: adjectives ;</a:t>
            </a:r>
            <a:endParaRPr>
              <a:solidFill>
                <a:srgbClr val="0000FF"/>
              </a:solidFill>
            </a:endParaRPr>
          </a:p>
          <a:p>
            <a:pPr indent="-317500" lvl="0" marL="457200" marR="1993900" rtl="0" algn="l">
              <a:lnSpc>
                <a:spcPct val="116700"/>
              </a:lnSpc>
              <a:spcBef>
                <a:spcPts val="0"/>
              </a:spcBef>
              <a:spcAft>
                <a:spcPts val="0"/>
              </a:spcAft>
              <a:buClr>
                <a:srgbClr val="0000FF"/>
              </a:buClr>
              <a:buSzPts val="1400"/>
              <a:buChar char="•"/>
            </a:pPr>
            <a:r>
              <a:rPr lang="en-US">
                <a:solidFill>
                  <a:srgbClr val="0000FF"/>
                </a:solidFill>
              </a:rPr>
              <a:t>ADV: adverbs ; PRON: pronouns ; DET: determiners and articles</a:t>
            </a:r>
            <a:endParaRPr>
              <a:solidFill>
                <a:srgbClr val="0000FF"/>
              </a:solidFill>
            </a:endParaRPr>
          </a:p>
          <a:p>
            <a:pPr indent="-317500" lvl="0" marL="457200" marR="1993900" rtl="0" algn="l">
              <a:lnSpc>
                <a:spcPct val="116700"/>
              </a:lnSpc>
              <a:spcBef>
                <a:spcPts val="0"/>
              </a:spcBef>
              <a:spcAft>
                <a:spcPts val="0"/>
              </a:spcAft>
              <a:buClr>
                <a:srgbClr val="0000FF"/>
              </a:buClr>
              <a:buSzPts val="1400"/>
              <a:buChar char="•"/>
            </a:pPr>
            <a:r>
              <a:rPr lang="en-US">
                <a:solidFill>
                  <a:srgbClr val="0000FF"/>
                </a:solidFill>
              </a:rPr>
              <a:t>ADP: prepositions and postpositions ; NUM: numerals</a:t>
            </a:r>
            <a:endParaRPr>
              <a:solidFill>
                <a:srgbClr val="0000FF"/>
              </a:solidFill>
            </a:endParaRPr>
          </a:p>
          <a:p>
            <a:pPr indent="-317500" lvl="0" marL="457200" marR="1993900" rtl="0" algn="l">
              <a:lnSpc>
                <a:spcPct val="116700"/>
              </a:lnSpc>
              <a:spcBef>
                <a:spcPts val="0"/>
              </a:spcBef>
              <a:spcAft>
                <a:spcPts val="0"/>
              </a:spcAft>
              <a:buClr>
                <a:srgbClr val="0000FF"/>
              </a:buClr>
              <a:buSzPts val="1400"/>
              <a:buChar char="•"/>
            </a:pPr>
            <a:r>
              <a:rPr lang="en-US">
                <a:solidFill>
                  <a:srgbClr val="0000FF"/>
                </a:solidFill>
              </a:rPr>
              <a:t>CONJ: conjunctions ; PRT: particles</a:t>
            </a:r>
            <a:endParaRPr>
              <a:solidFill>
                <a:srgbClr val="0000FF"/>
              </a:solidFill>
            </a:endParaRPr>
          </a:p>
          <a:p>
            <a:pPr indent="-317500" lvl="0" marL="457200" marR="1993900" rtl="0" algn="l">
              <a:lnSpc>
                <a:spcPct val="116700"/>
              </a:lnSpc>
              <a:spcBef>
                <a:spcPts val="0"/>
              </a:spcBef>
              <a:spcAft>
                <a:spcPts val="0"/>
              </a:spcAft>
              <a:buClr>
                <a:srgbClr val="0000FF"/>
              </a:buClr>
              <a:buSzPts val="1400"/>
              <a:buChar char="•"/>
            </a:pPr>
            <a:r>
              <a:rPr b="1" lang="en-US">
                <a:solidFill>
                  <a:srgbClr val="0000FF"/>
                </a:solidFill>
              </a:rPr>
              <a:t>‘.’</a:t>
            </a:r>
            <a:r>
              <a:rPr lang="en-US">
                <a:solidFill>
                  <a:srgbClr val="0000FF"/>
                </a:solidFill>
              </a:rPr>
              <a:t> : punctuation marks ; X: other categories like abbreviations or foreign words</a:t>
            </a:r>
            <a:endParaRPr sz="2700">
              <a:solidFill>
                <a:srgbClr val="0000FF"/>
              </a:solidFill>
            </a:endParaRPr>
          </a:p>
          <a:p>
            <a:pPr indent="-283845" lvl="0" marL="360045" rtl="0" algn="l">
              <a:lnSpc>
                <a:spcPct val="100000"/>
              </a:lnSpc>
              <a:spcBef>
                <a:spcPts val="480"/>
              </a:spcBef>
              <a:spcAft>
                <a:spcPts val="0"/>
              </a:spcAft>
              <a:buClr>
                <a:srgbClr val="0000FF"/>
              </a:buClr>
              <a:buSzPts val="1600"/>
              <a:buFont typeface="Arial"/>
              <a:buChar char="•"/>
            </a:pPr>
            <a:r>
              <a:rPr lang="en-US" sz="1600">
                <a:solidFill>
                  <a:srgbClr val="0000FF"/>
                </a:solidFill>
                <a:latin typeface="Arial"/>
                <a:ea typeface="Arial"/>
                <a:cs typeface="Arial"/>
                <a:sym typeface="Arial"/>
              </a:rPr>
              <a:t>k-fold cross validation (k=5)</a:t>
            </a:r>
            <a:endParaRPr sz="16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 name="Shape 57"/>
        <p:cNvGrpSpPr/>
        <p:nvPr/>
      </p:nvGrpSpPr>
      <p:grpSpPr>
        <a:xfrm>
          <a:off x="0" y="0"/>
          <a:ext cx="0" cy="0"/>
          <a:chOff x="0" y="0"/>
          <a:chExt cx="0" cy="0"/>
        </a:xfrm>
      </p:grpSpPr>
      <p:sp>
        <p:nvSpPr>
          <p:cNvPr id="58" name="Google Shape;58;p9"/>
          <p:cNvSpPr txBox="1"/>
          <p:nvPr>
            <p:ph idx="12" type="sldNum"/>
          </p:nvPr>
        </p:nvSpPr>
        <p:spPr>
          <a:xfrm>
            <a:off x="8789057" y="4879273"/>
            <a:ext cx="273050" cy="210185"/>
          </a:xfrm>
          <a:prstGeom prst="rect">
            <a:avLst/>
          </a:prstGeom>
          <a:noFill/>
          <a:ln>
            <a:noFill/>
          </a:ln>
        </p:spPr>
        <p:txBody>
          <a:bodyPr anchorCtr="0" anchor="t" bIns="0" lIns="0" spcFirstLastPara="1" rIns="0" wrap="square" tIns="0">
            <a:spAutoFit/>
          </a:bodyPr>
          <a:lstStyle/>
          <a:p>
            <a:pPr indent="0" lvl="0" marL="38100" rtl="0" algn="l">
              <a:lnSpc>
                <a:spcPct val="118076"/>
              </a:lnSpc>
              <a:spcBef>
                <a:spcPts val="0"/>
              </a:spcBef>
              <a:spcAft>
                <a:spcPts val="0"/>
              </a:spcAft>
              <a:buNone/>
            </a:pPr>
            <a:fld id="{00000000-1234-1234-1234-123412341234}" type="slidenum">
              <a:rPr lang="en-US"/>
              <a:t>‹#›</a:t>
            </a:fld>
            <a:endParaRPr/>
          </a:p>
        </p:txBody>
      </p:sp>
      <p:sp>
        <p:nvSpPr>
          <p:cNvPr id="59" name="Google Shape;59;p9"/>
          <p:cNvSpPr txBox="1"/>
          <p:nvPr>
            <p:ph idx="10" type="dt"/>
          </p:nvPr>
        </p:nvSpPr>
        <p:spPr>
          <a:xfrm>
            <a:off x="267457" y="4931200"/>
            <a:ext cx="724535" cy="181610"/>
          </a:xfrm>
          <a:prstGeom prst="rect">
            <a:avLst/>
          </a:prstGeom>
          <a:noFill/>
          <a:ln>
            <a:noFill/>
          </a:ln>
        </p:spPr>
        <p:txBody>
          <a:bodyPr anchorCtr="0" anchor="t" bIns="0" lIns="0" spcFirstLastPara="1" rIns="0" wrap="square" tIns="0">
            <a:spAutoFit/>
          </a:bodyPr>
          <a:lstStyle/>
          <a:p>
            <a:pPr indent="0" lvl="0" marL="12700" rtl="0" algn="l">
              <a:lnSpc>
                <a:spcPct val="119545"/>
              </a:lnSpc>
              <a:spcBef>
                <a:spcPts val="0"/>
              </a:spcBef>
              <a:spcAft>
                <a:spcPts val="0"/>
              </a:spcAft>
              <a:buNone/>
            </a:pPr>
            <a:r>
              <a:rPr lang="en-US"/>
              <a:t>07/09/2024</a:t>
            </a:r>
            <a:endParaRPr/>
          </a:p>
        </p:txBody>
      </p:sp>
      <p:sp>
        <p:nvSpPr>
          <p:cNvPr id="60" name="Google Shape;60;p9"/>
          <p:cNvSpPr txBox="1"/>
          <p:nvPr>
            <p:ph idx="11" type="ftr"/>
          </p:nvPr>
        </p:nvSpPr>
        <p:spPr>
          <a:xfrm>
            <a:off x="2642845" y="4931200"/>
            <a:ext cx="3653154" cy="181610"/>
          </a:xfrm>
          <a:prstGeom prst="rect">
            <a:avLst/>
          </a:prstGeom>
          <a:noFill/>
          <a:ln>
            <a:noFill/>
          </a:ln>
        </p:spPr>
        <p:txBody>
          <a:bodyPr anchorCtr="0" anchor="t" bIns="0" lIns="0" spcFirstLastPara="1" rIns="0" wrap="square" tIns="0">
            <a:spAutoFit/>
          </a:bodyPr>
          <a:lstStyle/>
          <a:p>
            <a:pPr indent="0" lvl="0" marL="12700" rtl="0" algn="l">
              <a:lnSpc>
                <a:spcPct val="119545"/>
              </a:lnSpc>
              <a:spcBef>
                <a:spcPts val="0"/>
              </a:spcBef>
              <a:spcAft>
                <a:spcPts val="0"/>
              </a:spcAft>
              <a:buNone/>
            </a:pPr>
            <a:r>
              <a:rPr lang="en-US"/>
              <a:t>cs626-2024  Assignment 1.a- POS Tagging using HMM</a:t>
            </a:r>
            <a:endParaRPr/>
          </a:p>
        </p:txBody>
      </p:sp>
      <p:sp>
        <p:nvSpPr>
          <p:cNvPr id="61" name="Google Shape;61;p9"/>
          <p:cNvSpPr txBox="1"/>
          <p:nvPr>
            <p:ph type="title"/>
          </p:nvPr>
        </p:nvSpPr>
        <p:spPr>
          <a:xfrm>
            <a:off x="2201720" y="-8016"/>
            <a:ext cx="4739005" cy="1244600"/>
          </a:xfrm>
          <a:prstGeom prst="rect">
            <a:avLst/>
          </a:prstGeom>
          <a:noFill/>
          <a:ln>
            <a:noFill/>
          </a:ln>
        </p:spPr>
        <p:txBody>
          <a:bodyPr anchorCtr="0" anchor="t" bIns="0" lIns="0" spcFirstLastPara="1" rIns="0" wrap="square" tIns="12700">
            <a:spAutoFit/>
          </a:bodyPr>
          <a:lstStyle/>
          <a:p>
            <a:pPr indent="-480695" lvl="0" marL="492759" marR="5080" rtl="0" algn="l">
              <a:lnSpc>
                <a:spcPct val="100000"/>
              </a:lnSpc>
              <a:spcBef>
                <a:spcPts val="0"/>
              </a:spcBef>
              <a:spcAft>
                <a:spcPts val="0"/>
              </a:spcAft>
              <a:buNone/>
            </a:pPr>
            <a:r>
              <a:rPr lang="en-US"/>
              <a:t>Data Processing Info (Pre-processing)</a:t>
            </a:r>
            <a:endParaRPr/>
          </a:p>
        </p:txBody>
      </p:sp>
      <p:sp>
        <p:nvSpPr>
          <p:cNvPr id="62" name="Google Shape;62;p9"/>
          <p:cNvSpPr txBox="1"/>
          <p:nvPr/>
        </p:nvSpPr>
        <p:spPr>
          <a:xfrm>
            <a:off x="745375" y="1153525"/>
            <a:ext cx="8274300" cy="3337500"/>
          </a:xfrm>
          <a:prstGeom prst="rect">
            <a:avLst/>
          </a:prstGeom>
          <a:noFill/>
          <a:ln>
            <a:noFill/>
          </a:ln>
        </p:spPr>
        <p:txBody>
          <a:bodyPr anchorCtr="0" anchor="t" bIns="0" lIns="0" spcFirstLastPara="1" rIns="0" wrap="square" tIns="12700">
            <a:spAutoFit/>
          </a:bodyPr>
          <a:lstStyle/>
          <a:p>
            <a:pPr indent="-334645" lvl="0" marL="347345" rtl="0" algn="l">
              <a:lnSpc>
                <a:spcPct val="100000"/>
              </a:lnSpc>
              <a:spcBef>
                <a:spcPts val="0"/>
              </a:spcBef>
              <a:spcAft>
                <a:spcPts val="0"/>
              </a:spcAft>
              <a:buClr>
                <a:srgbClr val="0000FF"/>
              </a:buClr>
              <a:buSzPts val="2400"/>
              <a:buFont typeface="Arial"/>
              <a:buChar char="•"/>
            </a:pPr>
            <a:r>
              <a:rPr lang="en-US" sz="2400">
                <a:solidFill>
                  <a:srgbClr val="0000FF"/>
                </a:solidFill>
              </a:rPr>
              <a:t>The dataset ‘brown’ and the universal tagset was downloaded from the nltk corpus</a:t>
            </a:r>
            <a:endParaRPr sz="2400">
              <a:solidFill>
                <a:srgbClr val="0000FF"/>
              </a:solidFill>
            </a:endParaRPr>
          </a:p>
          <a:p>
            <a:pPr indent="-334645" lvl="0" marL="347345" rtl="0" algn="l">
              <a:lnSpc>
                <a:spcPct val="100000"/>
              </a:lnSpc>
              <a:spcBef>
                <a:spcPts val="0"/>
              </a:spcBef>
              <a:spcAft>
                <a:spcPts val="0"/>
              </a:spcAft>
              <a:buClr>
                <a:srgbClr val="0000FF"/>
              </a:buClr>
              <a:buSzPts val="2400"/>
              <a:buFont typeface="Arial"/>
              <a:buChar char="•"/>
            </a:pPr>
            <a:r>
              <a:rPr lang="en-US" sz="2400">
                <a:solidFill>
                  <a:srgbClr val="0000FF"/>
                </a:solidFill>
              </a:rPr>
              <a:t> A list of dataset with the universal tagset was created using brown.tagged_sents(tagset='universal') (inbuilt command).</a:t>
            </a:r>
            <a:endParaRPr sz="2400">
              <a:solidFill>
                <a:srgbClr val="0000FF"/>
              </a:solidFill>
            </a:endParaRPr>
          </a:p>
          <a:p>
            <a:pPr indent="-334645" lvl="0" marL="347345" rtl="0" algn="l">
              <a:lnSpc>
                <a:spcPct val="100000"/>
              </a:lnSpc>
              <a:spcBef>
                <a:spcPts val="0"/>
              </a:spcBef>
              <a:spcAft>
                <a:spcPts val="0"/>
              </a:spcAft>
              <a:buClr>
                <a:srgbClr val="0000FF"/>
              </a:buClr>
              <a:buSzPts val="2400"/>
              <a:buChar char="•"/>
            </a:pPr>
            <a:r>
              <a:rPr lang="en-US" sz="2400">
                <a:solidFill>
                  <a:srgbClr val="0000FF"/>
                </a:solidFill>
              </a:rPr>
              <a:t>All words in dataset were set to lowercase for uniformity.</a:t>
            </a:r>
            <a:endParaRPr sz="2400">
              <a:solidFill>
                <a:srgbClr val="0000FF"/>
              </a:solidFill>
            </a:endParaRPr>
          </a:p>
          <a:p>
            <a:pPr indent="-334645" lvl="0" marL="347345" rtl="0" algn="l">
              <a:lnSpc>
                <a:spcPct val="100000"/>
              </a:lnSpc>
              <a:spcBef>
                <a:spcPts val="0"/>
              </a:spcBef>
              <a:spcAft>
                <a:spcPts val="0"/>
              </a:spcAft>
              <a:buClr>
                <a:srgbClr val="0000FF"/>
              </a:buClr>
              <a:buSzPts val="2400"/>
              <a:buChar char="•"/>
            </a:pPr>
            <a:r>
              <a:rPr lang="en-US" sz="2400">
                <a:solidFill>
                  <a:srgbClr val="0000FF"/>
                </a:solidFill>
              </a:rPr>
              <a:t>Missing words and their </a:t>
            </a:r>
            <a:r>
              <a:rPr lang="en-US" sz="2400">
                <a:solidFill>
                  <a:srgbClr val="0000FF"/>
                </a:solidFill>
              </a:rPr>
              <a:t>probabilities</a:t>
            </a:r>
            <a:r>
              <a:rPr lang="en-US" sz="2400">
                <a:solidFill>
                  <a:srgbClr val="0000FF"/>
                </a:solidFill>
              </a:rPr>
              <a:t> were handle in the viterbi only where a </a:t>
            </a:r>
            <a:r>
              <a:rPr lang="en-US" sz="2400">
                <a:solidFill>
                  <a:srgbClr val="0000FF"/>
                </a:solidFill>
              </a:rPr>
              <a:t>probability</a:t>
            </a:r>
            <a:r>
              <a:rPr lang="en-US" sz="2400">
                <a:solidFill>
                  <a:srgbClr val="0000FF"/>
                </a:solidFill>
              </a:rPr>
              <a:t> of 1e-7 was assigned to the points that were missing. </a:t>
            </a:r>
            <a:endParaRPr sz="2400">
              <a:solidFill>
                <a:srgbClr val="00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10"/>
          <p:cNvSpPr txBox="1"/>
          <p:nvPr>
            <p:ph idx="12" type="sldNum"/>
          </p:nvPr>
        </p:nvSpPr>
        <p:spPr>
          <a:xfrm>
            <a:off x="8789057" y="4879273"/>
            <a:ext cx="273050" cy="210185"/>
          </a:xfrm>
          <a:prstGeom prst="rect">
            <a:avLst/>
          </a:prstGeom>
          <a:noFill/>
          <a:ln>
            <a:noFill/>
          </a:ln>
        </p:spPr>
        <p:txBody>
          <a:bodyPr anchorCtr="0" anchor="t" bIns="0" lIns="0" spcFirstLastPara="1" rIns="0" wrap="square" tIns="0">
            <a:spAutoFit/>
          </a:bodyPr>
          <a:lstStyle/>
          <a:p>
            <a:pPr indent="0" lvl="0" marL="38100" rtl="0" algn="l">
              <a:lnSpc>
                <a:spcPct val="118076"/>
              </a:lnSpc>
              <a:spcBef>
                <a:spcPts val="0"/>
              </a:spcBef>
              <a:spcAft>
                <a:spcPts val="0"/>
              </a:spcAft>
              <a:buNone/>
            </a:pPr>
            <a:fld id="{00000000-1234-1234-1234-123412341234}" type="slidenum">
              <a:rPr lang="en-US"/>
              <a:t>‹#›</a:t>
            </a:fld>
            <a:endParaRPr/>
          </a:p>
        </p:txBody>
      </p:sp>
      <p:sp>
        <p:nvSpPr>
          <p:cNvPr id="68" name="Google Shape;68;p10"/>
          <p:cNvSpPr txBox="1"/>
          <p:nvPr>
            <p:ph idx="10" type="dt"/>
          </p:nvPr>
        </p:nvSpPr>
        <p:spPr>
          <a:xfrm>
            <a:off x="267457" y="4931200"/>
            <a:ext cx="724535" cy="181610"/>
          </a:xfrm>
          <a:prstGeom prst="rect">
            <a:avLst/>
          </a:prstGeom>
          <a:noFill/>
          <a:ln>
            <a:noFill/>
          </a:ln>
        </p:spPr>
        <p:txBody>
          <a:bodyPr anchorCtr="0" anchor="t" bIns="0" lIns="0" spcFirstLastPara="1" rIns="0" wrap="square" tIns="0">
            <a:spAutoFit/>
          </a:bodyPr>
          <a:lstStyle/>
          <a:p>
            <a:pPr indent="0" lvl="0" marL="12700" rtl="0" algn="l">
              <a:lnSpc>
                <a:spcPct val="119545"/>
              </a:lnSpc>
              <a:spcBef>
                <a:spcPts val="0"/>
              </a:spcBef>
              <a:spcAft>
                <a:spcPts val="0"/>
              </a:spcAft>
              <a:buNone/>
            </a:pPr>
            <a:r>
              <a:rPr lang="en-US"/>
              <a:t>07/09/2024</a:t>
            </a:r>
            <a:endParaRPr/>
          </a:p>
        </p:txBody>
      </p:sp>
      <p:sp>
        <p:nvSpPr>
          <p:cNvPr id="69" name="Google Shape;69;p10"/>
          <p:cNvSpPr txBox="1"/>
          <p:nvPr>
            <p:ph idx="11" type="ftr"/>
          </p:nvPr>
        </p:nvSpPr>
        <p:spPr>
          <a:xfrm>
            <a:off x="2642845" y="4931200"/>
            <a:ext cx="3653154" cy="181610"/>
          </a:xfrm>
          <a:prstGeom prst="rect">
            <a:avLst/>
          </a:prstGeom>
          <a:noFill/>
          <a:ln>
            <a:noFill/>
          </a:ln>
        </p:spPr>
        <p:txBody>
          <a:bodyPr anchorCtr="0" anchor="t" bIns="0" lIns="0" spcFirstLastPara="1" rIns="0" wrap="square" tIns="0">
            <a:spAutoFit/>
          </a:bodyPr>
          <a:lstStyle/>
          <a:p>
            <a:pPr indent="0" lvl="0" marL="12700" rtl="0" algn="l">
              <a:lnSpc>
                <a:spcPct val="119545"/>
              </a:lnSpc>
              <a:spcBef>
                <a:spcPts val="0"/>
              </a:spcBef>
              <a:spcAft>
                <a:spcPts val="0"/>
              </a:spcAft>
              <a:buNone/>
            </a:pPr>
            <a:r>
              <a:rPr lang="en-US"/>
              <a:t>cs626-2024  Assignment 1.a- POS Tagging using HMM</a:t>
            </a:r>
            <a:endParaRPr/>
          </a:p>
        </p:txBody>
      </p:sp>
      <p:sp>
        <p:nvSpPr>
          <p:cNvPr id="70" name="Google Shape;70;p10"/>
          <p:cNvSpPr txBox="1"/>
          <p:nvPr>
            <p:ph type="title"/>
          </p:nvPr>
        </p:nvSpPr>
        <p:spPr>
          <a:xfrm>
            <a:off x="917210" y="296857"/>
            <a:ext cx="7309578" cy="635000"/>
          </a:xfrm>
          <a:prstGeom prst="rect">
            <a:avLst/>
          </a:prstGeom>
          <a:noFill/>
          <a:ln>
            <a:noFill/>
          </a:ln>
        </p:spPr>
        <p:txBody>
          <a:bodyPr anchorCtr="0" anchor="t" bIns="0" lIns="0" spcFirstLastPara="1" rIns="0" wrap="square" tIns="12700">
            <a:spAutoFit/>
          </a:bodyPr>
          <a:lstStyle/>
          <a:p>
            <a:pPr indent="0" lvl="0" marL="1353820" rtl="0" algn="l">
              <a:lnSpc>
                <a:spcPct val="100000"/>
              </a:lnSpc>
              <a:spcBef>
                <a:spcPts val="0"/>
              </a:spcBef>
              <a:spcAft>
                <a:spcPts val="0"/>
              </a:spcAft>
              <a:buNone/>
            </a:pPr>
            <a:r>
              <a:rPr lang="en-US"/>
              <a:t>Overall performance</a:t>
            </a:r>
            <a:endParaRPr/>
          </a:p>
        </p:txBody>
      </p:sp>
      <p:sp>
        <p:nvSpPr>
          <p:cNvPr id="71" name="Google Shape;71;p10"/>
          <p:cNvSpPr txBox="1"/>
          <p:nvPr/>
        </p:nvSpPr>
        <p:spPr>
          <a:xfrm>
            <a:off x="732684" y="1092575"/>
            <a:ext cx="5413500" cy="2598600"/>
          </a:xfrm>
          <a:prstGeom prst="rect">
            <a:avLst/>
          </a:prstGeom>
          <a:noFill/>
          <a:ln>
            <a:noFill/>
          </a:ln>
        </p:spPr>
        <p:txBody>
          <a:bodyPr anchorCtr="0" anchor="t" bIns="0" lIns="0" spcFirstLastPara="1" rIns="0" wrap="square" tIns="73650">
            <a:spAutoFit/>
          </a:bodyPr>
          <a:lstStyle/>
          <a:p>
            <a:pPr indent="-334645" lvl="0" marL="360045" rtl="0" algn="l">
              <a:lnSpc>
                <a:spcPct val="100000"/>
              </a:lnSpc>
              <a:spcBef>
                <a:spcPts val="0"/>
              </a:spcBef>
              <a:spcAft>
                <a:spcPts val="0"/>
              </a:spcAft>
              <a:buClr>
                <a:srgbClr val="0000FF"/>
              </a:buClr>
              <a:buSzPts val="2400"/>
              <a:buFont typeface="Arial"/>
              <a:buChar char="•"/>
            </a:pPr>
            <a:r>
              <a:rPr lang="en-US" sz="2400">
                <a:solidFill>
                  <a:srgbClr val="0000FF"/>
                </a:solidFill>
                <a:latin typeface="Arial"/>
                <a:ea typeface="Arial"/>
                <a:cs typeface="Arial"/>
                <a:sym typeface="Arial"/>
              </a:rPr>
              <a:t>Precision : 0.94</a:t>
            </a:r>
            <a:endParaRPr sz="2400">
              <a:latin typeface="Arial"/>
              <a:ea typeface="Arial"/>
              <a:cs typeface="Arial"/>
              <a:sym typeface="Arial"/>
            </a:endParaRPr>
          </a:p>
          <a:p>
            <a:pPr indent="-334645" lvl="0" marL="360045" rtl="0" algn="l">
              <a:lnSpc>
                <a:spcPct val="100000"/>
              </a:lnSpc>
              <a:spcBef>
                <a:spcPts val="480"/>
              </a:spcBef>
              <a:spcAft>
                <a:spcPts val="0"/>
              </a:spcAft>
              <a:buClr>
                <a:srgbClr val="0000FF"/>
              </a:buClr>
              <a:buSzPts val="2400"/>
              <a:buFont typeface="Arial"/>
              <a:buChar char="•"/>
            </a:pPr>
            <a:r>
              <a:rPr lang="en-US" sz="2400">
                <a:solidFill>
                  <a:srgbClr val="0000FF"/>
                </a:solidFill>
                <a:latin typeface="Arial"/>
                <a:ea typeface="Arial"/>
                <a:cs typeface="Arial"/>
                <a:sym typeface="Arial"/>
              </a:rPr>
              <a:t>Recall : 0</a:t>
            </a:r>
            <a:r>
              <a:rPr lang="en-US" sz="2400">
                <a:solidFill>
                  <a:srgbClr val="0000FF"/>
                </a:solidFill>
              </a:rPr>
              <a:t>.91</a:t>
            </a:r>
            <a:endParaRPr sz="2400">
              <a:latin typeface="Arial"/>
              <a:ea typeface="Arial"/>
              <a:cs typeface="Arial"/>
              <a:sym typeface="Arial"/>
            </a:endParaRPr>
          </a:p>
          <a:p>
            <a:pPr indent="-334645" lvl="0" marL="360045" rtl="0" algn="l">
              <a:lnSpc>
                <a:spcPct val="100000"/>
              </a:lnSpc>
              <a:spcBef>
                <a:spcPts val="480"/>
              </a:spcBef>
              <a:spcAft>
                <a:spcPts val="0"/>
              </a:spcAft>
              <a:buClr>
                <a:srgbClr val="0000FF"/>
              </a:buClr>
              <a:buSzPts val="2400"/>
              <a:buFont typeface="Arial"/>
              <a:buChar char="•"/>
            </a:pPr>
            <a:r>
              <a:rPr lang="en-US" sz="2400">
                <a:solidFill>
                  <a:srgbClr val="0000FF"/>
                </a:solidFill>
                <a:latin typeface="Arial"/>
                <a:ea typeface="Arial"/>
                <a:cs typeface="Arial"/>
                <a:sym typeface="Arial"/>
              </a:rPr>
              <a:t>F-score (3 values)</a:t>
            </a:r>
            <a:endParaRPr sz="2400">
              <a:latin typeface="Arial"/>
              <a:ea typeface="Arial"/>
              <a:cs typeface="Arial"/>
              <a:sym typeface="Arial"/>
            </a:endParaRPr>
          </a:p>
          <a:p>
            <a:pPr indent="-397510" lvl="1" marL="817244" rtl="0" algn="l">
              <a:lnSpc>
                <a:spcPct val="100000"/>
              </a:lnSpc>
              <a:spcBef>
                <a:spcPts val="480"/>
              </a:spcBef>
              <a:spcAft>
                <a:spcPts val="0"/>
              </a:spcAft>
              <a:buClr>
                <a:srgbClr val="0000FF"/>
              </a:buClr>
              <a:buSzPts val="2400"/>
              <a:buFont typeface="Arial"/>
              <a:buChar char="–"/>
            </a:pPr>
            <a:r>
              <a:rPr lang="en-US" sz="2400">
                <a:solidFill>
                  <a:srgbClr val="0000FF"/>
                </a:solidFill>
                <a:latin typeface="Arial"/>
                <a:ea typeface="Arial"/>
                <a:cs typeface="Arial"/>
                <a:sym typeface="Arial"/>
              </a:rPr>
              <a:t>F</a:t>
            </a:r>
            <a:r>
              <a:rPr baseline="-25000" lang="en-US" sz="2400">
                <a:solidFill>
                  <a:srgbClr val="0000FF"/>
                </a:solidFill>
                <a:latin typeface="Arial"/>
                <a:ea typeface="Arial"/>
                <a:cs typeface="Arial"/>
                <a:sym typeface="Arial"/>
              </a:rPr>
              <a:t>1</a:t>
            </a:r>
            <a:r>
              <a:rPr lang="en-US" sz="2400">
                <a:solidFill>
                  <a:srgbClr val="0000FF"/>
                </a:solidFill>
                <a:latin typeface="Arial"/>
                <a:ea typeface="Arial"/>
                <a:cs typeface="Arial"/>
                <a:sym typeface="Arial"/>
              </a:rPr>
              <a:t>-score : 0.9</a:t>
            </a:r>
            <a:r>
              <a:rPr lang="en-US" sz="2400">
                <a:solidFill>
                  <a:srgbClr val="0000FF"/>
                </a:solidFill>
              </a:rPr>
              <a:t>27</a:t>
            </a:r>
            <a:endParaRPr sz="2400">
              <a:latin typeface="Arial"/>
              <a:ea typeface="Arial"/>
              <a:cs typeface="Arial"/>
              <a:sym typeface="Arial"/>
            </a:endParaRPr>
          </a:p>
          <a:p>
            <a:pPr indent="-397510" lvl="1" marL="817244" rtl="0" algn="l">
              <a:lnSpc>
                <a:spcPct val="100000"/>
              </a:lnSpc>
              <a:spcBef>
                <a:spcPts val="480"/>
              </a:spcBef>
              <a:spcAft>
                <a:spcPts val="0"/>
              </a:spcAft>
              <a:buClr>
                <a:srgbClr val="0000FF"/>
              </a:buClr>
              <a:buSzPts val="2400"/>
              <a:buFont typeface="Arial"/>
              <a:buChar char="–"/>
            </a:pPr>
            <a:r>
              <a:rPr lang="en-US" sz="2400">
                <a:solidFill>
                  <a:srgbClr val="0000FF"/>
                </a:solidFill>
                <a:latin typeface="Arial"/>
                <a:ea typeface="Arial"/>
                <a:cs typeface="Arial"/>
                <a:sym typeface="Arial"/>
              </a:rPr>
              <a:t>F</a:t>
            </a:r>
            <a:r>
              <a:rPr baseline="-25000" lang="en-US" sz="2400">
                <a:solidFill>
                  <a:srgbClr val="0000FF"/>
                </a:solidFill>
                <a:latin typeface="Arial"/>
                <a:ea typeface="Arial"/>
                <a:cs typeface="Arial"/>
                <a:sym typeface="Arial"/>
              </a:rPr>
              <a:t>0.5</a:t>
            </a:r>
            <a:r>
              <a:rPr lang="en-US" sz="2400">
                <a:solidFill>
                  <a:srgbClr val="0000FF"/>
                </a:solidFill>
                <a:latin typeface="Arial"/>
                <a:ea typeface="Arial"/>
                <a:cs typeface="Arial"/>
                <a:sym typeface="Arial"/>
              </a:rPr>
              <a:t>-score : 0.935</a:t>
            </a:r>
            <a:endParaRPr sz="2400">
              <a:latin typeface="Arial"/>
              <a:ea typeface="Arial"/>
              <a:cs typeface="Arial"/>
              <a:sym typeface="Arial"/>
            </a:endParaRPr>
          </a:p>
          <a:p>
            <a:pPr indent="-397510" lvl="1" marL="817244" rtl="0" algn="l">
              <a:lnSpc>
                <a:spcPct val="100000"/>
              </a:lnSpc>
              <a:spcBef>
                <a:spcPts val="480"/>
              </a:spcBef>
              <a:spcAft>
                <a:spcPts val="0"/>
              </a:spcAft>
              <a:buClr>
                <a:srgbClr val="0000FF"/>
              </a:buClr>
              <a:buSzPts val="2400"/>
              <a:buFont typeface="Arial"/>
              <a:buChar char="–"/>
            </a:pPr>
            <a:r>
              <a:rPr lang="en-US" sz="2400">
                <a:solidFill>
                  <a:srgbClr val="0000FF"/>
                </a:solidFill>
                <a:latin typeface="Arial"/>
                <a:ea typeface="Arial"/>
                <a:cs typeface="Arial"/>
                <a:sym typeface="Arial"/>
              </a:rPr>
              <a:t>F</a:t>
            </a:r>
            <a:r>
              <a:rPr baseline="-25000" lang="en-US" sz="2400">
                <a:solidFill>
                  <a:srgbClr val="0000FF"/>
                </a:solidFill>
                <a:latin typeface="Arial"/>
                <a:ea typeface="Arial"/>
                <a:cs typeface="Arial"/>
                <a:sym typeface="Arial"/>
              </a:rPr>
              <a:t>2</a:t>
            </a:r>
            <a:r>
              <a:rPr lang="en-US" sz="2400">
                <a:solidFill>
                  <a:srgbClr val="0000FF"/>
                </a:solidFill>
                <a:latin typeface="Arial"/>
                <a:ea typeface="Arial"/>
                <a:cs typeface="Arial"/>
                <a:sym typeface="Arial"/>
              </a:rPr>
              <a:t>-score : 0.919</a:t>
            </a:r>
            <a:endParaRPr sz="24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5" name="Shape 75"/>
        <p:cNvGrpSpPr/>
        <p:nvPr/>
      </p:nvGrpSpPr>
      <p:grpSpPr>
        <a:xfrm>
          <a:off x="0" y="0"/>
          <a:ext cx="0" cy="0"/>
          <a:chOff x="0" y="0"/>
          <a:chExt cx="0" cy="0"/>
        </a:xfrm>
      </p:grpSpPr>
      <p:sp>
        <p:nvSpPr>
          <p:cNvPr id="76" name="Google Shape;76;p11"/>
          <p:cNvSpPr txBox="1"/>
          <p:nvPr>
            <p:ph idx="12" type="sldNum"/>
          </p:nvPr>
        </p:nvSpPr>
        <p:spPr>
          <a:xfrm>
            <a:off x="8789057" y="4879273"/>
            <a:ext cx="273050" cy="210185"/>
          </a:xfrm>
          <a:prstGeom prst="rect">
            <a:avLst/>
          </a:prstGeom>
          <a:noFill/>
          <a:ln>
            <a:noFill/>
          </a:ln>
        </p:spPr>
        <p:txBody>
          <a:bodyPr anchorCtr="0" anchor="t" bIns="0" lIns="0" spcFirstLastPara="1" rIns="0" wrap="square" tIns="0">
            <a:spAutoFit/>
          </a:bodyPr>
          <a:lstStyle/>
          <a:p>
            <a:pPr indent="0" lvl="0" marL="38100" rtl="0" algn="l">
              <a:lnSpc>
                <a:spcPct val="118076"/>
              </a:lnSpc>
              <a:spcBef>
                <a:spcPts val="0"/>
              </a:spcBef>
              <a:spcAft>
                <a:spcPts val="0"/>
              </a:spcAft>
              <a:buNone/>
            </a:pPr>
            <a:fld id="{00000000-1234-1234-1234-123412341234}" type="slidenum">
              <a:rPr lang="en-US"/>
              <a:t>‹#›</a:t>
            </a:fld>
            <a:endParaRPr/>
          </a:p>
        </p:txBody>
      </p:sp>
      <p:sp>
        <p:nvSpPr>
          <p:cNvPr id="77" name="Google Shape;77;p11"/>
          <p:cNvSpPr txBox="1"/>
          <p:nvPr>
            <p:ph idx="10" type="dt"/>
          </p:nvPr>
        </p:nvSpPr>
        <p:spPr>
          <a:xfrm>
            <a:off x="267457" y="4931200"/>
            <a:ext cx="724535" cy="181610"/>
          </a:xfrm>
          <a:prstGeom prst="rect">
            <a:avLst/>
          </a:prstGeom>
          <a:noFill/>
          <a:ln>
            <a:noFill/>
          </a:ln>
        </p:spPr>
        <p:txBody>
          <a:bodyPr anchorCtr="0" anchor="t" bIns="0" lIns="0" spcFirstLastPara="1" rIns="0" wrap="square" tIns="0">
            <a:spAutoFit/>
          </a:bodyPr>
          <a:lstStyle/>
          <a:p>
            <a:pPr indent="0" lvl="0" marL="12700" rtl="0" algn="l">
              <a:lnSpc>
                <a:spcPct val="119545"/>
              </a:lnSpc>
              <a:spcBef>
                <a:spcPts val="0"/>
              </a:spcBef>
              <a:spcAft>
                <a:spcPts val="0"/>
              </a:spcAft>
              <a:buNone/>
            </a:pPr>
            <a:r>
              <a:rPr lang="en-US"/>
              <a:t>07/09/2024</a:t>
            </a:r>
            <a:endParaRPr/>
          </a:p>
        </p:txBody>
      </p:sp>
      <p:sp>
        <p:nvSpPr>
          <p:cNvPr id="78" name="Google Shape;78;p11"/>
          <p:cNvSpPr txBox="1"/>
          <p:nvPr>
            <p:ph idx="11" type="ftr"/>
          </p:nvPr>
        </p:nvSpPr>
        <p:spPr>
          <a:xfrm>
            <a:off x="2642845" y="4931200"/>
            <a:ext cx="3653154" cy="181610"/>
          </a:xfrm>
          <a:prstGeom prst="rect">
            <a:avLst/>
          </a:prstGeom>
          <a:noFill/>
          <a:ln>
            <a:noFill/>
          </a:ln>
        </p:spPr>
        <p:txBody>
          <a:bodyPr anchorCtr="0" anchor="t" bIns="0" lIns="0" spcFirstLastPara="1" rIns="0" wrap="square" tIns="0">
            <a:spAutoFit/>
          </a:bodyPr>
          <a:lstStyle/>
          <a:p>
            <a:pPr indent="0" lvl="0" marL="12700" rtl="0" algn="l">
              <a:lnSpc>
                <a:spcPct val="119545"/>
              </a:lnSpc>
              <a:spcBef>
                <a:spcPts val="0"/>
              </a:spcBef>
              <a:spcAft>
                <a:spcPts val="0"/>
              </a:spcAft>
              <a:buNone/>
            </a:pPr>
            <a:r>
              <a:rPr lang="en-US"/>
              <a:t>cs626-2024  Assignment 1.a- POS Tagging using HMM</a:t>
            </a:r>
            <a:endParaRPr/>
          </a:p>
        </p:txBody>
      </p:sp>
      <p:sp>
        <p:nvSpPr>
          <p:cNvPr id="79" name="Google Shape;79;p11"/>
          <p:cNvSpPr txBox="1"/>
          <p:nvPr>
            <p:ph type="title"/>
          </p:nvPr>
        </p:nvSpPr>
        <p:spPr>
          <a:xfrm>
            <a:off x="917210" y="296857"/>
            <a:ext cx="7309578" cy="635000"/>
          </a:xfrm>
          <a:prstGeom prst="rect">
            <a:avLst/>
          </a:prstGeom>
          <a:noFill/>
          <a:ln>
            <a:noFill/>
          </a:ln>
        </p:spPr>
        <p:txBody>
          <a:bodyPr anchorCtr="0" anchor="t" bIns="0" lIns="0" spcFirstLastPara="1" rIns="0" wrap="square" tIns="12700">
            <a:spAutoFit/>
          </a:bodyPr>
          <a:lstStyle/>
          <a:p>
            <a:pPr indent="0" lvl="0" marL="1155700" rtl="0" algn="l">
              <a:lnSpc>
                <a:spcPct val="100000"/>
              </a:lnSpc>
              <a:spcBef>
                <a:spcPts val="0"/>
              </a:spcBef>
              <a:spcAft>
                <a:spcPts val="0"/>
              </a:spcAft>
              <a:buNone/>
            </a:pPr>
            <a:r>
              <a:rPr lang="en-US"/>
              <a:t>Per POS performance</a:t>
            </a:r>
            <a:endParaRPr/>
          </a:p>
        </p:txBody>
      </p:sp>
      <p:sp>
        <p:nvSpPr>
          <p:cNvPr id="80" name="Google Shape;80;p11"/>
          <p:cNvSpPr txBox="1"/>
          <p:nvPr/>
        </p:nvSpPr>
        <p:spPr>
          <a:xfrm>
            <a:off x="745399" y="1092575"/>
            <a:ext cx="4084800" cy="3830100"/>
          </a:xfrm>
          <a:prstGeom prst="rect">
            <a:avLst/>
          </a:prstGeom>
          <a:noFill/>
          <a:ln>
            <a:noFill/>
          </a:ln>
        </p:spPr>
        <p:txBody>
          <a:bodyPr anchorCtr="0" anchor="t" bIns="0" lIns="0" spcFirstLastPara="1" rIns="0" wrap="square" tIns="73650">
            <a:spAutoFit/>
          </a:bodyPr>
          <a:lstStyle/>
          <a:p>
            <a:pPr indent="-290195" lvl="0" marL="347345" rtl="0" algn="l">
              <a:lnSpc>
                <a:spcPct val="100000"/>
              </a:lnSpc>
              <a:spcBef>
                <a:spcPts val="0"/>
              </a:spcBef>
              <a:spcAft>
                <a:spcPts val="0"/>
              </a:spcAft>
              <a:buClr>
                <a:srgbClr val="0000FF"/>
              </a:buClr>
              <a:buSzPts val="1700"/>
              <a:buFont typeface="Arial"/>
              <a:buChar char="•"/>
            </a:pPr>
            <a:r>
              <a:rPr lang="en-US" sz="1700">
                <a:solidFill>
                  <a:srgbClr val="0000FF"/>
                </a:solidFill>
              </a:rPr>
              <a:t>. </a:t>
            </a:r>
            <a:endParaRPr sz="1700">
              <a:solidFill>
                <a:srgbClr val="0000FF"/>
              </a:solidFill>
            </a:endParaRPr>
          </a:p>
          <a:p>
            <a:pPr indent="-336550" lvl="1" marL="914400" rtl="0" algn="l">
              <a:lnSpc>
                <a:spcPct val="100000"/>
              </a:lnSpc>
              <a:spcBef>
                <a:spcPts val="0"/>
              </a:spcBef>
              <a:spcAft>
                <a:spcPts val="0"/>
              </a:spcAft>
              <a:buClr>
                <a:srgbClr val="0000FF"/>
              </a:buClr>
              <a:buSzPts val="1700"/>
              <a:buFont typeface="Arial"/>
              <a:buChar char="○"/>
            </a:pPr>
            <a:r>
              <a:rPr lang="en-US" sz="1700">
                <a:solidFill>
                  <a:srgbClr val="0000FF"/>
                </a:solidFill>
                <a:latin typeface="Arial"/>
                <a:ea typeface="Arial"/>
                <a:cs typeface="Arial"/>
                <a:sym typeface="Arial"/>
              </a:rPr>
              <a:t>P: 0.996</a:t>
            </a:r>
            <a:r>
              <a:rPr lang="en-US" sz="1700">
                <a:solidFill>
                  <a:srgbClr val="0000FF"/>
                </a:solidFill>
                <a:latin typeface="Arial"/>
                <a:ea typeface="Arial"/>
                <a:cs typeface="Arial"/>
                <a:sym typeface="Arial"/>
              </a:rPr>
              <a:t>, R: 0.999, F1</a:t>
            </a:r>
            <a:r>
              <a:rPr lang="en-US" sz="1700">
                <a:solidFill>
                  <a:srgbClr val="0000FF"/>
                </a:solidFill>
              </a:rPr>
              <a:t>: 0.997</a:t>
            </a:r>
            <a:endParaRPr sz="1700">
              <a:latin typeface="Arial"/>
              <a:ea typeface="Arial"/>
              <a:cs typeface="Arial"/>
              <a:sym typeface="Arial"/>
            </a:endParaRPr>
          </a:p>
          <a:p>
            <a:pPr indent="-290195" lvl="0" marL="347345" rtl="0" algn="l">
              <a:lnSpc>
                <a:spcPct val="100000"/>
              </a:lnSpc>
              <a:spcBef>
                <a:spcPts val="480"/>
              </a:spcBef>
              <a:spcAft>
                <a:spcPts val="0"/>
              </a:spcAft>
              <a:buClr>
                <a:srgbClr val="0000FF"/>
              </a:buClr>
              <a:buSzPts val="1700"/>
              <a:buFont typeface="Arial"/>
              <a:buChar char="•"/>
            </a:pPr>
            <a:r>
              <a:rPr lang="en-US" sz="1700">
                <a:solidFill>
                  <a:srgbClr val="0000FF"/>
                </a:solidFill>
              </a:rPr>
              <a:t>ADJ</a:t>
            </a:r>
            <a:endParaRPr sz="1700">
              <a:solidFill>
                <a:srgbClr val="0000FF"/>
              </a:solidFill>
            </a:endParaRPr>
          </a:p>
          <a:p>
            <a:pPr indent="-336550" lvl="1" marL="914400" rtl="0" algn="l">
              <a:lnSpc>
                <a:spcPct val="100000"/>
              </a:lnSpc>
              <a:spcBef>
                <a:spcPts val="480"/>
              </a:spcBef>
              <a:spcAft>
                <a:spcPts val="0"/>
              </a:spcAft>
              <a:buClr>
                <a:srgbClr val="0000FF"/>
              </a:buClr>
              <a:buSzPts val="1700"/>
              <a:buFont typeface="Arial"/>
              <a:buChar char="○"/>
            </a:pPr>
            <a:r>
              <a:rPr lang="en-US" sz="1700">
                <a:solidFill>
                  <a:srgbClr val="0000FF"/>
                </a:solidFill>
                <a:latin typeface="Arial"/>
                <a:ea typeface="Arial"/>
                <a:cs typeface="Arial"/>
                <a:sym typeface="Arial"/>
              </a:rPr>
              <a:t>P: 0.920, R: 0.910, F1</a:t>
            </a:r>
            <a:r>
              <a:rPr lang="en-US" sz="1700">
                <a:solidFill>
                  <a:srgbClr val="0000FF"/>
                </a:solidFill>
              </a:rPr>
              <a:t>: 0.915</a:t>
            </a:r>
            <a:endParaRPr sz="1700">
              <a:latin typeface="Arial"/>
              <a:ea typeface="Arial"/>
              <a:cs typeface="Arial"/>
              <a:sym typeface="Arial"/>
            </a:endParaRPr>
          </a:p>
          <a:p>
            <a:pPr indent="-290195" lvl="0" marL="347345" rtl="0" algn="l">
              <a:lnSpc>
                <a:spcPct val="100000"/>
              </a:lnSpc>
              <a:spcBef>
                <a:spcPts val="480"/>
              </a:spcBef>
              <a:spcAft>
                <a:spcPts val="0"/>
              </a:spcAft>
              <a:buClr>
                <a:srgbClr val="0000FF"/>
              </a:buClr>
              <a:buSzPts val="1700"/>
              <a:buFont typeface="Arial"/>
              <a:buChar char="•"/>
            </a:pPr>
            <a:r>
              <a:rPr lang="en-US" sz="1700">
                <a:solidFill>
                  <a:srgbClr val="0000FF"/>
                </a:solidFill>
              </a:rPr>
              <a:t>ADP</a:t>
            </a:r>
            <a:endParaRPr sz="1700">
              <a:solidFill>
                <a:srgbClr val="0000FF"/>
              </a:solidFill>
            </a:endParaRPr>
          </a:p>
          <a:p>
            <a:pPr indent="-336550" lvl="1" marL="914400" rtl="0" algn="l">
              <a:lnSpc>
                <a:spcPct val="100000"/>
              </a:lnSpc>
              <a:spcBef>
                <a:spcPts val="480"/>
              </a:spcBef>
              <a:spcAft>
                <a:spcPts val="0"/>
              </a:spcAft>
              <a:buClr>
                <a:srgbClr val="0000FF"/>
              </a:buClr>
              <a:buSzPts val="1700"/>
              <a:buChar char="○"/>
            </a:pPr>
            <a:r>
              <a:rPr lang="en-US" sz="1700">
                <a:solidFill>
                  <a:srgbClr val="0000FF"/>
                </a:solidFill>
              </a:rPr>
              <a:t>P: 0.949, R: 0,968, F1: 0.958</a:t>
            </a:r>
            <a:endParaRPr sz="1700">
              <a:solidFill>
                <a:srgbClr val="0000FF"/>
              </a:solidFill>
            </a:endParaRPr>
          </a:p>
          <a:p>
            <a:pPr indent="-290195" lvl="0" marL="347345" rtl="0" algn="l">
              <a:lnSpc>
                <a:spcPct val="100000"/>
              </a:lnSpc>
              <a:spcBef>
                <a:spcPts val="480"/>
              </a:spcBef>
              <a:spcAft>
                <a:spcPts val="0"/>
              </a:spcAft>
              <a:buClr>
                <a:srgbClr val="0000FF"/>
              </a:buClr>
              <a:buSzPts val="1700"/>
              <a:buFont typeface="Arial"/>
              <a:buChar char="•"/>
            </a:pPr>
            <a:r>
              <a:rPr lang="en-US" sz="1700">
                <a:solidFill>
                  <a:srgbClr val="0000FF"/>
                </a:solidFill>
              </a:rPr>
              <a:t>ADV</a:t>
            </a:r>
            <a:endParaRPr sz="1700">
              <a:solidFill>
                <a:srgbClr val="0000FF"/>
              </a:solidFill>
            </a:endParaRPr>
          </a:p>
          <a:p>
            <a:pPr indent="-336550" lvl="1" marL="914400" rtl="0" algn="l">
              <a:spcBef>
                <a:spcPts val="480"/>
              </a:spcBef>
              <a:spcAft>
                <a:spcPts val="0"/>
              </a:spcAft>
              <a:buClr>
                <a:srgbClr val="0000FF"/>
              </a:buClr>
              <a:buSzPts val="1700"/>
              <a:buChar char="○"/>
            </a:pPr>
            <a:r>
              <a:rPr lang="en-US" sz="1700">
                <a:solidFill>
                  <a:srgbClr val="0000FF"/>
                </a:solidFill>
              </a:rPr>
              <a:t>P: 0.908, R: 0.895, F1: 0.901</a:t>
            </a:r>
            <a:endParaRPr sz="1700">
              <a:solidFill>
                <a:srgbClr val="0000FF"/>
              </a:solidFill>
            </a:endParaRPr>
          </a:p>
          <a:p>
            <a:pPr indent="-290195" lvl="0" marL="347345" rtl="0" algn="l">
              <a:lnSpc>
                <a:spcPct val="100000"/>
              </a:lnSpc>
              <a:spcBef>
                <a:spcPts val="480"/>
              </a:spcBef>
              <a:spcAft>
                <a:spcPts val="0"/>
              </a:spcAft>
              <a:buClr>
                <a:srgbClr val="0000FF"/>
              </a:buClr>
              <a:buSzPts val="1700"/>
              <a:buFont typeface="Arial"/>
              <a:buChar char="•"/>
            </a:pPr>
            <a:r>
              <a:rPr lang="en-US" sz="1700">
                <a:solidFill>
                  <a:srgbClr val="0000FF"/>
                </a:solidFill>
              </a:rPr>
              <a:t>CONJ</a:t>
            </a:r>
            <a:endParaRPr sz="1700">
              <a:solidFill>
                <a:srgbClr val="0000FF"/>
              </a:solidFill>
            </a:endParaRPr>
          </a:p>
          <a:p>
            <a:pPr indent="-336550" lvl="1" marL="914400" rtl="0" algn="l">
              <a:spcBef>
                <a:spcPts val="480"/>
              </a:spcBef>
              <a:spcAft>
                <a:spcPts val="0"/>
              </a:spcAft>
              <a:buClr>
                <a:srgbClr val="0000FF"/>
              </a:buClr>
              <a:buSzPts val="1700"/>
              <a:buChar char="○"/>
            </a:pPr>
            <a:r>
              <a:rPr lang="en-US" sz="1700">
                <a:solidFill>
                  <a:srgbClr val="0000FF"/>
                </a:solidFill>
              </a:rPr>
              <a:t>P: 0.993, R: 0.994, F1: 0.993</a:t>
            </a:r>
            <a:endParaRPr sz="1700">
              <a:solidFill>
                <a:srgbClr val="0000FF"/>
              </a:solidFill>
            </a:endParaRPr>
          </a:p>
          <a:p>
            <a:pPr indent="-290195" lvl="0" marL="347345" rtl="0" algn="l">
              <a:lnSpc>
                <a:spcPct val="100000"/>
              </a:lnSpc>
              <a:spcBef>
                <a:spcPts val="480"/>
              </a:spcBef>
              <a:spcAft>
                <a:spcPts val="0"/>
              </a:spcAft>
              <a:buClr>
                <a:srgbClr val="0000FF"/>
              </a:buClr>
              <a:buSzPts val="1700"/>
              <a:buChar char="•"/>
            </a:pPr>
            <a:r>
              <a:rPr lang="en-US" sz="1700">
                <a:solidFill>
                  <a:srgbClr val="0000FF"/>
                </a:solidFill>
              </a:rPr>
              <a:t>DET</a:t>
            </a:r>
            <a:endParaRPr sz="1700">
              <a:solidFill>
                <a:srgbClr val="0000FF"/>
              </a:solidFill>
            </a:endParaRPr>
          </a:p>
          <a:p>
            <a:pPr indent="-336550" lvl="1" marL="914400" rtl="0" algn="l">
              <a:spcBef>
                <a:spcPts val="480"/>
              </a:spcBef>
              <a:spcAft>
                <a:spcPts val="0"/>
              </a:spcAft>
              <a:buClr>
                <a:srgbClr val="0000FF"/>
              </a:buClr>
              <a:buSzPts val="1700"/>
              <a:buChar char="○"/>
            </a:pPr>
            <a:r>
              <a:rPr lang="en-US" sz="1700">
                <a:solidFill>
                  <a:srgbClr val="0000FF"/>
                </a:solidFill>
              </a:rPr>
              <a:t>P: 0.962, R: 0.986, F1: 0.974</a:t>
            </a:r>
            <a:endParaRPr sz="1700">
              <a:solidFill>
                <a:srgbClr val="0000FF"/>
              </a:solidFill>
            </a:endParaRPr>
          </a:p>
        </p:txBody>
      </p:sp>
      <p:sp>
        <p:nvSpPr>
          <p:cNvPr id="81" name="Google Shape;81;p11"/>
          <p:cNvSpPr txBox="1"/>
          <p:nvPr/>
        </p:nvSpPr>
        <p:spPr>
          <a:xfrm>
            <a:off x="4977299" y="1092575"/>
            <a:ext cx="4084800" cy="3830100"/>
          </a:xfrm>
          <a:prstGeom prst="rect">
            <a:avLst/>
          </a:prstGeom>
          <a:noFill/>
          <a:ln>
            <a:noFill/>
          </a:ln>
        </p:spPr>
        <p:txBody>
          <a:bodyPr anchorCtr="0" anchor="t" bIns="0" lIns="0" spcFirstLastPara="1" rIns="0" wrap="square" tIns="73650">
            <a:spAutoFit/>
          </a:bodyPr>
          <a:lstStyle/>
          <a:p>
            <a:pPr indent="-290195" lvl="0" marL="347345" rtl="0" algn="l">
              <a:lnSpc>
                <a:spcPct val="100000"/>
              </a:lnSpc>
              <a:spcBef>
                <a:spcPts val="0"/>
              </a:spcBef>
              <a:spcAft>
                <a:spcPts val="0"/>
              </a:spcAft>
              <a:buClr>
                <a:srgbClr val="0000FF"/>
              </a:buClr>
              <a:buSzPts val="1700"/>
              <a:buFont typeface="Arial"/>
              <a:buChar char="•"/>
            </a:pPr>
            <a:r>
              <a:rPr lang="en-US" sz="1700">
                <a:solidFill>
                  <a:srgbClr val="0000FF"/>
                </a:solidFill>
              </a:rPr>
              <a:t>NOUN</a:t>
            </a:r>
            <a:endParaRPr sz="1700">
              <a:solidFill>
                <a:srgbClr val="0000FF"/>
              </a:solidFill>
            </a:endParaRPr>
          </a:p>
          <a:p>
            <a:pPr indent="-336550" lvl="1" marL="914400" rtl="0" algn="l">
              <a:lnSpc>
                <a:spcPct val="100000"/>
              </a:lnSpc>
              <a:spcBef>
                <a:spcPts val="0"/>
              </a:spcBef>
              <a:spcAft>
                <a:spcPts val="0"/>
              </a:spcAft>
              <a:buClr>
                <a:srgbClr val="0000FF"/>
              </a:buClr>
              <a:buSzPts val="1700"/>
              <a:buFont typeface="Arial"/>
              <a:buChar char="○"/>
            </a:pPr>
            <a:r>
              <a:rPr lang="en-US" sz="1700">
                <a:solidFill>
                  <a:srgbClr val="0000FF"/>
                </a:solidFill>
                <a:latin typeface="Arial"/>
                <a:ea typeface="Arial"/>
                <a:cs typeface="Arial"/>
                <a:sym typeface="Arial"/>
              </a:rPr>
              <a:t>P: 0.9</a:t>
            </a:r>
            <a:r>
              <a:rPr lang="en-US" sz="1700">
                <a:solidFill>
                  <a:srgbClr val="0000FF"/>
                </a:solidFill>
              </a:rPr>
              <a:t>59</a:t>
            </a:r>
            <a:r>
              <a:rPr lang="en-US" sz="1700">
                <a:solidFill>
                  <a:srgbClr val="0000FF"/>
                </a:solidFill>
                <a:latin typeface="Arial"/>
                <a:ea typeface="Arial"/>
                <a:cs typeface="Arial"/>
                <a:sym typeface="Arial"/>
              </a:rPr>
              <a:t>, R: 0.9</a:t>
            </a:r>
            <a:r>
              <a:rPr lang="en-US" sz="1700">
                <a:solidFill>
                  <a:srgbClr val="0000FF"/>
                </a:solidFill>
              </a:rPr>
              <a:t>55</a:t>
            </a:r>
            <a:r>
              <a:rPr lang="en-US" sz="1700">
                <a:solidFill>
                  <a:srgbClr val="0000FF"/>
                </a:solidFill>
                <a:latin typeface="Arial"/>
                <a:ea typeface="Arial"/>
                <a:cs typeface="Arial"/>
                <a:sym typeface="Arial"/>
              </a:rPr>
              <a:t>, F1</a:t>
            </a:r>
            <a:r>
              <a:rPr lang="en-US" sz="1700">
                <a:solidFill>
                  <a:srgbClr val="0000FF"/>
                </a:solidFill>
              </a:rPr>
              <a:t>: 0.957</a:t>
            </a:r>
            <a:endParaRPr sz="1700">
              <a:latin typeface="Arial"/>
              <a:ea typeface="Arial"/>
              <a:cs typeface="Arial"/>
              <a:sym typeface="Arial"/>
            </a:endParaRPr>
          </a:p>
          <a:p>
            <a:pPr indent="-290195" lvl="0" marL="347345" rtl="0" algn="l">
              <a:lnSpc>
                <a:spcPct val="100000"/>
              </a:lnSpc>
              <a:spcBef>
                <a:spcPts val="480"/>
              </a:spcBef>
              <a:spcAft>
                <a:spcPts val="0"/>
              </a:spcAft>
              <a:buClr>
                <a:srgbClr val="0000FF"/>
              </a:buClr>
              <a:buSzPts val="1700"/>
              <a:buFont typeface="Arial"/>
              <a:buChar char="•"/>
            </a:pPr>
            <a:r>
              <a:rPr lang="en-US" sz="1700">
                <a:solidFill>
                  <a:srgbClr val="0000FF"/>
                </a:solidFill>
              </a:rPr>
              <a:t>NUM</a:t>
            </a:r>
            <a:endParaRPr sz="1700">
              <a:solidFill>
                <a:srgbClr val="0000FF"/>
              </a:solidFill>
            </a:endParaRPr>
          </a:p>
          <a:p>
            <a:pPr indent="-336550" lvl="1" marL="914400" rtl="0" algn="l">
              <a:lnSpc>
                <a:spcPct val="100000"/>
              </a:lnSpc>
              <a:spcBef>
                <a:spcPts val="480"/>
              </a:spcBef>
              <a:spcAft>
                <a:spcPts val="0"/>
              </a:spcAft>
              <a:buClr>
                <a:srgbClr val="0000FF"/>
              </a:buClr>
              <a:buSzPts val="1700"/>
              <a:buFont typeface="Arial"/>
              <a:buChar char="○"/>
            </a:pPr>
            <a:r>
              <a:rPr lang="en-US" sz="1700">
                <a:solidFill>
                  <a:srgbClr val="0000FF"/>
                </a:solidFill>
                <a:latin typeface="Arial"/>
                <a:ea typeface="Arial"/>
                <a:cs typeface="Arial"/>
                <a:sym typeface="Arial"/>
              </a:rPr>
              <a:t>P: 0.971, R</a:t>
            </a:r>
            <a:r>
              <a:rPr lang="en-US" sz="1700">
                <a:solidFill>
                  <a:srgbClr val="0000FF"/>
                </a:solidFill>
              </a:rPr>
              <a:t>: 0.914</a:t>
            </a:r>
            <a:r>
              <a:rPr lang="en-US" sz="1700">
                <a:solidFill>
                  <a:srgbClr val="0000FF"/>
                </a:solidFill>
                <a:latin typeface="Arial"/>
                <a:ea typeface="Arial"/>
                <a:cs typeface="Arial"/>
                <a:sym typeface="Arial"/>
              </a:rPr>
              <a:t>, F1: 0.942</a:t>
            </a:r>
            <a:endParaRPr sz="1700">
              <a:latin typeface="Arial"/>
              <a:ea typeface="Arial"/>
              <a:cs typeface="Arial"/>
              <a:sym typeface="Arial"/>
            </a:endParaRPr>
          </a:p>
          <a:p>
            <a:pPr indent="-290195" lvl="0" marL="347345" rtl="0" algn="l">
              <a:lnSpc>
                <a:spcPct val="100000"/>
              </a:lnSpc>
              <a:spcBef>
                <a:spcPts val="480"/>
              </a:spcBef>
              <a:spcAft>
                <a:spcPts val="0"/>
              </a:spcAft>
              <a:buClr>
                <a:srgbClr val="0000FF"/>
              </a:buClr>
              <a:buSzPts val="1700"/>
              <a:buFont typeface="Arial"/>
              <a:buChar char="•"/>
            </a:pPr>
            <a:r>
              <a:rPr lang="en-US" sz="1700">
                <a:solidFill>
                  <a:srgbClr val="0000FF"/>
                </a:solidFill>
              </a:rPr>
              <a:t>PRON</a:t>
            </a:r>
            <a:endParaRPr sz="1700">
              <a:solidFill>
                <a:srgbClr val="0000FF"/>
              </a:solidFill>
            </a:endParaRPr>
          </a:p>
          <a:p>
            <a:pPr indent="-336550" lvl="1" marL="914400" rtl="0" algn="l">
              <a:spcBef>
                <a:spcPts val="480"/>
              </a:spcBef>
              <a:spcAft>
                <a:spcPts val="0"/>
              </a:spcAft>
              <a:buClr>
                <a:srgbClr val="0000FF"/>
              </a:buClr>
              <a:buSzPts val="1700"/>
              <a:buChar char="○"/>
            </a:pPr>
            <a:r>
              <a:rPr lang="en-US" sz="1700">
                <a:solidFill>
                  <a:srgbClr val="0000FF"/>
                </a:solidFill>
              </a:rPr>
              <a:t>P: 0.954, R: 0.985, F1: 0.969</a:t>
            </a:r>
            <a:endParaRPr sz="1700">
              <a:solidFill>
                <a:srgbClr val="0000FF"/>
              </a:solidFill>
            </a:endParaRPr>
          </a:p>
          <a:p>
            <a:pPr indent="-290195" lvl="0" marL="347345" rtl="0" algn="l">
              <a:lnSpc>
                <a:spcPct val="100000"/>
              </a:lnSpc>
              <a:spcBef>
                <a:spcPts val="480"/>
              </a:spcBef>
              <a:spcAft>
                <a:spcPts val="0"/>
              </a:spcAft>
              <a:buClr>
                <a:srgbClr val="0000FF"/>
              </a:buClr>
              <a:buSzPts val="1700"/>
              <a:buFont typeface="Arial"/>
              <a:buChar char="•"/>
            </a:pPr>
            <a:r>
              <a:rPr lang="en-US" sz="1700">
                <a:solidFill>
                  <a:srgbClr val="0000FF"/>
                </a:solidFill>
              </a:rPr>
              <a:t>PRT</a:t>
            </a:r>
            <a:endParaRPr sz="1700">
              <a:solidFill>
                <a:srgbClr val="0000FF"/>
              </a:solidFill>
            </a:endParaRPr>
          </a:p>
          <a:p>
            <a:pPr indent="-336550" lvl="1" marL="914400" rtl="0" algn="l">
              <a:spcBef>
                <a:spcPts val="480"/>
              </a:spcBef>
              <a:spcAft>
                <a:spcPts val="0"/>
              </a:spcAft>
              <a:buClr>
                <a:srgbClr val="0000FF"/>
              </a:buClr>
              <a:buSzPts val="1700"/>
              <a:buChar char="○"/>
            </a:pPr>
            <a:r>
              <a:rPr lang="en-US" sz="1700">
                <a:solidFill>
                  <a:srgbClr val="0000FF"/>
                </a:solidFill>
              </a:rPr>
              <a:t>P: 0.908, R: 0.907, F1: 0.907</a:t>
            </a:r>
            <a:endParaRPr sz="1700">
              <a:solidFill>
                <a:srgbClr val="0000FF"/>
              </a:solidFill>
            </a:endParaRPr>
          </a:p>
          <a:p>
            <a:pPr indent="-290195" lvl="0" marL="347345" rtl="0" algn="l">
              <a:lnSpc>
                <a:spcPct val="100000"/>
              </a:lnSpc>
              <a:spcBef>
                <a:spcPts val="480"/>
              </a:spcBef>
              <a:spcAft>
                <a:spcPts val="0"/>
              </a:spcAft>
              <a:buClr>
                <a:srgbClr val="0000FF"/>
              </a:buClr>
              <a:buSzPts val="1700"/>
              <a:buFont typeface="Arial"/>
              <a:buChar char="•"/>
            </a:pPr>
            <a:r>
              <a:rPr lang="en-US" sz="1700">
                <a:solidFill>
                  <a:srgbClr val="0000FF"/>
                </a:solidFill>
              </a:rPr>
              <a:t>VERB</a:t>
            </a:r>
            <a:endParaRPr sz="1700">
              <a:solidFill>
                <a:srgbClr val="0000FF"/>
              </a:solidFill>
            </a:endParaRPr>
          </a:p>
          <a:p>
            <a:pPr indent="-336550" lvl="1" marL="914400" rtl="0" algn="l">
              <a:spcBef>
                <a:spcPts val="480"/>
              </a:spcBef>
              <a:spcAft>
                <a:spcPts val="0"/>
              </a:spcAft>
              <a:buClr>
                <a:srgbClr val="0000FF"/>
              </a:buClr>
              <a:buSzPts val="1700"/>
              <a:buChar char="○"/>
            </a:pPr>
            <a:r>
              <a:rPr lang="en-US" sz="1700">
                <a:solidFill>
                  <a:srgbClr val="0000FF"/>
                </a:solidFill>
              </a:rPr>
              <a:t>P: 0.972, R: 0.950, F1: 0.961</a:t>
            </a:r>
            <a:endParaRPr sz="1700">
              <a:solidFill>
                <a:srgbClr val="0000FF"/>
              </a:solidFill>
            </a:endParaRPr>
          </a:p>
          <a:p>
            <a:pPr indent="-290195" lvl="0" marL="347345" rtl="0" algn="l">
              <a:lnSpc>
                <a:spcPct val="100000"/>
              </a:lnSpc>
              <a:spcBef>
                <a:spcPts val="480"/>
              </a:spcBef>
              <a:spcAft>
                <a:spcPts val="0"/>
              </a:spcAft>
              <a:buClr>
                <a:srgbClr val="0000FF"/>
              </a:buClr>
              <a:buSzPts val="1700"/>
              <a:buChar char="•"/>
            </a:pPr>
            <a:r>
              <a:rPr lang="en-US" sz="1700">
                <a:solidFill>
                  <a:srgbClr val="0000FF"/>
                </a:solidFill>
              </a:rPr>
              <a:t>X</a:t>
            </a:r>
            <a:endParaRPr sz="1700">
              <a:solidFill>
                <a:srgbClr val="0000FF"/>
              </a:solidFill>
            </a:endParaRPr>
          </a:p>
          <a:p>
            <a:pPr indent="-336550" lvl="1" marL="914400" rtl="0" algn="l">
              <a:spcBef>
                <a:spcPts val="480"/>
              </a:spcBef>
              <a:spcAft>
                <a:spcPts val="0"/>
              </a:spcAft>
              <a:buClr>
                <a:srgbClr val="0000FF"/>
              </a:buClr>
              <a:buSzPts val="1700"/>
              <a:buChar char="○"/>
            </a:pPr>
            <a:r>
              <a:rPr lang="en-US" sz="1700">
                <a:solidFill>
                  <a:srgbClr val="0000FF"/>
                </a:solidFill>
              </a:rPr>
              <a:t>P: 0.800 , R: 0.504, F1: 0.618</a:t>
            </a:r>
            <a:endParaRPr sz="1700">
              <a:solidFill>
                <a:srgbClr val="0000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5" name="Shape 85"/>
        <p:cNvGrpSpPr/>
        <p:nvPr/>
      </p:nvGrpSpPr>
      <p:grpSpPr>
        <a:xfrm>
          <a:off x="0" y="0"/>
          <a:ext cx="0" cy="0"/>
          <a:chOff x="0" y="0"/>
          <a:chExt cx="0" cy="0"/>
        </a:xfrm>
      </p:grpSpPr>
      <p:sp>
        <p:nvSpPr>
          <p:cNvPr id="86" name="Google Shape;86;p12"/>
          <p:cNvSpPr txBox="1"/>
          <p:nvPr>
            <p:ph idx="12" type="sldNum"/>
          </p:nvPr>
        </p:nvSpPr>
        <p:spPr>
          <a:xfrm>
            <a:off x="8789057" y="4879273"/>
            <a:ext cx="273050" cy="210185"/>
          </a:xfrm>
          <a:prstGeom prst="rect">
            <a:avLst/>
          </a:prstGeom>
          <a:noFill/>
          <a:ln>
            <a:noFill/>
          </a:ln>
        </p:spPr>
        <p:txBody>
          <a:bodyPr anchorCtr="0" anchor="t" bIns="0" lIns="0" spcFirstLastPara="1" rIns="0" wrap="square" tIns="0">
            <a:spAutoFit/>
          </a:bodyPr>
          <a:lstStyle/>
          <a:p>
            <a:pPr indent="0" lvl="0" marL="38100" rtl="0" algn="l">
              <a:lnSpc>
                <a:spcPct val="118076"/>
              </a:lnSpc>
              <a:spcBef>
                <a:spcPts val="0"/>
              </a:spcBef>
              <a:spcAft>
                <a:spcPts val="0"/>
              </a:spcAft>
              <a:buNone/>
            </a:pPr>
            <a:fld id="{00000000-1234-1234-1234-123412341234}" type="slidenum">
              <a:rPr lang="en-US"/>
              <a:t>‹#›</a:t>
            </a:fld>
            <a:endParaRPr/>
          </a:p>
        </p:txBody>
      </p:sp>
      <p:sp>
        <p:nvSpPr>
          <p:cNvPr id="87" name="Google Shape;87;p12"/>
          <p:cNvSpPr txBox="1"/>
          <p:nvPr>
            <p:ph idx="10" type="dt"/>
          </p:nvPr>
        </p:nvSpPr>
        <p:spPr>
          <a:xfrm>
            <a:off x="267457" y="4931200"/>
            <a:ext cx="724535" cy="181610"/>
          </a:xfrm>
          <a:prstGeom prst="rect">
            <a:avLst/>
          </a:prstGeom>
          <a:noFill/>
          <a:ln>
            <a:noFill/>
          </a:ln>
        </p:spPr>
        <p:txBody>
          <a:bodyPr anchorCtr="0" anchor="t" bIns="0" lIns="0" spcFirstLastPara="1" rIns="0" wrap="square" tIns="0">
            <a:spAutoFit/>
          </a:bodyPr>
          <a:lstStyle/>
          <a:p>
            <a:pPr indent="0" lvl="0" marL="12700" rtl="0" algn="l">
              <a:lnSpc>
                <a:spcPct val="119545"/>
              </a:lnSpc>
              <a:spcBef>
                <a:spcPts val="0"/>
              </a:spcBef>
              <a:spcAft>
                <a:spcPts val="0"/>
              </a:spcAft>
              <a:buNone/>
            </a:pPr>
            <a:r>
              <a:rPr lang="en-US"/>
              <a:t>07/09/2024</a:t>
            </a:r>
            <a:endParaRPr/>
          </a:p>
        </p:txBody>
      </p:sp>
      <p:sp>
        <p:nvSpPr>
          <p:cNvPr id="88" name="Google Shape;88;p12"/>
          <p:cNvSpPr txBox="1"/>
          <p:nvPr>
            <p:ph idx="11" type="ftr"/>
          </p:nvPr>
        </p:nvSpPr>
        <p:spPr>
          <a:xfrm>
            <a:off x="2642845" y="4931200"/>
            <a:ext cx="3653154" cy="181610"/>
          </a:xfrm>
          <a:prstGeom prst="rect">
            <a:avLst/>
          </a:prstGeom>
          <a:noFill/>
          <a:ln>
            <a:noFill/>
          </a:ln>
        </p:spPr>
        <p:txBody>
          <a:bodyPr anchorCtr="0" anchor="t" bIns="0" lIns="0" spcFirstLastPara="1" rIns="0" wrap="square" tIns="0">
            <a:spAutoFit/>
          </a:bodyPr>
          <a:lstStyle/>
          <a:p>
            <a:pPr indent="0" lvl="0" marL="12700" rtl="0" algn="l">
              <a:lnSpc>
                <a:spcPct val="119545"/>
              </a:lnSpc>
              <a:spcBef>
                <a:spcPts val="0"/>
              </a:spcBef>
              <a:spcAft>
                <a:spcPts val="0"/>
              </a:spcAft>
              <a:buNone/>
            </a:pPr>
            <a:r>
              <a:rPr lang="en-US"/>
              <a:t>cs626-2024  Assignment 1.a- POS Tagging using HMM</a:t>
            </a:r>
            <a:endParaRPr/>
          </a:p>
        </p:txBody>
      </p:sp>
      <p:sp>
        <p:nvSpPr>
          <p:cNvPr id="89" name="Google Shape;89;p12"/>
          <p:cNvSpPr txBox="1"/>
          <p:nvPr>
            <p:ph type="title"/>
          </p:nvPr>
        </p:nvSpPr>
        <p:spPr>
          <a:xfrm>
            <a:off x="973883" y="-7942"/>
            <a:ext cx="7193280" cy="1244600"/>
          </a:xfrm>
          <a:prstGeom prst="rect">
            <a:avLst/>
          </a:prstGeom>
          <a:noFill/>
          <a:ln>
            <a:noFill/>
          </a:ln>
        </p:spPr>
        <p:txBody>
          <a:bodyPr anchorCtr="0" anchor="t" bIns="0" lIns="0" spcFirstLastPara="1" rIns="0" wrap="square" tIns="12700">
            <a:spAutoFit/>
          </a:bodyPr>
          <a:lstStyle/>
          <a:p>
            <a:pPr indent="-1905635" lvl="0" marL="1917700" marR="5080" rtl="0" algn="l">
              <a:lnSpc>
                <a:spcPct val="100000"/>
              </a:lnSpc>
              <a:spcBef>
                <a:spcPts val="0"/>
              </a:spcBef>
              <a:spcAft>
                <a:spcPts val="0"/>
              </a:spcAft>
              <a:buNone/>
            </a:pPr>
            <a:r>
              <a:rPr lang="en-US"/>
              <a:t>Confusion Matrix (12 X 12) (can give heat map)</a:t>
            </a:r>
            <a:endParaRPr/>
          </a:p>
        </p:txBody>
      </p:sp>
      <p:pic>
        <p:nvPicPr>
          <p:cNvPr id="90" name="Google Shape;90;p12"/>
          <p:cNvPicPr preferRelativeResize="0"/>
          <p:nvPr/>
        </p:nvPicPr>
        <p:blipFill>
          <a:blip r:embed="rId3">
            <a:alphaModFix/>
          </a:blip>
          <a:stretch>
            <a:fillRect/>
          </a:stretch>
        </p:blipFill>
        <p:spPr>
          <a:xfrm>
            <a:off x="2642850" y="1323833"/>
            <a:ext cx="3938919" cy="338974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4" name="Shape 94"/>
        <p:cNvGrpSpPr/>
        <p:nvPr/>
      </p:nvGrpSpPr>
      <p:grpSpPr>
        <a:xfrm>
          <a:off x="0" y="0"/>
          <a:ext cx="0" cy="0"/>
          <a:chOff x="0" y="0"/>
          <a:chExt cx="0" cy="0"/>
        </a:xfrm>
      </p:grpSpPr>
      <p:sp>
        <p:nvSpPr>
          <p:cNvPr id="95" name="Google Shape;95;p13"/>
          <p:cNvSpPr txBox="1"/>
          <p:nvPr>
            <p:ph idx="12" type="sldNum"/>
          </p:nvPr>
        </p:nvSpPr>
        <p:spPr>
          <a:xfrm>
            <a:off x="8789057" y="4879273"/>
            <a:ext cx="273050" cy="210185"/>
          </a:xfrm>
          <a:prstGeom prst="rect">
            <a:avLst/>
          </a:prstGeom>
          <a:noFill/>
          <a:ln>
            <a:noFill/>
          </a:ln>
        </p:spPr>
        <p:txBody>
          <a:bodyPr anchorCtr="0" anchor="t" bIns="0" lIns="0" spcFirstLastPara="1" rIns="0" wrap="square" tIns="0">
            <a:spAutoFit/>
          </a:bodyPr>
          <a:lstStyle/>
          <a:p>
            <a:pPr indent="0" lvl="0" marL="38100" rtl="0" algn="l">
              <a:lnSpc>
                <a:spcPct val="118076"/>
              </a:lnSpc>
              <a:spcBef>
                <a:spcPts val="0"/>
              </a:spcBef>
              <a:spcAft>
                <a:spcPts val="0"/>
              </a:spcAft>
              <a:buNone/>
            </a:pPr>
            <a:fld id="{00000000-1234-1234-1234-123412341234}" type="slidenum">
              <a:rPr lang="en-US"/>
              <a:t>‹#›</a:t>
            </a:fld>
            <a:endParaRPr/>
          </a:p>
        </p:txBody>
      </p:sp>
      <p:sp>
        <p:nvSpPr>
          <p:cNvPr id="96" name="Google Shape;96;p13"/>
          <p:cNvSpPr txBox="1"/>
          <p:nvPr>
            <p:ph idx="10" type="dt"/>
          </p:nvPr>
        </p:nvSpPr>
        <p:spPr>
          <a:xfrm>
            <a:off x="267457" y="4931200"/>
            <a:ext cx="724535" cy="181610"/>
          </a:xfrm>
          <a:prstGeom prst="rect">
            <a:avLst/>
          </a:prstGeom>
          <a:noFill/>
          <a:ln>
            <a:noFill/>
          </a:ln>
        </p:spPr>
        <p:txBody>
          <a:bodyPr anchorCtr="0" anchor="t" bIns="0" lIns="0" spcFirstLastPara="1" rIns="0" wrap="square" tIns="0">
            <a:spAutoFit/>
          </a:bodyPr>
          <a:lstStyle/>
          <a:p>
            <a:pPr indent="0" lvl="0" marL="12700" rtl="0" algn="l">
              <a:lnSpc>
                <a:spcPct val="119545"/>
              </a:lnSpc>
              <a:spcBef>
                <a:spcPts val="0"/>
              </a:spcBef>
              <a:spcAft>
                <a:spcPts val="0"/>
              </a:spcAft>
              <a:buNone/>
            </a:pPr>
            <a:r>
              <a:rPr lang="en-US"/>
              <a:t>07/09/2024</a:t>
            </a:r>
            <a:endParaRPr/>
          </a:p>
        </p:txBody>
      </p:sp>
      <p:sp>
        <p:nvSpPr>
          <p:cNvPr id="97" name="Google Shape;97;p13"/>
          <p:cNvSpPr txBox="1"/>
          <p:nvPr>
            <p:ph idx="11" type="ftr"/>
          </p:nvPr>
        </p:nvSpPr>
        <p:spPr>
          <a:xfrm>
            <a:off x="2642845" y="4931200"/>
            <a:ext cx="3653154" cy="181610"/>
          </a:xfrm>
          <a:prstGeom prst="rect">
            <a:avLst/>
          </a:prstGeom>
          <a:noFill/>
          <a:ln>
            <a:noFill/>
          </a:ln>
        </p:spPr>
        <p:txBody>
          <a:bodyPr anchorCtr="0" anchor="t" bIns="0" lIns="0" spcFirstLastPara="1" rIns="0" wrap="square" tIns="0">
            <a:spAutoFit/>
          </a:bodyPr>
          <a:lstStyle/>
          <a:p>
            <a:pPr indent="0" lvl="0" marL="12700" rtl="0" algn="l">
              <a:lnSpc>
                <a:spcPct val="119545"/>
              </a:lnSpc>
              <a:spcBef>
                <a:spcPts val="0"/>
              </a:spcBef>
              <a:spcAft>
                <a:spcPts val="0"/>
              </a:spcAft>
              <a:buNone/>
            </a:pPr>
            <a:r>
              <a:rPr lang="en-US"/>
              <a:t>cs626-2024  Assignment 1.a- POS Tagging using HMM</a:t>
            </a:r>
            <a:endParaRPr/>
          </a:p>
        </p:txBody>
      </p:sp>
      <p:sp>
        <p:nvSpPr>
          <p:cNvPr id="98" name="Google Shape;98;p13"/>
          <p:cNvSpPr txBox="1"/>
          <p:nvPr>
            <p:ph type="title"/>
          </p:nvPr>
        </p:nvSpPr>
        <p:spPr>
          <a:xfrm>
            <a:off x="931223" y="-8016"/>
            <a:ext cx="7278300" cy="1028700"/>
          </a:xfrm>
          <a:prstGeom prst="rect">
            <a:avLst/>
          </a:prstGeom>
          <a:noFill/>
          <a:ln>
            <a:noFill/>
          </a:ln>
        </p:spPr>
        <p:txBody>
          <a:bodyPr anchorCtr="0" anchor="t" bIns="0" lIns="0" spcFirstLastPara="1" rIns="0" wrap="square" tIns="12700">
            <a:spAutoFit/>
          </a:bodyPr>
          <a:lstStyle/>
          <a:p>
            <a:pPr indent="-2626360" lvl="0" marL="3552825" marR="5080" rtl="0" algn="l">
              <a:lnSpc>
                <a:spcPct val="100000"/>
              </a:lnSpc>
              <a:spcBef>
                <a:spcPts val="0"/>
              </a:spcBef>
              <a:spcAft>
                <a:spcPts val="0"/>
              </a:spcAft>
              <a:buNone/>
            </a:pPr>
            <a:r>
              <a:rPr lang="en-US" sz="3300"/>
              <a:t>Interpretation of confusion </a:t>
            </a:r>
            <a:endParaRPr sz="3300"/>
          </a:p>
          <a:p>
            <a:pPr indent="-2626360" lvl="0" marL="4467225" marR="5080" rtl="0" algn="l">
              <a:lnSpc>
                <a:spcPct val="100000"/>
              </a:lnSpc>
              <a:spcBef>
                <a:spcPts val="0"/>
              </a:spcBef>
              <a:spcAft>
                <a:spcPts val="0"/>
              </a:spcAft>
              <a:buNone/>
            </a:pPr>
            <a:r>
              <a:rPr lang="en-US" sz="3300"/>
              <a:t>(error analysis)</a:t>
            </a:r>
            <a:endParaRPr sz="3300"/>
          </a:p>
        </p:txBody>
      </p:sp>
      <p:sp>
        <p:nvSpPr>
          <p:cNvPr id="99" name="Google Shape;99;p13"/>
          <p:cNvSpPr txBox="1"/>
          <p:nvPr/>
        </p:nvSpPr>
        <p:spPr>
          <a:xfrm>
            <a:off x="745365" y="1153533"/>
            <a:ext cx="7376100" cy="4230300"/>
          </a:xfrm>
          <a:prstGeom prst="rect">
            <a:avLst/>
          </a:prstGeom>
          <a:noFill/>
          <a:ln>
            <a:noFill/>
          </a:ln>
        </p:spPr>
        <p:txBody>
          <a:bodyPr anchorCtr="0" anchor="t" bIns="0" lIns="0" spcFirstLastPara="1" rIns="0" wrap="square" tIns="12700">
            <a:spAutoFit/>
          </a:bodyPr>
          <a:lstStyle/>
          <a:p>
            <a:pPr indent="-304165" lvl="0" marL="347980" marR="5080" rtl="0" algn="l">
              <a:lnSpc>
                <a:spcPct val="100000"/>
              </a:lnSpc>
              <a:spcBef>
                <a:spcPts val="0"/>
              </a:spcBef>
              <a:spcAft>
                <a:spcPts val="0"/>
              </a:spcAft>
              <a:buClr>
                <a:srgbClr val="0000FF"/>
              </a:buClr>
              <a:buSzPts val="1900"/>
              <a:buFont typeface="Arial"/>
              <a:buChar char="•"/>
            </a:pPr>
            <a:r>
              <a:rPr lang="en-US" sz="1900">
                <a:solidFill>
                  <a:srgbClr val="0000FF"/>
                </a:solidFill>
              </a:rPr>
              <a:t>Most confused tag: </a:t>
            </a:r>
            <a:r>
              <a:rPr b="1" lang="en-US" sz="1900">
                <a:solidFill>
                  <a:srgbClr val="0000FF"/>
                </a:solidFill>
              </a:rPr>
              <a:t>X </a:t>
            </a:r>
            <a:r>
              <a:rPr lang="en-US" sz="1900">
                <a:solidFill>
                  <a:srgbClr val="0000FF"/>
                </a:solidFill>
              </a:rPr>
              <a:t>(</a:t>
            </a:r>
            <a:r>
              <a:rPr lang="en-US" sz="1900">
                <a:solidFill>
                  <a:srgbClr val="0000FF"/>
                </a:solidFill>
              </a:rPr>
              <a:t>P: 0.800 , R: 0.504, F1: 0.618)</a:t>
            </a:r>
            <a:endParaRPr sz="1900">
              <a:solidFill>
                <a:srgbClr val="0000FF"/>
              </a:solidFill>
            </a:endParaRPr>
          </a:p>
          <a:p>
            <a:pPr indent="-272415" lvl="0" marL="347980" marR="5080" rtl="0" algn="l">
              <a:lnSpc>
                <a:spcPct val="100000"/>
              </a:lnSpc>
              <a:spcBef>
                <a:spcPts val="0"/>
              </a:spcBef>
              <a:spcAft>
                <a:spcPts val="0"/>
              </a:spcAft>
              <a:buClr>
                <a:srgbClr val="0000FF"/>
              </a:buClr>
              <a:buSzPts val="1400"/>
              <a:buFont typeface="Arial"/>
              <a:buChar char="•"/>
            </a:pPr>
            <a:r>
              <a:rPr lang="en-US">
                <a:solidFill>
                  <a:srgbClr val="0000FF"/>
                </a:solidFill>
              </a:rPr>
              <a:t>Code-mixing: Mi diapiace, Signora, ma insomma. (</a:t>
            </a:r>
            <a:r>
              <a:rPr lang="en-US" u="sng">
                <a:solidFill>
                  <a:srgbClr val="0000FF"/>
                </a:solidFill>
              </a:rPr>
              <a:t>Spanish</a:t>
            </a:r>
            <a:r>
              <a:rPr lang="en-US">
                <a:solidFill>
                  <a:srgbClr val="0000FF"/>
                </a:solidFill>
              </a:rPr>
              <a:t> sentences being used in an English Corpus)</a:t>
            </a:r>
            <a:endParaRPr>
              <a:solidFill>
                <a:srgbClr val="0000FF"/>
              </a:solidFill>
            </a:endParaRPr>
          </a:p>
          <a:p>
            <a:pPr indent="-272415" lvl="0" marL="347980" marR="5080" rtl="0" algn="l">
              <a:lnSpc>
                <a:spcPct val="100000"/>
              </a:lnSpc>
              <a:spcBef>
                <a:spcPts val="0"/>
              </a:spcBef>
              <a:spcAft>
                <a:spcPts val="0"/>
              </a:spcAft>
              <a:buClr>
                <a:srgbClr val="0000FF"/>
              </a:buClr>
              <a:buSzPts val="1400"/>
              <a:buChar char="•"/>
            </a:pPr>
            <a:r>
              <a:rPr lang="en-US">
                <a:solidFill>
                  <a:srgbClr val="0000FF"/>
                </a:solidFill>
              </a:rPr>
              <a:t>Then she said, “</a:t>
            </a:r>
            <a:r>
              <a:rPr b="1" lang="en-US" u="sng">
                <a:solidFill>
                  <a:srgbClr val="0000FF"/>
                </a:solidFill>
              </a:rPr>
              <a:t>Allons</a:t>
            </a:r>
            <a:r>
              <a:rPr lang="en-US">
                <a:solidFill>
                  <a:srgbClr val="0000FF"/>
                </a:solidFill>
              </a:rPr>
              <a:t>”, and we got up and went to my hotel without another word. “Allons” is an unknown word (</a:t>
            </a:r>
            <a:r>
              <a:rPr lang="en-US" u="sng">
                <a:solidFill>
                  <a:srgbClr val="0000FF"/>
                </a:solidFill>
              </a:rPr>
              <a:t>French</a:t>
            </a:r>
            <a:r>
              <a:rPr lang="en-US">
                <a:solidFill>
                  <a:srgbClr val="0000FF"/>
                </a:solidFill>
              </a:rPr>
              <a:t>) but has been tagged as a noun (most common)</a:t>
            </a:r>
            <a:endParaRPr>
              <a:solidFill>
                <a:srgbClr val="0000FF"/>
              </a:solidFill>
            </a:endParaRPr>
          </a:p>
          <a:p>
            <a:pPr indent="-272415" lvl="0" marL="347980" marR="5080" rtl="0" algn="l">
              <a:lnSpc>
                <a:spcPct val="100000"/>
              </a:lnSpc>
              <a:spcBef>
                <a:spcPts val="0"/>
              </a:spcBef>
              <a:spcAft>
                <a:spcPts val="0"/>
              </a:spcAft>
              <a:buClr>
                <a:srgbClr val="0000FF"/>
              </a:buClr>
              <a:buSzPts val="1400"/>
              <a:buChar char="•"/>
            </a:pPr>
            <a:r>
              <a:rPr lang="en-US" u="sng">
                <a:solidFill>
                  <a:srgbClr val="0000FF"/>
                </a:solidFill>
                <a:highlight>
                  <a:srgbClr val="FCFCF9"/>
                </a:highlight>
              </a:rPr>
              <a:t>Adverbs being confused as adjectives</a:t>
            </a:r>
            <a:endParaRPr u="sng">
              <a:solidFill>
                <a:srgbClr val="0000FF"/>
              </a:solidFill>
              <a:highlight>
                <a:srgbClr val="FCFCF9"/>
              </a:highlight>
            </a:endParaRPr>
          </a:p>
          <a:p>
            <a:pPr indent="0" lvl="0" marL="0" marR="5080" rtl="0" algn="l">
              <a:spcBef>
                <a:spcPts val="0"/>
              </a:spcBef>
              <a:spcAft>
                <a:spcPts val="0"/>
              </a:spcAft>
              <a:buNone/>
            </a:pPr>
            <a:r>
              <a:rPr lang="en-US" u="sng">
                <a:solidFill>
                  <a:srgbClr val="0000FF"/>
                </a:solidFill>
                <a:highlight>
                  <a:srgbClr val="FCFCF9"/>
                </a:highlight>
              </a:rPr>
              <a:t>		</a:t>
            </a:r>
            <a:r>
              <a:rPr lang="en-US">
                <a:solidFill>
                  <a:srgbClr val="0000FF"/>
                </a:solidFill>
                <a:highlight>
                  <a:srgbClr val="FCFCF9"/>
                </a:highlight>
              </a:rPr>
              <a:t>He felt a </a:t>
            </a:r>
            <a:r>
              <a:rPr b="1" lang="en-US" u="sng">
                <a:solidFill>
                  <a:srgbClr val="0000FF"/>
                </a:solidFill>
                <a:highlight>
                  <a:srgbClr val="FCFCF9"/>
                </a:highlight>
              </a:rPr>
              <a:t>little</a:t>
            </a:r>
            <a:r>
              <a:rPr lang="en-US">
                <a:solidFill>
                  <a:srgbClr val="0000FF"/>
                </a:solidFill>
                <a:highlight>
                  <a:srgbClr val="FCFCF9"/>
                </a:highlight>
              </a:rPr>
              <a:t> sick at his stomach. </a:t>
            </a:r>
            <a:r>
              <a:rPr lang="en-US">
                <a:solidFill>
                  <a:srgbClr val="0000FF"/>
                </a:solidFill>
              </a:rPr>
              <a:t>“little” is an adverb (ADV) , incorrectly tagged      as a ADJ.</a:t>
            </a:r>
            <a:endParaRPr>
              <a:solidFill>
                <a:srgbClr val="0000FF"/>
              </a:solidFill>
            </a:endParaRPr>
          </a:p>
          <a:p>
            <a:pPr indent="0" lvl="0" marL="0" marR="5080" rtl="0" algn="l">
              <a:spcBef>
                <a:spcPts val="0"/>
              </a:spcBef>
              <a:spcAft>
                <a:spcPts val="0"/>
              </a:spcAft>
              <a:buNone/>
            </a:pPr>
            <a:r>
              <a:rPr lang="en-US">
                <a:solidFill>
                  <a:srgbClr val="0000FF"/>
                </a:solidFill>
              </a:rPr>
              <a:t>		This can be because:</a:t>
            </a:r>
            <a:endParaRPr>
              <a:solidFill>
                <a:srgbClr val="0000FF"/>
              </a:solidFill>
            </a:endParaRPr>
          </a:p>
          <a:p>
            <a:pPr indent="-317500" lvl="0" marL="1371600" marR="5080" rtl="0" algn="l">
              <a:spcBef>
                <a:spcPts val="0"/>
              </a:spcBef>
              <a:spcAft>
                <a:spcPts val="0"/>
              </a:spcAft>
              <a:buClr>
                <a:srgbClr val="0000FF"/>
              </a:buClr>
              <a:buSzPts val="1400"/>
              <a:buChar char="-"/>
            </a:pPr>
            <a:r>
              <a:rPr lang="en-US">
                <a:solidFill>
                  <a:srgbClr val="0000FF"/>
                </a:solidFill>
              </a:rPr>
              <a:t>"little" is modifying the adjective "sick," describing the degree or extent of sickness.</a:t>
            </a:r>
            <a:endParaRPr>
              <a:solidFill>
                <a:srgbClr val="0000FF"/>
              </a:solidFill>
            </a:endParaRPr>
          </a:p>
          <a:p>
            <a:pPr indent="-317500" lvl="0" marL="1371600" marR="5080" rtl="0" algn="l">
              <a:spcBef>
                <a:spcPts val="0"/>
              </a:spcBef>
              <a:spcAft>
                <a:spcPts val="0"/>
              </a:spcAft>
              <a:buClr>
                <a:srgbClr val="0000FF"/>
              </a:buClr>
              <a:buSzPts val="1400"/>
              <a:buChar char="-"/>
            </a:pPr>
            <a:r>
              <a:rPr lang="en-US">
                <a:solidFill>
                  <a:srgbClr val="0000FF"/>
                </a:solidFill>
              </a:rPr>
              <a:t>If "little" were an adjective, it would be modifying a noun, like "stomach." But here, "stomach" is a prepositional object and not directly modified by "little."</a:t>
            </a:r>
            <a:endParaRPr>
              <a:solidFill>
                <a:srgbClr val="0000FF"/>
              </a:solidFill>
            </a:endParaRPr>
          </a:p>
          <a:p>
            <a:pPr indent="-317500" lvl="0" marL="1371600" marR="5080" rtl="0" algn="l">
              <a:spcBef>
                <a:spcPts val="0"/>
              </a:spcBef>
              <a:spcAft>
                <a:spcPts val="0"/>
              </a:spcAft>
              <a:buClr>
                <a:srgbClr val="0000FF"/>
              </a:buClr>
              <a:buSzPts val="1400"/>
              <a:buChar char="-"/>
            </a:pPr>
            <a:r>
              <a:rPr lang="en-US">
                <a:solidFill>
                  <a:srgbClr val="0000FF"/>
                </a:solidFill>
              </a:rPr>
              <a:t>The phrase "a little sick" is an idiom meaning "somewhat sick" or "slightly ill"</a:t>
            </a:r>
            <a:endParaRPr>
              <a:solidFill>
                <a:srgbClr val="0000FF"/>
              </a:solidFill>
            </a:endParaRPr>
          </a:p>
          <a:p>
            <a:pPr indent="0" lvl="0" marL="0" marR="5080" rtl="0" algn="l">
              <a:spcBef>
                <a:spcPts val="0"/>
              </a:spcBef>
              <a:spcAft>
                <a:spcPts val="0"/>
              </a:spcAft>
              <a:buNone/>
            </a:pPr>
            <a:r>
              <a:rPr lang="en-US">
                <a:solidFill>
                  <a:srgbClr val="0000FF"/>
                </a:solidFill>
              </a:rPr>
              <a:t>           </a:t>
            </a:r>
            <a:r>
              <a:rPr lang="en-US" u="sng">
                <a:solidFill>
                  <a:srgbClr val="0000FF"/>
                </a:solidFill>
                <a:highlight>
                  <a:srgbClr val="FCFCF9"/>
                </a:highlight>
              </a:rPr>
              <a:t>Adverbs being confused as adjectives</a:t>
            </a:r>
            <a:endParaRPr u="sng">
              <a:solidFill>
                <a:srgbClr val="0000FF"/>
              </a:solidFill>
              <a:highlight>
                <a:srgbClr val="FCFCF9"/>
              </a:highlight>
            </a:endParaRPr>
          </a:p>
          <a:p>
            <a:pPr indent="0" lvl="0" marL="914400" marR="5080" rtl="0" algn="l">
              <a:spcBef>
                <a:spcPts val="0"/>
              </a:spcBef>
              <a:spcAft>
                <a:spcPts val="0"/>
              </a:spcAft>
              <a:buNone/>
            </a:pPr>
            <a:r>
              <a:rPr lang="en-US">
                <a:solidFill>
                  <a:srgbClr val="0000FF"/>
                </a:solidFill>
                <a:highlight>
                  <a:srgbClr val="FCFCF9"/>
                </a:highlight>
              </a:rPr>
              <a:t>But to Keith's London-bred mind, such acreage sounded </a:t>
            </a:r>
            <a:r>
              <a:rPr b="1" lang="en-US" u="sng">
                <a:solidFill>
                  <a:srgbClr val="0000FF"/>
                </a:solidFill>
                <a:highlight>
                  <a:srgbClr val="FCFCF9"/>
                </a:highlight>
              </a:rPr>
              <a:t>rather</a:t>
            </a:r>
            <a:r>
              <a:rPr b="1" lang="en-US">
                <a:solidFill>
                  <a:srgbClr val="0000FF"/>
                </a:solidFill>
                <a:highlight>
                  <a:srgbClr val="FCFCF9"/>
                </a:highlight>
              </a:rPr>
              <a:t> </a:t>
            </a:r>
            <a:r>
              <a:rPr lang="en-US">
                <a:solidFill>
                  <a:srgbClr val="0000FF"/>
                </a:solidFill>
                <a:highlight>
                  <a:srgbClr val="FCFCF9"/>
                </a:highlight>
              </a:rPr>
              <a:t>invincible. </a:t>
            </a:r>
            <a:r>
              <a:rPr lang="en-US">
                <a:solidFill>
                  <a:srgbClr val="0000FF"/>
                </a:solidFill>
              </a:rPr>
              <a:t>“rather” is an adverb (ADV) , incorrectly tagged as a ADP.</a:t>
            </a:r>
            <a:endParaRPr>
              <a:solidFill>
                <a:srgbClr val="0000FF"/>
              </a:solidFill>
            </a:endParaRPr>
          </a:p>
          <a:p>
            <a:pPr indent="0" lvl="0" marL="457200" marR="5080" rtl="0" algn="l">
              <a:lnSpc>
                <a:spcPct val="100000"/>
              </a:lnSpc>
              <a:spcBef>
                <a:spcPts val="0"/>
              </a:spcBef>
              <a:spcAft>
                <a:spcPts val="0"/>
              </a:spcAft>
              <a:buNone/>
            </a:pPr>
            <a:r>
              <a:t/>
            </a:r>
            <a:endParaRPr sz="1100">
              <a:solidFill>
                <a:srgbClr val="0000FF"/>
              </a:solidFill>
            </a:endParaRPr>
          </a:p>
          <a:p>
            <a:pPr indent="0" lvl="0" marL="0" rtl="0" algn="l">
              <a:lnSpc>
                <a:spcPct val="100000"/>
              </a:lnSpc>
              <a:spcBef>
                <a:spcPts val="480"/>
              </a:spcBef>
              <a:spcAft>
                <a:spcPts val="0"/>
              </a:spcAft>
              <a:buNone/>
            </a:pPr>
            <a:r>
              <a:t/>
            </a:r>
            <a:endParaRPr sz="16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3" name="Shape 103"/>
        <p:cNvGrpSpPr/>
        <p:nvPr/>
      </p:nvGrpSpPr>
      <p:grpSpPr>
        <a:xfrm>
          <a:off x="0" y="0"/>
          <a:ext cx="0" cy="0"/>
          <a:chOff x="0" y="0"/>
          <a:chExt cx="0" cy="0"/>
        </a:xfrm>
      </p:grpSpPr>
      <p:sp>
        <p:nvSpPr>
          <p:cNvPr id="104" name="Google Shape;104;p14"/>
          <p:cNvSpPr txBox="1"/>
          <p:nvPr>
            <p:ph idx="12" type="sldNum"/>
          </p:nvPr>
        </p:nvSpPr>
        <p:spPr>
          <a:xfrm>
            <a:off x="8789057" y="4879273"/>
            <a:ext cx="273000" cy="200100"/>
          </a:xfrm>
          <a:prstGeom prst="rect">
            <a:avLst/>
          </a:prstGeom>
          <a:noFill/>
          <a:ln>
            <a:noFill/>
          </a:ln>
        </p:spPr>
        <p:txBody>
          <a:bodyPr anchorCtr="0" anchor="t" bIns="0" lIns="0" spcFirstLastPara="1" rIns="0" wrap="square" tIns="0">
            <a:spAutoFit/>
          </a:bodyPr>
          <a:lstStyle/>
          <a:p>
            <a:pPr indent="0" lvl="0" marL="38100" rtl="0" algn="l">
              <a:lnSpc>
                <a:spcPct val="118076"/>
              </a:lnSpc>
              <a:spcBef>
                <a:spcPts val="0"/>
              </a:spcBef>
              <a:spcAft>
                <a:spcPts val="0"/>
              </a:spcAft>
              <a:buNone/>
            </a:pPr>
            <a:fld id="{00000000-1234-1234-1234-123412341234}" type="slidenum">
              <a:rPr lang="en-US"/>
              <a:t>‹#›</a:t>
            </a:fld>
            <a:endParaRPr/>
          </a:p>
        </p:txBody>
      </p:sp>
      <p:sp>
        <p:nvSpPr>
          <p:cNvPr id="105" name="Google Shape;105;p14"/>
          <p:cNvSpPr txBox="1"/>
          <p:nvPr>
            <p:ph idx="10" type="dt"/>
          </p:nvPr>
        </p:nvSpPr>
        <p:spPr>
          <a:xfrm>
            <a:off x="267457" y="4931200"/>
            <a:ext cx="724500" cy="169200"/>
          </a:xfrm>
          <a:prstGeom prst="rect">
            <a:avLst/>
          </a:prstGeom>
          <a:noFill/>
          <a:ln>
            <a:noFill/>
          </a:ln>
        </p:spPr>
        <p:txBody>
          <a:bodyPr anchorCtr="0" anchor="t" bIns="0" lIns="0" spcFirstLastPara="1" rIns="0" wrap="square" tIns="0">
            <a:spAutoFit/>
          </a:bodyPr>
          <a:lstStyle/>
          <a:p>
            <a:pPr indent="0" lvl="0" marL="12700" rtl="0" algn="l">
              <a:lnSpc>
                <a:spcPct val="119545"/>
              </a:lnSpc>
              <a:spcBef>
                <a:spcPts val="0"/>
              </a:spcBef>
              <a:spcAft>
                <a:spcPts val="0"/>
              </a:spcAft>
              <a:buNone/>
            </a:pPr>
            <a:r>
              <a:rPr lang="en-US"/>
              <a:t>07/09/2024</a:t>
            </a:r>
            <a:endParaRPr/>
          </a:p>
        </p:txBody>
      </p:sp>
      <p:sp>
        <p:nvSpPr>
          <p:cNvPr id="106" name="Google Shape;106;p14"/>
          <p:cNvSpPr txBox="1"/>
          <p:nvPr>
            <p:ph idx="11" type="ftr"/>
          </p:nvPr>
        </p:nvSpPr>
        <p:spPr>
          <a:xfrm>
            <a:off x="2642845" y="4931200"/>
            <a:ext cx="3653100" cy="169200"/>
          </a:xfrm>
          <a:prstGeom prst="rect">
            <a:avLst/>
          </a:prstGeom>
          <a:noFill/>
          <a:ln>
            <a:noFill/>
          </a:ln>
        </p:spPr>
        <p:txBody>
          <a:bodyPr anchorCtr="0" anchor="t" bIns="0" lIns="0" spcFirstLastPara="1" rIns="0" wrap="square" tIns="0">
            <a:spAutoFit/>
          </a:bodyPr>
          <a:lstStyle/>
          <a:p>
            <a:pPr indent="0" lvl="0" marL="12700" rtl="0" algn="l">
              <a:lnSpc>
                <a:spcPct val="119545"/>
              </a:lnSpc>
              <a:spcBef>
                <a:spcPts val="0"/>
              </a:spcBef>
              <a:spcAft>
                <a:spcPts val="0"/>
              </a:spcAft>
              <a:buNone/>
            </a:pPr>
            <a:r>
              <a:rPr lang="en-US"/>
              <a:t>cs626-2024  Assignment 1.a- POS Tagging using HMM</a:t>
            </a:r>
            <a:endParaRPr/>
          </a:p>
        </p:txBody>
      </p:sp>
      <p:sp>
        <p:nvSpPr>
          <p:cNvPr id="107" name="Google Shape;107;p14"/>
          <p:cNvSpPr txBox="1"/>
          <p:nvPr>
            <p:ph type="title"/>
          </p:nvPr>
        </p:nvSpPr>
        <p:spPr>
          <a:xfrm>
            <a:off x="931223" y="-8016"/>
            <a:ext cx="7278300" cy="1244100"/>
          </a:xfrm>
          <a:prstGeom prst="rect">
            <a:avLst/>
          </a:prstGeom>
          <a:noFill/>
          <a:ln>
            <a:noFill/>
          </a:ln>
        </p:spPr>
        <p:txBody>
          <a:bodyPr anchorCtr="0" anchor="t" bIns="0" lIns="0" spcFirstLastPara="1" rIns="0" wrap="square" tIns="12700">
            <a:spAutoFit/>
          </a:bodyPr>
          <a:lstStyle/>
          <a:p>
            <a:pPr indent="-2626360" lvl="0" marL="3552825" marR="5080" rtl="0" algn="l">
              <a:lnSpc>
                <a:spcPct val="100000"/>
              </a:lnSpc>
              <a:spcBef>
                <a:spcPts val="0"/>
              </a:spcBef>
              <a:spcAft>
                <a:spcPts val="0"/>
              </a:spcAft>
              <a:buNone/>
            </a:pPr>
            <a:r>
              <a:rPr lang="en-US"/>
              <a:t>Interpretation of confusion </a:t>
            </a:r>
            <a:endParaRPr/>
          </a:p>
          <a:p>
            <a:pPr indent="-2626360" lvl="0" marL="4467225" marR="5080" rtl="0" algn="l">
              <a:lnSpc>
                <a:spcPct val="100000"/>
              </a:lnSpc>
              <a:spcBef>
                <a:spcPts val="0"/>
              </a:spcBef>
              <a:spcAft>
                <a:spcPts val="0"/>
              </a:spcAft>
              <a:buNone/>
            </a:pPr>
            <a:r>
              <a:rPr lang="en-US"/>
              <a:t>(error analysis)</a:t>
            </a:r>
            <a:endParaRPr/>
          </a:p>
        </p:txBody>
      </p:sp>
      <p:sp>
        <p:nvSpPr>
          <p:cNvPr id="108" name="Google Shape;108;p14"/>
          <p:cNvSpPr txBox="1"/>
          <p:nvPr/>
        </p:nvSpPr>
        <p:spPr>
          <a:xfrm>
            <a:off x="745365" y="1153533"/>
            <a:ext cx="7376100" cy="3845400"/>
          </a:xfrm>
          <a:prstGeom prst="rect">
            <a:avLst/>
          </a:prstGeom>
          <a:noFill/>
          <a:ln>
            <a:noFill/>
          </a:ln>
        </p:spPr>
        <p:txBody>
          <a:bodyPr anchorCtr="0" anchor="t" bIns="0" lIns="0" spcFirstLastPara="1" rIns="0" wrap="square" tIns="12700">
            <a:spAutoFit/>
          </a:bodyPr>
          <a:lstStyle/>
          <a:p>
            <a:pPr indent="0" lvl="0" marL="457200" marR="5080" rtl="0" algn="l">
              <a:lnSpc>
                <a:spcPct val="100000"/>
              </a:lnSpc>
              <a:spcBef>
                <a:spcPts val="0"/>
              </a:spcBef>
              <a:spcAft>
                <a:spcPts val="0"/>
              </a:spcAft>
              <a:buNone/>
            </a:pPr>
            <a:r>
              <a:t/>
            </a:r>
            <a:endParaRPr sz="1600">
              <a:solidFill>
                <a:srgbClr val="0000FF"/>
              </a:solidFill>
            </a:endParaRPr>
          </a:p>
          <a:p>
            <a:pPr indent="0" lvl="0" marL="457200" marR="5080" rtl="0" algn="l">
              <a:lnSpc>
                <a:spcPct val="100000"/>
              </a:lnSpc>
              <a:spcBef>
                <a:spcPts val="0"/>
              </a:spcBef>
              <a:spcAft>
                <a:spcPts val="0"/>
              </a:spcAft>
              <a:buNone/>
            </a:pPr>
            <a:r>
              <a:rPr lang="en-US" sz="1600" u="sng">
                <a:solidFill>
                  <a:srgbClr val="0000FF"/>
                </a:solidFill>
              </a:rPr>
              <a:t>Verb confused as Noun</a:t>
            </a:r>
            <a:endParaRPr sz="1600" u="sng">
              <a:solidFill>
                <a:srgbClr val="0000FF"/>
              </a:solidFill>
            </a:endParaRPr>
          </a:p>
          <a:p>
            <a:pPr indent="0" lvl="0" marL="457200" marR="5080" rtl="0" algn="l">
              <a:spcBef>
                <a:spcPts val="0"/>
              </a:spcBef>
              <a:spcAft>
                <a:spcPts val="0"/>
              </a:spcAft>
              <a:buNone/>
            </a:pPr>
            <a:r>
              <a:rPr lang="en-US" sz="1600">
                <a:solidFill>
                  <a:srgbClr val="0000FF"/>
                </a:solidFill>
              </a:rPr>
              <a:t>Ex: He ceased </a:t>
            </a:r>
            <a:r>
              <a:rPr b="1" lang="en-US" sz="1600" u="sng">
                <a:solidFill>
                  <a:srgbClr val="0000FF"/>
                </a:solidFill>
              </a:rPr>
              <a:t>weeping</a:t>
            </a:r>
            <a:r>
              <a:rPr lang="en-US" sz="1600">
                <a:solidFill>
                  <a:srgbClr val="0000FF"/>
                </a:solidFill>
              </a:rPr>
              <a:t>. “weeping” is a verb, but it has been incorrectly tagged as a Noun. This can be because:</a:t>
            </a:r>
            <a:endParaRPr sz="1600">
              <a:solidFill>
                <a:srgbClr val="0000FF"/>
              </a:solidFill>
            </a:endParaRPr>
          </a:p>
          <a:p>
            <a:pPr indent="-330200" lvl="0" marL="1371600" marR="5080" rtl="0" algn="l">
              <a:spcBef>
                <a:spcPts val="0"/>
              </a:spcBef>
              <a:spcAft>
                <a:spcPts val="0"/>
              </a:spcAft>
              <a:buClr>
                <a:srgbClr val="0000FF"/>
              </a:buClr>
              <a:buSzPts val="1600"/>
              <a:buChar char="●"/>
            </a:pPr>
            <a:r>
              <a:rPr lang="en-US" sz="1600">
                <a:solidFill>
                  <a:srgbClr val="0000FF"/>
                </a:solidFill>
              </a:rPr>
              <a:t>"weeping" is directly affected by the verb "ceased", and verbs are usually followed by nouns. </a:t>
            </a:r>
            <a:endParaRPr sz="1600">
              <a:solidFill>
                <a:srgbClr val="0000FF"/>
              </a:solidFill>
            </a:endParaRPr>
          </a:p>
          <a:p>
            <a:pPr indent="-330200" lvl="0" marL="1371600" marR="5080" rtl="0" algn="l">
              <a:spcBef>
                <a:spcPts val="0"/>
              </a:spcBef>
              <a:spcAft>
                <a:spcPts val="0"/>
              </a:spcAft>
              <a:buClr>
                <a:srgbClr val="0000FF"/>
              </a:buClr>
              <a:buSzPts val="1600"/>
              <a:buChar char="●"/>
            </a:pPr>
            <a:r>
              <a:rPr lang="en-US" sz="1600">
                <a:solidFill>
                  <a:srgbClr val="0000FF"/>
                </a:solidFill>
              </a:rPr>
              <a:t>-ing form indicates an ongoing action, which is closer to a verb usage than a noun.</a:t>
            </a:r>
            <a:endParaRPr sz="1600">
              <a:solidFill>
                <a:srgbClr val="0000FF"/>
              </a:solidFill>
            </a:endParaRPr>
          </a:p>
          <a:p>
            <a:pPr indent="0" lvl="0" marL="457200" marR="5080" rtl="0" algn="l">
              <a:spcBef>
                <a:spcPts val="0"/>
              </a:spcBef>
              <a:spcAft>
                <a:spcPts val="0"/>
              </a:spcAft>
              <a:buNone/>
            </a:pPr>
            <a:r>
              <a:rPr lang="en-US" sz="1600">
                <a:solidFill>
                  <a:srgbClr val="0000FF"/>
                </a:solidFill>
              </a:rPr>
              <a:t>Ex: It's nothing to </a:t>
            </a:r>
            <a:r>
              <a:rPr b="1" lang="en-US" sz="1600" u="sng">
                <a:solidFill>
                  <a:srgbClr val="0000FF"/>
                </a:solidFill>
              </a:rPr>
              <a:t>fool</a:t>
            </a:r>
            <a:r>
              <a:rPr lang="en-US" sz="1600">
                <a:solidFill>
                  <a:srgbClr val="0000FF"/>
                </a:solidFill>
              </a:rPr>
              <a:t> with. “fool” is a verb, but it has been incorrectly tagged as a Noun.</a:t>
            </a:r>
            <a:endParaRPr sz="1600">
              <a:solidFill>
                <a:srgbClr val="0000FF"/>
              </a:solidFill>
            </a:endParaRPr>
          </a:p>
          <a:p>
            <a:pPr indent="0" lvl="0" marL="457200" marR="5080" rtl="0" algn="l">
              <a:spcBef>
                <a:spcPts val="0"/>
              </a:spcBef>
              <a:spcAft>
                <a:spcPts val="0"/>
              </a:spcAft>
              <a:buNone/>
            </a:pPr>
            <a:r>
              <a:t/>
            </a:r>
            <a:endParaRPr sz="1600">
              <a:solidFill>
                <a:srgbClr val="0000FF"/>
              </a:solidFill>
            </a:endParaRPr>
          </a:p>
          <a:p>
            <a:pPr indent="0" lvl="0" marL="457200" marR="5080" rtl="0" algn="l">
              <a:spcBef>
                <a:spcPts val="0"/>
              </a:spcBef>
              <a:spcAft>
                <a:spcPts val="0"/>
              </a:spcAft>
              <a:buNone/>
            </a:pPr>
            <a:r>
              <a:rPr lang="en-US" sz="1600" u="sng">
                <a:solidFill>
                  <a:srgbClr val="0000FF"/>
                </a:solidFill>
              </a:rPr>
              <a:t>Noun confused as Verb</a:t>
            </a:r>
            <a:endParaRPr sz="1600" u="sng">
              <a:solidFill>
                <a:srgbClr val="0000FF"/>
              </a:solidFill>
            </a:endParaRPr>
          </a:p>
          <a:p>
            <a:pPr indent="0" lvl="0" marL="457200" marR="5080" rtl="0" algn="l">
              <a:lnSpc>
                <a:spcPct val="100000"/>
              </a:lnSpc>
              <a:spcBef>
                <a:spcPts val="0"/>
              </a:spcBef>
              <a:spcAft>
                <a:spcPts val="0"/>
              </a:spcAft>
              <a:buNone/>
            </a:pPr>
            <a:r>
              <a:rPr lang="en-US" sz="1600">
                <a:solidFill>
                  <a:srgbClr val="0000FF"/>
                </a:solidFill>
              </a:rPr>
              <a:t>The shot reverberated in diminishing </a:t>
            </a:r>
            <a:r>
              <a:rPr b="1" lang="en-US" sz="1600" u="sng">
                <a:solidFill>
                  <a:srgbClr val="0000FF"/>
                </a:solidFill>
              </a:rPr>
              <a:t>whiplashes</a:t>
            </a:r>
            <a:r>
              <a:rPr lang="en-US" sz="1600">
                <a:solidFill>
                  <a:srgbClr val="0000FF"/>
                </a:solidFill>
              </a:rPr>
              <a:t> of sound.</a:t>
            </a:r>
            <a:endParaRPr sz="1600">
              <a:solidFill>
                <a:srgbClr val="0000FF"/>
              </a:solidFill>
            </a:endParaRPr>
          </a:p>
          <a:p>
            <a:pPr indent="0" lvl="0" marL="457200" marR="5080" rtl="0" algn="l">
              <a:spcBef>
                <a:spcPts val="0"/>
              </a:spcBef>
              <a:spcAft>
                <a:spcPts val="0"/>
              </a:spcAft>
              <a:buNone/>
            </a:pPr>
            <a:r>
              <a:rPr lang="en-US" sz="1600">
                <a:solidFill>
                  <a:srgbClr val="0000FF"/>
                </a:solidFill>
              </a:rPr>
              <a:t>“whiplashes” is a Noun, but it has been incorrectly tagged as a verb.</a:t>
            </a:r>
            <a:endParaRPr sz="1600">
              <a:solidFill>
                <a:srgbClr val="0000FF"/>
              </a:solidFill>
            </a:endParaRPr>
          </a:p>
          <a:p>
            <a:pPr indent="0" lvl="0" marL="457200" rtl="0" algn="l">
              <a:lnSpc>
                <a:spcPct val="100000"/>
              </a:lnSpc>
              <a:spcBef>
                <a:spcPts val="480"/>
              </a:spcBef>
              <a:spcAft>
                <a:spcPts val="0"/>
              </a:spcAft>
              <a:buNone/>
            </a:pPr>
            <a:r>
              <a:t/>
            </a:r>
            <a:endParaRPr sz="21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2" name="Shape 112"/>
        <p:cNvGrpSpPr/>
        <p:nvPr/>
      </p:nvGrpSpPr>
      <p:grpSpPr>
        <a:xfrm>
          <a:off x="0" y="0"/>
          <a:ext cx="0" cy="0"/>
          <a:chOff x="0" y="0"/>
          <a:chExt cx="0" cy="0"/>
        </a:xfrm>
      </p:grpSpPr>
      <p:sp>
        <p:nvSpPr>
          <p:cNvPr id="113" name="Google Shape;113;p15"/>
          <p:cNvSpPr txBox="1"/>
          <p:nvPr>
            <p:ph idx="12" type="sldNum"/>
          </p:nvPr>
        </p:nvSpPr>
        <p:spPr>
          <a:xfrm>
            <a:off x="8789057" y="4879273"/>
            <a:ext cx="273050" cy="210185"/>
          </a:xfrm>
          <a:prstGeom prst="rect">
            <a:avLst/>
          </a:prstGeom>
          <a:noFill/>
          <a:ln>
            <a:noFill/>
          </a:ln>
        </p:spPr>
        <p:txBody>
          <a:bodyPr anchorCtr="0" anchor="t" bIns="0" lIns="0" spcFirstLastPara="1" rIns="0" wrap="square" tIns="0">
            <a:spAutoFit/>
          </a:bodyPr>
          <a:lstStyle/>
          <a:p>
            <a:pPr indent="0" lvl="0" marL="38100" rtl="0" algn="l">
              <a:lnSpc>
                <a:spcPct val="118076"/>
              </a:lnSpc>
              <a:spcBef>
                <a:spcPts val="0"/>
              </a:spcBef>
              <a:spcAft>
                <a:spcPts val="0"/>
              </a:spcAft>
              <a:buNone/>
            </a:pPr>
            <a:fld id="{00000000-1234-1234-1234-123412341234}" type="slidenum">
              <a:rPr lang="en-US"/>
              <a:t>‹#›</a:t>
            </a:fld>
            <a:endParaRPr/>
          </a:p>
        </p:txBody>
      </p:sp>
      <p:sp>
        <p:nvSpPr>
          <p:cNvPr id="114" name="Google Shape;114;p15"/>
          <p:cNvSpPr txBox="1"/>
          <p:nvPr>
            <p:ph idx="10" type="dt"/>
          </p:nvPr>
        </p:nvSpPr>
        <p:spPr>
          <a:xfrm>
            <a:off x="267457" y="4931200"/>
            <a:ext cx="724535" cy="181610"/>
          </a:xfrm>
          <a:prstGeom prst="rect">
            <a:avLst/>
          </a:prstGeom>
          <a:noFill/>
          <a:ln>
            <a:noFill/>
          </a:ln>
        </p:spPr>
        <p:txBody>
          <a:bodyPr anchorCtr="0" anchor="t" bIns="0" lIns="0" spcFirstLastPara="1" rIns="0" wrap="square" tIns="0">
            <a:spAutoFit/>
          </a:bodyPr>
          <a:lstStyle/>
          <a:p>
            <a:pPr indent="0" lvl="0" marL="12700" rtl="0" algn="l">
              <a:lnSpc>
                <a:spcPct val="119545"/>
              </a:lnSpc>
              <a:spcBef>
                <a:spcPts val="0"/>
              </a:spcBef>
              <a:spcAft>
                <a:spcPts val="0"/>
              </a:spcAft>
              <a:buNone/>
            </a:pPr>
            <a:r>
              <a:rPr lang="en-US"/>
              <a:t>07/09/2024</a:t>
            </a:r>
            <a:endParaRPr/>
          </a:p>
        </p:txBody>
      </p:sp>
      <p:sp>
        <p:nvSpPr>
          <p:cNvPr id="115" name="Google Shape;115;p15"/>
          <p:cNvSpPr txBox="1"/>
          <p:nvPr>
            <p:ph idx="11" type="ftr"/>
          </p:nvPr>
        </p:nvSpPr>
        <p:spPr>
          <a:xfrm>
            <a:off x="2642845" y="4931200"/>
            <a:ext cx="3653154" cy="181610"/>
          </a:xfrm>
          <a:prstGeom prst="rect">
            <a:avLst/>
          </a:prstGeom>
          <a:noFill/>
          <a:ln>
            <a:noFill/>
          </a:ln>
        </p:spPr>
        <p:txBody>
          <a:bodyPr anchorCtr="0" anchor="t" bIns="0" lIns="0" spcFirstLastPara="1" rIns="0" wrap="square" tIns="0">
            <a:spAutoFit/>
          </a:bodyPr>
          <a:lstStyle/>
          <a:p>
            <a:pPr indent="0" lvl="0" marL="12700" rtl="0" algn="l">
              <a:lnSpc>
                <a:spcPct val="119545"/>
              </a:lnSpc>
              <a:spcBef>
                <a:spcPts val="0"/>
              </a:spcBef>
              <a:spcAft>
                <a:spcPts val="0"/>
              </a:spcAft>
              <a:buNone/>
            </a:pPr>
            <a:r>
              <a:rPr lang="en-US"/>
              <a:t>cs626-2024  Assignment 1.a- POS Tagging using HMM</a:t>
            </a:r>
            <a:endParaRPr/>
          </a:p>
        </p:txBody>
      </p:sp>
      <p:sp>
        <p:nvSpPr>
          <p:cNvPr id="116" name="Google Shape;116;p15"/>
          <p:cNvSpPr txBox="1"/>
          <p:nvPr>
            <p:ph type="title"/>
          </p:nvPr>
        </p:nvSpPr>
        <p:spPr>
          <a:xfrm>
            <a:off x="917210" y="296857"/>
            <a:ext cx="7309578" cy="635000"/>
          </a:xfrm>
          <a:prstGeom prst="rect">
            <a:avLst/>
          </a:prstGeom>
          <a:noFill/>
          <a:ln>
            <a:noFill/>
          </a:ln>
        </p:spPr>
        <p:txBody>
          <a:bodyPr anchorCtr="0" anchor="t" bIns="0" lIns="0" spcFirstLastPara="1" rIns="0" wrap="square" tIns="12700">
            <a:spAutoFit/>
          </a:bodyPr>
          <a:lstStyle/>
          <a:p>
            <a:pPr indent="0" lvl="0" marL="760095" rtl="0" algn="l">
              <a:lnSpc>
                <a:spcPct val="100000"/>
              </a:lnSpc>
              <a:spcBef>
                <a:spcPts val="0"/>
              </a:spcBef>
              <a:spcAft>
                <a:spcPts val="0"/>
              </a:spcAft>
              <a:buNone/>
            </a:pPr>
            <a:r>
              <a:rPr lang="en-US"/>
              <a:t>Inferencing/Decoding Info</a:t>
            </a:r>
            <a:endParaRPr/>
          </a:p>
        </p:txBody>
      </p:sp>
      <p:sp>
        <p:nvSpPr>
          <p:cNvPr id="117" name="Google Shape;117;p15"/>
          <p:cNvSpPr txBox="1"/>
          <p:nvPr/>
        </p:nvSpPr>
        <p:spPr>
          <a:xfrm>
            <a:off x="745365" y="1153533"/>
            <a:ext cx="7577400" cy="3737700"/>
          </a:xfrm>
          <a:prstGeom prst="rect">
            <a:avLst/>
          </a:prstGeom>
          <a:noFill/>
          <a:ln>
            <a:noFill/>
          </a:ln>
        </p:spPr>
        <p:txBody>
          <a:bodyPr anchorCtr="0" anchor="t" bIns="0" lIns="0" spcFirstLastPara="1" rIns="0" wrap="square" tIns="12700">
            <a:spAutoFit/>
          </a:bodyPr>
          <a:lstStyle/>
          <a:p>
            <a:pPr indent="-285115" lvl="0" marL="309880" marR="5080" rtl="0" algn="l">
              <a:lnSpc>
                <a:spcPct val="100000"/>
              </a:lnSpc>
              <a:spcBef>
                <a:spcPts val="0"/>
              </a:spcBef>
              <a:spcAft>
                <a:spcPts val="0"/>
              </a:spcAft>
              <a:buClr>
                <a:srgbClr val="0000FF"/>
              </a:buClr>
              <a:buSzPts val="2200"/>
              <a:buFont typeface="Arial"/>
              <a:buChar char="•"/>
            </a:pPr>
            <a:r>
              <a:rPr lang="en-US" sz="2200">
                <a:solidFill>
                  <a:srgbClr val="0000FF"/>
                </a:solidFill>
              </a:rPr>
              <a:t>Tags, </a:t>
            </a:r>
            <a:r>
              <a:rPr lang="en-US" sz="2200">
                <a:solidFill>
                  <a:srgbClr val="0000FF"/>
                </a:solidFill>
              </a:rPr>
              <a:t>initial, </a:t>
            </a:r>
            <a:r>
              <a:rPr lang="en-US" sz="2200">
                <a:solidFill>
                  <a:srgbClr val="0000FF"/>
                </a:solidFill>
              </a:rPr>
              <a:t>transitional and </a:t>
            </a:r>
            <a:r>
              <a:rPr lang="en-US" sz="2200">
                <a:solidFill>
                  <a:srgbClr val="0000FF"/>
                </a:solidFill>
              </a:rPr>
              <a:t>emission</a:t>
            </a:r>
            <a:r>
              <a:rPr lang="en-US" sz="2200">
                <a:solidFill>
                  <a:srgbClr val="0000FF"/>
                </a:solidFill>
              </a:rPr>
              <a:t> </a:t>
            </a:r>
            <a:r>
              <a:rPr lang="en-US" sz="2200">
                <a:solidFill>
                  <a:srgbClr val="0000FF"/>
                </a:solidFill>
              </a:rPr>
              <a:t>probabilities</a:t>
            </a:r>
            <a:r>
              <a:rPr lang="en-US" sz="2200">
                <a:solidFill>
                  <a:srgbClr val="0000FF"/>
                </a:solidFill>
              </a:rPr>
              <a:t> are given as input to the algorithm. </a:t>
            </a:r>
            <a:endParaRPr sz="2200">
              <a:solidFill>
                <a:srgbClr val="0000FF"/>
              </a:solidFill>
            </a:endParaRPr>
          </a:p>
          <a:p>
            <a:pPr indent="-285115" lvl="0" marL="309880" marR="5080" rtl="0" algn="l">
              <a:lnSpc>
                <a:spcPct val="100000"/>
              </a:lnSpc>
              <a:spcBef>
                <a:spcPts val="0"/>
              </a:spcBef>
              <a:spcAft>
                <a:spcPts val="0"/>
              </a:spcAft>
              <a:buClr>
                <a:srgbClr val="0000FF"/>
              </a:buClr>
              <a:buSzPts val="2200"/>
              <a:buFont typeface="Arial"/>
              <a:buChar char="•"/>
            </a:pPr>
            <a:r>
              <a:rPr lang="en-US" sz="2200">
                <a:solidFill>
                  <a:srgbClr val="0000FF"/>
                </a:solidFill>
              </a:rPr>
              <a:t>The output is the most probable sequence of words. </a:t>
            </a:r>
            <a:endParaRPr sz="2200">
              <a:solidFill>
                <a:srgbClr val="0000FF"/>
              </a:solidFill>
            </a:endParaRPr>
          </a:p>
          <a:p>
            <a:pPr indent="-285115" lvl="0" marL="309880" marR="5080" rtl="0" algn="l">
              <a:lnSpc>
                <a:spcPct val="100000"/>
              </a:lnSpc>
              <a:spcBef>
                <a:spcPts val="0"/>
              </a:spcBef>
              <a:spcAft>
                <a:spcPts val="0"/>
              </a:spcAft>
              <a:buClr>
                <a:srgbClr val="0000FF"/>
              </a:buClr>
              <a:buSzPts val="2200"/>
              <a:buFont typeface="Arial"/>
              <a:buChar char="•"/>
            </a:pPr>
            <a:r>
              <a:rPr lang="en-US" sz="2200">
                <a:solidFill>
                  <a:srgbClr val="0000FF"/>
                </a:solidFill>
              </a:rPr>
              <a:t>A </a:t>
            </a:r>
            <a:r>
              <a:rPr lang="en-US" sz="2200">
                <a:solidFill>
                  <a:srgbClr val="0000FF"/>
                </a:solidFill>
              </a:rPr>
              <a:t>probability</a:t>
            </a:r>
            <a:r>
              <a:rPr lang="en-US" sz="2200">
                <a:solidFill>
                  <a:srgbClr val="0000FF"/>
                </a:solidFill>
              </a:rPr>
              <a:t> table was </a:t>
            </a:r>
            <a:r>
              <a:rPr lang="en-US" sz="2200">
                <a:solidFill>
                  <a:srgbClr val="0000FF"/>
                </a:solidFill>
              </a:rPr>
              <a:t>set up</a:t>
            </a:r>
            <a:r>
              <a:rPr lang="en-US" sz="2200">
                <a:solidFill>
                  <a:srgbClr val="0000FF"/>
                </a:solidFill>
              </a:rPr>
              <a:t> to tabulate different </a:t>
            </a:r>
            <a:r>
              <a:rPr lang="en-US" sz="2200">
                <a:solidFill>
                  <a:srgbClr val="0000FF"/>
                </a:solidFill>
              </a:rPr>
              <a:t>probabilities, it was initialised with the initial probabilities in the path. </a:t>
            </a:r>
            <a:endParaRPr sz="2200">
              <a:solidFill>
                <a:srgbClr val="0000FF"/>
              </a:solidFill>
            </a:endParaRPr>
          </a:p>
          <a:p>
            <a:pPr indent="-285115" lvl="0" marL="309880" marR="5080" rtl="0" algn="l">
              <a:lnSpc>
                <a:spcPct val="100000"/>
              </a:lnSpc>
              <a:spcBef>
                <a:spcPts val="0"/>
              </a:spcBef>
              <a:spcAft>
                <a:spcPts val="0"/>
              </a:spcAft>
              <a:buClr>
                <a:srgbClr val="0000FF"/>
              </a:buClr>
              <a:buSzPts val="2200"/>
              <a:buChar char="•"/>
            </a:pPr>
            <a:r>
              <a:rPr lang="en-US" sz="2200">
                <a:solidFill>
                  <a:srgbClr val="0000FF"/>
                </a:solidFill>
              </a:rPr>
              <a:t>Then a recursive loop is executed where on the basis of markov’s assumption only those paths are retained which gives the instant maximum in the next step. </a:t>
            </a:r>
            <a:endParaRPr sz="2200">
              <a:solidFill>
                <a:srgbClr val="0000FF"/>
              </a:solidFill>
            </a:endParaRPr>
          </a:p>
          <a:p>
            <a:pPr indent="-285115" lvl="0" marL="309880" marR="5080" rtl="0" algn="l">
              <a:lnSpc>
                <a:spcPct val="100000"/>
              </a:lnSpc>
              <a:spcBef>
                <a:spcPts val="0"/>
              </a:spcBef>
              <a:spcAft>
                <a:spcPts val="0"/>
              </a:spcAft>
              <a:buClr>
                <a:srgbClr val="0000FF"/>
              </a:buClr>
              <a:buSzPts val="2200"/>
              <a:buChar char="•"/>
            </a:pPr>
            <a:r>
              <a:rPr lang="en-US" sz="2200">
                <a:solidFill>
                  <a:srgbClr val="0000FF"/>
                </a:solidFill>
              </a:rPr>
              <a:t>For the last tag transitional probabilities are skipped and then tree is terminated and best path is returned.</a:t>
            </a:r>
            <a:endParaRPr sz="2200">
              <a:solidFill>
                <a:srgbClr val="0000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9999"/>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