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74320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EA8BE6D-973D-4E52-A95B-4498B5ED3C46}">
          <p14:sldIdLst/>
        </p14:section>
        <p14:section name="Untitled Section" id="{54635B04-602A-4FA4-AFAD-257611BADF1F}">
          <p14:sldIdLst>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3842" autoAdjust="0"/>
  </p:normalViewPr>
  <p:slideViewPr>
    <p:cSldViewPr snapToGrid="0" snapToObjects="1" showGuides="1">
      <p:cViewPr varScale="1">
        <p:scale>
          <a:sx n="35" d="100"/>
          <a:sy n="35" d="100"/>
        </p:scale>
        <p:origin x="1162"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2/5/2022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181350" y="89645"/>
            <a:ext cx="21069300"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181350" y="1003110"/>
            <a:ext cx="210693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181350" y="1729215"/>
            <a:ext cx="21069300" cy="523220"/>
          </a:xfrm>
          <a:prstGeom prst="rect">
            <a:avLst/>
          </a:prstGeom>
        </p:spPr>
        <p:txBody>
          <a:bodyPr wrap="square">
            <a:spAutoFit/>
          </a:bodyPr>
          <a:lstStyle>
            <a:lvl1pPr marL="0" indent="0" algn="ctr">
              <a:buNone/>
              <a:defRPr sz="2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32932" y="2899799"/>
            <a:ext cx="6523012"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57735" y="3338380"/>
            <a:ext cx="652406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31881" y="10031299"/>
            <a:ext cx="6524064"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31881" y="10431409"/>
            <a:ext cx="6549919"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034595" y="2912963"/>
            <a:ext cx="6558294"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044171" y="3342719"/>
            <a:ext cx="6548717"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3838962" y="2912963"/>
            <a:ext cx="652406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3855258" y="3342107"/>
            <a:ext cx="6548717"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0632117" y="2899799"/>
            <a:ext cx="6523912"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0656922" y="3338379"/>
            <a:ext cx="652406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0657076" y="10715425"/>
            <a:ext cx="649910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0657076" y="11136077"/>
            <a:ext cx="649910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0657076" y="13689853"/>
            <a:ext cx="649910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0681882" y="14089963"/>
            <a:ext cx="6474299"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44" userDrawn="1">
          <p15:clr>
            <a:srgbClr val="FBAE40"/>
          </p15:clr>
        </p15:guide>
        <p15:guide id="3" orient="horz" pos="10104" userDrawn="1">
          <p15:clr>
            <a:srgbClr val="FBAE40"/>
          </p15:clr>
        </p15:guide>
        <p15:guide id="4" pos="4272" userDrawn="1">
          <p15:clr>
            <a:srgbClr val="FBAE40"/>
          </p15:clr>
        </p15:guide>
        <p15:guide id="5" pos="4440" userDrawn="1">
          <p15:clr>
            <a:srgbClr val="FBAE40"/>
          </p15:clr>
        </p15:guide>
        <p15:guide id="6" pos="8568" userDrawn="1">
          <p15:clr>
            <a:srgbClr val="FBAE40"/>
          </p15:clr>
        </p15:guide>
        <p15:guide id="7" pos="8712" userDrawn="1">
          <p15:clr>
            <a:srgbClr val="FBAE40"/>
          </p15:clr>
        </p15:guide>
        <p15:guide id="8" pos="12840" userDrawn="1">
          <p15:clr>
            <a:srgbClr val="FBAE40"/>
          </p15:clr>
        </p15:guide>
        <p15:guide id="9" pos="13008" userDrawn="1">
          <p15:clr>
            <a:srgbClr val="FBAE40"/>
          </p15:clr>
        </p15:guide>
        <p15:guide id="10" pos="171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40030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51180" y="16138815"/>
            <a:ext cx="1309688" cy="156443"/>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00"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44927" y="2682735"/>
            <a:ext cx="6554290"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40880" y="2687927"/>
            <a:ext cx="6554289"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36831" y="2687927"/>
            <a:ext cx="6554289"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32783" y="2687927"/>
            <a:ext cx="6554289"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graphicFrame>
        <p:nvGraphicFramePr>
          <p:cNvPr id="15" name="Table 14">
            <a:extLst>
              <a:ext uri="{FF2B5EF4-FFF2-40B4-BE49-F238E27FC236}">
                <a16:creationId xmlns:a16="http://schemas.microsoft.com/office/drawing/2014/main" id="{AD3A2DA8-CE6B-B84E-BDB1-CE4EE7EA2489}"/>
              </a:ext>
            </a:extLst>
          </p:cNvPr>
          <p:cNvGraphicFramePr>
            <a:graphicFrameLocks noGrp="1"/>
          </p:cNvGraphicFramePr>
          <p:nvPr userDrawn="1">
            <p:extLst>
              <p:ext uri="{D42A27DB-BD31-4B8C-83A1-F6EECF244321}">
                <p14:modId xmlns:p14="http://schemas.microsoft.com/office/powerpoint/2010/main" val="29947164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43A0C1BB-7866-2340-9A79-B800A83FBD70}"/>
              </a:ext>
            </a:extLst>
          </p:cNvPr>
          <p:cNvGraphicFramePr>
            <a:graphicFrameLocks noGrp="1"/>
          </p:cNvGraphicFramePr>
          <p:nvPr userDrawn="1">
            <p:extLst>
              <p:ext uri="{D42A27DB-BD31-4B8C-83A1-F6EECF244321}">
                <p14:modId xmlns:p14="http://schemas.microsoft.com/office/powerpoint/2010/main" val="2611889698"/>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40030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44928"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40880"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36831"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32783"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51180" y="16138815"/>
            <a:ext cx="1309688" cy="156443"/>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30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00"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a:xfrm>
            <a:off x="257735" y="163004"/>
            <a:ext cx="21069300" cy="769441"/>
          </a:xfrm>
        </p:spPr>
        <p:txBody>
          <a:bodyPr/>
          <a:lstStyle/>
          <a:p>
            <a:pPr algn="l"/>
            <a:r>
              <a:rPr lang="en-US" dirty="0"/>
              <a:t>Deep Learning Models for Survival Analysis</a:t>
            </a:r>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a:xfrm>
            <a:off x="273657" y="1819228"/>
            <a:ext cx="21069300" cy="461665"/>
          </a:xfrm>
        </p:spPr>
        <p:txBody>
          <a:bodyPr/>
          <a:lstStyle/>
          <a:p>
            <a:pPr algn="l"/>
            <a:r>
              <a:rPr lang="en-US" sz="2400" dirty="0"/>
              <a:t>Team: Srikanth Shenoy (211057033), </a:t>
            </a:r>
            <a:r>
              <a:rPr lang="en-US" sz="2400" dirty="0" err="1"/>
              <a:t>Vidyashree</a:t>
            </a:r>
            <a:r>
              <a:rPr lang="en-US" sz="2400" dirty="0"/>
              <a:t> S (211058026), KM </a:t>
            </a:r>
            <a:r>
              <a:rPr lang="en-US" sz="2400" dirty="0" err="1"/>
              <a:t>Vijaylakshmi</a:t>
            </a:r>
            <a:r>
              <a:rPr lang="en-US" sz="2400" dirty="0"/>
              <a:t> (211057011)</a:t>
            </a:r>
          </a:p>
        </p:txBody>
      </p:sp>
      <p:sp>
        <p:nvSpPr>
          <p:cNvPr id="4" name="Text Placeholder 3">
            <a:extLst>
              <a:ext uri="{FF2B5EF4-FFF2-40B4-BE49-F238E27FC236}">
                <a16:creationId xmlns:a16="http://schemas.microsoft.com/office/drawing/2014/main" id="{E03E6707-5D4E-0D43-87D1-F019DCCBE63E}"/>
              </a:ext>
            </a:extLst>
          </p:cNvPr>
          <p:cNvSpPr>
            <a:spLocks noGrp="1"/>
          </p:cNvSpPr>
          <p:nvPr>
            <p:ph type="body" sz="quarter" idx="10"/>
          </p:nvPr>
        </p:nvSpPr>
        <p:spPr>
          <a:xfrm>
            <a:off x="274560" y="1280815"/>
            <a:ext cx="21069300" cy="523220"/>
          </a:xfrm>
        </p:spPr>
        <p:txBody>
          <a:bodyPr/>
          <a:lstStyle/>
          <a:p>
            <a:pPr algn="l"/>
            <a:r>
              <a:rPr lang="en-US" dirty="0"/>
              <a:t>Guide: Sudarshan N S Acharya</a:t>
            </a:r>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a:xfrm>
            <a:off x="232932" y="2899799"/>
            <a:ext cx="6523012" cy="400110"/>
          </a:xfrm>
        </p:spPr>
        <p:txBody>
          <a:bodyPr/>
          <a:lstStyle/>
          <a:p>
            <a:r>
              <a:rPr lang="en-US" sz="2000" dirty="0"/>
              <a:t>OVERVIEW</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257735" y="3085935"/>
            <a:ext cx="6524065" cy="1948898"/>
          </a:xfrm>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Survival analysis is a field of statistics that focuses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expected time until a certain event happens. The goal of survival analysis is to estimate, interpret and compare survivor and/or hazard functions. and to assess the relationship of explanatory variables to survival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267649" y="5144864"/>
            <a:ext cx="6524064" cy="400110"/>
          </a:xfrm>
        </p:spPr>
        <p:txBody>
          <a:bodyPr/>
          <a:lstStyle/>
          <a:p>
            <a:r>
              <a:rPr lang="en-US" sz="2000" dirty="0"/>
              <a:t>AIM</a:t>
            </a:r>
          </a:p>
        </p:txBody>
      </p:sp>
      <p:sp>
        <p:nvSpPr>
          <p:cNvPr id="8" name="Text Placeholder 7">
            <a:extLst>
              <a:ext uri="{FF2B5EF4-FFF2-40B4-BE49-F238E27FC236}">
                <a16:creationId xmlns:a16="http://schemas.microsoft.com/office/drawing/2014/main" id="{1DE1117A-985C-5A4A-9769-1A0EA1137D07}"/>
              </a:ext>
            </a:extLst>
          </p:cNvPr>
          <p:cNvSpPr>
            <a:spLocks noGrp="1"/>
          </p:cNvSpPr>
          <p:nvPr>
            <p:ph type="body" sz="quarter" idx="23"/>
          </p:nvPr>
        </p:nvSpPr>
        <p:spPr>
          <a:xfrm>
            <a:off x="261656" y="5340251"/>
            <a:ext cx="6549919" cy="2290019"/>
          </a:xfrm>
        </p:spPr>
        <p:txBody>
          <a:bodyPr/>
          <a:lstStyle/>
          <a:p>
            <a:pPr algn="just"/>
            <a:r>
              <a:rPr lang="en-US" dirty="0">
                <a:latin typeface="Times New Roman" panose="02020603050405020304" pitchFamily="18" charset="0"/>
                <a:cs typeface="Times New Roman" panose="02020603050405020304" pitchFamily="18" charset="0"/>
              </a:rPr>
              <a:t>Estimation of mortality risk by finding the expected lifetime of patients in different cohorts is useful in clinical practice, especially in emergency units for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Triage and resource allocation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Determine appropriate levels of care &amp; prepare discussions with patients/families around expected outcomes</a:t>
            </a:r>
          </a:p>
          <a:p>
            <a:endParaRPr lang="en-US" dirty="0"/>
          </a:p>
        </p:txBody>
      </p:sp>
      <p:sp>
        <p:nvSpPr>
          <p:cNvPr id="9" name="Text Placeholder 8">
            <a:extLst>
              <a:ext uri="{FF2B5EF4-FFF2-40B4-BE49-F238E27FC236}">
                <a16:creationId xmlns:a16="http://schemas.microsoft.com/office/drawing/2014/main" id="{4F4179AC-6EF3-0240-B5D7-6DCD915AD639}"/>
              </a:ext>
            </a:extLst>
          </p:cNvPr>
          <p:cNvSpPr>
            <a:spLocks noGrp="1"/>
          </p:cNvSpPr>
          <p:nvPr>
            <p:ph type="body" sz="quarter" idx="18"/>
          </p:nvPr>
        </p:nvSpPr>
        <p:spPr>
          <a:xfrm>
            <a:off x="196756" y="7944440"/>
            <a:ext cx="6558294" cy="400110"/>
          </a:xfrm>
        </p:spPr>
        <p:txBody>
          <a:bodyPr/>
          <a:lstStyle/>
          <a:p>
            <a:r>
              <a:rPr lang="en-US" sz="2000" dirty="0">
                <a:solidFill>
                  <a:srgbClr val="002060"/>
                </a:solidFill>
              </a:rPr>
              <a:t>TECHNICAL OBJECTIVES</a:t>
            </a:r>
          </a:p>
        </p:txBody>
      </p:sp>
      <p:sp>
        <p:nvSpPr>
          <p:cNvPr id="10" name="Text Placeholder 9">
            <a:extLst>
              <a:ext uri="{FF2B5EF4-FFF2-40B4-BE49-F238E27FC236}">
                <a16:creationId xmlns:a16="http://schemas.microsoft.com/office/drawing/2014/main" id="{9CE75800-E5B8-6744-8CCD-05CB1D7B210F}"/>
              </a:ext>
            </a:extLst>
          </p:cNvPr>
          <p:cNvSpPr>
            <a:spLocks noGrp="1"/>
          </p:cNvSpPr>
          <p:nvPr>
            <p:ph type="body" sz="quarter" idx="24"/>
          </p:nvPr>
        </p:nvSpPr>
        <p:spPr>
          <a:xfrm>
            <a:off x="275819" y="8123916"/>
            <a:ext cx="6548717" cy="3619452"/>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 </a:t>
            </a:r>
            <a:r>
              <a:rPr lang="en-US" dirty="0" err="1">
                <a:latin typeface="Times New Roman" panose="02020603050405020304" pitchFamily="18" charset="0"/>
                <a:cs typeface="Times New Roman" panose="02020603050405020304" pitchFamily="18" charset="0"/>
              </a:rPr>
              <a:t>missforest</a:t>
            </a:r>
            <a:r>
              <a:rPr lang="en-US" dirty="0">
                <a:latin typeface="Times New Roman" panose="02020603050405020304" pitchFamily="18" charset="0"/>
                <a:cs typeface="Times New Roman" panose="02020603050405020304" pitchFamily="18" charset="0"/>
              </a:rPr>
              <a:t> and GLRM data imputation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Baseline predictive model with gradient boosting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Pipelines for imputation, feature elimination &amp; selection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&amp; model fitting with GLRM after hyperparameter tuning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Clustering with gap statistic criteria for identifying clusters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Survival Analysis &amp; plotting Kaplan-Meier curves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learning model for survival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 ML lifecycle &amp; models with </a:t>
            </a:r>
            <a:r>
              <a:rPr lang="en-US" dirty="0" err="1">
                <a:latin typeface="Times New Roman" panose="02020603050405020304" pitchFamily="18" charset="0"/>
                <a:cs typeface="Times New Roman" panose="02020603050405020304" pitchFamily="18" charset="0"/>
              </a:rPr>
              <a:t>mlflow</a:t>
            </a:r>
            <a:endParaRPr lang="en-US"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a:xfrm>
            <a:off x="275819" y="13550891"/>
            <a:ext cx="6524065" cy="400110"/>
          </a:xfrm>
        </p:spPr>
        <p:txBody>
          <a:bodyPr/>
          <a:lstStyle/>
          <a:p>
            <a:r>
              <a:rPr lang="en-US" sz="2000" dirty="0">
                <a:solidFill>
                  <a:srgbClr val="002060"/>
                </a:solidFill>
              </a:rPr>
              <a:t>DATA IMPUTATION</a:t>
            </a:r>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a:xfrm>
            <a:off x="20632117" y="2948567"/>
            <a:ext cx="6523912" cy="400110"/>
          </a:xfrm>
        </p:spPr>
        <p:txBody>
          <a:bodyPr/>
          <a:lstStyle/>
          <a:p>
            <a:r>
              <a:rPr lang="en-US" sz="2000" dirty="0">
                <a:solidFill>
                  <a:srgbClr val="002060"/>
                </a:solidFill>
              </a:rPr>
              <a:t>Kaplan-Meier Estimator</a:t>
            </a:r>
          </a:p>
        </p:txBody>
      </p:sp>
      <p:sp>
        <p:nvSpPr>
          <p:cNvPr id="15" name="Text Placeholder 14">
            <a:extLst>
              <a:ext uri="{FF2B5EF4-FFF2-40B4-BE49-F238E27FC236}">
                <a16:creationId xmlns:a16="http://schemas.microsoft.com/office/drawing/2014/main" id="{051D25CD-6706-D148-BD96-3EB11FC9B44A}"/>
              </a:ext>
            </a:extLst>
          </p:cNvPr>
          <p:cNvSpPr>
            <a:spLocks noGrp="1"/>
          </p:cNvSpPr>
          <p:nvPr>
            <p:ph type="body" sz="quarter" idx="21"/>
          </p:nvPr>
        </p:nvSpPr>
        <p:spPr>
          <a:xfrm>
            <a:off x="20622655" y="9431374"/>
            <a:ext cx="6499105" cy="400110"/>
          </a:xfrm>
        </p:spPr>
        <p:txBody>
          <a:bodyPr/>
          <a:lstStyle/>
          <a:p>
            <a:r>
              <a:rPr lang="en-US" sz="2000" dirty="0" err="1"/>
              <a:t>MLOps</a:t>
            </a:r>
            <a:r>
              <a:rPr lang="en-US" sz="2000" dirty="0"/>
              <a:t> with </a:t>
            </a:r>
            <a:r>
              <a:rPr lang="en-US" sz="2000" dirty="0" err="1"/>
              <a:t>mlflow</a:t>
            </a:r>
            <a:endParaRPr lang="en-US" sz="2000" dirty="0"/>
          </a:p>
        </p:txBody>
      </p:sp>
      <p:sp>
        <p:nvSpPr>
          <p:cNvPr id="17" name="Text Placeholder 16">
            <a:extLst>
              <a:ext uri="{FF2B5EF4-FFF2-40B4-BE49-F238E27FC236}">
                <a16:creationId xmlns:a16="http://schemas.microsoft.com/office/drawing/2014/main" id="{87A85D66-9E23-D94B-8B25-76179FC616FD}"/>
              </a:ext>
            </a:extLst>
          </p:cNvPr>
          <p:cNvSpPr>
            <a:spLocks noGrp="1"/>
          </p:cNvSpPr>
          <p:nvPr>
            <p:ph type="body" sz="quarter" idx="22"/>
          </p:nvPr>
        </p:nvSpPr>
        <p:spPr>
          <a:xfrm>
            <a:off x="20669401" y="14245307"/>
            <a:ext cx="6499105" cy="369332"/>
          </a:xfrm>
        </p:spPr>
        <p:txBody>
          <a:bodyPr/>
          <a:lstStyle/>
          <a:p>
            <a:r>
              <a:rPr lang="en-US" dirty="0">
                <a:solidFill>
                  <a:srgbClr val="002060"/>
                </a:solidFill>
              </a:rPr>
              <a:t>FUTURE WORK</a:t>
            </a:r>
          </a:p>
        </p:txBody>
      </p:sp>
      <p:sp>
        <p:nvSpPr>
          <p:cNvPr id="18" name="Text Placeholder 17">
            <a:extLst>
              <a:ext uri="{FF2B5EF4-FFF2-40B4-BE49-F238E27FC236}">
                <a16:creationId xmlns:a16="http://schemas.microsoft.com/office/drawing/2014/main" id="{C18351FD-6A84-5C4D-9C4C-1B62B0A1F560}"/>
              </a:ext>
            </a:extLst>
          </p:cNvPr>
          <p:cNvSpPr>
            <a:spLocks noGrp="1"/>
          </p:cNvSpPr>
          <p:nvPr>
            <p:ph type="body" sz="quarter" idx="28"/>
          </p:nvPr>
        </p:nvSpPr>
        <p:spPr>
          <a:xfrm>
            <a:off x="20674683" y="14371069"/>
            <a:ext cx="6474299" cy="1902059"/>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Deep learning model on the imputed data  </a:t>
            </a:r>
          </a:p>
          <a:p>
            <a:pPr marL="285750" indent="-285750" algn="just">
              <a:buFont typeface="Arial" panose="020B0604020202020204" pitchFamily="34" charset="0"/>
              <a:buChar char="•"/>
            </a:pPr>
            <a:r>
              <a:rPr lang="en-US" dirty="0">
                <a:solidFill>
                  <a:srgbClr val="202124"/>
                </a:solidFill>
                <a:latin typeface="Times New Roman" panose="02020603050405020304" pitchFamily="18" charset="0"/>
                <a:cs typeface="Times New Roman" panose="02020603050405020304" pitchFamily="18" charset="0"/>
              </a:rPr>
              <a:t>E</a:t>
            </a:r>
            <a:r>
              <a:rPr lang="en-US" i="0" dirty="0">
                <a:solidFill>
                  <a:srgbClr val="202124"/>
                </a:solidFill>
                <a:effectLst/>
                <a:latin typeface="Times New Roman" panose="02020603050405020304" pitchFamily="18" charset="0"/>
                <a:cs typeface="Times New Roman" panose="02020603050405020304" pitchFamily="18" charset="0"/>
              </a:rPr>
              <a:t>stimate &amp; interpret survival/hazard functions from survival data</a:t>
            </a:r>
            <a:r>
              <a:rPr lang="en-US" b="0" i="0" dirty="0">
                <a:solidFill>
                  <a:srgbClr val="202124"/>
                </a:solidFill>
                <a:effectLst/>
                <a:latin typeface="Times New Roman" panose="02020603050405020304" pitchFamily="18" charset="0"/>
                <a:cs typeface="Times New Roman" panose="02020603050405020304" pitchFamily="18" charset="0"/>
              </a:rPr>
              <a:t> &amp; evaluate the relationship of explanatory variables to survival time</a:t>
            </a:r>
            <a:endParaRPr lang="en-US"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73BDD40D-BD7E-4916-B5B9-496EEC170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9359" y="389192"/>
            <a:ext cx="10906670" cy="1420462"/>
          </a:xfrm>
          <a:prstGeom prst="rect">
            <a:avLst/>
          </a:prstGeom>
        </p:spPr>
      </p:pic>
      <p:sp>
        <p:nvSpPr>
          <p:cNvPr id="26" name="TextBox 25">
            <a:extLst>
              <a:ext uri="{FF2B5EF4-FFF2-40B4-BE49-F238E27FC236}">
                <a16:creationId xmlns:a16="http://schemas.microsoft.com/office/drawing/2014/main" id="{1B480C98-09FA-462A-BC2C-551EDC67C32F}"/>
              </a:ext>
            </a:extLst>
          </p:cNvPr>
          <p:cNvSpPr txBox="1"/>
          <p:nvPr/>
        </p:nvSpPr>
        <p:spPr>
          <a:xfrm>
            <a:off x="7046976" y="2954318"/>
            <a:ext cx="6515803" cy="400110"/>
          </a:xfrm>
          <a:prstGeom prst="rect">
            <a:avLst/>
          </a:prstGeom>
          <a:noFill/>
        </p:spPr>
        <p:txBody>
          <a:bodyPr wrap="square" rtlCol="0">
            <a:spAutoFit/>
          </a:bodyPr>
          <a:lstStyle/>
          <a:p>
            <a:pPr algn="ctr"/>
            <a:r>
              <a:rPr lang="en-US" sz="2000" b="1" dirty="0">
                <a:solidFill>
                  <a:srgbClr val="002060"/>
                </a:solidFill>
                <a:latin typeface="+mj-lt"/>
              </a:rPr>
              <a:t>APPROACH</a:t>
            </a:r>
            <a:endParaRPr lang="en-IN" sz="2000" b="1" dirty="0">
              <a:solidFill>
                <a:srgbClr val="002060"/>
              </a:solidFill>
              <a:latin typeface="+mj-lt"/>
            </a:endParaRPr>
          </a:p>
        </p:txBody>
      </p:sp>
      <p:sp>
        <p:nvSpPr>
          <p:cNvPr id="31" name="TextBox 30">
            <a:extLst>
              <a:ext uri="{FF2B5EF4-FFF2-40B4-BE49-F238E27FC236}">
                <a16:creationId xmlns:a16="http://schemas.microsoft.com/office/drawing/2014/main" id="{D4E27ED8-5F03-433F-86DB-4AB028CDF43A}"/>
              </a:ext>
            </a:extLst>
          </p:cNvPr>
          <p:cNvSpPr txBox="1"/>
          <p:nvPr/>
        </p:nvSpPr>
        <p:spPr>
          <a:xfrm>
            <a:off x="7046977" y="9873145"/>
            <a:ext cx="6515802" cy="400110"/>
          </a:xfrm>
          <a:prstGeom prst="rect">
            <a:avLst/>
          </a:prstGeom>
          <a:noFill/>
        </p:spPr>
        <p:txBody>
          <a:bodyPr wrap="square" rtlCol="0">
            <a:spAutoFit/>
          </a:bodyPr>
          <a:lstStyle/>
          <a:p>
            <a:pPr algn="ctr"/>
            <a:r>
              <a:rPr lang="en-US" sz="2000" b="1" dirty="0">
                <a:solidFill>
                  <a:srgbClr val="002060"/>
                </a:solidFill>
                <a:latin typeface="+mj-lt"/>
              </a:rPr>
              <a:t>PIPELINING</a:t>
            </a:r>
            <a:endParaRPr lang="en-IN" sz="2000" b="1" dirty="0">
              <a:solidFill>
                <a:srgbClr val="002060"/>
              </a:solidFill>
              <a:latin typeface="+mj-lt"/>
            </a:endParaRPr>
          </a:p>
        </p:txBody>
      </p:sp>
      <p:pic>
        <p:nvPicPr>
          <p:cNvPr id="33" name="Picture 32">
            <a:extLst>
              <a:ext uri="{FF2B5EF4-FFF2-40B4-BE49-F238E27FC236}">
                <a16:creationId xmlns:a16="http://schemas.microsoft.com/office/drawing/2014/main" id="{F92A6B7F-25EC-476B-B57B-F6F969E6948A}"/>
              </a:ext>
            </a:extLst>
          </p:cNvPr>
          <p:cNvPicPr>
            <a:picLocks noChangeAspect="1"/>
          </p:cNvPicPr>
          <p:nvPr/>
        </p:nvPicPr>
        <p:blipFill>
          <a:blip r:embed="rId3"/>
          <a:stretch>
            <a:fillRect/>
          </a:stretch>
        </p:blipFill>
        <p:spPr>
          <a:xfrm>
            <a:off x="7263428" y="11954295"/>
            <a:ext cx="6109431" cy="4029625"/>
          </a:xfrm>
          <a:prstGeom prst="rect">
            <a:avLst/>
          </a:prstGeom>
        </p:spPr>
      </p:pic>
      <p:sp>
        <p:nvSpPr>
          <p:cNvPr id="34" name="TextBox 33">
            <a:extLst>
              <a:ext uri="{FF2B5EF4-FFF2-40B4-BE49-F238E27FC236}">
                <a16:creationId xmlns:a16="http://schemas.microsoft.com/office/drawing/2014/main" id="{F8DD3ED2-B11C-44F9-8217-DC620C873CA5}"/>
              </a:ext>
            </a:extLst>
          </p:cNvPr>
          <p:cNvSpPr txBox="1"/>
          <p:nvPr/>
        </p:nvSpPr>
        <p:spPr>
          <a:xfrm>
            <a:off x="13857271" y="2951315"/>
            <a:ext cx="6492853" cy="400110"/>
          </a:xfrm>
          <a:prstGeom prst="rect">
            <a:avLst/>
          </a:prstGeom>
          <a:noFill/>
        </p:spPr>
        <p:txBody>
          <a:bodyPr wrap="square" rtlCol="0">
            <a:spAutoFit/>
          </a:bodyPr>
          <a:lstStyle/>
          <a:p>
            <a:pPr algn="ctr"/>
            <a:r>
              <a:rPr lang="en-US" sz="2000" b="1" dirty="0">
                <a:solidFill>
                  <a:srgbClr val="002060"/>
                </a:solidFill>
                <a:latin typeface="+mj-lt"/>
              </a:rPr>
              <a:t>Generalized Low Rank Model (GLRM)</a:t>
            </a:r>
            <a:endParaRPr lang="en-IN" sz="2000" b="1" dirty="0">
              <a:solidFill>
                <a:srgbClr val="002060"/>
              </a:solidFill>
              <a:latin typeface="+mj-lt"/>
            </a:endParaRPr>
          </a:p>
        </p:txBody>
      </p:sp>
      <p:pic>
        <p:nvPicPr>
          <p:cNvPr id="36" name="Picture 35">
            <a:extLst>
              <a:ext uri="{FF2B5EF4-FFF2-40B4-BE49-F238E27FC236}">
                <a16:creationId xmlns:a16="http://schemas.microsoft.com/office/drawing/2014/main" id="{F1E21372-3BD1-4FC3-A5E2-A36F59FDC32A}"/>
              </a:ext>
            </a:extLst>
          </p:cNvPr>
          <p:cNvPicPr>
            <a:picLocks noChangeAspect="1"/>
          </p:cNvPicPr>
          <p:nvPr/>
        </p:nvPicPr>
        <p:blipFill>
          <a:blip r:embed="rId4"/>
          <a:stretch>
            <a:fillRect/>
          </a:stretch>
        </p:blipFill>
        <p:spPr>
          <a:xfrm>
            <a:off x="13893607" y="4506860"/>
            <a:ext cx="6441760" cy="2124410"/>
          </a:xfrm>
          <a:prstGeom prst="rect">
            <a:avLst/>
          </a:prstGeom>
        </p:spPr>
      </p:pic>
      <p:pic>
        <p:nvPicPr>
          <p:cNvPr id="44" name="Picture 43">
            <a:extLst>
              <a:ext uri="{FF2B5EF4-FFF2-40B4-BE49-F238E27FC236}">
                <a16:creationId xmlns:a16="http://schemas.microsoft.com/office/drawing/2014/main" id="{FF4E8D44-5230-4F86-B26C-06DD388D3E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66431" y="5960551"/>
            <a:ext cx="5811138" cy="3185953"/>
          </a:xfrm>
          <a:prstGeom prst="rect">
            <a:avLst/>
          </a:prstGeom>
        </p:spPr>
      </p:pic>
      <p:sp>
        <p:nvSpPr>
          <p:cNvPr id="43" name="TextBox 42">
            <a:extLst>
              <a:ext uri="{FF2B5EF4-FFF2-40B4-BE49-F238E27FC236}">
                <a16:creationId xmlns:a16="http://schemas.microsoft.com/office/drawing/2014/main" id="{BFEB05D6-F925-4F07-B44F-C84710D31637}"/>
              </a:ext>
            </a:extLst>
          </p:cNvPr>
          <p:cNvSpPr txBox="1"/>
          <p:nvPr/>
        </p:nvSpPr>
        <p:spPr>
          <a:xfrm>
            <a:off x="275819" y="11697563"/>
            <a:ext cx="6479231" cy="400110"/>
          </a:xfrm>
          <a:prstGeom prst="rect">
            <a:avLst/>
          </a:prstGeom>
          <a:noFill/>
        </p:spPr>
        <p:txBody>
          <a:bodyPr wrap="square" rtlCol="0">
            <a:spAutoFit/>
          </a:bodyPr>
          <a:lstStyle/>
          <a:p>
            <a:pPr algn="ctr"/>
            <a:r>
              <a:rPr lang="en-US" sz="2000" b="1" dirty="0">
                <a:solidFill>
                  <a:schemeClr val="accent1">
                    <a:lumMod val="50000"/>
                  </a:schemeClr>
                </a:solidFill>
                <a:latin typeface="+mj-lt"/>
                <a:cs typeface="Times New Roman" panose="02020603050405020304" pitchFamily="18" charset="0"/>
              </a:rPr>
              <a:t>DATA</a:t>
            </a:r>
            <a:endParaRPr lang="en-IN" sz="2000" b="1" dirty="0">
              <a:solidFill>
                <a:schemeClr val="accent1">
                  <a:lumMod val="50000"/>
                </a:schemeClr>
              </a:solidFill>
              <a:latin typeface="+mj-lt"/>
              <a:cs typeface="Times New Roman" panose="02020603050405020304" pitchFamily="18" charset="0"/>
            </a:endParaRPr>
          </a:p>
        </p:txBody>
      </p:sp>
      <p:sp>
        <p:nvSpPr>
          <p:cNvPr id="47" name="Text Placeholder 7">
            <a:extLst>
              <a:ext uri="{FF2B5EF4-FFF2-40B4-BE49-F238E27FC236}">
                <a16:creationId xmlns:a16="http://schemas.microsoft.com/office/drawing/2014/main" id="{A933B056-152F-49F6-96E2-C18FD10CDAF4}"/>
              </a:ext>
            </a:extLst>
          </p:cNvPr>
          <p:cNvSpPr txBox="1">
            <a:spLocks/>
          </p:cNvSpPr>
          <p:nvPr/>
        </p:nvSpPr>
        <p:spPr>
          <a:xfrm>
            <a:off x="13838871" y="6290057"/>
            <a:ext cx="6549919" cy="2345257"/>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Compressed representation as numeric tables X and Y where </a:t>
            </a:r>
          </a:p>
          <a:p>
            <a:pPr algn="just"/>
            <a:r>
              <a:rPr lang="en-US" dirty="0">
                <a:latin typeface="Times New Roman" panose="02020603050405020304" pitchFamily="18" charset="0"/>
                <a:cs typeface="Times New Roman" panose="02020603050405020304" pitchFamily="18" charset="0"/>
              </a:rPr>
              <a:t>k is a small user-specified number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 = archetypal features created from columns of A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 = row of A in reduced feature space </a:t>
            </a:r>
          </a:p>
          <a:p>
            <a:pPr algn="just"/>
            <a:r>
              <a:rPr lang="en-US" dirty="0">
                <a:latin typeface="Times New Roman" panose="02020603050405020304" pitchFamily="18" charset="0"/>
                <a:cs typeface="Times New Roman" panose="02020603050405020304" pitchFamily="18" charset="0"/>
              </a:rPr>
              <a:t>GLRM can approximately reconstruct A from product XY</a:t>
            </a:r>
          </a:p>
        </p:txBody>
      </p:sp>
      <p:sp>
        <p:nvSpPr>
          <p:cNvPr id="48" name="Text Placeholder 7">
            <a:extLst>
              <a:ext uri="{FF2B5EF4-FFF2-40B4-BE49-F238E27FC236}">
                <a16:creationId xmlns:a16="http://schemas.microsoft.com/office/drawing/2014/main" id="{22C6766B-F686-4D57-8851-C506A666D8ED}"/>
              </a:ext>
            </a:extLst>
          </p:cNvPr>
          <p:cNvSpPr txBox="1">
            <a:spLocks/>
          </p:cNvSpPr>
          <p:nvPr/>
        </p:nvSpPr>
        <p:spPr>
          <a:xfrm>
            <a:off x="284466" y="11813020"/>
            <a:ext cx="6549919" cy="168046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contains a mixture of continuous &amp; categorical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 a total of 115 features, only 33 are useful</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31 of the 33 features have missing data up to 50%</a:t>
            </a:r>
          </a:p>
        </p:txBody>
      </p:sp>
      <p:sp>
        <p:nvSpPr>
          <p:cNvPr id="50" name="Text Placeholder 7">
            <a:extLst>
              <a:ext uri="{FF2B5EF4-FFF2-40B4-BE49-F238E27FC236}">
                <a16:creationId xmlns:a16="http://schemas.microsoft.com/office/drawing/2014/main" id="{A8DD6A3C-8822-47D8-BCE2-14A861A8986E}"/>
              </a:ext>
            </a:extLst>
          </p:cNvPr>
          <p:cNvSpPr txBox="1">
            <a:spLocks/>
          </p:cNvSpPr>
          <p:nvPr/>
        </p:nvSpPr>
        <p:spPr>
          <a:xfrm>
            <a:off x="7059848" y="10106040"/>
            <a:ext cx="6549919" cy="2234458"/>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Mitigate complexity &amp; streamline processing by making transformation &amp; estimation workflow easier to read, understand, maintain, enhance &amp; debug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Enforce the order of execution &amp; prevent data leak by architecture</a:t>
            </a:r>
          </a:p>
        </p:txBody>
      </p:sp>
      <p:sp>
        <p:nvSpPr>
          <p:cNvPr id="51" name="Text Placeholder 7">
            <a:extLst>
              <a:ext uri="{FF2B5EF4-FFF2-40B4-BE49-F238E27FC236}">
                <a16:creationId xmlns:a16="http://schemas.microsoft.com/office/drawing/2014/main" id="{79B16FC9-FD10-45C1-A4EB-27AFC8FD04E7}"/>
              </a:ext>
            </a:extLst>
          </p:cNvPr>
          <p:cNvSpPr txBox="1">
            <a:spLocks/>
          </p:cNvSpPr>
          <p:nvPr/>
        </p:nvSpPr>
        <p:spPr>
          <a:xfrm>
            <a:off x="13842877" y="3160098"/>
            <a:ext cx="6549919" cy="1569660"/>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GLRM is a lossy matrix factorization technique &amp; new machine learning approach for reconstructing missing values &amp; identifying important features in mixed data</a:t>
            </a:r>
          </a:p>
        </p:txBody>
      </p:sp>
      <p:sp>
        <p:nvSpPr>
          <p:cNvPr id="52" name="Text Placeholder 7">
            <a:extLst>
              <a:ext uri="{FF2B5EF4-FFF2-40B4-BE49-F238E27FC236}">
                <a16:creationId xmlns:a16="http://schemas.microsoft.com/office/drawing/2014/main" id="{AE78B022-E49C-43E9-A805-24B872A2E671}"/>
              </a:ext>
            </a:extLst>
          </p:cNvPr>
          <p:cNvSpPr txBox="1">
            <a:spLocks/>
          </p:cNvSpPr>
          <p:nvPr/>
        </p:nvSpPr>
        <p:spPr>
          <a:xfrm>
            <a:off x="20610463" y="3138674"/>
            <a:ext cx="6549919" cy="2179058"/>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 parametric method used to measure the fraction of subjects who survived for a certain amount of survival time t under the same circumstances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Survival probability at any particular time is the number of subjects surviving divided by the number of people at risk</a:t>
            </a:r>
          </a:p>
        </p:txBody>
      </p:sp>
      <p:sp>
        <p:nvSpPr>
          <p:cNvPr id="53" name="TextBox 52">
            <a:extLst>
              <a:ext uri="{FF2B5EF4-FFF2-40B4-BE49-F238E27FC236}">
                <a16:creationId xmlns:a16="http://schemas.microsoft.com/office/drawing/2014/main" id="{A042DA3E-38F4-420C-A17E-AAC6DD13CD08}"/>
              </a:ext>
            </a:extLst>
          </p:cNvPr>
          <p:cNvSpPr txBox="1"/>
          <p:nvPr/>
        </p:nvSpPr>
        <p:spPr>
          <a:xfrm>
            <a:off x="13863255" y="8567252"/>
            <a:ext cx="6492853" cy="400110"/>
          </a:xfrm>
          <a:prstGeom prst="rect">
            <a:avLst/>
          </a:prstGeom>
          <a:noFill/>
        </p:spPr>
        <p:txBody>
          <a:bodyPr wrap="square" rtlCol="0">
            <a:spAutoFit/>
          </a:bodyPr>
          <a:lstStyle/>
          <a:p>
            <a:pPr algn="ctr"/>
            <a:r>
              <a:rPr lang="en-US" sz="2000" b="1" dirty="0">
                <a:solidFill>
                  <a:srgbClr val="002060"/>
                </a:solidFill>
                <a:latin typeface="+mj-lt"/>
              </a:rPr>
              <a:t>GLRM – A loss function viewpoint</a:t>
            </a:r>
            <a:endParaRPr lang="en-IN" sz="2000" b="1" dirty="0">
              <a:solidFill>
                <a:srgbClr val="002060"/>
              </a:solidFill>
              <a:latin typeface="+mj-lt"/>
            </a:endParaRPr>
          </a:p>
        </p:txBody>
      </p:sp>
      <p:pic>
        <p:nvPicPr>
          <p:cNvPr id="54" name="Picture 53">
            <a:extLst>
              <a:ext uri="{FF2B5EF4-FFF2-40B4-BE49-F238E27FC236}">
                <a16:creationId xmlns:a16="http://schemas.microsoft.com/office/drawing/2014/main" id="{37E73D16-F776-4A31-8028-C9184B762ED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3255" y="11239536"/>
            <a:ext cx="6499105" cy="953202"/>
          </a:xfrm>
          <a:prstGeom prst="rect">
            <a:avLst/>
          </a:prstGeom>
          <a:noFill/>
          <a:ln>
            <a:noFill/>
          </a:ln>
        </p:spPr>
      </p:pic>
      <p:sp>
        <p:nvSpPr>
          <p:cNvPr id="55" name="TextBox 54">
            <a:extLst>
              <a:ext uri="{FF2B5EF4-FFF2-40B4-BE49-F238E27FC236}">
                <a16:creationId xmlns:a16="http://schemas.microsoft.com/office/drawing/2014/main" id="{1736B183-7060-4F25-96F7-BA7C119BC74D}"/>
              </a:ext>
            </a:extLst>
          </p:cNvPr>
          <p:cNvSpPr txBox="1"/>
          <p:nvPr/>
        </p:nvSpPr>
        <p:spPr>
          <a:xfrm>
            <a:off x="13868625" y="12459745"/>
            <a:ext cx="6492853" cy="400110"/>
          </a:xfrm>
          <a:prstGeom prst="rect">
            <a:avLst/>
          </a:prstGeom>
          <a:noFill/>
        </p:spPr>
        <p:txBody>
          <a:bodyPr wrap="square" rtlCol="0">
            <a:spAutoFit/>
          </a:bodyPr>
          <a:lstStyle/>
          <a:p>
            <a:pPr algn="ctr"/>
            <a:r>
              <a:rPr lang="en-US" sz="2000" b="1" dirty="0">
                <a:solidFill>
                  <a:srgbClr val="002060"/>
                </a:solidFill>
                <a:latin typeface="+mj-lt"/>
              </a:rPr>
              <a:t>K-Means Clustering &amp; Gap statistic</a:t>
            </a:r>
            <a:endParaRPr lang="en-IN" sz="2000" b="1" dirty="0">
              <a:solidFill>
                <a:srgbClr val="002060"/>
              </a:solidFill>
              <a:latin typeface="+mj-lt"/>
            </a:endParaRPr>
          </a:p>
        </p:txBody>
      </p:sp>
      <p:sp>
        <p:nvSpPr>
          <p:cNvPr id="56" name="Text Placeholder 7">
            <a:extLst>
              <a:ext uri="{FF2B5EF4-FFF2-40B4-BE49-F238E27FC236}">
                <a16:creationId xmlns:a16="http://schemas.microsoft.com/office/drawing/2014/main" id="{4F38680B-EF81-41A1-9263-7CFDD1A084F2}"/>
              </a:ext>
            </a:extLst>
          </p:cNvPr>
          <p:cNvSpPr txBox="1">
            <a:spLocks/>
          </p:cNvSpPr>
          <p:nvPr/>
        </p:nvSpPr>
        <p:spPr>
          <a:xfrm>
            <a:off x="13800205" y="12605555"/>
            <a:ext cx="6549919" cy="2788456"/>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Gap statistic is better measure than elbow &amp; silhouette score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 is obtained by comparing cluster compactness with a null reference distribution of the data, i.e. a distribution with no obvious clustering.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Optimal number of clusters is the value for which cluster compactness on the original data falls the farthest below reference curve</a:t>
            </a:r>
          </a:p>
        </p:txBody>
      </p:sp>
      <p:pic>
        <p:nvPicPr>
          <p:cNvPr id="22" name="Picture 21">
            <a:extLst>
              <a:ext uri="{FF2B5EF4-FFF2-40B4-BE49-F238E27FC236}">
                <a16:creationId xmlns:a16="http://schemas.microsoft.com/office/drawing/2014/main" id="{F8694969-4D5F-49F0-8E82-5310DE3EE5B7}"/>
              </a:ext>
            </a:extLst>
          </p:cNvPr>
          <p:cNvPicPr>
            <a:picLocks noChangeAspect="1"/>
          </p:cNvPicPr>
          <p:nvPr/>
        </p:nvPicPr>
        <p:blipFill>
          <a:blip r:embed="rId7"/>
          <a:stretch>
            <a:fillRect/>
          </a:stretch>
        </p:blipFill>
        <p:spPr>
          <a:xfrm>
            <a:off x="13920903" y="15136950"/>
            <a:ext cx="6434300" cy="803722"/>
          </a:xfrm>
          <a:prstGeom prst="rect">
            <a:avLst/>
          </a:prstGeom>
        </p:spPr>
      </p:pic>
      <p:sp>
        <p:nvSpPr>
          <p:cNvPr id="60" name="Text Placeholder 7">
            <a:extLst>
              <a:ext uri="{FF2B5EF4-FFF2-40B4-BE49-F238E27FC236}">
                <a16:creationId xmlns:a16="http://schemas.microsoft.com/office/drawing/2014/main" id="{C373AF85-315A-42A4-AE73-5DB8170722FF}"/>
              </a:ext>
            </a:extLst>
          </p:cNvPr>
          <p:cNvSpPr txBox="1">
            <a:spLocks/>
          </p:cNvSpPr>
          <p:nvPr/>
        </p:nvSpPr>
        <p:spPr>
          <a:xfrm>
            <a:off x="13873519" y="8809108"/>
            <a:ext cx="6549919" cy="2511457"/>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row of Y is an archetypal sample and every column of X corresponds to archetypal feature.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approximation is captured by loss function minimized subject to column constraints k</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L1 regularization is applied for feature selection &amp; only SVD-PCA loss function is evaluated for training</a:t>
            </a:r>
          </a:p>
        </p:txBody>
      </p:sp>
      <p:pic>
        <p:nvPicPr>
          <p:cNvPr id="61" name="Picture 60">
            <a:extLst>
              <a:ext uri="{FF2B5EF4-FFF2-40B4-BE49-F238E27FC236}">
                <a16:creationId xmlns:a16="http://schemas.microsoft.com/office/drawing/2014/main" id="{7964EA5B-D6AF-48A4-9C1C-605AD426666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2773413" y="5103555"/>
            <a:ext cx="2061210" cy="759460"/>
          </a:xfrm>
          <a:prstGeom prst="rect">
            <a:avLst/>
          </a:prstGeom>
          <a:noFill/>
          <a:ln>
            <a:noFill/>
          </a:ln>
        </p:spPr>
      </p:pic>
      <p:sp>
        <p:nvSpPr>
          <p:cNvPr id="62" name="Text Placeholder 7">
            <a:extLst>
              <a:ext uri="{FF2B5EF4-FFF2-40B4-BE49-F238E27FC236}">
                <a16:creationId xmlns:a16="http://schemas.microsoft.com/office/drawing/2014/main" id="{6133FD1D-0FDD-4442-BB2B-F2BCFD7FF3DA}"/>
              </a:ext>
            </a:extLst>
          </p:cNvPr>
          <p:cNvSpPr txBox="1">
            <a:spLocks/>
          </p:cNvSpPr>
          <p:nvPr/>
        </p:nvSpPr>
        <p:spPr>
          <a:xfrm>
            <a:off x="20610463" y="9541828"/>
            <a:ext cx="6549919" cy="1902059"/>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Significantly enhances the ability of Data Science/ML teams in tracking params, metrics &amp; ML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ML model versioning to streamline performance tuning and retraining efforts for ML models in production</a:t>
            </a:r>
          </a:p>
        </p:txBody>
      </p:sp>
      <p:pic>
        <p:nvPicPr>
          <p:cNvPr id="63" name="Picture 62" descr="Introducing MLflow: an Open Source Platform for the Complete Machine  Learning Lifecycle">
            <a:extLst>
              <a:ext uri="{FF2B5EF4-FFF2-40B4-BE49-F238E27FC236}">
                <a16:creationId xmlns:a16="http://schemas.microsoft.com/office/drawing/2014/main" id="{093EC6F5-21F9-4826-9F3A-005D8D01B3D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154983" y="11247665"/>
            <a:ext cx="5579388" cy="2788457"/>
          </a:xfrm>
          <a:prstGeom prst="rect">
            <a:avLst/>
          </a:prstGeom>
          <a:noFill/>
          <a:ln>
            <a:noFill/>
          </a:ln>
        </p:spPr>
      </p:pic>
      <p:pic>
        <p:nvPicPr>
          <p:cNvPr id="19" name="Picture 18">
            <a:extLst>
              <a:ext uri="{FF2B5EF4-FFF2-40B4-BE49-F238E27FC236}">
                <a16:creationId xmlns:a16="http://schemas.microsoft.com/office/drawing/2014/main" id="{CA8A7B6E-1BB9-4444-9CF6-B174F7CEA5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1674" y="3587322"/>
            <a:ext cx="6441760" cy="6041859"/>
          </a:xfrm>
          <a:prstGeom prst="rect">
            <a:avLst/>
          </a:prstGeom>
        </p:spPr>
      </p:pic>
      <p:sp>
        <p:nvSpPr>
          <p:cNvPr id="40" name="Text Placeholder 7">
            <a:extLst>
              <a:ext uri="{FF2B5EF4-FFF2-40B4-BE49-F238E27FC236}">
                <a16:creationId xmlns:a16="http://schemas.microsoft.com/office/drawing/2014/main" id="{DCC47998-BE60-41AD-A96D-59EE888CD7E8}"/>
              </a:ext>
            </a:extLst>
          </p:cNvPr>
          <p:cNvSpPr txBox="1">
            <a:spLocks/>
          </p:cNvSpPr>
          <p:nvPr/>
        </p:nvSpPr>
        <p:spPr>
          <a:xfrm>
            <a:off x="195945" y="13705584"/>
            <a:ext cx="6549919" cy="2234458"/>
          </a:xfrm>
          <a:prstGeom prst="rect">
            <a:avLst/>
          </a:prstGeom>
        </p:spPr>
        <p:txBody>
          <a:bodyPr wrap="square" lIns="365760" tIns="365760" rIns="365760" bIns="365760">
            <a:spAutoFit/>
          </a:bodyPr>
          <a:lstStyle>
            <a:lvl1pPr marL="0" indent="0" algn="l" defTabSz="1706843" rtl="0" eaLnBrk="1" latinLnBrk="0" hangingPunct="1">
              <a:spcBef>
                <a:spcPct val="20000"/>
              </a:spcBef>
              <a:buFont typeface="Arial" pitchFamily="34" charset="0"/>
              <a:buNone/>
              <a:tabLst/>
              <a:defRPr lang="en-US" sz="1800" kern="1200" dirty="0">
                <a:solidFill>
                  <a:schemeClr val="tx1"/>
                </a:solidFill>
                <a:latin typeface="+mn-lt"/>
                <a:ea typeface="+mn-ea"/>
                <a:cs typeface="+mn-cs"/>
              </a:defRPr>
            </a:lvl1pPr>
            <a:lvl2pPr marL="461963" indent="-231775" algn="l" defTabSz="1706843"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2pPr>
            <a:lvl3pPr marL="461963" indent="-231775" algn="l" defTabSz="1706843" rtl="0" eaLnBrk="1" latinLnBrk="0" hangingPunct="1">
              <a:spcBef>
                <a:spcPct val="20000"/>
              </a:spcBef>
              <a:buFont typeface="Arial" pitchFamily="34" charset="0"/>
              <a:buChar char="•"/>
              <a:tabLst/>
              <a:defRPr lang="en-US" sz="1100" kern="1200" dirty="0">
                <a:solidFill>
                  <a:schemeClr val="tx1"/>
                </a:solidFill>
                <a:latin typeface="+mn-lt"/>
                <a:ea typeface="+mn-ea"/>
                <a:cs typeface="+mn-cs"/>
              </a:defRPr>
            </a:lvl3pPr>
            <a:lvl4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4pPr>
            <a:lvl5pPr marL="461963" indent="-231775" algn="l" defTabSz="1706843" rtl="0" eaLnBrk="1" latinLnBrk="0" hangingPunct="1">
              <a:spcBef>
                <a:spcPct val="20000"/>
              </a:spcBef>
              <a:buFont typeface="Arial" pitchFamily="34" charset="0"/>
              <a:buChar char="»"/>
              <a:tabLst/>
              <a:defRPr lang="en-US" sz="900" kern="1200" dirty="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Univariate imputation methods fail to work with high degree of missing data. </a:t>
            </a: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Missforest</a:t>
            </a:r>
            <a:r>
              <a:rPr lang="en-US" dirty="0">
                <a:latin typeface="Times New Roman" panose="02020603050405020304" pitchFamily="18" charset="0"/>
                <a:cs typeface="Times New Roman" panose="02020603050405020304" pitchFamily="18" charset="0"/>
              </a:rPr>
              <a:t> is applied initially to impute the data.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Later it was found GLRM's in built imputation gives slightly better results than </a:t>
            </a:r>
            <a:r>
              <a:rPr lang="en-US" dirty="0" err="1">
                <a:latin typeface="Times New Roman" panose="02020603050405020304" pitchFamily="18" charset="0"/>
                <a:cs typeface="Times New Roman" panose="02020603050405020304" pitchFamily="18" charset="0"/>
              </a:rPr>
              <a:t>Missforest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1182</TotalTime>
  <Words>592</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Poster</dc:title>
  <dc:creator>Srikanth Shenoy</dc:creator>
  <cp:keywords>GLRM, Pipeline, Missforest, Gap Statistic, Survival Analysis, Kaplan-Meier, DeepSruv, DeepHit</cp:keywords>
  <dc:description>This template is the property of PosterPresentations.com. Call us if you need help with this poster template._x000d_
1-866-649-3004           _x000d_
 (c)PosterPresentations.com</dc:description>
  <cp:lastModifiedBy>Srikanth Shenoy</cp:lastModifiedBy>
  <cp:revision>27</cp:revision>
  <dcterms:created xsi:type="dcterms:W3CDTF">2019-01-09T23:22:57Z</dcterms:created>
  <dcterms:modified xsi:type="dcterms:W3CDTF">2022-02-05T16:38:58Z</dcterms:modified>
</cp:coreProperties>
</file>