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276" y="-17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0159-C0F2-42C9-8A75-C29ACA681599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885950"/>
            <a:ext cx="6784975" cy="508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7258050"/>
            <a:ext cx="16084550" cy="59388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4325600"/>
            <a:ext cx="8712200" cy="755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9BE-3C46-402A-828A-F2857B5C8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2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129BE-3C46-402A-828A-F2857B5C85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5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880" y="2125240"/>
            <a:ext cx="4607560" cy="12134850"/>
          </a:xfrm>
          <a:custGeom>
            <a:avLst/>
            <a:gdLst/>
            <a:ahLst/>
            <a:cxnLst/>
            <a:rect l="l" t="t" r="r" b="b"/>
            <a:pathLst>
              <a:path w="4607560" h="12134850">
                <a:moveTo>
                  <a:pt x="0" y="90107"/>
                </a:moveTo>
                <a:lnTo>
                  <a:pt x="7082" y="55045"/>
                </a:lnTo>
                <a:lnTo>
                  <a:pt x="26395" y="26402"/>
                </a:lnTo>
                <a:lnTo>
                  <a:pt x="55040" y="7085"/>
                </a:lnTo>
                <a:lnTo>
                  <a:pt x="90119" y="0"/>
                </a:lnTo>
                <a:lnTo>
                  <a:pt x="4517081" y="0"/>
                </a:lnTo>
                <a:lnTo>
                  <a:pt x="4552143" y="7085"/>
                </a:lnTo>
                <a:lnTo>
                  <a:pt x="4580787" y="26402"/>
                </a:lnTo>
                <a:lnTo>
                  <a:pt x="4600104" y="55045"/>
                </a:lnTo>
                <a:lnTo>
                  <a:pt x="4607189" y="90107"/>
                </a:lnTo>
                <a:lnTo>
                  <a:pt x="4607189" y="12044252"/>
                </a:lnTo>
                <a:lnTo>
                  <a:pt x="4600104" y="12079314"/>
                </a:lnTo>
                <a:lnTo>
                  <a:pt x="4580787" y="12107957"/>
                </a:lnTo>
                <a:lnTo>
                  <a:pt x="4552143" y="12127275"/>
                </a:lnTo>
                <a:lnTo>
                  <a:pt x="4517081" y="12134360"/>
                </a:lnTo>
                <a:lnTo>
                  <a:pt x="90119" y="12134360"/>
                </a:lnTo>
                <a:lnTo>
                  <a:pt x="55040" y="12127275"/>
                </a:lnTo>
                <a:lnTo>
                  <a:pt x="26395" y="12107957"/>
                </a:lnTo>
                <a:lnTo>
                  <a:pt x="7082" y="12079314"/>
                </a:lnTo>
                <a:lnTo>
                  <a:pt x="0" y="12044252"/>
                </a:lnTo>
                <a:lnTo>
                  <a:pt x="0" y="90107"/>
                </a:lnTo>
                <a:close/>
              </a:path>
            </a:pathLst>
          </a:custGeom>
          <a:ln w="1163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35093" y="2125240"/>
            <a:ext cx="4607560" cy="12134850"/>
          </a:xfrm>
          <a:custGeom>
            <a:avLst/>
            <a:gdLst/>
            <a:ahLst/>
            <a:cxnLst/>
            <a:rect l="l" t="t" r="r" b="b"/>
            <a:pathLst>
              <a:path w="4607559" h="12134850">
                <a:moveTo>
                  <a:pt x="0" y="90107"/>
                </a:moveTo>
                <a:lnTo>
                  <a:pt x="7085" y="55045"/>
                </a:lnTo>
                <a:lnTo>
                  <a:pt x="26402" y="26402"/>
                </a:lnTo>
                <a:lnTo>
                  <a:pt x="55045" y="7085"/>
                </a:lnTo>
                <a:lnTo>
                  <a:pt x="90107" y="0"/>
                </a:lnTo>
                <a:lnTo>
                  <a:pt x="4517081" y="0"/>
                </a:lnTo>
                <a:lnTo>
                  <a:pt x="4552143" y="7085"/>
                </a:lnTo>
                <a:lnTo>
                  <a:pt x="4580787" y="26402"/>
                </a:lnTo>
                <a:lnTo>
                  <a:pt x="4600104" y="55045"/>
                </a:lnTo>
                <a:lnTo>
                  <a:pt x="4607189" y="90107"/>
                </a:lnTo>
                <a:lnTo>
                  <a:pt x="4607189" y="12044252"/>
                </a:lnTo>
                <a:lnTo>
                  <a:pt x="4600104" y="12079314"/>
                </a:lnTo>
                <a:lnTo>
                  <a:pt x="4580787" y="12107957"/>
                </a:lnTo>
                <a:lnTo>
                  <a:pt x="4552143" y="12127275"/>
                </a:lnTo>
                <a:lnTo>
                  <a:pt x="4517081" y="12134360"/>
                </a:lnTo>
                <a:lnTo>
                  <a:pt x="90107" y="12134360"/>
                </a:lnTo>
                <a:lnTo>
                  <a:pt x="55045" y="12127275"/>
                </a:lnTo>
                <a:lnTo>
                  <a:pt x="26402" y="12107957"/>
                </a:lnTo>
                <a:lnTo>
                  <a:pt x="7085" y="12079314"/>
                </a:lnTo>
                <a:lnTo>
                  <a:pt x="0" y="12044252"/>
                </a:lnTo>
                <a:lnTo>
                  <a:pt x="0" y="90107"/>
                </a:lnTo>
                <a:close/>
              </a:path>
            </a:pathLst>
          </a:custGeom>
          <a:ln w="1163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66005" y="2125240"/>
            <a:ext cx="4607560" cy="12134850"/>
          </a:xfrm>
          <a:custGeom>
            <a:avLst/>
            <a:gdLst/>
            <a:ahLst/>
            <a:cxnLst/>
            <a:rect l="l" t="t" r="r" b="b"/>
            <a:pathLst>
              <a:path w="4607559" h="12134850">
                <a:moveTo>
                  <a:pt x="0" y="90107"/>
                </a:moveTo>
                <a:lnTo>
                  <a:pt x="7085" y="55045"/>
                </a:lnTo>
                <a:lnTo>
                  <a:pt x="26402" y="26402"/>
                </a:lnTo>
                <a:lnTo>
                  <a:pt x="55045" y="7085"/>
                </a:lnTo>
                <a:lnTo>
                  <a:pt x="90107" y="0"/>
                </a:lnTo>
                <a:lnTo>
                  <a:pt x="4517081" y="0"/>
                </a:lnTo>
                <a:lnTo>
                  <a:pt x="4552143" y="7085"/>
                </a:lnTo>
                <a:lnTo>
                  <a:pt x="4580787" y="26402"/>
                </a:lnTo>
                <a:lnTo>
                  <a:pt x="4600104" y="55045"/>
                </a:lnTo>
                <a:lnTo>
                  <a:pt x="4607189" y="90107"/>
                </a:lnTo>
                <a:lnTo>
                  <a:pt x="4607189" y="12044252"/>
                </a:lnTo>
                <a:lnTo>
                  <a:pt x="4600104" y="12079314"/>
                </a:lnTo>
                <a:lnTo>
                  <a:pt x="4580787" y="12107957"/>
                </a:lnTo>
                <a:lnTo>
                  <a:pt x="4552143" y="12127275"/>
                </a:lnTo>
                <a:lnTo>
                  <a:pt x="4517081" y="12134360"/>
                </a:lnTo>
                <a:lnTo>
                  <a:pt x="90107" y="12134360"/>
                </a:lnTo>
                <a:lnTo>
                  <a:pt x="55045" y="12127275"/>
                </a:lnTo>
                <a:lnTo>
                  <a:pt x="26402" y="12107957"/>
                </a:lnTo>
                <a:lnTo>
                  <a:pt x="7085" y="12079314"/>
                </a:lnTo>
                <a:lnTo>
                  <a:pt x="0" y="12044252"/>
                </a:lnTo>
                <a:lnTo>
                  <a:pt x="0" y="90107"/>
                </a:lnTo>
                <a:close/>
              </a:path>
            </a:pathLst>
          </a:custGeom>
          <a:ln w="1163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96917" y="2125240"/>
            <a:ext cx="4607560" cy="12134850"/>
          </a:xfrm>
          <a:custGeom>
            <a:avLst/>
            <a:gdLst/>
            <a:ahLst/>
            <a:cxnLst/>
            <a:rect l="l" t="t" r="r" b="b"/>
            <a:pathLst>
              <a:path w="4607559" h="12134850">
                <a:moveTo>
                  <a:pt x="0" y="90107"/>
                </a:moveTo>
                <a:lnTo>
                  <a:pt x="7085" y="55045"/>
                </a:lnTo>
                <a:lnTo>
                  <a:pt x="26402" y="26402"/>
                </a:lnTo>
                <a:lnTo>
                  <a:pt x="55045" y="7085"/>
                </a:lnTo>
                <a:lnTo>
                  <a:pt x="90107" y="0"/>
                </a:lnTo>
                <a:lnTo>
                  <a:pt x="4517081" y="0"/>
                </a:lnTo>
                <a:lnTo>
                  <a:pt x="4552143" y="7085"/>
                </a:lnTo>
                <a:lnTo>
                  <a:pt x="4580787" y="26402"/>
                </a:lnTo>
                <a:lnTo>
                  <a:pt x="4600104" y="55045"/>
                </a:lnTo>
                <a:lnTo>
                  <a:pt x="4607189" y="90107"/>
                </a:lnTo>
                <a:lnTo>
                  <a:pt x="4607189" y="12044252"/>
                </a:lnTo>
                <a:lnTo>
                  <a:pt x="4600104" y="12079314"/>
                </a:lnTo>
                <a:lnTo>
                  <a:pt x="4580787" y="12107957"/>
                </a:lnTo>
                <a:lnTo>
                  <a:pt x="4552143" y="12127275"/>
                </a:lnTo>
                <a:lnTo>
                  <a:pt x="4517081" y="12134360"/>
                </a:lnTo>
                <a:lnTo>
                  <a:pt x="90107" y="12134360"/>
                </a:lnTo>
                <a:lnTo>
                  <a:pt x="55045" y="12127275"/>
                </a:lnTo>
                <a:lnTo>
                  <a:pt x="26402" y="12107957"/>
                </a:lnTo>
                <a:lnTo>
                  <a:pt x="7085" y="12079314"/>
                </a:lnTo>
                <a:lnTo>
                  <a:pt x="0" y="12044252"/>
                </a:lnTo>
                <a:lnTo>
                  <a:pt x="0" y="90107"/>
                </a:lnTo>
                <a:close/>
              </a:path>
            </a:pathLst>
          </a:custGeom>
          <a:ln w="11634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4384901"/>
            <a:ext cx="20104100" cy="688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9523" y="153705"/>
            <a:ext cx="719264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://www.PosterPresentations.com/" TargetMode="External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42" y="14713908"/>
            <a:ext cx="923925" cy="1587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50" b="1" spc="10" dirty="0">
                <a:solidFill>
                  <a:srgbClr val="BEBEBE"/>
                </a:solidFill>
                <a:latin typeface="Arial"/>
                <a:cs typeface="Arial"/>
              </a:rPr>
              <a:t>RESEARCH</a:t>
            </a:r>
            <a:r>
              <a:rPr sz="250" b="1" spc="7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50" b="1" spc="10" dirty="0">
                <a:solidFill>
                  <a:srgbClr val="BEBEBE"/>
                </a:solidFill>
                <a:latin typeface="Arial"/>
                <a:cs typeface="Arial"/>
              </a:rPr>
              <a:t>POSTER</a:t>
            </a:r>
            <a:r>
              <a:rPr sz="250" b="1" spc="4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50" b="1" spc="10" dirty="0">
                <a:solidFill>
                  <a:srgbClr val="BEBEBE"/>
                </a:solidFill>
                <a:latin typeface="Arial"/>
                <a:cs typeface="Arial"/>
              </a:rPr>
              <a:t>PRESENTATION</a:t>
            </a:r>
            <a:r>
              <a:rPr sz="250" b="1" spc="4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50" b="1" spc="10" dirty="0">
                <a:solidFill>
                  <a:srgbClr val="BEBEBE"/>
                </a:solidFill>
                <a:latin typeface="Arial"/>
                <a:cs typeface="Arial"/>
              </a:rPr>
              <a:t>DESIGN</a:t>
            </a:r>
            <a:r>
              <a:rPr sz="250" b="1" spc="5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50" b="1" spc="10" dirty="0">
                <a:solidFill>
                  <a:srgbClr val="BEBEBE"/>
                </a:solidFill>
                <a:latin typeface="Arial"/>
                <a:cs typeface="Arial"/>
              </a:rPr>
              <a:t>©</a:t>
            </a:r>
            <a:r>
              <a:rPr sz="250" b="1" spc="3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50" b="1" spc="-20" dirty="0">
                <a:solidFill>
                  <a:srgbClr val="BEBEBE"/>
                </a:solidFill>
                <a:latin typeface="Arial"/>
                <a:cs typeface="Arial"/>
              </a:rPr>
              <a:t>2019</a:t>
            </a:r>
            <a:endParaRPr sz="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b="1" spc="-10" dirty="0">
                <a:solidFill>
                  <a:srgbClr val="BEBEBE"/>
                </a:solidFill>
                <a:latin typeface="Arial"/>
                <a:cs typeface="Arial"/>
                <a:hlinkClick r:id="rId3"/>
              </a:rPr>
              <a:t>www.PosterPresentations.com</a:t>
            </a:r>
            <a:endParaRPr sz="4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632"/>
            <a:ext cx="20090837" cy="1883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8580" y="2256124"/>
            <a:ext cx="4252595" cy="966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95"/>
              </a:spcBef>
            </a:pPr>
            <a:r>
              <a:rPr sz="275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AIM</a:t>
            </a:r>
            <a:endParaRPr sz="27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15"/>
              </a:spcBef>
            </a:pPr>
            <a:r>
              <a:rPr sz="1750" spc="-50" dirty="0">
                <a:latin typeface="Times New Roman"/>
                <a:cs typeface="Times New Roman"/>
              </a:rPr>
              <a:t>To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detect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lang="en-IN" sz="1750" spc="-45" dirty="0">
                <a:latin typeface="Times New Roman"/>
                <a:cs typeface="Times New Roman"/>
              </a:rPr>
              <a:t>fatigue among badminton players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.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0245" y="3428453"/>
            <a:ext cx="223710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8679" y="8680112"/>
            <a:ext cx="291401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METHODOLOGY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6869" y="9460542"/>
            <a:ext cx="291973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3060" algn="l"/>
              </a:tabLst>
            </a:pPr>
            <a:r>
              <a:rPr sz="1800" b="1" i="1" spc="-25" dirty="0">
                <a:latin typeface="Times New Roman"/>
                <a:cs typeface="Times New Roman"/>
              </a:rPr>
              <a:t>1.</a:t>
            </a:r>
            <a:r>
              <a:rPr sz="1800" b="1" i="1" dirty="0">
                <a:latin typeface="Times New Roman"/>
                <a:cs typeface="Times New Roman"/>
              </a:rPr>
              <a:t>	Angle</a:t>
            </a:r>
            <a:r>
              <a:rPr sz="1800" b="1" i="1" spc="6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between</a:t>
            </a:r>
            <a:r>
              <a:rPr sz="1800" b="1" i="1" spc="6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subspaces</a:t>
            </a:r>
            <a:r>
              <a:rPr sz="1800" b="1" i="1" spc="8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7697" y="2342551"/>
            <a:ext cx="37566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 marR="5080" indent="-460375">
              <a:lnSpc>
                <a:spcPct val="100000"/>
              </a:lnSpc>
              <a:spcBef>
                <a:spcPts val="95"/>
              </a:spcBef>
            </a:pPr>
            <a:r>
              <a:rPr sz="2750" b="1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EXPLORATORY</a:t>
            </a:r>
            <a:r>
              <a:rPr sz="275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750" b="1" spc="-70" dirty="0">
                <a:latin typeface="Times New Roman"/>
                <a:cs typeface="Times New Roman"/>
              </a:rPr>
              <a:t> </a:t>
            </a:r>
            <a:r>
              <a:rPr sz="275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750"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(EDA)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5000" y="2079412"/>
            <a:ext cx="4418965" cy="23412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1800" b="1" i="1" dirty="0">
                <a:latin typeface="Times New Roman"/>
                <a:cs typeface="Times New Roman"/>
              </a:rPr>
              <a:t>2.</a:t>
            </a:r>
            <a:r>
              <a:rPr sz="1800" b="1" i="1" spc="235" dirty="0">
                <a:latin typeface="Times New Roman"/>
                <a:cs typeface="Times New Roman"/>
              </a:rPr>
              <a:t>  </a:t>
            </a:r>
            <a:r>
              <a:rPr sz="1800" b="1" i="1" dirty="0">
                <a:latin typeface="Times New Roman"/>
                <a:cs typeface="Times New Roman"/>
              </a:rPr>
              <a:t>PCA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between</a:t>
            </a:r>
            <a:r>
              <a:rPr sz="1800" b="1" i="1" spc="2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matrices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900"/>
              </a:lnSpc>
              <a:spcBef>
                <a:spcPts val="50"/>
              </a:spcBef>
            </a:pPr>
            <a:r>
              <a:rPr sz="1650" dirty="0">
                <a:latin typeface="Times New Roman"/>
                <a:cs typeface="Times New Roman"/>
              </a:rPr>
              <a:t>We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consider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2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30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min</a:t>
            </a:r>
            <a:r>
              <a:rPr sz="1650" spc="2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observation</a:t>
            </a:r>
            <a:r>
              <a:rPr sz="1650" spc="2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for</a:t>
            </a:r>
            <a:r>
              <a:rPr sz="1650" spc="29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anomaly </a:t>
            </a:r>
            <a:r>
              <a:rPr sz="1650" dirty="0">
                <a:latin typeface="Times New Roman"/>
                <a:cs typeface="Times New Roman"/>
              </a:rPr>
              <a:t>detection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,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which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gives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us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6*6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matrix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for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each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30 </a:t>
            </a:r>
            <a:r>
              <a:rPr sz="1650" dirty="0">
                <a:latin typeface="Times New Roman"/>
                <a:cs typeface="Times New Roman"/>
              </a:rPr>
              <a:t>min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time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stamp.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PCA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is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measured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between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two </a:t>
            </a:r>
            <a:r>
              <a:rPr sz="1650" dirty="0">
                <a:latin typeface="Times New Roman"/>
                <a:cs typeface="Times New Roman"/>
              </a:rPr>
              <a:t>6*6</a:t>
            </a:r>
            <a:r>
              <a:rPr sz="1650" spc="385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Times New Roman"/>
                <a:cs typeface="Times New Roman"/>
              </a:rPr>
              <a:t>matrices,</a:t>
            </a:r>
            <a:r>
              <a:rPr sz="1650" spc="390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Times New Roman"/>
                <a:cs typeface="Times New Roman"/>
              </a:rPr>
              <a:t>and</a:t>
            </a:r>
            <a:r>
              <a:rPr sz="1650" spc="395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390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Times New Roman"/>
                <a:cs typeface="Times New Roman"/>
              </a:rPr>
              <a:t>components</a:t>
            </a:r>
            <a:r>
              <a:rPr sz="1650" spc="390" dirty="0">
                <a:latin typeface="Times New Roman"/>
                <a:cs typeface="Times New Roman"/>
              </a:rPr>
              <a:t>  </a:t>
            </a:r>
            <a:r>
              <a:rPr sz="1650" spc="-10" dirty="0">
                <a:latin typeface="Times New Roman"/>
                <a:cs typeface="Times New Roman"/>
              </a:rPr>
              <a:t>defining </a:t>
            </a:r>
            <a:r>
              <a:rPr sz="1650" dirty="0">
                <a:latin typeface="Times New Roman"/>
                <a:cs typeface="Times New Roman"/>
              </a:rPr>
              <a:t>maximum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variance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are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considered.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6604" y="5612826"/>
            <a:ext cx="2799715" cy="8502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24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RESULTS</a:t>
            </a: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000" b="1" i="1" dirty="0">
                <a:latin typeface="Times New Roman"/>
                <a:cs typeface="Times New Roman"/>
              </a:rPr>
              <a:t>Anomalies</a:t>
            </a:r>
            <a:r>
              <a:rPr sz="2000" b="1" i="1" spc="7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across</a:t>
            </a:r>
            <a:r>
              <a:rPr sz="2000" b="1" i="1" spc="5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2991" y="12107581"/>
            <a:ext cx="4402455" cy="180530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136015">
              <a:lnSpc>
                <a:spcPct val="100000"/>
              </a:lnSpc>
              <a:spcBef>
                <a:spcPts val="1700"/>
              </a:spcBef>
            </a:pPr>
            <a:r>
              <a:rPr sz="24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2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9200"/>
              </a:lnSpc>
              <a:spcBef>
                <a:spcPts val="70"/>
              </a:spcBef>
            </a:pPr>
            <a:r>
              <a:rPr sz="1750" dirty="0">
                <a:latin typeface="Times New Roman"/>
                <a:cs typeface="Times New Roman"/>
              </a:rPr>
              <a:t>The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ratio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anomalies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non-</a:t>
            </a:r>
            <a:r>
              <a:rPr sz="1750" dirty="0">
                <a:latin typeface="Times New Roman"/>
                <a:cs typeface="Times New Roman"/>
              </a:rPr>
              <a:t>anomalies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may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or </a:t>
            </a:r>
            <a:r>
              <a:rPr sz="1750" dirty="0">
                <a:latin typeface="Times New Roman"/>
                <a:cs typeface="Times New Roman"/>
              </a:rPr>
              <a:t>may</a:t>
            </a:r>
            <a:r>
              <a:rPr sz="1750" spc="17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not</a:t>
            </a:r>
            <a:r>
              <a:rPr sz="1750" spc="18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vary</a:t>
            </a:r>
            <a:r>
              <a:rPr sz="1750" spc="17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with</a:t>
            </a:r>
            <a:r>
              <a:rPr sz="1750" spc="18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the</a:t>
            </a:r>
            <a:r>
              <a:rPr sz="1750" spc="18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change</a:t>
            </a:r>
            <a:r>
              <a:rPr sz="1750" spc="17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in</a:t>
            </a:r>
            <a:r>
              <a:rPr sz="1750" spc="175" dirty="0">
                <a:latin typeface="Times New Roman"/>
                <a:cs typeface="Times New Roman"/>
              </a:rPr>
              <a:t>  </a:t>
            </a:r>
            <a:r>
              <a:rPr sz="1750" spc="-10" dirty="0">
                <a:latin typeface="Times New Roman"/>
                <a:cs typeface="Times New Roman"/>
              </a:rPr>
              <a:t>duration consideration.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52914" y="2223997"/>
            <a:ext cx="4314190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Timestamps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under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which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1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powerplant </a:t>
            </a:r>
            <a:r>
              <a:rPr sz="2000" b="1" i="1" dirty="0">
                <a:latin typeface="Times New Roman"/>
                <a:cs typeface="Times New Roman"/>
              </a:rPr>
              <a:t>works</a:t>
            </a:r>
            <a:r>
              <a:rPr sz="2000" b="1" i="1" spc="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perfectly</a:t>
            </a:r>
            <a:r>
              <a:rPr sz="2000" b="1" i="1" spc="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five</a:t>
            </a:r>
            <a:r>
              <a:rPr sz="2000" b="1" i="1" spc="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plotted</a:t>
            </a:r>
            <a:r>
              <a:rPr sz="2000" b="1" i="1" spc="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across</a:t>
            </a:r>
            <a:r>
              <a:rPr sz="2000" b="1" i="1" spc="25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six </a:t>
            </a:r>
            <a:r>
              <a:rPr sz="2000" b="1" i="1" spc="-10" dirty="0">
                <a:latin typeface="Times New Roman"/>
                <a:cs typeface="Times New Roman"/>
              </a:rPr>
              <a:t>features.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859" y="3944132"/>
            <a:ext cx="4297713" cy="2812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169545" algn="l"/>
              </a:tabLst>
            </a:pPr>
            <a:r>
              <a:rPr lang="en-US" sz="1750" dirty="0">
                <a:latin typeface="Times New Roman"/>
                <a:cs typeface="Times New Roman"/>
              </a:rPr>
              <a:t>Analyze changes in badminton players' gait patterns.</a:t>
            </a:r>
          </a:p>
          <a:p>
            <a:pPr marL="169545" marR="5080" indent="-157480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169545" algn="l"/>
              </a:tabLst>
            </a:pPr>
            <a:r>
              <a:rPr lang="en-US" sz="1750" dirty="0">
                <a:latin typeface="Times New Roman"/>
                <a:cs typeface="Times New Roman"/>
              </a:rPr>
              <a:t>Identify peak moments in physical activity using peak detection.</a:t>
            </a:r>
          </a:p>
          <a:p>
            <a:pPr marL="169545" marR="5080" indent="-157480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169545" algn="l"/>
              </a:tabLst>
            </a:pPr>
            <a:r>
              <a:rPr lang="en-US" sz="1750" dirty="0">
                <a:latin typeface="Times New Roman"/>
                <a:cs typeface="Times New Roman"/>
              </a:rPr>
              <a:t>Correlate gait changes with performance levels and fatigue states.</a:t>
            </a:r>
          </a:p>
          <a:p>
            <a:pPr marL="169545" marR="5080" indent="-157480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169545" algn="l"/>
              </a:tabLst>
            </a:pPr>
            <a:r>
              <a:rPr lang="en-US" sz="1750" dirty="0">
                <a:latin typeface="Times New Roman"/>
                <a:cs typeface="Times New Roman"/>
              </a:rPr>
              <a:t>Develop a reliable fatigue detection system.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060" y="7192280"/>
            <a:ext cx="4428490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29539" algn="just">
              <a:lnSpc>
                <a:spcPct val="149200"/>
              </a:lnSpc>
              <a:spcBef>
                <a:spcPts val="100"/>
              </a:spcBef>
              <a:buFont typeface="Arial MT"/>
              <a:buChar char="•"/>
              <a:tabLst>
                <a:tab pos="141605" algn="l"/>
              </a:tabLst>
            </a:pPr>
            <a:r>
              <a:rPr sz="1750" dirty="0">
                <a:latin typeface="Times New Roman"/>
                <a:cs typeface="Times New Roman"/>
              </a:rPr>
              <a:t>The</a:t>
            </a:r>
            <a:r>
              <a:rPr sz="1750" spc="4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data</a:t>
            </a:r>
            <a:r>
              <a:rPr sz="1750" spc="4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consists</a:t>
            </a:r>
            <a:r>
              <a:rPr sz="1750" spc="4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40" dirty="0">
                <a:latin typeface="Times New Roman"/>
                <a:cs typeface="Times New Roman"/>
              </a:rPr>
              <a:t>  </a:t>
            </a:r>
            <a:r>
              <a:rPr lang="en-IN" sz="1750" spc="40" dirty="0">
                <a:latin typeface="Times New Roman"/>
                <a:cs typeface="Times New Roman"/>
              </a:rPr>
              <a:t>5</a:t>
            </a:r>
            <a:r>
              <a:rPr sz="1750" spc="4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features</a:t>
            </a:r>
            <a:r>
              <a:rPr sz="1750" spc="4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4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a</a:t>
            </a:r>
            <a:r>
              <a:rPr sz="1750" spc="45" dirty="0">
                <a:latin typeface="Times New Roman"/>
                <a:cs typeface="Times New Roman"/>
              </a:rPr>
              <a:t>  </a:t>
            </a:r>
            <a:r>
              <a:rPr sz="1750" spc="-10" dirty="0">
                <a:latin typeface="Times New Roman"/>
                <a:cs typeface="Times New Roman"/>
              </a:rPr>
              <a:t>large </a:t>
            </a:r>
            <a:r>
              <a:rPr sz="1750" dirty="0">
                <a:latin typeface="Times New Roman"/>
                <a:cs typeface="Times New Roman"/>
              </a:rPr>
              <a:t>number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sensor</a:t>
            </a:r>
            <a:r>
              <a:rPr sz="1750" spc="7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data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,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where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each</a:t>
            </a:r>
            <a:r>
              <a:rPr sz="1750" spc="8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stamp </a:t>
            </a:r>
            <a:r>
              <a:rPr sz="1750" dirty="0">
                <a:latin typeface="Times New Roman"/>
                <a:cs typeface="Times New Roman"/>
              </a:rPr>
              <a:t>corresponds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lang="en-IN" sz="1750" spc="-50" dirty="0">
                <a:latin typeface="Times New Roman"/>
                <a:cs typeface="Times New Roman"/>
              </a:rPr>
              <a:t>2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mi</a:t>
            </a:r>
            <a:r>
              <a:rPr lang="en-IN" sz="1750" spc="-10" dirty="0" err="1">
                <a:latin typeface="Times New Roman"/>
                <a:cs typeface="Times New Roman"/>
              </a:rPr>
              <a:t>lli</a:t>
            </a:r>
            <a:r>
              <a:rPr lang="en-IN" sz="1750" spc="-10">
                <a:latin typeface="Times New Roman"/>
                <a:cs typeface="Times New Roman"/>
              </a:rPr>
              <a:t>-seconds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endParaRPr sz="1750" dirty="0">
              <a:latin typeface="Times New Roman"/>
              <a:cs typeface="Times New Roman"/>
            </a:endParaRPr>
          </a:p>
          <a:p>
            <a:pPr marL="141605" marR="5080" indent="-129539" algn="just">
              <a:lnSpc>
                <a:spcPct val="149200"/>
              </a:lnSpc>
              <a:spcBef>
                <a:spcPts val="415"/>
              </a:spcBef>
              <a:buFont typeface="Arial MT"/>
              <a:buChar char="•"/>
              <a:tabLst>
                <a:tab pos="141605" algn="l"/>
              </a:tabLst>
            </a:pPr>
            <a:r>
              <a:rPr sz="1750" dirty="0">
                <a:latin typeface="Times New Roman"/>
                <a:cs typeface="Times New Roman"/>
              </a:rPr>
              <a:t>The</a:t>
            </a:r>
            <a:r>
              <a:rPr sz="1750" spc="28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data</a:t>
            </a:r>
            <a:r>
              <a:rPr sz="1750" spc="28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considered</a:t>
            </a:r>
            <a:r>
              <a:rPr sz="1750" spc="285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has</a:t>
            </a:r>
            <a:r>
              <a:rPr sz="1750" spc="28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Times New Roman"/>
                <a:cs typeface="Times New Roman"/>
              </a:rPr>
              <a:t>only</a:t>
            </a:r>
            <a:r>
              <a:rPr sz="1750" spc="285" dirty="0">
                <a:latin typeface="Times New Roman"/>
                <a:cs typeface="Times New Roman"/>
              </a:rPr>
              <a:t>  </a:t>
            </a:r>
            <a:r>
              <a:rPr sz="1750" spc="-10" dirty="0">
                <a:latin typeface="Times New Roman"/>
                <a:cs typeface="Times New Roman"/>
              </a:rPr>
              <a:t>continuous columns.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99" y="9266218"/>
            <a:ext cx="176339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continuous_cols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7201" y="9744769"/>
            <a:ext cx="240855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50" b="1" i="1" spc="-10" dirty="0">
                <a:latin typeface="Times New Roman"/>
                <a:cs typeface="Times New Roman"/>
              </a:rPr>
              <a:t> Time (s)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7201" y="10347892"/>
            <a:ext cx="214503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50" b="1" i="1" spc="-10" dirty="0">
                <a:latin typeface="Times New Roman"/>
                <a:cs typeface="Times New Roman"/>
              </a:rPr>
              <a:t>Acceleration x (m/s^2)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7201" y="10951015"/>
            <a:ext cx="237807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50" b="1" i="1" spc="-10" dirty="0">
                <a:latin typeface="Times New Roman"/>
                <a:cs typeface="Times New Roman"/>
              </a:rPr>
              <a:t>Acceleration y (m/s^2)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7200" y="11554254"/>
            <a:ext cx="207784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50" b="1" i="1" spc="-10" dirty="0">
                <a:latin typeface="Times New Roman"/>
                <a:cs typeface="Times New Roman"/>
              </a:rPr>
              <a:t>Acceleration z (m/s^2)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7201" y="12157377"/>
            <a:ext cx="2676898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50" b="1" i="1" spc="-10" dirty="0">
                <a:latin typeface="Times New Roman"/>
                <a:cs typeface="Times New Roman"/>
              </a:rPr>
              <a:t>Absolute acceleration (m/s^2)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3075" y="552406"/>
            <a:ext cx="7719755" cy="1077859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lang="en-IN" sz="2750" b="1" i="1" dirty="0" err="1">
                <a:solidFill>
                  <a:srgbClr val="FFFFFF"/>
                </a:solidFill>
                <a:latin typeface="Calibri"/>
                <a:cs typeface="Calibri"/>
              </a:rPr>
              <a:t>Atishay</a:t>
            </a:r>
            <a:r>
              <a:rPr lang="en-IN" sz="2750" b="1" i="1" dirty="0">
                <a:solidFill>
                  <a:srgbClr val="FFFFFF"/>
                </a:solidFill>
                <a:latin typeface="Calibri"/>
                <a:cs typeface="Calibri"/>
              </a:rPr>
              <a:t> S G</a:t>
            </a:r>
            <a:r>
              <a:rPr sz="2750" b="1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IN" sz="275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750" b="1" i="1" dirty="0" err="1">
                <a:solidFill>
                  <a:srgbClr val="FFFFFF"/>
                </a:solidFill>
                <a:latin typeface="Calibri"/>
                <a:cs typeface="Calibri"/>
              </a:rPr>
              <a:t>Ancitha</a:t>
            </a:r>
            <a:r>
              <a:rPr lang="en-IN" sz="2750" b="1" i="1" dirty="0">
                <a:solidFill>
                  <a:srgbClr val="FFFFFF"/>
                </a:solidFill>
                <a:latin typeface="Calibri"/>
                <a:cs typeface="Calibri"/>
              </a:rPr>
              <a:t> Mary</a:t>
            </a:r>
            <a:r>
              <a:rPr sz="2750" b="1" i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IN" sz="275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750" b="1" i="1" dirty="0" err="1">
                <a:solidFill>
                  <a:srgbClr val="FFFFFF"/>
                </a:solidFill>
                <a:latin typeface="Calibri"/>
                <a:cs typeface="Calibri"/>
              </a:rPr>
              <a:t>Mythreyi</a:t>
            </a:r>
            <a:r>
              <a:rPr lang="en-IN" sz="2750" b="1" i="1" dirty="0">
                <a:solidFill>
                  <a:srgbClr val="FFFFFF"/>
                </a:solidFill>
                <a:latin typeface="Calibri"/>
                <a:cs typeface="Calibri"/>
              </a:rPr>
              <a:t> R, Shashank S</a:t>
            </a:r>
            <a:endParaRPr lang="en-US" sz="275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120"/>
              </a:spcBef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guidance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lang="en-US"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Sudarshan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Acharya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697906" y="153705"/>
            <a:ext cx="8697543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Fatigue Detection in Badminton Players</a:t>
            </a:r>
            <a:endParaRPr spc="-10" dirty="0"/>
          </a:p>
        </p:txBody>
      </p:sp>
      <p:grpSp>
        <p:nvGrpSpPr>
          <p:cNvPr id="24" name="object 24"/>
          <p:cNvGrpSpPr/>
          <p:nvPr/>
        </p:nvGrpSpPr>
        <p:grpSpPr>
          <a:xfrm>
            <a:off x="987395" y="9772064"/>
            <a:ext cx="467824" cy="2651411"/>
            <a:chOff x="965764" y="9820643"/>
            <a:chExt cx="400172" cy="2572778"/>
          </a:xfrm>
        </p:grpSpPr>
        <p:sp>
          <p:nvSpPr>
            <p:cNvPr id="25" name="object 25"/>
            <p:cNvSpPr/>
            <p:nvPr/>
          </p:nvSpPr>
          <p:spPr>
            <a:xfrm>
              <a:off x="974141" y="9820643"/>
              <a:ext cx="391795" cy="179070"/>
            </a:xfrm>
            <a:custGeom>
              <a:avLst/>
              <a:gdLst/>
              <a:ahLst/>
              <a:cxnLst/>
              <a:rect l="l" t="t" r="r" b="b"/>
              <a:pathLst>
                <a:path w="391794" h="179070">
                  <a:moveTo>
                    <a:pt x="302259" y="0"/>
                  </a:moveTo>
                  <a:lnTo>
                    <a:pt x="302259" y="44675"/>
                  </a:lnTo>
                  <a:lnTo>
                    <a:pt x="0" y="44675"/>
                  </a:lnTo>
                  <a:lnTo>
                    <a:pt x="0" y="134027"/>
                  </a:lnTo>
                  <a:lnTo>
                    <a:pt x="302259" y="134027"/>
                  </a:lnTo>
                  <a:lnTo>
                    <a:pt x="302259" y="178703"/>
                  </a:lnTo>
                  <a:lnTo>
                    <a:pt x="391611" y="89351"/>
                  </a:lnTo>
                  <a:lnTo>
                    <a:pt x="3022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4141" y="9820643"/>
              <a:ext cx="391795" cy="179070"/>
            </a:xfrm>
            <a:custGeom>
              <a:avLst/>
              <a:gdLst/>
              <a:ahLst/>
              <a:cxnLst/>
              <a:rect l="l" t="t" r="r" b="b"/>
              <a:pathLst>
                <a:path w="391794" h="179070">
                  <a:moveTo>
                    <a:pt x="0" y="44675"/>
                  </a:moveTo>
                  <a:lnTo>
                    <a:pt x="302259" y="44675"/>
                  </a:lnTo>
                  <a:lnTo>
                    <a:pt x="302259" y="0"/>
                  </a:lnTo>
                  <a:lnTo>
                    <a:pt x="391611" y="89351"/>
                  </a:lnTo>
                  <a:lnTo>
                    <a:pt x="302259" y="178703"/>
                  </a:lnTo>
                  <a:lnTo>
                    <a:pt x="302259" y="134027"/>
                  </a:lnTo>
                  <a:lnTo>
                    <a:pt x="0" y="134027"/>
                  </a:lnTo>
                  <a:lnTo>
                    <a:pt x="0" y="44675"/>
                  </a:lnTo>
                  <a:close/>
                </a:path>
              </a:pathLst>
            </a:custGeom>
            <a:ln w="11634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5764" y="10427955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303306" y="0"/>
                  </a:moveTo>
                  <a:lnTo>
                    <a:pt x="303306" y="44501"/>
                  </a:lnTo>
                  <a:lnTo>
                    <a:pt x="0" y="44501"/>
                  </a:lnTo>
                  <a:lnTo>
                    <a:pt x="0" y="133503"/>
                  </a:lnTo>
                  <a:lnTo>
                    <a:pt x="303306" y="133503"/>
                  </a:lnTo>
                  <a:lnTo>
                    <a:pt x="303306" y="178005"/>
                  </a:lnTo>
                  <a:lnTo>
                    <a:pt x="392309" y="89002"/>
                  </a:lnTo>
                  <a:lnTo>
                    <a:pt x="3033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5764" y="10427955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0" y="44501"/>
                  </a:moveTo>
                  <a:lnTo>
                    <a:pt x="303306" y="44501"/>
                  </a:lnTo>
                  <a:lnTo>
                    <a:pt x="303306" y="0"/>
                  </a:lnTo>
                  <a:lnTo>
                    <a:pt x="392309" y="89002"/>
                  </a:lnTo>
                  <a:lnTo>
                    <a:pt x="303306" y="178005"/>
                  </a:lnTo>
                  <a:lnTo>
                    <a:pt x="303306" y="133503"/>
                  </a:lnTo>
                  <a:lnTo>
                    <a:pt x="0" y="133503"/>
                  </a:lnTo>
                  <a:lnTo>
                    <a:pt x="0" y="44501"/>
                  </a:lnTo>
                  <a:close/>
                </a:path>
              </a:pathLst>
            </a:custGeom>
            <a:ln w="11634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5764" y="11026191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303306" y="0"/>
                  </a:moveTo>
                  <a:lnTo>
                    <a:pt x="303306" y="44501"/>
                  </a:lnTo>
                  <a:lnTo>
                    <a:pt x="0" y="44501"/>
                  </a:lnTo>
                  <a:lnTo>
                    <a:pt x="0" y="133503"/>
                  </a:lnTo>
                  <a:lnTo>
                    <a:pt x="303306" y="133503"/>
                  </a:lnTo>
                  <a:lnTo>
                    <a:pt x="303306" y="178005"/>
                  </a:lnTo>
                  <a:lnTo>
                    <a:pt x="392309" y="89002"/>
                  </a:lnTo>
                  <a:lnTo>
                    <a:pt x="3033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5764" y="11026191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0" y="44501"/>
                  </a:moveTo>
                  <a:lnTo>
                    <a:pt x="303306" y="44501"/>
                  </a:lnTo>
                  <a:lnTo>
                    <a:pt x="303306" y="0"/>
                  </a:lnTo>
                  <a:lnTo>
                    <a:pt x="392309" y="89002"/>
                  </a:lnTo>
                  <a:lnTo>
                    <a:pt x="303306" y="178005"/>
                  </a:lnTo>
                  <a:lnTo>
                    <a:pt x="303306" y="133503"/>
                  </a:lnTo>
                  <a:lnTo>
                    <a:pt x="0" y="133503"/>
                  </a:lnTo>
                  <a:lnTo>
                    <a:pt x="0" y="44501"/>
                  </a:lnTo>
                  <a:close/>
                </a:path>
              </a:pathLst>
            </a:custGeom>
            <a:ln w="11634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4141" y="11633503"/>
              <a:ext cx="391795" cy="179070"/>
            </a:xfrm>
            <a:custGeom>
              <a:avLst/>
              <a:gdLst/>
              <a:ahLst/>
              <a:cxnLst/>
              <a:rect l="l" t="t" r="r" b="b"/>
              <a:pathLst>
                <a:path w="391794" h="179070">
                  <a:moveTo>
                    <a:pt x="302259" y="0"/>
                  </a:moveTo>
                  <a:lnTo>
                    <a:pt x="302259" y="44675"/>
                  </a:lnTo>
                  <a:lnTo>
                    <a:pt x="0" y="44675"/>
                  </a:lnTo>
                  <a:lnTo>
                    <a:pt x="0" y="134027"/>
                  </a:lnTo>
                  <a:lnTo>
                    <a:pt x="302259" y="134027"/>
                  </a:lnTo>
                  <a:lnTo>
                    <a:pt x="302259" y="178703"/>
                  </a:lnTo>
                  <a:lnTo>
                    <a:pt x="391611" y="89351"/>
                  </a:lnTo>
                  <a:lnTo>
                    <a:pt x="3022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4141" y="11633503"/>
              <a:ext cx="391795" cy="179070"/>
            </a:xfrm>
            <a:custGeom>
              <a:avLst/>
              <a:gdLst/>
              <a:ahLst/>
              <a:cxnLst/>
              <a:rect l="l" t="t" r="r" b="b"/>
              <a:pathLst>
                <a:path w="391794" h="179070">
                  <a:moveTo>
                    <a:pt x="0" y="44675"/>
                  </a:moveTo>
                  <a:lnTo>
                    <a:pt x="302259" y="44675"/>
                  </a:lnTo>
                  <a:lnTo>
                    <a:pt x="302259" y="0"/>
                  </a:lnTo>
                  <a:lnTo>
                    <a:pt x="391611" y="89351"/>
                  </a:lnTo>
                  <a:lnTo>
                    <a:pt x="302259" y="178703"/>
                  </a:lnTo>
                  <a:lnTo>
                    <a:pt x="302259" y="134027"/>
                  </a:lnTo>
                  <a:lnTo>
                    <a:pt x="0" y="134027"/>
                  </a:lnTo>
                  <a:lnTo>
                    <a:pt x="0" y="44675"/>
                  </a:lnTo>
                  <a:close/>
                </a:path>
              </a:pathLst>
            </a:custGeom>
            <a:ln w="11634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5764" y="12214986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303306" y="0"/>
                  </a:moveTo>
                  <a:lnTo>
                    <a:pt x="303306" y="44501"/>
                  </a:lnTo>
                  <a:lnTo>
                    <a:pt x="0" y="44501"/>
                  </a:lnTo>
                  <a:lnTo>
                    <a:pt x="0" y="133503"/>
                  </a:lnTo>
                  <a:lnTo>
                    <a:pt x="303306" y="133503"/>
                  </a:lnTo>
                  <a:lnTo>
                    <a:pt x="303306" y="178005"/>
                  </a:lnTo>
                  <a:lnTo>
                    <a:pt x="392309" y="89002"/>
                  </a:lnTo>
                  <a:lnTo>
                    <a:pt x="30330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5764" y="12214986"/>
              <a:ext cx="392430" cy="178435"/>
            </a:xfrm>
            <a:custGeom>
              <a:avLst/>
              <a:gdLst/>
              <a:ahLst/>
              <a:cxnLst/>
              <a:rect l="l" t="t" r="r" b="b"/>
              <a:pathLst>
                <a:path w="392430" h="178434">
                  <a:moveTo>
                    <a:pt x="0" y="44501"/>
                  </a:moveTo>
                  <a:lnTo>
                    <a:pt x="303306" y="44501"/>
                  </a:lnTo>
                  <a:lnTo>
                    <a:pt x="303306" y="0"/>
                  </a:lnTo>
                  <a:lnTo>
                    <a:pt x="392309" y="89002"/>
                  </a:lnTo>
                  <a:lnTo>
                    <a:pt x="303306" y="178005"/>
                  </a:lnTo>
                  <a:lnTo>
                    <a:pt x="303306" y="133503"/>
                  </a:lnTo>
                  <a:lnTo>
                    <a:pt x="0" y="133503"/>
                  </a:lnTo>
                  <a:lnTo>
                    <a:pt x="0" y="44501"/>
                  </a:lnTo>
                  <a:close/>
                </a:path>
              </a:pathLst>
            </a:custGeom>
            <a:ln w="11634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2991" y="10042124"/>
            <a:ext cx="1839198" cy="32819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1457" y="11409774"/>
            <a:ext cx="655244" cy="31273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73125" y="12005558"/>
            <a:ext cx="3798837" cy="18964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5445" y="6594511"/>
            <a:ext cx="4436199" cy="759149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328678" y="3411191"/>
            <a:ext cx="4534591" cy="8525143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691874" y="3620732"/>
            <a:ext cx="2552065" cy="896619"/>
            <a:chOff x="5691874" y="3620732"/>
            <a:chExt cx="2552065" cy="896619"/>
          </a:xfrm>
        </p:grpSpPr>
        <p:sp>
          <p:nvSpPr>
            <p:cNvPr id="45" name="object 45"/>
            <p:cNvSpPr/>
            <p:nvPr/>
          </p:nvSpPr>
          <p:spPr>
            <a:xfrm>
              <a:off x="5697906" y="3626765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2392132" y="0"/>
                  </a:moveTo>
                  <a:lnTo>
                    <a:pt x="147406" y="0"/>
                  </a:lnTo>
                  <a:lnTo>
                    <a:pt x="100825" y="7517"/>
                  </a:lnTo>
                  <a:lnTo>
                    <a:pt x="60362" y="28449"/>
                  </a:lnTo>
                  <a:lnTo>
                    <a:pt x="28449" y="60362"/>
                  </a:lnTo>
                  <a:lnTo>
                    <a:pt x="7517" y="100825"/>
                  </a:lnTo>
                  <a:lnTo>
                    <a:pt x="0" y="147406"/>
                  </a:lnTo>
                  <a:lnTo>
                    <a:pt x="0" y="737034"/>
                  </a:lnTo>
                  <a:lnTo>
                    <a:pt x="7517" y="783615"/>
                  </a:lnTo>
                  <a:lnTo>
                    <a:pt x="28449" y="824078"/>
                  </a:lnTo>
                  <a:lnTo>
                    <a:pt x="60362" y="855991"/>
                  </a:lnTo>
                  <a:lnTo>
                    <a:pt x="100825" y="876923"/>
                  </a:lnTo>
                  <a:lnTo>
                    <a:pt x="147406" y="884440"/>
                  </a:lnTo>
                  <a:lnTo>
                    <a:pt x="2392132" y="884440"/>
                  </a:lnTo>
                  <a:lnTo>
                    <a:pt x="2438713" y="876923"/>
                  </a:lnTo>
                  <a:lnTo>
                    <a:pt x="2479176" y="855991"/>
                  </a:lnTo>
                  <a:lnTo>
                    <a:pt x="2511089" y="824078"/>
                  </a:lnTo>
                  <a:lnTo>
                    <a:pt x="2532021" y="783615"/>
                  </a:lnTo>
                  <a:lnTo>
                    <a:pt x="2539538" y="737034"/>
                  </a:lnTo>
                  <a:lnTo>
                    <a:pt x="2539538" y="147406"/>
                  </a:lnTo>
                  <a:lnTo>
                    <a:pt x="2532021" y="100825"/>
                  </a:lnTo>
                  <a:lnTo>
                    <a:pt x="2511089" y="60362"/>
                  </a:lnTo>
                  <a:lnTo>
                    <a:pt x="2479176" y="28449"/>
                  </a:lnTo>
                  <a:lnTo>
                    <a:pt x="2438713" y="7517"/>
                  </a:lnTo>
                  <a:lnTo>
                    <a:pt x="23921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7906" y="3626765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0" y="147406"/>
                  </a:moveTo>
                  <a:lnTo>
                    <a:pt x="7517" y="100825"/>
                  </a:lnTo>
                  <a:lnTo>
                    <a:pt x="28449" y="60362"/>
                  </a:lnTo>
                  <a:lnTo>
                    <a:pt x="60362" y="28449"/>
                  </a:lnTo>
                  <a:lnTo>
                    <a:pt x="100825" y="7517"/>
                  </a:lnTo>
                  <a:lnTo>
                    <a:pt x="147406" y="0"/>
                  </a:lnTo>
                  <a:lnTo>
                    <a:pt x="2392132" y="0"/>
                  </a:lnTo>
                  <a:lnTo>
                    <a:pt x="2438713" y="7517"/>
                  </a:lnTo>
                  <a:lnTo>
                    <a:pt x="2479176" y="28449"/>
                  </a:lnTo>
                  <a:lnTo>
                    <a:pt x="2511089" y="60362"/>
                  </a:lnTo>
                  <a:lnTo>
                    <a:pt x="2532021" y="100825"/>
                  </a:lnTo>
                  <a:lnTo>
                    <a:pt x="2539538" y="147406"/>
                  </a:lnTo>
                  <a:lnTo>
                    <a:pt x="2539538" y="737034"/>
                  </a:lnTo>
                  <a:lnTo>
                    <a:pt x="2532021" y="783615"/>
                  </a:lnTo>
                  <a:lnTo>
                    <a:pt x="2511089" y="824078"/>
                  </a:lnTo>
                  <a:lnTo>
                    <a:pt x="2479176" y="855991"/>
                  </a:lnTo>
                  <a:lnTo>
                    <a:pt x="2438713" y="876923"/>
                  </a:lnTo>
                  <a:lnTo>
                    <a:pt x="2392132" y="884440"/>
                  </a:lnTo>
                  <a:lnTo>
                    <a:pt x="147406" y="884440"/>
                  </a:lnTo>
                  <a:lnTo>
                    <a:pt x="100825" y="876923"/>
                  </a:lnTo>
                  <a:lnTo>
                    <a:pt x="60362" y="855991"/>
                  </a:lnTo>
                  <a:lnTo>
                    <a:pt x="28449" y="824078"/>
                  </a:lnTo>
                  <a:lnTo>
                    <a:pt x="7517" y="783615"/>
                  </a:lnTo>
                  <a:lnTo>
                    <a:pt x="0" y="737034"/>
                  </a:lnTo>
                  <a:lnTo>
                    <a:pt x="0" y="147406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86047" y="3844858"/>
            <a:ext cx="211491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  <a:spcBef>
                <a:spcPts val="100"/>
              </a:spcBef>
            </a:pPr>
            <a:r>
              <a:rPr lang="en-IN" sz="2200" dirty="0">
                <a:solidFill>
                  <a:srgbClr val="FFFFFF"/>
                </a:solidFill>
                <a:latin typeface="Times New Roman"/>
                <a:cs typeface="Times New Roman"/>
              </a:rPr>
              <a:t>Outlier Detection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91874" y="4962402"/>
            <a:ext cx="2552065" cy="896619"/>
            <a:chOff x="5691874" y="4962402"/>
            <a:chExt cx="2552065" cy="896619"/>
          </a:xfrm>
        </p:grpSpPr>
        <p:sp>
          <p:nvSpPr>
            <p:cNvPr id="49" name="object 49"/>
            <p:cNvSpPr/>
            <p:nvPr/>
          </p:nvSpPr>
          <p:spPr>
            <a:xfrm>
              <a:off x="5697906" y="4968435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2392132" y="0"/>
                  </a:moveTo>
                  <a:lnTo>
                    <a:pt x="147406" y="0"/>
                  </a:lnTo>
                  <a:lnTo>
                    <a:pt x="100825" y="7517"/>
                  </a:lnTo>
                  <a:lnTo>
                    <a:pt x="60362" y="28449"/>
                  </a:lnTo>
                  <a:lnTo>
                    <a:pt x="28449" y="60362"/>
                  </a:lnTo>
                  <a:lnTo>
                    <a:pt x="7517" y="100825"/>
                  </a:lnTo>
                  <a:lnTo>
                    <a:pt x="0" y="147406"/>
                  </a:lnTo>
                  <a:lnTo>
                    <a:pt x="0" y="737034"/>
                  </a:lnTo>
                  <a:lnTo>
                    <a:pt x="7517" y="783615"/>
                  </a:lnTo>
                  <a:lnTo>
                    <a:pt x="28449" y="824078"/>
                  </a:lnTo>
                  <a:lnTo>
                    <a:pt x="60362" y="855991"/>
                  </a:lnTo>
                  <a:lnTo>
                    <a:pt x="100825" y="876923"/>
                  </a:lnTo>
                  <a:lnTo>
                    <a:pt x="147406" y="884440"/>
                  </a:lnTo>
                  <a:lnTo>
                    <a:pt x="2392132" y="884440"/>
                  </a:lnTo>
                  <a:lnTo>
                    <a:pt x="2438713" y="876923"/>
                  </a:lnTo>
                  <a:lnTo>
                    <a:pt x="2479176" y="855991"/>
                  </a:lnTo>
                  <a:lnTo>
                    <a:pt x="2511089" y="824078"/>
                  </a:lnTo>
                  <a:lnTo>
                    <a:pt x="2532021" y="783615"/>
                  </a:lnTo>
                  <a:lnTo>
                    <a:pt x="2539538" y="737034"/>
                  </a:lnTo>
                  <a:lnTo>
                    <a:pt x="2539538" y="147406"/>
                  </a:lnTo>
                  <a:lnTo>
                    <a:pt x="2532021" y="100825"/>
                  </a:lnTo>
                  <a:lnTo>
                    <a:pt x="2511089" y="60362"/>
                  </a:lnTo>
                  <a:lnTo>
                    <a:pt x="2479176" y="28449"/>
                  </a:lnTo>
                  <a:lnTo>
                    <a:pt x="2438713" y="7517"/>
                  </a:lnTo>
                  <a:lnTo>
                    <a:pt x="23921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97906" y="4968435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0" y="147406"/>
                  </a:moveTo>
                  <a:lnTo>
                    <a:pt x="7517" y="100825"/>
                  </a:lnTo>
                  <a:lnTo>
                    <a:pt x="28449" y="60362"/>
                  </a:lnTo>
                  <a:lnTo>
                    <a:pt x="60362" y="28449"/>
                  </a:lnTo>
                  <a:lnTo>
                    <a:pt x="100825" y="7517"/>
                  </a:lnTo>
                  <a:lnTo>
                    <a:pt x="147406" y="0"/>
                  </a:lnTo>
                  <a:lnTo>
                    <a:pt x="2392132" y="0"/>
                  </a:lnTo>
                  <a:lnTo>
                    <a:pt x="2438713" y="7517"/>
                  </a:lnTo>
                  <a:lnTo>
                    <a:pt x="2479176" y="28449"/>
                  </a:lnTo>
                  <a:lnTo>
                    <a:pt x="2511089" y="60362"/>
                  </a:lnTo>
                  <a:lnTo>
                    <a:pt x="2532021" y="100825"/>
                  </a:lnTo>
                  <a:lnTo>
                    <a:pt x="2539538" y="147406"/>
                  </a:lnTo>
                  <a:lnTo>
                    <a:pt x="2539538" y="737034"/>
                  </a:lnTo>
                  <a:lnTo>
                    <a:pt x="2532021" y="783615"/>
                  </a:lnTo>
                  <a:lnTo>
                    <a:pt x="2511089" y="824078"/>
                  </a:lnTo>
                  <a:lnTo>
                    <a:pt x="2479176" y="855991"/>
                  </a:lnTo>
                  <a:lnTo>
                    <a:pt x="2438713" y="876923"/>
                  </a:lnTo>
                  <a:lnTo>
                    <a:pt x="2392132" y="884440"/>
                  </a:lnTo>
                  <a:lnTo>
                    <a:pt x="147406" y="884440"/>
                  </a:lnTo>
                  <a:lnTo>
                    <a:pt x="100825" y="876923"/>
                  </a:lnTo>
                  <a:lnTo>
                    <a:pt x="60362" y="855991"/>
                  </a:lnTo>
                  <a:lnTo>
                    <a:pt x="28449" y="824078"/>
                  </a:lnTo>
                  <a:lnTo>
                    <a:pt x="7517" y="783615"/>
                  </a:lnTo>
                  <a:lnTo>
                    <a:pt x="0" y="737034"/>
                  </a:lnTo>
                  <a:lnTo>
                    <a:pt x="0" y="147406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34649" y="5220764"/>
            <a:ext cx="226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200" dirty="0">
                <a:solidFill>
                  <a:srgbClr val="FFFFFF"/>
                </a:solidFill>
                <a:latin typeface="Times New Roman"/>
                <a:cs typeface="Times New Roman"/>
              </a:rPr>
              <a:t>Trimming Data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691874" y="6308260"/>
            <a:ext cx="2552065" cy="896619"/>
            <a:chOff x="5691874" y="6308260"/>
            <a:chExt cx="2552065" cy="896619"/>
          </a:xfrm>
        </p:grpSpPr>
        <p:sp>
          <p:nvSpPr>
            <p:cNvPr id="53" name="object 53"/>
            <p:cNvSpPr/>
            <p:nvPr/>
          </p:nvSpPr>
          <p:spPr>
            <a:xfrm>
              <a:off x="5697906" y="6314292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2392132" y="0"/>
                  </a:moveTo>
                  <a:lnTo>
                    <a:pt x="147406" y="0"/>
                  </a:lnTo>
                  <a:lnTo>
                    <a:pt x="100825" y="7517"/>
                  </a:lnTo>
                  <a:lnTo>
                    <a:pt x="60362" y="28449"/>
                  </a:lnTo>
                  <a:lnTo>
                    <a:pt x="28449" y="60362"/>
                  </a:lnTo>
                  <a:lnTo>
                    <a:pt x="7517" y="100825"/>
                  </a:lnTo>
                  <a:lnTo>
                    <a:pt x="0" y="147406"/>
                  </a:lnTo>
                  <a:lnTo>
                    <a:pt x="0" y="737034"/>
                  </a:lnTo>
                  <a:lnTo>
                    <a:pt x="7517" y="783615"/>
                  </a:lnTo>
                  <a:lnTo>
                    <a:pt x="28449" y="824078"/>
                  </a:lnTo>
                  <a:lnTo>
                    <a:pt x="60362" y="855991"/>
                  </a:lnTo>
                  <a:lnTo>
                    <a:pt x="100825" y="876923"/>
                  </a:lnTo>
                  <a:lnTo>
                    <a:pt x="147406" y="884440"/>
                  </a:lnTo>
                  <a:lnTo>
                    <a:pt x="2392132" y="884440"/>
                  </a:lnTo>
                  <a:lnTo>
                    <a:pt x="2438713" y="876923"/>
                  </a:lnTo>
                  <a:lnTo>
                    <a:pt x="2479176" y="855991"/>
                  </a:lnTo>
                  <a:lnTo>
                    <a:pt x="2511089" y="824078"/>
                  </a:lnTo>
                  <a:lnTo>
                    <a:pt x="2532021" y="783615"/>
                  </a:lnTo>
                  <a:lnTo>
                    <a:pt x="2539538" y="737034"/>
                  </a:lnTo>
                  <a:lnTo>
                    <a:pt x="2539538" y="147406"/>
                  </a:lnTo>
                  <a:lnTo>
                    <a:pt x="2532021" y="100825"/>
                  </a:lnTo>
                  <a:lnTo>
                    <a:pt x="2511089" y="60362"/>
                  </a:lnTo>
                  <a:lnTo>
                    <a:pt x="2479176" y="28449"/>
                  </a:lnTo>
                  <a:lnTo>
                    <a:pt x="2438713" y="7517"/>
                  </a:lnTo>
                  <a:lnTo>
                    <a:pt x="23921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97906" y="6314292"/>
              <a:ext cx="2540000" cy="884555"/>
            </a:xfrm>
            <a:custGeom>
              <a:avLst/>
              <a:gdLst/>
              <a:ahLst/>
              <a:cxnLst/>
              <a:rect l="l" t="t" r="r" b="b"/>
              <a:pathLst>
                <a:path w="2540000" h="884554">
                  <a:moveTo>
                    <a:pt x="0" y="147406"/>
                  </a:moveTo>
                  <a:lnTo>
                    <a:pt x="7517" y="100825"/>
                  </a:lnTo>
                  <a:lnTo>
                    <a:pt x="28449" y="60362"/>
                  </a:lnTo>
                  <a:lnTo>
                    <a:pt x="60362" y="28449"/>
                  </a:lnTo>
                  <a:lnTo>
                    <a:pt x="100825" y="7517"/>
                  </a:lnTo>
                  <a:lnTo>
                    <a:pt x="147406" y="0"/>
                  </a:lnTo>
                  <a:lnTo>
                    <a:pt x="2392132" y="0"/>
                  </a:lnTo>
                  <a:lnTo>
                    <a:pt x="2438713" y="7517"/>
                  </a:lnTo>
                  <a:lnTo>
                    <a:pt x="2479176" y="28449"/>
                  </a:lnTo>
                  <a:lnTo>
                    <a:pt x="2511089" y="60362"/>
                  </a:lnTo>
                  <a:lnTo>
                    <a:pt x="2532021" y="100825"/>
                  </a:lnTo>
                  <a:lnTo>
                    <a:pt x="2539538" y="147406"/>
                  </a:lnTo>
                  <a:lnTo>
                    <a:pt x="2539538" y="737034"/>
                  </a:lnTo>
                  <a:lnTo>
                    <a:pt x="2532021" y="783615"/>
                  </a:lnTo>
                  <a:lnTo>
                    <a:pt x="2511089" y="824078"/>
                  </a:lnTo>
                  <a:lnTo>
                    <a:pt x="2479176" y="855991"/>
                  </a:lnTo>
                  <a:lnTo>
                    <a:pt x="2438713" y="876923"/>
                  </a:lnTo>
                  <a:lnTo>
                    <a:pt x="2392132" y="884440"/>
                  </a:lnTo>
                  <a:lnTo>
                    <a:pt x="147406" y="884440"/>
                  </a:lnTo>
                  <a:lnTo>
                    <a:pt x="100825" y="876923"/>
                  </a:lnTo>
                  <a:lnTo>
                    <a:pt x="60362" y="855991"/>
                  </a:lnTo>
                  <a:lnTo>
                    <a:pt x="28449" y="824078"/>
                  </a:lnTo>
                  <a:lnTo>
                    <a:pt x="7517" y="783615"/>
                  </a:lnTo>
                  <a:lnTo>
                    <a:pt x="0" y="737034"/>
                  </a:lnTo>
                  <a:lnTo>
                    <a:pt x="0" y="147406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078272" y="6566506"/>
            <a:ext cx="177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Slicing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87508" y="7670871"/>
            <a:ext cx="2383790" cy="671830"/>
            <a:chOff x="5787508" y="7670871"/>
            <a:chExt cx="2383790" cy="671830"/>
          </a:xfrm>
        </p:grpSpPr>
        <p:sp>
          <p:nvSpPr>
            <p:cNvPr id="57" name="object 57"/>
            <p:cNvSpPr/>
            <p:nvPr/>
          </p:nvSpPr>
          <p:spPr>
            <a:xfrm>
              <a:off x="5793540" y="7676903"/>
              <a:ext cx="2371725" cy="659765"/>
            </a:xfrm>
            <a:custGeom>
              <a:avLst/>
              <a:gdLst/>
              <a:ahLst/>
              <a:cxnLst/>
              <a:rect l="l" t="t" r="r" b="b"/>
              <a:pathLst>
                <a:path w="2371725" h="659765">
                  <a:moveTo>
                    <a:pt x="2261362" y="0"/>
                  </a:moveTo>
                  <a:lnTo>
                    <a:pt x="109944" y="0"/>
                  </a:lnTo>
                  <a:lnTo>
                    <a:pt x="67144" y="8638"/>
                  </a:lnTo>
                  <a:lnTo>
                    <a:pt x="32197" y="32197"/>
                  </a:lnTo>
                  <a:lnTo>
                    <a:pt x="8638" y="67144"/>
                  </a:lnTo>
                  <a:lnTo>
                    <a:pt x="0" y="109944"/>
                  </a:lnTo>
                  <a:lnTo>
                    <a:pt x="0" y="549721"/>
                  </a:lnTo>
                  <a:lnTo>
                    <a:pt x="8638" y="592521"/>
                  </a:lnTo>
                  <a:lnTo>
                    <a:pt x="32197" y="627467"/>
                  </a:lnTo>
                  <a:lnTo>
                    <a:pt x="67144" y="651027"/>
                  </a:lnTo>
                  <a:lnTo>
                    <a:pt x="109944" y="659665"/>
                  </a:lnTo>
                  <a:lnTo>
                    <a:pt x="2261362" y="659665"/>
                  </a:lnTo>
                  <a:lnTo>
                    <a:pt x="2304162" y="651027"/>
                  </a:lnTo>
                  <a:lnTo>
                    <a:pt x="2339108" y="627467"/>
                  </a:lnTo>
                  <a:lnTo>
                    <a:pt x="2362668" y="592521"/>
                  </a:lnTo>
                  <a:lnTo>
                    <a:pt x="2371306" y="549721"/>
                  </a:lnTo>
                  <a:lnTo>
                    <a:pt x="2371306" y="109944"/>
                  </a:lnTo>
                  <a:lnTo>
                    <a:pt x="2362668" y="67144"/>
                  </a:lnTo>
                  <a:lnTo>
                    <a:pt x="2339108" y="32197"/>
                  </a:lnTo>
                  <a:lnTo>
                    <a:pt x="2304162" y="8638"/>
                  </a:lnTo>
                  <a:lnTo>
                    <a:pt x="22613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93540" y="7676903"/>
              <a:ext cx="2371725" cy="659765"/>
            </a:xfrm>
            <a:custGeom>
              <a:avLst/>
              <a:gdLst/>
              <a:ahLst/>
              <a:cxnLst/>
              <a:rect l="l" t="t" r="r" b="b"/>
              <a:pathLst>
                <a:path w="2371725" h="659765">
                  <a:moveTo>
                    <a:pt x="0" y="109944"/>
                  </a:moveTo>
                  <a:lnTo>
                    <a:pt x="8638" y="67144"/>
                  </a:lnTo>
                  <a:lnTo>
                    <a:pt x="32197" y="32197"/>
                  </a:lnTo>
                  <a:lnTo>
                    <a:pt x="67144" y="8638"/>
                  </a:lnTo>
                  <a:lnTo>
                    <a:pt x="109944" y="0"/>
                  </a:lnTo>
                  <a:lnTo>
                    <a:pt x="2261362" y="0"/>
                  </a:lnTo>
                  <a:lnTo>
                    <a:pt x="2304162" y="8638"/>
                  </a:lnTo>
                  <a:lnTo>
                    <a:pt x="2339108" y="32197"/>
                  </a:lnTo>
                  <a:lnTo>
                    <a:pt x="2362668" y="67144"/>
                  </a:lnTo>
                  <a:lnTo>
                    <a:pt x="2371306" y="109944"/>
                  </a:lnTo>
                  <a:lnTo>
                    <a:pt x="2371306" y="549721"/>
                  </a:lnTo>
                  <a:lnTo>
                    <a:pt x="2362668" y="592521"/>
                  </a:lnTo>
                  <a:lnTo>
                    <a:pt x="2339108" y="627467"/>
                  </a:lnTo>
                  <a:lnTo>
                    <a:pt x="2304162" y="651027"/>
                  </a:lnTo>
                  <a:lnTo>
                    <a:pt x="2261362" y="659665"/>
                  </a:lnTo>
                  <a:lnTo>
                    <a:pt x="109944" y="659665"/>
                  </a:lnTo>
                  <a:lnTo>
                    <a:pt x="67144" y="651027"/>
                  </a:lnTo>
                  <a:lnTo>
                    <a:pt x="32197" y="627467"/>
                  </a:lnTo>
                  <a:lnTo>
                    <a:pt x="8638" y="592521"/>
                  </a:lnTo>
                  <a:lnTo>
                    <a:pt x="0" y="549721"/>
                  </a:lnTo>
                  <a:lnTo>
                    <a:pt x="0" y="109944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144277" y="7816386"/>
            <a:ext cx="173034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Peak Detection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20153" y="4528425"/>
            <a:ext cx="295275" cy="3131185"/>
            <a:chOff x="6820153" y="4528425"/>
            <a:chExt cx="295275" cy="3131185"/>
          </a:xfrm>
        </p:grpSpPr>
        <p:sp>
          <p:nvSpPr>
            <p:cNvPr id="61" name="object 61"/>
            <p:cNvSpPr/>
            <p:nvPr/>
          </p:nvSpPr>
          <p:spPr>
            <a:xfrm>
              <a:off x="6825970" y="4534242"/>
              <a:ext cx="283845" cy="438784"/>
            </a:xfrm>
            <a:custGeom>
              <a:avLst/>
              <a:gdLst/>
              <a:ahLst/>
              <a:cxnLst/>
              <a:rect l="l" t="t" r="r" b="b"/>
              <a:pathLst>
                <a:path w="283845" h="438785">
                  <a:moveTo>
                    <a:pt x="212558" y="0"/>
                  </a:moveTo>
                  <a:lnTo>
                    <a:pt x="70852" y="0"/>
                  </a:lnTo>
                  <a:lnTo>
                    <a:pt x="70852" y="296675"/>
                  </a:lnTo>
                  <a:lnTo>
                    <a:pt x="0" y="296675"/>
                  </a:lnTo>
                  <a:lnTo>
                    <a:pt x="141705" y="438381"/>
                  </a:lnTo>
                  <a:lnTo>
                    <a:pt x="283411" y="296675"/>
                  </a:lnTo>
                  <a:lnTo>
                    <a:pt x="212558" y="296675"/>
                  </a:lnTo>
                  <a:lnTo>
                    <a:pt x="2125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25970" y="4534242"/>
              <a:ext cx="283845" cy="438784"/>
            </a:xfrm>
            <a:custGeom>
              <a:avLst/>
              <a:gdLst/>
              <a:ahLst/>
              <a:cxnLst/>
              <a:rect l="l" t="t" r="r" b="b"/>
              <a:pathLst>
                <a:path w="283845" h="438785">
                  <a:moveTo>
                    <a:pt x="0" y="296675"/>
                  </a:moveTo>
                  <a:lnTo>
                    <a:pt x="70852" y="296675"/>
                  </a:lnTo>
                  <a:lnTo>
                    <a:pt x="70852" y="0"/>
                  </a:lnTo>
                  <a:lnTo>
                    <a:pt x="212558" y="0"/>
                  </a:lnTo>
                  <a:lnTo>
                    <a:pt x="212558" y="296675"/>
                  </a:lnTo>
                  <a:lnTo>
                    <a:pt x="283411" y="296675"/>
                  </a:lnTo>
                  <a:lnTo>
                    <a:pt x="141705" y="438381"/>
                  </a:lnTo>
                  <a:lnTo>
                    <a:pt x="0" y="296675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25970" y="5871025"/>
              <a:ext cx="283845" cy="439420"/>
            </a:xfrm>
            <a:custGeom>
              <a:avLst/>
              <a:gdLst/>
              <a:ahLst/>
              <a:cxnLst/>
              <a:rect l="l" t="t" r="r" b="b"/>
              <a:pathLst>
                <a:path w="283845" h="439420">
                  <a:moveTo>
                    <a:pt x="212558" y="0"/>
                  </a:moveTo>
                  <a:lnTo>
                    <a:pt x="70852" y="0"/>
                  </a:lnTo>
                  <a:lnTo>
                    <a:pt x="70852" y="297373"/>
                  </a:lnTo>
                  <a:lnTo>
                    <a:pt x="0" y="297373"/>
                  </a:lnTo>
                  <a:lnTo>
                    <a:pt x="141705" y="439079"/>
                  </a:lnTo>
                  <a:lnTo>
                    <a:pt x="283411" y="297373"/>
                  </a:lnTo>
                  <a:lnTo>
                    <a:pt x="212558" y="297373"/>
                  </a:lnTo>
                  <a:lnTo>
                    <a:pt x="2125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25970" y="5871025"/>
              <a:ext cx="283845" cy="439420"/>
            </a:xfrm>
            <a:custGeom>
              <a:avLst/>
              <a:gdLst/>
              <a:ahLst/>
              <a:cxnLst/>
              <a:rect l="l" t="t" r="r" b="b"/>
              <a:pathLst>
                <a:path w="283845" h="439420">
                  <a:moveTo>
                    <a:pt x="0" y="297373"/>
                  </a:moveTo>
                  <a:lnTo>
                    <a:pt x="70852" y="297373"/>
                  </a:lnTo>
                  <a:lnTo>
                    <a:pt x="70852" y="0"/>
                  </a:lnTo>
                  <a:lnTo>
                    <a:pt x="212558" y="0"/>
                  </a:lnTo>
                  <a:lnTo>
                    <a:pt x="212558" y="297373"/>
                  </a:lnTo>
                  <a:lnTo>
                    <a:pt x="283411" y="297373"/>
                  </a:lnTo>
                  <a:lnTo>
                    <a:pt x="141705" y="439079"/>
                  </a:lnTo>
                  <a:lnTo>
                    <a:pt x="0" y="297373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25970" y="7214091"/>
              <a:ext cx="283845" cy="439420"/>
            </a:xfrm>
            <a:custGeom>
              <a:avLst/>
              <a:gdLst/>
              <a:ahLst/>
              <a:cxnLst/>
              <a:rect l="l" t="t" r="r" b="b"/>
              <a:pathLst>
                <a:path w="283845" h="439420">
                  <a:moveTo>
                    <a:pt x="212558" y="0"/>
                  </a:moveTo>
                  <a:lnTo>
                    <a:pt x="70852" y="0"/>
                  </a:lnTo>
                  <a:lnTo>
                    <a:pt x="70852" y="297373"/>
                  </a:lnTo>
                  <a:lnTo>
                    <a:pt x="0" y="297373"/>
                  </a:lnTo>
                  <a:lnTo>
                    <a:pt x="141705" y="439079"/>
                  </a:lnTo>
                  <a:lnTo>
                    <a:pt x="283411" y="297373"/>
                  </a:lnTo>
                  <a:lnTo>
                    <a:pt x="212558" y="297373"/>
                  </a:lnTo>
                  <a:lnTo>
                    <a:pt x="2125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25970" y="7214091"/>
              <a:ext cx="283845" cy="439420"/>
            </a:xfrm>
            <a:custGeom>
              <a:avLst/>
              <a:gdLst/>
              <a:ahLst/>
              <a:cxnLst/>
              <a:rect l="l" t="t" r="r" b="b"/>
              <a:pathLst>
                <a:path w="283845" h="439420">
                  <a:moveTo>
                    <a:pt x="0" y="297373"/>
                  </a:moveTo>
                  <a:lnTo>
                    <a:pt x="70852" y="297373"/>
                  </a:lnTo>
                  <a:lnTo>
                    <a:pt x="70852" y="0"/>
                  </a:lnTo>
                  <a:lnTo>
                    <a:pt x="212558" y="0"/>
                  </a:lnTo>
                  <a:lnTo>
                    <a:pt x="212558" y="297373"/>
                  </a:lnTo>
                  <a:lnTo>
                    <a:pt x="283411" y="297373"/>
                  </a:lnTo>
                  <a:lnTo>
                    <a:pt x="141705" y="439079"/>
                  </a:lnTo>
                  <a:lnTo>
                    <a:pt x="0" y="297373"/>
                  </a:lnTo>
                  <a:close/>
                </a:path>
              </a:pathLst>
            </a:custGeom>
            <a:ln w="116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8150340" y="3621651"/>
            <a:ext cx="601980" cy="3644900"/>
            <a:chOff x="8291535" y="3590811"/>
            <a:chExt cx="601980" cy="3644900"/>
          </a:xfrm>
        </p:grpSpPr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91535" y="3590811"/>
              <a:ext cx="601746" cy="364457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306553" y="3604427"/>
              <a:ext cx="565150" cy="3598545"/>
            </a:xfrm>
            <a:custGeom>
              <a:avLst/>
              <a:gdLst/>
              <a:ahLst/>
              <a:cxnLst/>
              <a:rect l="l" t="t" r="r" b="b"/>
              <a:pathLst>
                <a:path w="565150" h="3598545">
                  <a:moveTo>
                    <a:pt x="0" y="0"/>
                  </a:moveTo>
                  <a:lnTo>
                    <a:pt x="75068" y="1680"/>
                  </a:lnTo>
                  <a:lnTo>
                    <a:pt x="142520" y="6422"/>
                  </a:lnTo>
                  <a:lnTo>
                    <a:pt x="199666" y="13779"/>
                  </a:lnTo>
                  <a:lnTo>
                    <a:pt x="243816" y="23303"/>
                  </a:lnTo>
                  <a:lnTo>
                    <a:pt x="282364" y="47060"/>
                  </a:lnTo>
                  <a:lnTo>
                    <a:pt x="282364" y="1752186"/>
                  </a:lnTo>
                  <a:lnTo>
                    <a:pt x="292450" y="1764701"/>
                  </a:lnTo>
                  <a:lnTo>
                    <a:pt x="365063" y="1785467"/>
                  </a:lnTo>
                  <a:lnTo>
                    <a:pt x="422209" y="1792824"/>
                  </a:lnTo>
                  <a:lnTo>
                    <a:pt x="489661" y="1797566"/>
                  </a:lnTo>
                  <a:lnTo>
                    <a:pt x="564729" y="1799247"/>
                  </a:lnTo>
                  <a:lnTo>
                    <a:pt x="489661" y="1800927"/>
                  </a:lnTo>
                  <a:lnTo>
                    <a:pt x="422209" y="1805669"/>
                  </a:lnTo>
                  <a:lnTo>
                    <a:pt x="365063" y="1813026"/>
                  </a:lnTo>
                  <a:lnTo>
                    <a:pt x="320913" y="1822550"/>
                  </a:lnTo>
                  <a:lnTo>
                    <a:pt x="282364" y="1846308"/>
                  </a:lnTo>
                  <a:lnTo>
                    <a:pt x="282364" y="3551433"/>
                  </a:lnTo>
                  <a:lnTo>
                    <a:pt x="272279" y="3563948"/>
                  </a:lnTo>
                  <a:lnTo>
                    <a:pt x="243816" y="3575191"/>
                  </a:lnTo>
                  <a:lnTo>
                    <a:pt x="199666" y="3584714"/>
                  </a:lnTo>
                  <a:lnTo>
                    <a:pt x="142520" y="3592071"/>
                  </a:lnTo>
                  <a:lnTo>
                    <a:pt x="75068" y="3596814"/>
                  </a:lnTo>
                  <a:lnTo>
                    <a:pt x="0" y="3598494"/>
                  </a:lnTo>
                </a:path>
              </a:pathLst>
            </a:custGeom>
            <a:ln w="1745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770298" y="5287532"/>
            <a:ext cx="1053947" cy="4603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20" dirty="0">
                <a:latin typeface="Times New Roman"/>
                <a:cs typeface="Times New Roman"/>
              </a:rPr>
              <a:t>Data</a:t>
            </a:r>
            <a:r>
              <a:rPr lang="en-IN" sz="1400" i="1" spc="-20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00" i="1" spc="-20" dirty="0">
                <a:latin typeface="Times New Roman"/>
                <a:cs typeface="Times New Roman"/>
              </a:rPr>
              <a:t>Preprocessing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28657" y="10431077"/>
            <a:ext cx="5899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0" dirty="0">
                <a:latin typeface="Times New Roman"/>
                <a:cs typeface="Times New Roman"/>
              </a:rPr>
              <a:t>where,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13974" y="10933679"/>
            <a:ext cx="22885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Times New Roman"/>
                <a:cs typeface="Times New Roman"/>
              </a:rPr>
              <a:t>-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Angle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between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subspaces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18682" y="11436282"/>
            <a:ext cx="24561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Times New Roman"/>
                <a:cs typeface="Times New Roman"/>
              </a:rPr>
              <a:t>-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Minimum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most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eigen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value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76" name="object 7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65829" y="10933977"/>
            <a:ext cx="471462" cy="28564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44157" y="4557627"/>
            <a:ext cx="2464846" cy="100729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0C4959E-6742-962A-645D-93730756D219}"/>
              </a:ext>
            </a:extLst>
          </p:cNvPr>
          <p:cNvSpPr txBox="1"/>
          <p:nvPr/>
        </p:nvSpPr>
        <p:spPr>
          <a:xfrm>
            <a:off x="1317767" y="6769537"/>
            <a:ext cx="23883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lang="en-IN" sz="27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A463F5-E6E7-31D7-44F0-C5091F0E03FE}"/>
              </a:ext>
            </a:extLst>
          </p:cNvPr>
          <p:cNvCxnSpPr/>
          <p:nvPr/>
        </p:nvCxnSpPr>
        <p:spPr>
          <a:xfrm>
            <a:off x="987395" y="9772064"/>
            <a:ext cx="0" cy="25691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BE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278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Fatigue Detection in Badminton Players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cp:lastModifiedBy>MYTHREYI R                               - 231057014 - MSISMPL</cp:lastModifiedBy>
  <cp:revision>4</cp:revision>
  <dcterms:created xsi:type="dcterms:W3CDTF">2023-11-15T06:51:41Z</dcterms:created>
  <dcterms:modified xsi:type="dcterms:W3CDTF">2023-11-15T19:21:25Z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2023-11-15T00:00:00Z</vt:filetime>
  </property>
  <property fmtid="{D5CDD505-2E9C-101B-9397-08002B2CF9AE}" pid="5" name="Producer">
    <vt:lpwstr>Microsoft® PowerPoint® 2019</vt:lpwstr>
  </property>
</Properties>
</file>