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245"/>
    <p:restoredTop sz="94716"/>
  </p:normalViewPr>
  <p:slideViewPr>
    <p:cSldViewPr snapToGrid="0">
      <p:cViewPr>
        <p:scale>
          <a:sx n="62" d="100"/>
          <a:sy n="62" d="100"/>
        </p:scale>
        <p:origin x="1160" y="3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06CA-35ED-DBA5-AF15-0105B7ED6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BEBF7-E1AB-B14C-E9FC-74D5B1D23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C03D3-00D3-289F-5C9F-8CCC0908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6946-86B6-A946-AABE-CD880D82FD1F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97286-F18D-FC34-A3A6-DB7AD211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CF68-7344-6D95-45B6-29CBD6DA8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40D4-742F-7E4C-A86E-0EEE330FBF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14F97-9AEF-5849-85D7-F07CA343FE92}"/>
              </a:ext>
            </a:extLst>
          </p:cNvPr>
          <p:cNvSpPr/>
          <p:nvPr userDrawn="1"/>
        </p:nvSpPr>
        <p:spPr>
          <a:xfrm>
            <a:off x="-1" y="6618514"/>
            <a:ext cx="12192001" cy="2394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baseline="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University of Manitoba CS Help Center 2025</a:t>
            </a:r>
          </a:p>
        </p:txBody>
      </p:sp>
    </p:spTree>
    <p:extLst>
      <p:ext uri="{BB962C8B-B14F-4D97-AF65-F5344CB8AC3E}">
        <p14:creationId xmlns:p14="http://schemas.microsoft.com/office/powerpoint/2010/main" val="180237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58F5-D5FD-1155-7224-E8F3BD39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47E27-D57E-0F6A-D9B8-27A09C40C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A1719-5CFA-CA1C-FE28-E69620609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6946-86B6-A946-AABE-CD880D82FD1F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0D8C3-6A1D-6287-09AC-BBD8BDD8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F84D0-1538-ED0D-AD71-F2C3661F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40D4-742F-7E4C-A86E-0EEE330F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2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29768-1FA7-69CE-6C69-6ABBD8B3F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EC0E4-DEB3-0AA8-C903-CDAA13974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1BF04-18A9-0091-D568-4E2DF79E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6946-86B6-A946-AABE-CD880D82FD1F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73BB-B93F-ED3A-F763-A63468E3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D1518-AC16-00BD-EE5D-5C00D447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40D4-742F-7E4C-A86E-0EEE330F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2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6926D-D3A5-7754-B121-0401337B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E72B6-FF9F-2CCD-9C4C-3824AF69C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1571E-AF13-76B9-B1ED-68554BC2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6946-86B6-A946-AABE-CD880D82FD1F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7445C-64AD-A8A3-B3B7-FAF42CFD5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2CF3B-E889-7CB4-A1C7-26FAF0F5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40D4-742F-7E4C-A86E-0EEE330F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5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8540-C83B-3B37-3D01-6C119E07C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CEF5D-B919-8085-0C3E-5B6E0F7C8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C1790-D4A9-B507-1F47-6AF7F504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6946-86B6-A946-AABE-CD880D82FD1F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C8988-906B-6530-67B9-BD73BAC1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0F77D-DCAC-A16F-5333-5E0542F7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40D4-742F-7E4C-A86E-0EEE330F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5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C460-9E3C-F2BE-7450-2B542786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6C68A-DC14-E343-6DB6-5A2C49699C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D6790-57A8-75ED-607D-21AE28803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B8FC2-2631-5E46-AE57-913CFBF3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6946-86B6-A946-AABE-CD880D82FD1F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9338A-CD84-54DB-539F-54C9C968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C660B-DDD6-EDF3-CA28-D0E164B1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40D4-742F-7E4C-A86E-0EEE330F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3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3D14-57C6-3BBD-3787-F73A2A428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36FCF-7920-AE70-44CC-51DF43343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193E4-316F-C92D-1AF7-2FB252DED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7271A-7D5C-7662-E503-044191354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8410A-E50A-D485-83B9-2AE73D2E7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7C43D-CBE3-844D-4B3C-F557381B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6946-86B6-A946-AABE-CD880D82FD1F}" type="datetimeFigureOut">
              <a:rPr lang="en-US" smtClean="0"/>
              <a:t>4/11/25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C6FE9-5863-641B-2AD4-6833A64A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C3CC5-7665-F3C2-BA01-CB62E35A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40D4-742F-7E4C-A86E-0EEE330F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1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176A-8D67-D02C-A35D-92CF84FE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793AC-49BF-C728-F4E2-1A75FD69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6946-86B6-A946-AABE-CD880D82FD1F}" type="datetimeFigureOut">
              <a:rPr lang="en-US" smtClean="0"/>
              <a:t>4/11/25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E5EF7-1BE7-C7D2-1D2A-E13C8D2E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B7516-B5BA-C7F8-7329-D689BD4D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40D4-742F-7E4C-A86E-0EEE330F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4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D9CD1-21A4-7109-EAF2-BEFDDFB6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6946-86B6-A946-AABE-CD880D82FD1F}" type="datetimeFigureOut">
              <a:rPr lang="en-US" smtClean="0"/>
              <a:t>4/11/25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C0DDF-8F23-BFCA-CD66-9B7AB0AB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8992C-51B1-65A1-F870-F20C06EB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40D4-742F-7E4C-A86E-0EEE330F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5588-4271-535B-D114-E2E07202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9A6E3-27CF-2176-088C-906C69257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5AC66-4338-BEF4-1B1D-9A35F3167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DBE5C-D88C-3B7E-5B71-89327AFA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6946-86B6-A946-AABE-CD880D82FD1F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F43CD-0311-7D1E-3EBD-09E5E244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C8AAC-1BEC-F5CB-9522-F51B01C7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40D4-742F-7E4C-A86E-0EEE330F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5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6661-4143-3A20-C556-D32AAAB4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91B72-39CB-7292-B7FF-E71FBE882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136E5-48F7-C589-7D3E-BA8A6D646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0747A-4DED-F5C6-627C-32A454B8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C6946-86B6-A946-AABE-CD880D82FD1F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95918-6B4F-931E-071A-E0BF3011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4915B-6BF2-F137-1CA1-1D72184C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840D4-742F-7E4C-A86E-0EEE330FB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5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1B670-9F29-9C69-AA72-17F53BB7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89C49-4C66-EA86-EEB1-40D6C7677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FFB9-2732-5D4C-D89D-385D39FBE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3C6946-86B6-A946-AABE-CD880D82FD1F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A6A70-ED75-EB27-7749-934AA3B99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C1CFE-254D-3658-CF0D-83487D8E6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B840D4-742F-7E4C-A86E-0EEE330FBF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EA3822-A418-9FCC-EB59-8E82085FC5E5}"/>
              </a:ext>
            </a:extLst>
          </p:cNvPr>
          <p:cNvSpPr/>
          <p:nvPr userDrawn="1"/>
        </p:nvSpPr>
        <p:spPr>
          <a:xfrm>
            <a:off x="-1" y="6618514"/>
            <a:ext cx="12192001" cy="2394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baseline="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University of Manitoba CS Help Center 2025</a:t>
            </a:r>
          </a:p>
        </p:txBody>
      </p:sp>
    </p:spTree>
    <p:extLst>
      <p:ext uri="{BB962C8B-B14F-4D97-AF65-F5344CB8AC3E}">
        <p14:creationId xmlns:p14="http://schemas.microsoft.com/office/powerpoint/2010/main" val="140119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chemeClr val="tx1"/>
          </a:solidFill>
          <a:latin typeface="FiraCode Nerd Font Mono Ret" panose="02000009000000000000" pitchFamily="49" charset="0"/>
          <a:ea typeface="FiraCode Nerd Font Mono Ret" panose="02000009000000000000" pitchFamily="49" charset="0"/>
          <a:cs typeface="FiraCode Nerd Font Mono Ret" panose="02000009000000000000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iraCode Nerd Font Mono" panose="02000009000000000000" pitchFamily="49" charset="0"/>
          <a:ea typeface="FiraCode Nerd Font Mono" panose="02000009000000000000" pitchFamily="49" charset="0"/>
          <a:cs typeface="FiraCode Nerd Font Mono" panose="02000009000000000000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iraCode Nerd Font Mono" panose="02000009000000000000" pitchFamily="49" charset="0"/>
          <a:ea typeface="FiraCode Nerd Font Mono" panose="02000009000000000000" pitchFamily="49" charset="0"/>
          <a:cs typeface="FiraCode Nerd Font Mono" panose="02000009000000000000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iraCode Nerd Font Mono" panose="02000009000000000000" pitchFamily="49" charset="0"/>
          <a:ea typeface="FiraCode Nerd Font Mono" panose="02000009000000000000" pitchFamily="49" charset="0"/>
          <a:cs typeface="FiraCode Nerd Font Mono" panose="02000009000000000000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iraCode Nerd Font Mono" panose="02000009000000000000" pitchFamily="49" charset="0"/>
          <a:ea typeface="FiraCode Nerd Font Mono" panose="02000009000000000000" pitchFamily="49" charset="0"/>
          <a:cs typeface="FiraCode Nerd Font Mono" panose="02000009000000000000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iraCode Nerd Font Mono" panose="02000009000000000000" pitchFamily="49" charset="0"/>
          <a:ea typeface="FiraCode Nerd Font Mono" panose="02000009000000000000" pitchFamily="49" charset="0"/>
          <a:cs typeface="FiraCode Nerd Font Mono" panose="02000009000000000000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266C-28C2-AE97-99A8-019340104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9200"/>
            <a:ext cx="9144000" cy="3534697"/>
          </a:xfrm>
        </p:spPr>
        <p:txBody>
          <a:bodyPr>
            <a:normAutofit/>
          </a:bodyPr>
          <a:lstStyle/>
          <a:p>
            <a:r>
              <a:rPr lang="en-US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HELP CENTER REVIEW</a:t>
            </a:r>
            <a:br>
              <a:rPr lang="en-US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</a:br>
            <a:br>
              <a:rPr lang="en-US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</a:br>
            <a:r>
              <a:rPr lang="en-US" b="1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COMP 1012 </a:t>
            </a:r>
          </a:p>
        </p:txBody>
      </p:sp>
    </p:spTree>
    <p:extLst>
      <p:ext uri="{BB962C8B-B14F-4D97-AF65-F5344CB8AC3E}">
        <p14:creationId xmlns:p14="http://schemas.microsoft.com/office/powerpoint/2010/main" val="170760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2B32-AA75-21FA-1601-642D41E4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856E7-951F-D8C6-E9D4-B0624BBB8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Unordered collections of UNIQUE items.</a:t>
            </a:r>
          </a:p>
          <a:p>
            <a:endParaRPr lang="en-US" dirty="0"/>
          </a:p>
          <a:p>
            <a:r>
              <a:rPr lang="en-US" dirty="0"/>
              <a:t>NOT indexable.</a:t>
            </a:r>
          </a:p>
          <a:p>
            <a:endParaRPr lang="en-US" dirty="0"/>
          </a:p>
          <a:p>
            <a:r>
              <a:rPr lang="en-US" dirty="0"/>
              <a:t>Can use set theoretic operations (Union, Intersection, Difference,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88053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C43E-B328-882B-27ED-1F37E9E7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ED42F-3675-A617-0034-3D584333E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Key-Value pairs.</a:t>
            </a:r>
          </a:p>
          <a:p>
            <a:endParaRPr lang="en-US" dirty="0"/>
          </a:p>
          <a:p>
            <a:r>
              <a:rPr lang="en-US" dirty="0"/>
              <a:t>Key MUST be one value. The type does not matter.</a:t>
            </a:r>
          </a:p>
          <a:p>
            <a:endParaRPr lang="en-US" dirty="0"/>
          </a:p>
          <a:p>
            <a:r>
              <a:rPr lang="en-US" dirty="0"/>
              <a:t>IMPORTANT: Useful Dictionary methods: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Dictionary.keys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Dictionary.values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Dictionary.items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62205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3661-9EC5-1FDF-4B47-D67F6B98F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DDF9-EB4C-2C04-30F9-F25BA9243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Blocks of code.</a:t>
            </a:r>
          </a:p>
          <a:p>
            <a:endParaRPr lang="en-US" dirty="0"/>
          </a:p>
          <a:p>
            <a:r>
              <a:rPr lang="en-US" dirty="0"/>
              <a:t>Theoretically, it should only do one task and do it consistently.</a:t>
            </a:r>
          </a:p>
          <a:p>
            <a:endParaRPr lang="en-US" dirty="0"/>
          </a:p>
          <a:p>
            <a:r>
              <a:rPr lang="en-US" dirty="0"/>
              <a:t>Reusable and general.</a:t>
            </a:r>
          </a:p>
          <a:p>
            <a:endParaRPr lang="en-US" dirty="0"/>
          </a:p>
          <a:p>
            <a:r>
              <a:rPr lang="en-US" dirty="0"/>
              <a:t>Can return things.</a:t>
            </a:r>
          </a:p>
          <a:p>
            <a:endParaRPr lang="en-US" dirty="0"/>
          </a:p>
          <a:p>
            <a:r>
              <a:rPr lang="en-US" dirty="0"/>
              <a:t>Can call other functions.</a:t>
            </a:r>
          </a:p>
        </p:txBody>
      </p:sp>
    </p:spTree>
    <p:extLst>
      <p:ext uri="{BB962C8B-B14F-4D97-AF65-F5344CB8AC3E}">
        <p14:creationId xmlns:p14="http://schemas.microsoft.com/office/powerpoint/2010/main" val="186958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7E55-B52A-2523-D276-A2BED3FF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5DB41-8893-7BE7-306A-5E8F15810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inside of a function live inside the function.</a:t>
            </a:r>
          </a:p>
          <a:p>
            <a:endParaRPr lang="en-US" dirty="0"/>
          </a:p>
          <a:p>
            <a:r>
              <a:rPr lang="en-US" dirty="0"/>
              <a:t>You can reuse same variable names inside the function; but it will NOT be the same variables.</a:t>
            </a:r>
          </a:p>
        </p:txBody>
      </p:sp>
    </p:spTree>
    <p:extLst>
      <p:ext uri="{BB962C8B-B14F-4D97-AF65-F5344CB8AC3E}">
        <p14:creationId xmlns:p14="http://schemas.microsoft.com/office/powerpoint/2010/main" val="4162023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2AA4-79AB-7BBC-9820-76E38DB0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5F05A-198F-8F85-FDC6-7A4084167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</a:t>
            </a:r>
            <a:r>
              <a:rPr lang="en-US" b="1" dirty="0"/>
              <a:t>mutable</a:t>
            </a:r>
            <a:r>
              <a:rPr lang="en-US" dirty="0"/>
              <a:t> arguments, the variables are directly passed.</a:t>
            </a:r>
          </a:p>
          <a:p>
            <a:endParaRPr lang="en-US" dirty="0"/>
          </a:p>
          <a:p>
            <a:r>
              <a:rPr lang="en-US" dirty="0"/>
              <a:t>If you have </a:t>
            </a:r>
            <a:r>
              <a:rPr lang="en-US" b="1" dirty="0"/>
              <a:t>immutable</a:t>
            </a:r>
            <a:r>
              <a:rPr lang="en-US" dirty="0"/>
              <a:t> arguments, the values of the variables are copied over. NOT the actual variables.</a:t>
            </a:r>
          </a:p>
        </p:txBody>
      </p:sp>
    </p:spTree>
    <p:extLst>
      <p:ext uri="{BB962C8B-B14F-4D97-AF65-F5344CB8AC3E}">
        <p14:creationId xmlns:p14="http://schemas.microsoft.com/office/powerpoint/2010/main" val="53114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BDE1-1443-C240-EBC5-CD467904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(Read)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E6A12-5093-30BB-6718-A7DE6943D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406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open(‘</a:t>
            </a:r>
            <a:r>
              <a:rPr lang="en-US" dirty="0" err="1"/>
              <a:t>myfile.txt</a:t>
            </a:r>
            <a:r>
              <a:rPr lang="en-US" dirty="0"/>
              <a:t>’, encoding=‘utf-8’) as var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myFile</a:t>
            </a:r>
            <a:r>
              <a:rPr lang="en-US" dirty="0"/>
              <a:t> = open(‘</a:t>
            </a:r>
            <a:r>
              <a:rPr lang="en-US" dirty="0" err="1"/>
              <a:t>myfile.txt</a:t>
            </a:r>
            <a:r>
              <a:rPr lang="en-US" dirty="0"/>
              <a:t>’, encoding=‘utf-8’)</a:t>
            </a:r>
          </a:p>
          <a:p>
            <a:pPr marL="0" indent="0">
              <a:buNone/>
            </a:pPr>
            <a:r>
              <a:rPr lang="en-US" dirty="0" err="1"/>
              <a:t>myFile.close</a:t>
            </a:r>
            <a:r>
              <a:rPr lang="en-US" dirty="0"/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352BD-93BA-A648-0BF0-B75D235FD01F}"/>
              </a:ext>
            </a:extLst>
          </p:cNvPr>
          <p:cNvSpPr txBox="1"/>
          <p:nvPr/>
        </p:nvSpPr>
        <p:spPr>
          <a:xfrm>
            <a:off x="5463947" y="2721935"/>
            <a:ext cx="9412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FiraCode Nerd Font Mono" panose="02000009000000000000" pitchFamily="49" charset="0"/>
                <a:ea typeface="FiraCode Nerd Font Mono" panose="02000009000000000000" pitchFamily="49" charset="0"/>
                <a:cs typeface="FiraCode Nerd Font Mono" panose="02000009000000000000" pitchFamily="49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165845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C6DF-0701-1441-63AC-3A4AF3FA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(Write)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E6E31-FE08-3C7B-FADF-4880B7A37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existing file:</a:t>
            </a:r>
            <a:br>
              <a:rPr lang="en-US" dirty="0"/>
            </a:br>
            <a:r>
              <a:rPr lang="en-US" dirty="0"/>
              <a:t>	open(‘</a:t>
            </a:r>
            <a:r>
              <a:rPr lang="en-US" dirty="0" err="1"/>
              <a:t>myfile.txt</a:t>
            </a:r>
            <a:r>
              <a:rPr lang="en-US" dirty="0"/>
              <a:t>’, ‘a’).write(‘old stuff’)</a:t>
            </a:r>
            <a:br>
              <a:rPr lang="en-US" dirty="0"/>
            </a:br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If new file:</a:t>
            </a:r>
            <a:br>
              <a:rPr lang="en-US" dirty="0"/>
            </a:br>
            <a:r>
              <a:rPr lang="en-US" dirty="0"/>
              <a:t>	open(‘</a:t>
            </a:r>
            <a:r>
              <a:rPr lang="en-US" dirty="0" err="1"/>
              <a:t>myfile.txt</a:t>
            </a:r>
            <a:r>
              <a:rPr lang="en-US" dirty="0"/>
              <a:t>’, ‘w’).write(‘new file’)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In both, don’t forget to close the file!</a:t>
            </a:r>
          </a:p>
        </p:txBody>
      </p:sp>
    </p:spTree>
    <p:extLst>
      <p:ext uri="{BB962C8B-B14F-4D97-AF65-F5344CB8AC3E}">
        <p14:creationId xmlns:p14="http://schemas.microsoft.com/office/powerpoint/2010/main" val="1874117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7B89-F6B7-86BF-E6CE-5FFEC831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-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3D207-C6D9-810D-C55B-14A58C903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It’s standard to do </a:t>
            </a:r>
            <a:r>
              <a:rPr lang="en-US" b="1" dirty="0"/>
              <a:t>import </a:t>
            </a:r>
            <a:r>
              <a:rPr lang="en-US" b="1" dirty="0" err="1"/>
              <a:t>numpy</a:t>
            </a:r>
            <a:r>
              <a:rPr lang="en-US" b="1" dirty="0"/>
              <a:t> as np </a:t>
            </a:r>
            <a:r>
              <a:rPr lang="en-US" dirty="0"/>
              <a:t>for brevity.</a:t>
            </a:r>
          </a:p>
        </p:txBody>
      </p:sp>
    </p:spTree>
    <p:extLst>
      <p:ext uri="{BB962C8B-B14F-4D97-AF65-F5344CB8AC3E}">
        <p14:creationId xmlns:p14="http://schemas.microsoft.com/office/powerpoint/2010/main" val="1131579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F23E-48C8-6832-ED2D-EF6595A4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-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5AF6B-49A9-58B7-9AE6-A88CF254D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length.</a:t>
            </a:r>
          </a:p>
          <a:p>
            <a:endParaRPr lang="en-US" dirty="0"/>
          </a:p>
          <a:p>
            <a:r>
              <a:rPr lang="en-US" dirty="0"/>
              <a:t>Can be indexed like lists.</a:t>
            </a:r>
          </a:p>
          <a:p>
            <a:endParaRPr lang="en-US" dirty="0"/>
          </a:p>
          <a:p>
            <a:r>
              <a:rPr lang="en-US" dirty="0"/>
              <a:t>You can make </a:t>
            </a:r>
            <a:r>
              <a:rPr lang="en-US" dirty="0" err="1"/>
              <a:t>numpy</a:t>
            </a:r>
            <a:r>
              <a:rPr lang="en-US" dirty="0"/>
              <a:t> arrays out of lists, range, zeroes, etc.</a:t>
            </a:r>
          </a:p>
          <a:p>
            <a:endParaRPr lang="en-US" dirty="0"/>
          </a:p>
          <a:p>
            <a:r>
              <a:rPr lang="en-US" dirty="0"/>
              <a:t>Can compare arrays directly with operations (Vectorization).</a:t>
            </a:r>
          </a:p>
        </p:txBody>
      </p:sp>
    </p:spTree>
    <p:extLst>
      <p:ext uri="{BB962C8B-B14F-4D97-AF65-F5344CB8AC3E}">
        <p14:creationId xmlns:p14="http://schemas.microsoft.com/office/powerpoint/2010/main" val="649603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76DE-89DC-70F5-B408-566FE325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– 2D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DE8EF-DD25-2E6F-2CF6-537A28C6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an array of arrays.</a:t>
            </a:r>
          </a:p>
          <a:p>
            <a:endParaRPr lang="en-US" dirty="0"/>
          </a:p>
          <a:p>
            <a:r>
              <a:rPr lang="en-US" dirty="0"/>
              <a:t>Each row is a list.</a:t>
            </a:r>
          </a:p>
          <a:p>
            <a:endParaRPr lang="en-US" dirty="0"/>
          </a:p>
          <a:p>
            <a:r>
              <a:rPr lang="en-US" dirty="0"/>
              <a:t>Indexed with the row first </a:t>
            </a:r>
            <a:r>
              <a:rPr lang="en-US" b="1" dirty="0"/>
              <a:t>then</a:t>
            </a:r>
            <a:r>
              <a:rPr lang="en-US" dirty="0"/>
              <a:t> the column.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[row][col]</a:t>
            </a:r>
          </a:p>
          <a:p>
            <a:pPr lvl="1"/>
            <a:endParaRPr lang="en-US" dirty="0"/>
          </a:p>
          <a:p>
            <a:r>
              <a:rPr lang="en-US" dirty="0"/>
              <a:t>Slicing is the same as 1D Lists/Arrays, just add a comma to slice for the columns.</a:t>
            </a:r>
          </a:p>
        </p:txBody>
      </p:sp>
    </p:spTree>
    <p:extLst>
      <p:ext uri="{BB962C8B-B14F-4D97-AF65-F5344CB8AC3E}">
        <p14:creationId xmlns:p14="http://schemas.microsoft.com/office/powerpoint/2010/main" val="22144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552D-031E-3374-E09A-E2496EE38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DB0D-4CF2-CD05-7432-83A7F2BFE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hours total.</a:t>
            </a:r>
          </a:p>
          <a:p>
            <a:endParaRPr lang="en-US" dirty="0"/>
          </a:p>
          <a:p>
            <a:r>
              <a:rPr lang="en-US" dirty="0"/>
              <a:t>1 hour for content review (Slides).</a:t>
            </a:r>
          </a:p>
          <a:p>
            <a:r>
              <a:rPr lang="en-US" dirty="0"/>
              <a:t>5 minutes break.</a:t>
            </a:r>
          </a:p>
          <a:p>
            <a:r>
              <a:rPr lang="en-US" dirty="0"/>
              <a:t>55 minutes for notebook walkthrough.</a:t>
            </a:r>
          </a:p>
          <a:p>
            <a:r>
              <a:rPr lang="en-US" dirty="0"/>
              <a:t>30 minutes for Q&amp;A.</a:t>
            </a:r>
          </a:p>
        </p:txBody>
      </p:sp>
    </p:spTree>
    <p:extLst>
      <p:ext uri="{BB962C8B-B14F-4D97-AF65-F5344CB8AC3E}">
        <p14:creationId xmlns:p14="http://schemas.microsoft.com/office/powerpoint/2010/main" val="3394454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D2DB-AD28-5C95-FB8C-DDFE9293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46289-7C8C-72CE-CFD3-EBF0FBC41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 a blueprint/template.</a:t>
            </a:r>
          </a:p>
          <a:p>
            <a:endParaRPr lang="en-US" dirty="0"/>
          </a:p>
          <a:p>
            <a:r>
              <a:rPr lang="en-US" dirty="0"/>
              <a:t>Holds properties and methods (Kind of like a data structure).</a:t>
            </a:r>
          </a:p>
          <a:p>
            <a:endParaRPr lang="en-US" dirty="0"/>
          </a:p>
          <a:p>
            <a:r>
              <a:rPr lang="en-US" dirty="0"/>
              <a:t>Needs a constructor (__</a:t>
            </a:r>
            <a:r>
              <a:rPr lang="en-US" dirty="0" err="1"/>
              <a:t>init</a:t>
            </a:r>
            <a:r>
              <a:rPr lang="en-US" dirty="0"/>
              <a:t>__)</a:t>
            </a:r>
          </a:p>
          <a:p>
            <a:endParaRPr lang="en-US" dirty="0"/>
          </a:p>
          <a:p>
            <a:r>
              <a:rPr lang="en-US" dirty="0"/>
              <a:t>The constructor will run every time a new object is created.</a:t>
            </a:r>
          </a:p>
        </p:txBody>
      </p:sp>
    </p:spTree>
    <p:extLst>
      <p:ext uri="{BB962C8B-B14F-4D97-AF65-F5344CB8AC3E}">
        <p14:creationId xmlns:p14="http://schemas.microsoft.com/office/powerpoint/2010/main" val="4685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9115-F60E-68F1-F57D-63FA7AF9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6F5D-E5BC-A7BE-CEB4-68AF90FE6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instance of a class.</a:t>
            </a:r>
          </a:p>
          <a:p>
            <a:endParaRPr lang="en-US" dirty="0"/>
          </a:p>
          <a:p>
            <a:r>
              <a:rPr lang="en-US" dirty="0"/>
              <a:t>If the class is a blueprint, the object is the thing you build from that blueprint.</a:t>
            </a:r>
          </a:p>
        </p:txBody>
      </p:sp>
    </p:spTree>
    <p:extLst>
      <p:ext uri="{BB962C8B-B14F-4D97-AF65-F5344CB8AC3E}">
        <p14:creationId xmlns:p14="http://schemas.microsoft.com/office/powerpoint/2010/main" val="1073810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022AE-BB62-AF27-89F5-8DCC8F8B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49EDC-3591-36B6-10B7-D83387644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recursive function is a function that calls itself.</a:t>
            </a:r>
          </a:p>
          <a:p>
            <a:endParaRPr lang="en-US" dirty="0"/>
          </a:p>
          <a:p>
            <a:r>
              <a:rPr lang="en-US" dirty="0"/>
              <a:t>Consists of two steps: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Base Step.</a:t>
            </a:r>
          </a:p>
          <a:p>
            <a:pPr lvl="1"/>
            <a:r>
              <a:rPr lang="en-US" dirty="0"/>
              <a:t>Recursive case (You call the same function again but with reduced parameters).</a:t>
            </a:r>
          </a:p>
        </p:txBody>
      </p:sp>
    </p:spTree>
    <p:extLst>
      <p:ext uri="{BB962C8B-B14F-4D97-AF65-F5344CB8AC3E}">
        <p14:creationId xmlns:p14="http://schemas.microsoft.com/office/powerpoint/2010/main" val="2380113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3ECF-68EE-08C2-7386-46FA1EFA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any iterative function to a recursive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B3F51-6D2C-8A2F-328E-C3073F63D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Identify the loop and its termination condition (Start and end).</a:t>
            </a:r>
          </a:p>
          <a:p>
            <a:endParaRPr lang="en-US" dirty="0"/>
          </a:p>
          <a:p>
            <a:r>
              <a:rPr lang="en-US" dirty="0"/>
              <a:t>Determine the recursive base case (Stopping condition).</a:t>
            </a:r>
          </a:p>
          <a:p>
            <a:endParaRPr lang="en-US" dirty="0"/>
          </a:p>
          <a:p>
            <a:r>
              <a:rPr lang="en-US" dirty="0"/>
              <a:t>Convert the loop into recursive calls (Updated argument).</a:t>
            </a:r>
          </a:p>
          <a:p>
            <a:endParaRPr lang="en-US" dirty="0"/>
          </a:p>
          <a:p>
            <a:r>
              <a:rPr lang="en-US" dirty="0"/>
              <a:t>Return the results.</a:t>
            </a:r>
          </a:p>
        </p:txBody>
      </p:sp>
    </p:spTree>
    <p:extLst>
      <p:ext uri="{BB962C8B-B14F-4D97-AF65-F5344CB8AC3E}">
        <p14:creationId xmlns:p14="http://schemas.microsoft.com/office/powerpoint/2010/main" val="1796314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8041-DC64-944B-755C-C48F2E81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354C9-E7A0-0EB2-F3EB-0C26B785E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random int from a to b, where a and b are integers:</a:t>
            </a:r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import random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random.randrange</a:t>
            </a:r>
            <a:r>
              <a:rPr lang="en-US" dirty="0"/>
              <a:t>(a, b)</a:t>
            </a:r>
          </a:p>
        </p:txBody>
      </p:sp>
    </p:spTree>
    <p:extLst>
      <p:ext uri="{BB962C8B-B14F-4D97-AF65-F5344CB8AC3E}">
        <p14:creationId xmlns:p14="http://schemas.microsoft.com/office/powerpoint/2010/main" val="310010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E83D-CFB6-B7C8-FD00-F15789E7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3948D-DB82-46C1-A228-84E3E470A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Immutable (</a:t>
            </a:r>
            <a:r>
              <a:rPr lang="en-US" dirty="0" err="1"/>
              <a:t>i.e</a:t>
            </a:r>
            <a:r>
              <a:rPr lang="en-US" dirty="0"/>
              <a:t> Can’t be changed)</a:t>
            </a:r>
          </a:p>
          <a:p>
            <a:endParaRPr lang="en-US" dirty="0"/>
          </a:p>
          <a:p>
            <a:r>
              <a:rPr lang="en-US" dirty="0"/>
              <a:t>Can be indexed (Starts from 0 to n - 1, n is the length of your string)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5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E731-F49F-7D83-D278-F7BD546A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AACF-7FF1-7FF2-89B3-4E9185301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  <a:p>
            <a:endParaRPr lang="en-US" dirty="0"/>
          </a:p>
          <a:p>
            <a:r>
              <a:rPr lang="en-US" dirty="0"/>
              <a:t>If, </a:t>
            </a:r>
            <a:r>
              <a:rPr lang="en-US" dirty="0" err="1"/>
              <a:t>elif</a:t>
            </a:r>
            <a:r>
              <a:rPr lang="en-US" dirty="0"/>
              <a:t>, else</a:t>
            </a:r>
          </a:p>
          <a:p>
            <a:endParaRPr lang="en-US" dirty="0"/>
          </a:p>
          <a:p>
            <a:r>
              <a:rPr lang="en-US" dirty="0"/>
              <a:t>Must always start with an if and end with an else.</a:t>
            </a:r>
          </a:p>
        </p:txBody>
      </p:sp>
    </p:spTree>
    <p:extLst>
      <p:ext uri="{BB962C8B-B14F-4D97-AF65-F5344CB8AC3E}">
        <p14:creationId xmlns:p14="http://schemas.microsoft.com/office/powerpoint/2010/main" val="239204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FD01-7369-8E86-F9D6-19EE5308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39E71-3A05-320E-E5A1-9069CF02E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code multiple times.</a:t>
            </a:r>
          </a:p>
          <a:p>
            <a:endParaRPr lang="en-US" dirty="0"/>
          </a:p>
          <a:p>
            <a:r>
              <a:rPr lang="en-US" dirty="0"/>
              <a:t>Need a start, a condition, and an increment statement.</a:t>
            </a:r>
          </a:p>
        </p:txBody>
      </p:sp>
    </p:spTree>
    <p:extLst>
      <p:ext uri="{BB962C8B-B14F-4D97-AF65-F5344CB8AC3E}">
        <p14:creationId xmlns:p14="http://schemas.microsoft.com/office/powerpoint/2010/main" val="28807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4385-8A12-E5B9-1B59-5A963005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02160-72A2-203F-60FF-1A9BD971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Executes code while a statement is True.</a:t>
            </a:r>
          </a:p>
          <a:p>
            <a:endParaRPr lang="en-US" dirty="0"/>
          </a:p>
          <a:p>
            <a:r>
              <a:rPr lang="en-US" dirty="0"/>
              <a:t>Beware of infinite loops.</a:t>
            </a:r>
          </a:p>
        </p:txBody>
      </p:sp>
    </p:spTree>
    <p:extLst>
      <p:ext uri="{BB962C8B-B14F-4D97-AF65-F5344CB8AC3E}">
        <p14:creationId xmlns:p14="http://schemas.microsoft.com/office/powerpoint/2010/main" val="70349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C83C-4528-16A5-8BC2-28D2BA15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4A45-8819-E848-3D02-3132C1381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basic data structures:</a:t>
            </a:r>
            <a:br>
              <a:rPr lang="en-US" dirty="0"/>
            </a:br>
            <a:r>
              <a:rPr lang="en-US" dirty="0"/>
              <a:t>	</a:t>
            </a:r>
          </a:p>
          <a:p>
            <a:pPr marL="914400" lvl="1" indent="-457200">
              <a:buAutoNum type="arabicPeriod"/>
            </a:pPr>
            <a:r>
              <a:rPr lang="en-US" dirty="0"/>
              <a:t>List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Dictionary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Set</a:t>
            </a:r>
          </a:p>
          <a:p>
            <a:pPr marL="914400" lvl="1" indent="-457200">
              <a:buAutoNum type="arabicPeriod"/>
            </a:pP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Tuple</a:t>
            </a:r>
          </a:p>
        </p:txBody>
      </p:sp>
    </p:spTree>
    <p:extLst>
      <p:ext uri="{BB962C8B-B14F-4D97-AF65-F5344CB8AC3E}">
        <p14:creationId xmlns:p14="http://schemas.microsoft.com/office/powerpoint/2010/main" val="357391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889D-5524-711E-325E-997984CF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5B331-F598-1D51-E872-4366A980F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Mutable (</a:t>
            </a:r>
            <a:r>
              <a:rPr lang="en-US" dirty="0" err="1"/>
              <a:t>i.e</a:t>
            </a:r>
            <a:r>
              <a:rPr lang="en-US" dirty="0"/>
              <a:t>, can be changed)</a:t>
            </a:r>
          </a:p>
          <a:p>
            <a:endParaRPr lang="en-US" dirty="0"/>
          </a:p>
          <a:p>
            <a:r>
              <a:rPr lang="en-US" dirty="0"/>
              <a:t>Can store anything.</a:t>
            </a:r>
          </a:p>
          <a:p>
            <a:endParaRPr lang="en-US" dirty="0"/>
          </a:p>
          <a:p>
            <a:r>
              <a:rPr lang="en-US" dirty="0"/>
              <a:t>IMPORTANT: Slicing lists.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SYNTAX: List[</a:t>
            </a:r>
            <a:r>
              <a:rPr lang="en-US" dirty="0" err="1"/>
              <a:t>start:end:step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5487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6A7A-348E-1587-2737-3EBC439E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1044C-4BCF-BB64-8BCB-1ED201073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Immutable.</a:t>
            </a:r>
          </a:p>
          <a:p>
            <a:endParaRPr lang="en-US" dirty="0"/>
          </a:p>
          <a:p>
            <a:r>
              <a:rPr lang="en-US" dirty="0"/>
              <a:t>Can be indexed.</a:t>
            </a:r>
          </a:p>
          <a:p>
            <a:endParaRPr lang="en-US" dirty="0"/>
          </a:p>
          <a:p>
            <a:r>
              <a:rPr lang="en-US" dirty="0"/>
              <a:t>CANNOT append/insert to tuples (It’s immutable).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3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705</Words>
  <Application>Microsoft Macintosh PowerPoint</Application>
  <PresentationFormat>Widescreen</PresentationFormat>
  <Paragraphs>143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FiraCode Nerd Font Mono</vt:lpstr>
      <vt:lpstr>FiraCode Nerd Font Mono Ret</vt:lpstr>
      <vt:lpstr>Office Theme</vt:lpstr>
      <vt:lpstr>HELP CENTER REVIEW  COMP 1012 </vt:lpstr>
      <vt:lpstr>Structure of the review</vt:lpstr>
      <vt:lpstr>Strings</vt:lpstr>
      <vt:lpstr>Control statements</vt:lpstr>
      <vt:lpstr>For Loops</vt:lpstr>
      <vt:lpstr>While Loops</vt:lpstr>
      <vt:lpstr>Data Structures</vt:lpstr>
      <vt:lpstr>Lists</vt:lpstr>
      <vt:lpstr>Tuples</vt:lpstr>
      <vt:lpstr>Sets</vt:lpstr>
      <vt:lpstr>Dictionaries</vt:lpstr>
      <vt:lpstr>Functions</vt:lpstr>
      <vt:lpstr>Scope</vt:lpstr>
      <vt:lpstr>Pass by assignment</vt:lpstr>
      <vt:lpstr>Files (Read)</vt:lpstr>
      <vt:lpstr>Files (Write)</vt:lpstr>
      <vt:lpstr>Numpy - Import</vt:lpstr>
      <vt:lpstr>Numpy - Arrays</vt:lpstr>
      <vt:lpstr>Numpy – 2D Arrays</vt:lpstr>
      <vt:lpstr>Class</vt:lpstr>
      <vt:lpstr>Object</vt:lpstr>
      <vt:lpstr>Recursion</vt:lpstr>
      <vt:lpstr>Converting any iterative function to a recursive function</vt:lpstr>
      <vt:lpstr>Random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Atishaya Maharjan</dc:creator>
  <cp:lastModifiedBy>Atishaya Maharjan</cp:lastModifiedBy>
  <cp:revision>17</cp:revision>
  <dcterms:created xsi:type="dcterms:W3CDTF">2025-04-10T22:31:20Z</dcterms:created>
  <dcterms:modified xsi:type="dcterms:W3CDTF">2025-04-11T16:37:01Z</dcterms:modified>
</cp:coreProperties>
</file>