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59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69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va Sans" panose="020B0604020202020204" charset="0"/>
      <p:regular r:id="rId23"/>
    </p:embeddedFont>
    <p:embeddedFont>
      <p:font typeface="Canva Sans Bold" panose="020B0604020202020204" charset="0"/>
      <p:regular r:id="rId24"/>
    </p:embeddedFont>
    <p:embeddedFont>
      <p:font typeface="Gliker" panose="020B0604020202020204" charset="0"/>
      <p:regular r:id="rId25"/>
    </p:embeddedFont>
    <p:embeddedFont>
      <p:font typeface="Gliker SemiBold" panose="020B0604020202020204" charset="0"/>
      <p:regular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Semi-Bold" panose="020B0604020202020204" charset="0"/>
      <p:regular r:id="rId31"/>
    </p:embeddedFont>
    <p:embeddedFont>
      <p:font typeface="Times Neue Roman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sv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tit19-bankruptcy-prediction-bankruptcypy-filegui-tak5xm.streamlit.app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5400" y="900691"/>
            <a:ext cx="3198231" cy="5932917"/>
            <a:chOff x="0" y="0"/>
            <a:chExt cx="1003455" cy="18614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3455" cy="1861471"/>
            </a:xfrm>
            <a:custGeom>
              <a:avLst/>
              <a:gdLst/>
              <a:ahLst/>
              <a:cxnLst/>
              <a:rect l="l" t="t" r="r" b="b"/>
              <a:pathLst>
                <a:path w="1003455" h="1861471">
                  <a:moveTo>
                    <a:pt x="0" y="0"/>
                  </a:moveTo>
                  <a:lnTo>
                    <a:pt x="1003455" y="0"/>
                  </a:lnTo>
                  <a:lnTo>
                    <a:pt x="1003455" y="1861471"/>
                  </a:lnTo>
                  <a:lnTo>
                    <a:pt x="0" y="18614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694538" y="1086805"/>
            <a:ext cx="5932917" cy="811339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952380" y="3867150"/>
            <a:ext cx="10383239" cy="2668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10200" dirty="0">
                <a:solidFill>
                  <a:srgbClr val="2E2E2E"/>
                </a:solidFill>
                <a:latin typeface="Gliker SemiBold"/>
              </a:rPr>
              <a:t>BUISNESS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C6316-0341-1464-2602-4C2A116D07EB}"/>
              </a:ext>
            </a:extLst>
          </p:cNvPr>
          <p:cNvSpPr/>
          <p:nvPr/>
        </p:nvSpPr>
        <p:spPr>
          <a:xfrm>
            <a:off x="-152400" y="0"/>
            <a:ext cx="18288000" cy="10287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02C41232-FA2D-9EB2-0114-87E01B212716}"/>
              </a:ext>
            </a:extLst>
          </p:cNvPr>
          <p:cNvGrpSpPr/>
          <p:nvPr/>
        </p:nvGrpSpPr>
        <p:grpSpPr>
          <a:xfrm>
            <a:off x="11637868" y="2329442"/>
            <a:ext cx="3198231" cy="5932917"/>
            <a:chOff x="0" y="0"/>
            <a:chExt cx="1003455" cy="1861471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14357302-142D-ED14-35E2-8242E514CB81}"/>
                </a:ext>
              </a:extLst>
            </p:cNvPr>
            <p:cNvSpPr/>
            <p:nvPr/>
          </p:nvSpPr>
          <p:spPr>
            <a:xfrm>
              <a:off x="0" y="0"/>
              <a:ext cx="1003455" cy="1861471"/>
            </a:xfrm>
            <a:custGeom>
              <a:avLst/>
              <a:gdLst/>
              <a:ahLst/>
              <a:cxnLst/>
              <a:rect l="l" t="t" r="r" b="b"/>
              <a:pathLst>
                <a:path w="1003455" h="1861471">
                  <a:moveTo>
                    <a:pt x="0" y="0"/>
                  </a:moveTo>
                  <a:lnTo>
                    <a:pt x="1003455" y="0"/>
                  </a:lnTo>
                  <a:lnTo>
                    <a:pt x="1003455" y="1861471"/>
                  </a:lnTo>
                  <a:lnTo>
                    <a:pt x="0" y="18614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4">
            <a:extLst>
              <a:ext uri="{FF2B5EF4-FFF2-40B4-BE49-F238E27FC236}">
                <a16:creationId xmlns:a16="http://schemas.microsoft.com/office/drawing/2014/main" id="{9FAC953E-89A6-A096-8537-690AA7EC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846938" y="1239205"/>
            <a:ext cx="5932917" cy="8113390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73344115-5B33-CB03-252E-00520ED9B773}"/>
              </a:ext>
            </a:extLst>
          </p:cNvPr>
          <p:cNvSpPr txBox="1"/>
          <p:nvPr/>
        </p:nvSpPr>
        <p:spPr>
          <a:xfrm>
            <a:off x="4104780" y="4019550"/>
            <a:ext cx="10383239" cy="2616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10200" dirty="0">
                <a:solidFill>
                  <a:srgbClr val="2E2E2E"/>
                </a:solidFill>
                <a:latin typeface="Gliker SemiBold"/>
              </a:rPr>
              <a:t>Bankruptcy Detection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A1FC33B-B06C-9C24-7767-2493A5648E27}"/>
              </a:ext>
            </a:extLst>
          </p:cNvPr>
          <p:cNvSpPr txBox="1"/>
          <p:nvPr/>
        </p:nvSpPr>
        <p:spPr>
          <a:xfrm>
            <a:off x="4189828" y="2448349"/>
            <a:ext cx="10383239" cy="1147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5400" dirty="0">
                <a:solidFill>
                  <a:srgbClr val="2E2E2E"/>
                </a:solidFill>
                <a:latin typeface="Gliker SemiBold"/>
              </a:rPr>
              <a:t>Project On</a:t>
            </a:r>
          </a:p>
        </p:txBody>
      </p:sp>
    </p:spTree>
    <p:extLst>
      <p:ext uri="{BB962C8B-B14F-4D97-AF65-F5344CB8AC3E}">
        <p14:creationId xmlns:p14="http://schemas.microsoft.com/office/powerpoint/2010/main" val="57844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0"/>
            <a:ext cx="16230600" cy="8229600"/>
            <a:chOff x="0" y="0"/>
            <a:chExt cx="5998478" cy="30414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98478" cy="3041482"/>
            </a:xfrm>
            <a:custGeom>
              <a:avLst/>
              <a:gdLst/>
              <a:ahLst/>
              <a:cxnLst/>
              <a:rect l="l" t="t" r="r" b="b"/>
              <a:pathLst>
                <a:path w="5998478" h="3041482">
                  <a:moveTo>
                    <a:pt x="5874018" y="3041482"/>
                  </a:moveTo>
                  <a:lnTo>
                    <a:pt x="124460" y="3041482"/>
                  </a:lnTo>
                  <a:cubicBezTo>
                    <a:pt x="55880" y="3041482"/>
                    <a:pt x="0" y="2985602"/>
                    <a:pt x="0" y="29170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874018" y="0"/>
                  </a:lnTo>
                  <a:cubicBezTo>
                    <a:pt x="5942598" y="0"/>
                    <a:pt x="5998478" y="55880"/>
                    <a:pt x="5998478" y="124460"/>
                  </a:cubicBezTo>
                  <a:lnTo>
                    <a:pt x="5998478" y="2917022"/>
                  </a:lnTo>
                  <a:cubicBezTo>
                    <a:pt x="5998478" y="2985602"/>
                    <a:pt x="5942598" y="3041482"/>
                    <a:pt x="5874018" y="3041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1082" r="1082"/>
          <a:stretch>
            <a:fillRect/>
          </a:stretch>
        </p:blipFill>
        <p:spPr>
          <a:xfrm>
            <a:off x="1028700" y="540163"/>
            <a:ext cx="15735300" cy="714927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353526" y="8577581"/>
            <a:ext cx="10910244" cy="132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27" lvl="1" indent="-205114" algn="ctr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nva Sans Bold"/>
              </a:rPr>
              <a:t>We observed that there is some positive correlation between features like "financial", credibility &amp; Competitive with class variable/target variable</a:t>
            </a:r>
          </a:p>
          <a:p>
            <a:pPr marL="410227" lvl="1" indent="-205114" algn="ctr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nva Sans Bold"/>
              </a:rPr>
              <a:t>financial &amp; competitive have the maximum positive correlation of 0.69. Followed by finacial &amp; credibility..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192" b="40128"/>
          <a:stretch>
            <a:fillRect/>
          </a:stretch>
        </p:blipFill>
        <p:spPr>
          <a:xfrm>
            <a:off x="-119377" y="1321446"/>
            <a:ext cx="9144000" cy="874513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7387" y="1265389"/>
            <a:ext cx="733926" cy="126538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t="4016"/>
          <a:stretch>
            <a:fillRect/>
          </a:stretch>
        </p:blipFill>
        <p:spPr>
          <a:xfrm>
            <a:off x="275596" y="2677716"/>
            <a:ext cx="8354054" cy="493156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192" b="40128"/>
          <a:stretch>
            <a:fillRect/>
          </a:stretch>
        </p:blipFill>
        <p:spPr>
          <a:xfrm>
            <a:off x="9601200" y="1485900"/>
            <a:ext cx="8233961" cy="78747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596326" y="2530779"/>
            <a:ext cx="6365090" cy="41850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627603" y="5601082"/>
            <a:ext cx="302537" cy="30253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0362343" y="6443618"/>
            <a:ext cx="3086103" cy="3158434"/>
            <a:chOff x="-61625" y="-270479"/>
            <a:chExt cx="812800" cy="831850"/>
          </a:xfrm>
        </p:grpSpPr>
        <p:sp>
          <p:nvSpPr>
            <p:cNvPr id="9" name="Freeform 9"/>
            <p:cNvSpPr/>
            <p:nvPr/>
          </p:nvSpPr>
          <p:spPr>
            <a:xfrm>
              <a:off x="124959" y="-31348"/>
              <a:ext cx="430665" cy="382999"/>
            </a:xfrm>
            <a:custGeom>
              <a:avLst/>
              <a:gdLst/>
              <a:ahLst/>
              <a:cxnLst/>
              <a:rect l="l" t="t" r="r" b="b"/>
              <a:pathLst>
                <a:path w="430665" h="382999">
                  <a:moveTo>
                    <a:pt x="0" y="0"/>
                  </a:moveTo>
                  <a:lnTo>
                    <a:pt x="430665" y="0"/>
                  </a:lnTo>
                  <a:lnTo>
                    <a:pt x="430665" y="382999"/>
                  </a:lnTo>
                  <a:lnTo>
                    <a:pt x="0" y="382999"/>
                  </a:lnTo>
                  <a:close/>
                </a:path>
              </a:pathLst>
            </a:custGeom>
            <a:solidFill>
              <a:srgbClr val="76D3F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-61625" y="-270479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79"/>
                </a:lnSpc>
              </a:pPr>
              <a:r>
                <a:rPr lang="en-US" dirty="0">
                  <a:solidFill>
                    <a:srgbClr val="000000"/>
                  </a:solidFill>
                  <a:latin typeface="Montserrat"/>
                </a:rPr>
                <a:t>SVC Model </a:t>
              </a:r>
            </a:p>
            <a:p>
              <a:pPr algn="ctr">
                <a:lnSpc>
                  <a:spcPts val="3379"/>
                </a:lnSpc>
              </a:pPr>
              <a:r>
                <a:rPr lang="en-US" dirty="0">
                  <a:solidFill>
                    <a:srgbClr val="000000"/>
                  </a:solidFill>
                  <a:latin typeface="Montserrat"/>
                </a:rPr>
                <a:t>Fits Here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14350" y="7413444"/>
            <a:ext cx="811530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Actual data is our train data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Predicted data is our test data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5157" y="8805770"/>
            <a:ext cx="892884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First Spike indicates the Memorized the data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secound spike indicate generalize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540704" y="588480"/>
            <a:ext cx="1044056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Model Building Using Train Test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89428" y="5392445"/>
            <a:ext cx="4634871" cy="86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bias: 0.013</a:t>
            </a:r>
          </a:p>
          <a:p>
            <a:pPr algn="ctr"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184077" y="4738198"/>
            <a:ext cx="2574317" cy="1308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 Varience Loss 0.013</a:t>
            </a:r>
          </a:p>
          <a:p>
            <a:pPr algn="ctr"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6" name="AutoShape 16"/>
          <p:cNvSpPr/>
          <p:nvPr/>
        </p:nvSpPr>
        <p:spPr>
          <a:xfrm rot="-3032800">
            <a:off x="11828470" y="6597882"/>
            <a:ext cx="221115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TextBox 17"/>
          <p:cNvSpPr txBox="1"/>
          <p:nvPr/>
        </p:nvSpPr>
        <p:spPr>
          <a:xfrm>
            <a:off x="8407320" y="588480"/>
            <a:ext cx="10440566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Model Selection Using Bias &amp; Varience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15060" y="342900"/>
            <a:ext cx="11657880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301257" y="1904485"/>
            <a:ext cx="7081258" cy="968377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4117052"/>
            <a:ext cx="7161562" cy="611182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801120" y="141605"/>
            <a:ext cx="1282120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Evaluation Of Model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0445257" y="-1096372"/>
            <a:ext cx="7081258" cy="860422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310449" y="481268"/>
            <a:ext cx="7580576" cy="466223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52104" y="1382022"/>
            <a:ext cx="6914754" cy="426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Confusion Matrix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True Positive 43 True Negative 31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False Positive 1, False Negative 0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90136" y="5467350"/>
            <a:ext cx="1282120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ROC Curve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792" t="866" r="11496"/>
          <a:stretch>
            <a:fillRect/>
          </a:stretch>
        </p:blipFill>
        <p:spPr>
          <a:xfrm>
            <a:off x="0" y="514350"/>
            <a:ext cx="18288000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2D2A9-AD2C-B9CB-2CE7-E4D6C4906CF7}"/>
              </a:ext>
            </a:extLst>
          </p:cNvPr>
          <p:cNvSpPr txBox="1"/>
          <p:nvPr/>
        </p:nvSpPr>
        <p:spPr>
          <a:xfrm>
            <a:off x="1371600" y="1866900"/>
            <a:ext cx="1623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hlinkClick r:id="rId2"/>
              </a:rPr>
              <a:t>https://atit19-bankruptcy-prediction-bankruptcypy-filegui-tak5xm.streamlit.app/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18888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4" r="1337" b="46491"/>
          <a:stretch>
            <a:fillRect/>
          </a:stretch>
        </p:blipFill>
        <p:spPr>
          <a:xfrm>
            <a:off x="5322094" y="1872397"/>
            <a:ext cx="7643813" cy="65422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D4C0B4-91DD-7284-D3C9-B8E207E142FB}"/>
              </a:ext>
            </a:extLst>
          </p:cNvPr>
          <p:cNvSpPr/>
          <p:nvPr/>
        </p:nvSpPr>
        <p:spPr>
          <a:xfrm>
            <a:off x="-20664" y="0"/>
            <a:ext cx="18288000" cy="10287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517A3-5F48-24D7-5F5D-98515A4EB6E0}"/>
              </a:ext>
            </a:extLst>
          </p:cNvPr>
          <p:cNvSpPr txBox="1"/>
          <p:nvPr/>
        </p:nvSpPr>
        <p:spPr>
          <a:xfrm>
            <a:off x="6781800" y="560516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Challenges</a:t>
            </a:r>
            <a:endParaRPr lang="en-IN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3B634-116A-FF4C-F947-E585290C14E0}"/>
              </a:ext>
            </a:extLst>
          </p:cNvPr>
          <p:cNvSpPr txBox="1"/>
          <p:nvPr/>
        </p:nvSpPr>
        <p:spPr>
          <a:xfrm>
            <a:off x="1219200" y="2095500"/>
            <a:ext cx="163068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1-We face a challenges to deployment of our project on </a:t>
            </a:r>
            <a:r>
              <a:rPr lang="en-US" sz="5400" dirty="0" err="1"/>
              <a:t>streamlit</a:t>
            </a:r>
            <a:r>
              <a:rPr lang="en-US" sz="5400" dirty="0"/>
              <a:t>.</a:t>
            </a:r>
          </a:p>
          <a:p>
            <a:r>
              <a:rPr lang="en-US" sz="5400" dirty="0"/>
              <a:t>2-We have old updated version so we need to upgrade the versions of library’s</a:t>
            </a:r>
          </a:p>
          <a:p>
            <a:r>
              <a:rPr lang="en-US" sz="5400" dirty="0"/>
              <a:t>3-Selecting a proper model as all models gives us a 100 % accuracy</a:t>
            </a:r>
          </a:p>
          <a:p>
            <a:r>
              <a:rPr lang="en-US" sz="5400" dirty="0"/>
              <a:t>4-</a:t>
            </a:r>
            <a:r>
              <a:rPr lang="en-IN" sz="5400" dirty="0"/>
              <a:t>we face a challenge to get a </a:t>
            </a:r>
            <a:r>
              <a:rPr lang="en-IN" sz="5400" dirty="0" err="1"/>
              <a:t>procfile</a:t>
            </a:r>
            <a:r>
              <a:rPr lang="en-IN" sz="5400" dirty="0"/>
              <a:t> and shell file</a:t>
            </a:r>
          </a:p>
          <a:p>
            <a:r>
              <a:rPr lang="en-IN" sz="5400" dirty="0"/>
              <a:t>5-In data set there is lot of  duplicated data points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01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4" r="1337" b="46491"/>
          <a:stretch>
            <a:fillRect/>
          </a:stretch>
        </p:blipFill>
        <p:spPr>
          <a:xfrm>
            <a:off x="5322094" y="1872397"/>
            <a:ext cx="7643813" cy="654220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626059" y="3865650"/>
            <a:ext cx="7035882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2E2E2E"/>
                </a:solidFill>
                <a:latin typeface="Gliker SemiBold"/>
              </a:rPr>
              <a:t>THANK</a:t>
            </a:r>
          </a:p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2E2E2E"/>
                </a:solidFill>
                <a:latin typeface="Gliker SemiBold"/>
              </a:rPr>
              <a:t>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23540" y="1669526"/>
            <a:ext cx="433500" cy="12797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1429943"/>
            <a:ext cx="7592898" cy="7427114"/>
            <a:chOff x="0" y="0"/>
            <a:chExt cx="3489960" cy="3413760"/>
          </a:xfrm>
        </p:grpSpPr>
        <p:sp>
          <p:nvSpPr>
            <p:cNvPr id="3" name="Freeform 3"/>
            <p:cNvSpPr/>
            <p:nvPr/>
          </p:nvSpPr>
          <p:spPr>
            <a:xfrm>
              <a:off x="6350" y="1945640"/>
              <a:ext cx="3197860" cy="1461770"/>
            </a:xfrm>
            <a:custGeom>
              <a:avLst/>
              <a:gdLst/>
              <a:ahLst/>
              <a:cxnLst/>
              <a:rect l="l" t="t" r="r" b="b"/>
              <a:pathLst>
                <a:path w="3197860" h="1461770">
                  <a:moveTo>
                    <a:pt x="0" y="0"/>
                  </a:moveTo>
                  <a:lnTo>
                    <a:pt x="0" y="1461770"/>
                  </a:lnTo>
                  <a:lnTo>
                    <a:pt x="3197860" y="146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73B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-29210"/>
              <a:ext cx="3496310" cy="3444240"/>
            </a:xfrm>
            <a:custGeom>
              <a:avLst/>
              <a:gdLst/>
              <a:ahLst/>
              <a:cxnLst/>
              <a:rect l="l" t="t" r="r" b="b"/>
              <a:pathLst>
                <a:path w="3496310" h="3444240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452880"/>
                    <a:pt x="0" y="1992630"/>
                    <a:pt x="1270" y="2256790"/>
                  </a:cubicBezTo>
                  <a:cubicBezTo>
                    <a:pt x="5080" y="3025140"/>
                    <a:pt x="99060" y="3331210"/>
                    <a:pt x="99060" y="3331210"/>
                  </a:cubicBezTo>
                  <a:cubicBezTo>
                    <a:pt x="99060" y="3331210"/>
                    <a:pt x="579120" y="3431540"/>
                    <a:pt x="1004570" y="3437890"/>
                  </a:cubicBezTo>
                  <a:cubicBezTo>
                    <a:pt x="1385570" y="3444240"/>
                    <a:pt x="2247900" y="3442970"/>
                    <a:pt x="2667000" y="3442970"/>
                  </a:cubicBezTo>
                  <a:cubicBezTo>
                    <a:pt x="3086100" y="3442970"/>
                    <a:pt x="3487420" y="3442970"/>
                    <a:pt x="3487420" y="3442970"/>
                  </a:cubicBezTo>
                  <a:cubicBezTo>
                    <a:pt x="3487420" y="3442970"/>
                    <a:pt x="3484880" y="2790190"/>
                    <a:pt x="3487420" y="2373630"/>
                  </a:cubicBezTo>
                  <a:cubicBezTo>
                    <a:pt x="3496310" y="1863090"/>
                    <a:pt x="3492500" y="1408430"/>
                    <a:pt x="3492500" y="986790"/>
                  </a:cubicBezTo>
                  <a:cubicBezTo>
                    <a:pt x="3487420" y="438150"/>
                    <a:pt x="3487420" y="59690"/>
                    <a:pt x="3487420" y="59690"/>
                  </a:cubicBezTo>
                  <a:cubicBezTo>
                    <a:pt x="3487420" y="59690"/>
                    <a:pt x="2848610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01900" y="1078028"/>
            <a:ext cx="2277098" cy="70383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499"/>
          <a:stretch>
            <a:fillRect/>
          </a:stretch>
        </p:blipFill>
        <p:spPr>
          <a:xfrm rot="-5400000">
            <a:off x="3314955" y="1770620"/>
            <a:ext cx="2831988" cy="6978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41937" y="4302125"/>
            <a:ext cx="5859202" cy="181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dirty="0">
                <a:solidFill>
                  <a:srgbClr val="2E2E2E"/>
                </a:solidFill>
                <a:latin typeface="Gliker SemiBold"/>
              </a:rPr>
              <a:t>TEAM MEMBER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26025" y="2232642"/>
            <a:ext cx="8792002" cy="679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1684" lvl="1" indent="-525842">
              <a:lnSpc>
                <a:spcPts val="6819"/>
              </a:lnSpc>
              <a:buFont typeface="Arial"/>
              <a:buChar char="•"/>
            </a:pPr>
            <a:r>
              <a:rPr lang="en-US" sz="4871" spc="97" dirty="0">
                <a:solidFill>
                  <a:srgbClr val="2E2E2E"/>
                </a:solidFill>
                <a:latin typeface="Gliker"/>
              </a:rPr>
              <a:t>Atit Dupare</a:t>
            </a:r>
          </a:p>
          <a:p>
            <a:pPr marL="1051684" lvl="1" indent="-525842">
              <a:lnSpc>
                <a:spcPts val="6819"/>
              </a:lnSpc>
              <a:buFont typeface="Arial"/>
              <a:buChar char="•"/>
            </a:pPr>
            <a:r>
              <a:rPr lang="en-US" sz="4871" spc="97" dirty="0">
                <a:solidFill>
                  <a:srgbClr val="2E2E2E"/>
                </a:solidFill>
                <a:latin typeface="Gliker"/>
              </a:rPr>
              <a:t>Kalpana Patil</a:t>
            </a:r>
          </a:p>
          <a:p>
            <a:pPr marL="1051684" lvl="1" indent="-525842">
              <a:lnSpc>
                <a:spcPts val="6819"/>
              </a:lnSpc>
              <a:buFont typeface="Arial"/>
              <a:buChar char="•"/>
            </a:pPr>
            <a:r>
              <a:rPr lang="en-US" sz="4871" spc="97" dirty="0">
                <a:solidFill>
                  <a:srgbClr val="2E2E2E"/>
                </a:solidFill>
                <a:latin typeface="Gliker"/>
              </a:rPr>
              <a:t>Vivek </a:t>
            </a:r>
            <a:r>
              <a:rPr lang="en-US" sz="4871" spc="97" dirty="0" err="1">
                <a:solidFill>
                  <a:srgbClr val="2E2E2E"/>
                </a:solidFill>
                <a:latin typeface="Gliker"/>
              </a:rPr>
              <a:t>Gangurde</a:t>
            </a:r>
            <a:endParaRPr lang="en-US" sz="4871" spc="97" dirty="0">
              <a:solidFill>
                <a:srgbClr val="2E2E2E"/>
              </a:solidFill>
              <a:latin typeface="Gliker"/>
            </a:endParaRPr>
          </a:p>
          <a:p>
            <a:pPr marL="1051684" lvl="1" indent="-525842">
              <a:lnSpc>
                <a:spcPts val="6819"/>
              </a:lnSpc>
              <a:buFont typeface="Arial"/>
              <a:buChar char="•"/>
            </a:pPr>
            <a:r>
              <a:rPr lang="en-US" sz="4871" spc="97" dirty="0">
                <a:solidFill>
                  <a:srgbClr val="2E2E2E"/>
                </a:solidFill>
                <a:latin typeface="Gliker"/>
              </a:rPr>
              <a:t>Sanjay Gowda</a:t>
            </a:r>
          </a:p>
          <a:p>
            <a:pPr marL="1051684" lvl="1" indent="-525842">
              <a:lnSpc>
                <a:spcPts val="6819"/>
              </a:lnSpc>
              <a:buFont typeface="Arial"/>
              <a:buChar char="•"/>
            </a:pPr>
            <a:r>
              <a:rPr lang="en-US" sz="4871" spc="97" dirty="0" err="1">
                <a:solidFill>
                  <a:srgbClr val="2E2E2E"/>
                </a:solidFill>
                <a:latin typeface="Gliker"/>
              </a:rPr>
              <a:t>Jeyashree</a:t>
            </a:r>
            <a:r>
              <a:rPr lang="en-US" sz="4871" spc="97" dirty="0">
                <a:solidFill>
                  <a:srgbClr val="2E2E2E"/>
                </a:solidFill>
                <a:latin typeface="Gliker"/>
              </a:rPr>
              <a:t> J K</a:t>
            </a:r>
          </a:p>
          <a:p>
            <a:pPr marL="1051684" lvl="1" indent="-525842">
              <a:lnSpc>
                <a:spcPts val="6819"/>
              </a:lnSpc>
              <a:buFont typeface="Arial"/>
              <a:buChar char="•"/>
            </a:pPr>
            <a:r>
              <a:rPr lang="en-US" sz="4871" spc="97" dirty="0">
                <a:solidFill>
                  <a:srgbClr val="2E2E2E"/>
                </a:solidFill>
                <a:latin typeface="Gliker"/>
              </a:rPr>
              <a:t>Kavya d k</a:t>
            </a:r>
          </a:p>
          <a:p>
            <a:pPr marL="1051684" lvl="1" indent="-525842">
              <a:lnSpc>
                <a:spcPts val="6819"/>
              </a:lnSpc>
              <a:buFont typeface="Arial"/>
              <a:buChar char="•"/>
            </a:pPr>
            <a:r>
              <a:rPr lang="en-US" sz="4871" spc="97" dirty="0">
                <a:solidFill>
                  <a:srgbClr val="2E2E2E"/>
                </a:solidFill>
                <a:latin typeface="Gliker"/>
              </a:rPr>
              <a:t>Sanjay Hemanth </a:t>
            </a:r>
          </a:p>
          <a:p>
            <a:pPr marL="0" lvl="0" indent="0" algn="ctr">
              <a:lnSpc>
                <a:spcPts val="5358"/>
              </a:lnSpc>
              <a:spcBef>
                <a:spcPct val="0"/>
              </a:spcBef>
            </a:pPr>
            <a:endParaRPr lang="en-US" sz="4871" spc="97" dirty="0">
              <a:solidFill>
                <a:srgbClr val="2E2E2E"/>
              </a:solidFill>
              <a:latin typeface="Gliker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7BCE699C-1647-160D-E83B-F4D09977C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499"/>
          <a:stretch>
            <a:fillRect/>
          </a:stretch>
        </p:blipFill>
        <p:spPr>
          <a:xfrm rot="-5400000">
            <a:off x="3801396" y="4922992"/>
            <a:ext cx="1812609" cy="6978022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9B83A709-8775-2AD9-3130-E539B7D2CFF2}"/>
              </a:ext>
            </a:extLst>
          </p:cNvPr>
          <p:cNvSpPr txBox="1"/>
          <p:nvPr/>
        </p:nvSpPr>
        <p:spPr>
          <a:xfrm>
            <a:off x="1417484" y="7505700"/>
            <a:ext cx="6659716" cy="1718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800" dirty="0">
                <a:solidFill>
                  <a:srgbClr val="2E2E2E"/>
                </a:solidFill>
                <a:latin typeface="Gliker SemiBold"/>
              </a:rPr>
              <a:t>Mentor: </a:t>
            </a:r>
            <a:r>
              <a:rPr lang="en-US" sz="4800" dirty="0" err="1">
                <a:solidFill>
                  <a:srgbClr val="2E2E2E"/>
                </a:solidFill>
                <a:latin typeface="Gliker SemiBold"/>
              </a:rPr>
              <a:t>M.Rajshekaran</a:t>
            </a:r>
            <a:endParaRPr lang="en-US" sz="4800" dirty="0">
              <a:solidFill>
                <a:srgbClr val="2E2E2E"/>
              </a:solidFill>
              <a:latin typeface="Glike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85468" y="2177042"/>
            <a:ext cx="3198231" cy="5932917"/>
            <a:chOff x="0" y="0"/>
            <a:chExt cx="1003455" cy="18614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3455" cy="1861471"/>
            </a:xfrm>
            <a:custGeom>
              <a:avLst/>
              <a:gdLst/>
              <a:ahLst/>
              <a:cxnLst/>
              <a:rect l="l" t="t" r="r" b="b"/>
              <a:pathLst>
                <a:path w="1003455" h="1861471">
                  <a:moveTo>
                    <a:pt x="0" y="0"/>
                  </a:moveTo>
                  <a:lnTo>
                    <a:pt x="1003455" y="0"/>
                  </a:lnTo>
                  <a:lnTo>
                    <a:pt x="1003455" y="1861471"/>
                  </a:lnTo>
                  <a:lnTo>
                    <a:pt x="0" y="18614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694538" y="1086805"/>
            <a:ext cx="5932917" cy="81133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913025" y="1837536"/>
            <a:ext cx="2461951" cy="80125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055914" y="2238163"/>
            <a:ext cx="3889122" cy="1091335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952380" y="3867150"/>
            <a:ext cx="10383239" cy="2668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10200" dirty="0">
                <a:solidFill>
                  <a:srgbClr val="2E2E2E"/>
                </a:solidFill>
                <a:latin typeface="Gliker SemiBold"/>
              </a:rPr>
              <a:t>BUISNESS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98958" y="2660912"/>
            <a:ext cx="7889042" cy="1102650"/>
            <a:chOff x="0" y="0"/>
            <a:chExt cx="3439540" cy="4807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040041" y="2660912"/>
            <a:ext cx="1102650" cy="110265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591366" y="4238359"/>
            <a:ext cx="7889042" cy="1102650"/>
            <a:chOff x="0" y="0"/>
            <a:chExt cx="3439540" cy="48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40041" y="4238359"/>
            <a:ext cx="1102650" cy="110265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591366" y="5721082"/>
            <a:ext cx="7889042" cy="1102650"/>
            <a:chOff x="0" y="0"/>
            <a:chExt cx="3439540" cy="4807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040041" y="5721082"/>
            <a:ext cx="1102650" cy="110265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591366" y="7298529"/>
            <a:ext cx="7889042" cy="1102650"/>
            <a:chOff x="0" y="0"/>
            <a:chExt cx="3439540" cy="4807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040041" y="7298529"/>
            <a:ext cx="1102650" cy="110265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33082" y="446355"/>
            <a:ext cx="10015923" cy="9840645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1597622" y="2993759"/>
            <a:ext cx="6155553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79"/>
              </a:lnSpc>
            </a:pPr>
            <a:r>
              <a:rPr lang="en-US" sz="2599">
                <a:solidFill>
                  <a:srgbClr val="FFFFFF"/>
                </a:solidFill>
                <a:latin typeface="Montserrat"/>
              </a:rPr>
              <a:t>Find a way to secure more financing,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040041" y="2931250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Bold"/>
              </a:rPr>
              <a:t>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597622" y="4572832"/>
            <a:ext cx="5291418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79"/>
              </a:lnSpc>
            </a:pPr>
            <a:r>
              <a:rPr lang="en-US" sz="2599">
                <a:solidFill>
                  <a:srgbClr val="FFFFFF"/>
                </a:solidFill>
                <a:latin typeface="Montserrat"/>
              </a:rPr>
              <a:t> Default on your loans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040041" y="4508697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Bold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597622" y="6055554"/>
            <a:ext cx="5291418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79"/>
              </a:lnSpc>
            </a:pPr>
            <a:r>
              <a:rPr lang="en-US" sz="2599">
                <a:solidFill>
                  <a:srgbClr val="FFFFFF"/>
                </a:solidFill>
                <a:latin typeface="Montserrat"/>
              </a:rPr>
              <a:t>File for a business bankruptcy.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40041" y="5991419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Bold"/>
              </a:rPr>
              <a:t>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597622" y="7455519"/>
            <a:ext cx="5291418" cy="76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To identify the credibility of the business owner.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040041" y="7568867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Bold"/>
              </a:rPr>
              <a:t>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17229" y="2456374"/>
            <a:ext cx="8115300" cy="676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128" lvl="1" indent="-496564">
              <a:lnSpc>
                <a:spcPts val="5979"/>
              </a:lnSpc>
              <a:buFont typeface="Arial"/>
              <a:buChar char="•"/>
            </a:pPr>
            <a:r>
              <a:rPr lang="en-US" sz="4599">
                <a:solidFill>
                  <a:srgbClr val="000000"/>
                </a:solidFill>
                <a:latin typeface="Times Neue Roman"/>
              </a:rPr>
              <a:t>At least eight out of every ten business owners at some point face financial difficulty. </a:t>
            </a:r>
          </a:p>
          <a:p>
            <a:pPr marL="993128" lvl="1" indent="-496564">
              <a:lnSpc>
                <a:spcPts val="5979"/>
              </a:lnSpc>
              <a:buFont typeface="Arial"/>
              <a:buChar char="•"/>
            </a:pPr>
            <a:r>
              <a:rPr lang="en-US" sz="4599">
                <a:solidFill>
                  <a:srgbClr val="000000"/>
                </a:solidFill>
                <a:latin typeface="Times Neue Roman"/>
              </a:rPr>
              <a:t>Whether it's the overall economy or poorly design business strategies, there are only three choices for a business that faces the financial crunch.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5" r="1337" b="40128"/>
          <a:stretch>
            <a:fillRect/>
          </a:stretch>
        </p:blipFill>
        <p:spPr>
          <a:xfrm>
            <a:off x="896125" y="1465363"/>
            <a:ext cx="8309108" cy="79466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494966" y="3677041"/>
            <a:ext cx="529714" cy="9132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55733" y="1028700"/>
            <a:ext cx="433500" cy="12797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85645" y="2154962"/>
            <a:ext cx="747164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2E2E2E"/>
                </a:solidFill>
                <a:latin typeface="Gliker SemiBold"/>
              </a:rPr>
              <a:t>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69526"/>
            <a:ext cx="7871394" cy="563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947" lvl="1" indent="-313973">
              <a:lnSpc>
                <a:spcPts val="4071"/>
              </a:lnSpc>
              <a:buFont typeface="Arial"/>
              <a:buChar char="•"/>
            </a:pPr>
            <a:r>
              <a:rPr lang="en-US" sz="2908">
                <a:solidFill>
                  <a:srgbClr val="2E2E2E"/>
                </a:solidFill>
                <a:latin typeface="Montserrat Semi-Bold"/>
              </a:rPr>
              <a:t>To better understanding of bankruptcy and the ability to predict it will impact affect the profitability of lending institutions worldwide</a:t>
            </a:r>
          </a:p>
          <a:p>
            <a:pPr>
              <a:lnSpc>
                <a:spcPts val="4071"/>
              </a:lnSpc>
            </a:pPr>
            <a:endParaRPr lang="en-US" sz="2908">
              <a:solidFill>
                <a:srgbClr val="2E2E2E"/>
              </a:solidFill>
              <a:latin typeface="Montserrat Semi-Bold"/>
            </a:endParaRPr>
          </a:p>
          <a:p>
            <a:pPr marL="627947" lvl="1" indent="-313973">
              <a:lnSpc>
                <a:spcPts val="4071"/>
              </a:lnSpc>
              <a:buFont typeface="Arial"/>
              <a:buChar char="•"/>
            </a:pPr>
            <a:r>
              <a:rPr lang="en-US" sz="2908">
                <a:solidFill>
                  <a:srgbClr val="2E2E2E"/>
                </a:solidFill>
                <a:latin typeface="Montserrat Semi-Bold"/>
              </a:rPr>
              <a:t>To Build different supervised machine learning algorithms, along with a comparative analysis of each model, in order to identify those that are better suited for predicting bankruptcy.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398958" y="2660912"/>
            <a:ext cx="7889042" cy="1102650"/>
            <a:chOff x="0" y="0"/>
            <a:chExt cx="3439540" cy="4807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040041" y="2660912"/>
            <a:ext cx="1102650" cy="110265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591366" y="4133690"/>
            <a:ext cx="7889042" cy="1373101"/>
            <a:chOff x="0" y="0"/>
            <a:chExt cx="3439540" cy="59865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39540" cy="598658"/>
            </a:xfrm>
            <a:custGeom>
              <a:avLst/>
              <a:gdLst/>
              <a:ahLst/>
              <a:cxnLst/>
              <a:rect l="l" t="t" r="r" b="b"/>
              <a:pathLst>
                <a:path w="3439540" h="598658">
                  <a:moveTo>
                    <a:pt x="0" y="0"/>
                  </a:moveTo>
                  <a:lnTo>
                    <a:pt x="3439540" y="0"/>
                  </a:lnTo>
                  <a:lnTo>
                    <a:pt x="3439540" y="598658"/>
                  </a:lnTo>
                  <a:lnTo>
                    <a:pt x="0" y="598658"/>
                  </a:lnTo>
                  <a:close/>
                </a:path>
              </a:pathLst>
            </a:custGeom>
            <a:solidFill>
              <a:srgbClr val="3F5896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914541" y="4172782"/>
            <a:ext cx="1294826" cy="1268432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0591366" y="5721082"/>
            <a:ext cx="7889042" cy="1102650"/>
            <a:chOff x="0" y="0"/>
            <a:chExt cx="3439540" cy="4807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040041" y="5721082"/>
            <a:ext cx="1102650" cy="110265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1597622" y="2779447"/>
            <a:ext cx="6155553" cy="84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79"/>
              </a:lnSpc>
            </a:pPr>
            <a:r>
              <a:rPr lang="en-US" sz="2599">
                <a:solidFill>
                  <a:srgbClr val="FFFFFF"/>
                </a:solidFill>
                <a:latin typeface="Montserrat"/>
              </a:rPr>
              <a:t>Classifying the Bankruptcy based on the Risk Factor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040041" y="2931250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Bold"/>
              </a:rPr>
              <a:t>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597622" y="4144207"/>
            <a:ext cx="4908148" cy="1271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79"/>
              </a:lnSpc>
            </a:pPr>
            <a:r>
              <a:rPr lang="en-US" sz="2599">
                <a:solidFill>
                  <a:srgbClr val="FFFFFF"/>
                </a:solidFill>
                <a:latin typeface="Montserrat"/>
              </a:rPr>
              <a:t>To identify Which category influence more according to their risk criteria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040041" y="4508697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Bold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597622" y="6055554"/>
            <a:ext cx="6690378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79"/>
              </a:lnSpc>
            </a:pPr>
            <a:r>
              <a:rPr lang="en-US" sz="2599">
                <a:solidFill>
                  <a:srgbClr val="FFFFFF"/>
                </a:solidFill>
                <a:latin typeface="Montserrat"/>
              </a:rPr>
              <a:t>Risk Categorise into low medium,high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40041" y="5991419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79771F-3D78-B17D-8BAF-3A63130AFB31}"/>
              </a:ext>
            </a:extLst>
          </p:cNvPr>
          <p:cNvGrpSpPr/>
          <p:nvPr/>
        </p:nvGrpSpPr>
        <p:grpSpPr>
          <a:xfrm>
            <a:off x="510797" y="1181100"/>
            <a:ext cx="17472403" cy="8534254"/>
            <a:chOff x="686601" y="165174"/>
            <a:chExt cx="17472403" cy="8534254"/>
          </a:xfrm>
        </p:grpSpPr>
        <p:sp>
          <p:nvSpPr>
            <p:cNvPr id="19" name="TextBox 19"/>
            <p:cNvSpPr txBox="1"/>
            <p:nvPr/>
          </p:nvSpPr>
          <p:spPr>
            <a:xfrm>
              <a:off x="14118741" y="3672406"/>
              <a:ext cx="3086100" cy="3158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Montserrat"/>
                </a:rPr>
                <a:t>Models &amp; </a:t>
              </a:r>
              <a:r>
                <a:rPr lang="en-US" sz="2599" dirty="0" err="1">
                  <a:solidFill>
                    <a:srgbClr val="FFFFFF"/>
                  </a:solidFill>
                  <a:latin typeface="Montserrat"/>
                </a:rPr>
                <a:t>Alorithum</a:t>
              </a:r>
              <a:endParaRPr lang="en-US" sz="2599" dirty="0">
                <a:solidFill>
                  <a:srgbClr val="FFFFFF"/>
                </a:solidFill>
                <a:latin typeface="Montserrat"/>
              </a:endParaRPr>
            </a:p>
          </p:txBody>
        </p: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86601" y="6810754"/>
              <a:ext cx="2438428" cy="1888674"/>
            </a:xfrm>
            <a:prstGeom prst="rect">
              <a:avLst/>
            </a:prstGeom>
          </p:spPr>
        </p:pic>
        <p:sp>
          <p:nvSpPr>
            <p:cNvPr id="30" name="AutoShape 30"/>
            <p:cNvSpPr/>
            <p:nvPr/>
          </p:nvSpPr>
          <p:spPr>
            <a:xfrm rot="-10792976">
              <a:off x="5379421" y="1095373"/>
              <a:ext cx="9324842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1" name="AutoShape 31"/>
            <p:cNvSpPr/>
            <p:nvPr/>
          </p:nvSpPr>
          <p:spPr>
            <a:xfrm rot="5400130">
              <a:off x="4933727" y="1659341"/>
              <a:ext cx="1024718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2" name="AutoShape 32"/>
            <p:cNvSpPr/>
            <p:nvPr/>
          </p:nvSpPr>
          <p:spPr>
            <a:xfrm rot="5435827">
              <a:off x="15342868" y="2811775"/>
              <a:ext cx="1827921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3" name="AutoShape 33"/>
            <p:cNvSpPr/>
            <p:nvPr/>
          </p:nvSpPr>
          <p:spPr>
            <a:xfrm rot="-5418490">
              <a:off x="144435" y="4998320"/>
              <a:ext cx="3541810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4" name="AutoShape 34"/>
            <p:cNvSpPr/>
            <p:nvPr/>
          </p:nvSpPr>
          <p:spPr>
            <a:xfrm rot="-118366">
              <a:off x="3448701" y="2640471"/>
              <a:ext cx="553381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5" name="AutoShape 35"/>
            <p:cNvSpPr/>
            <p:nvPr/>
          </p:nvSpPr>
          <p:spPr>
            <a:xfrm>
              <a:off x="7109358" y="2649996"/>
              <a:ext cx="939471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6" name="AutoShape 36"/>
            <p:cNvSpPr/>
            <p:nvPr/>
          </p:nvSpPr>
          <p:spPr>
            <a:xfrm rot="7439">
              <a:off x="5379382" y="5133975"/>
              <a:ext cx="880335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" name="AutoShape 37"/>
            <p:cNvSpPr/>
            <p:nvPr/>
          </p:nvSpPr>
          <p:spPr>
            <a:xfrm rot="5359578">
              <a:off x="11622302" y="6047869"/>
              <a:ext cx="1884621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8" name="AutoShape 38"/>
            <p:cNvSpPr/>
            <p:nvPr/>
          </p:nvSpPr>
          <p:spPr>
            <a:xfrm rot="-10800000">
              <a:off x="3063103" y="7755091"/>
              <a:ext cx="939471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9" name="AutoShape 39"/>
            <p:cNvSpPr/>
            <p:nvPr/>
          </p:nvSpPr>
          <p:spPr>
            <a:xfrm rot="5359578">
              <a:off x="7881146" y="6047869"/>
              <a:ext cx="1884621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40" name="AutoShape 40"/>
            <p:cNvSpPr/>
            <p:nvPr/>
          </p:nvSpPr>
          <p:spPr>
            <a:xfrm rot="5359578">
              <a:off x="4473648" y="6066919"/>
              <a:ext cx="1884621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41" name="AutoShape 41"/>
            <p:cNvSpPr/>
            <p:nvPr/>
          </p:nvSpPr>
          <p:spPr>
            <a:xfrm rot="10660659">
              <a:off x="6757522" y="7726532"/>
              <a:ext cx="470122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42" name="AutoShape 42"/>
            <p:cNvSpPr/>
            <p:nvPr/>
          </p:nvSpPr>
          <p:spPr>
            <a:xfrm rot="10708522">
              <a:off x="10210674" y="7783667"/>
              <a:ext cx="715992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10336378" y="2688096"/>
              <a:ext cx="939471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44" name="AutoShape 44"/>
            <p:cNvSpPr/>
            <p:nvPr/>
          </p:nvSpPr>
          <p:spPr>
            <a:xfrm rot="5329754">
              <a:off x="12085338" y="3985488"/>
              <a:ext cx="1547307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 rot="52642">
              <a:off x="12893772" y="4749844"/>
              <a:ext cx="1244092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46" name="AutoShape 46"/>
            <p:cNvSpPr/>
            <p:nvPr/>
          </p:nvSpPr>
          <p:spPr>
            <a:xfrm rot="5400000">
              <a:off x="8699587" y="1563640"/>
              <a:ext cx="1063719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1AFA8A-E4D2-2740-6E42-3AEA1E3AE869}"/>
                </a:ext>
              </a:extLst>
            </p:cNvPr>
            <p:cNvSpPr/>
            <p:nvPr/>
          </p:nvSpPr>
          <p:spPr>
            <a:xfrm>
              <a:off x="701957" y="2171700"/>
              <a:ext cx="2743212" cy="1040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0" i="0" u="none" strike="noStrike" dirty="0">
                  <a:solidFill>
                    <a:srgbClr val="FFFFFF"/>
                  </a:solidFill>
                  <a:effectLst/>
                </a:rPr>
                <a:t>Raw Data Collected</a:t>
              </a:r>
              <a:endParaRPr lang="en-IN" sz="2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D618B53-6F3E-6D8A-9CD9-B4DA1F2453FA}"/>
                </a:ext>
              </a:extLst>
            </p:cNvPr>
            <p:cNvSpPr/>
            <p:nvPr/>
          </p:nvSpPr>
          <p:spPr>
            <a:xfrm>
              <a:off x="4010808" y="2151220"/>
              <a:ext cx="3065006" cy="1040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0" i="0" u="none" strike="noStrike" dirty="0">
                  <a:solidFill>
                    <a:srgbClr val="FFFFFF"/>
                  </a:solidFill>
                  <a:effectLst/>
                </a:rPr>
                <a:t>Data Is Processed</a:t>
              </a:r>
              <a:endParaRPr lang="en-IN" sz="24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218C82-499A-13D2-3988-D280CD3A25CC}"/>
                </a:ext>
              </a:extLst>
            </p:cNvPr>
            <p:cNvSpPr/>
            <p:nvPr/>
          </p:nvSpPr>
          <p:spPr>
            <a:xfrm>
              <a:off x="14156836" y="3725686"/>
              <a:ext cx="4002168" cy="231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0" i="0" u="none" strike="noStrike" dirty="0">
                  <a:solidFill>
                    <a:srgbClr val="FFFFFF"/>
                  </a:solidFill>
                  <a:effectLst/>
                </a:rPr>
                <a:t>Models &amp; Algorithm</a:t>
              </a:r>
              <a:endParaRPr lang="en-IN" sz="24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566FEB-BA52-064D-B4CB-AEEA90EDC776}"/>
                </a:ext>
              </a:extLst>
            </p:cNvPr>
            <p:cNvSpPr/>
            <p:nvPr/>
          </p:nvSpPr>
          <p:spPr>
            <a:xfrm>
              <a:off x="14513886" y="165174"/>
              <a:ext cx="3466833" cy="1690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0" i="0" u="none" strike="noStrike" dirty="0">
                  <a:solidFill>
                    <a:srgbClr val="FFFFFF"/>
                  </a:solidFill>
                  <a:effectLst/>
                </a:rPr>
                <a:t>Exploratory Data Analysis</a:t>
              </a:r>
              <a:endParaRPr lang="en-IN" sz="24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2AD6C8-9B72-A664-CC73-2C18FB9C4AD0}"/>
                </a:ext>
              </a:extLst>
            </p:cNvPr>
            <p:cNvSpPr/>
            <p:nvPr/>
          </p:nvSpPr>
          <p:spPr>
            <a:xfrm>
              <a:off x="11310680" y="2151220"/>
              <a:ext cx="3065006" cy="1040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0" i="0" u="none" strike="noStrike" dirty="0">
                  <a:solidFill>
                    <a:srgbClr val="FFFFFF"/>
                  </a:solidFill>
                  <a:effectLst/>
                </a:rPr>
                <a:t>Statistical Observation</a:t>
              </a:r>
              <a:endParaRPr lang="en-IN" sz="2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BABB5D7-56B7-7A19-A120-13260DB18F5E}"/>
                </a:ext>
              </a:extLst>
            </p:cNvPr>
            <p:cNvSpPr/>
            <p:nvPr/>
          </p:nvSpPr>
          <p:spPr>
            <a:xfrm>
              <a:off x="4001919" y="7009165"/>
              <a:ext cx="2733635" cy="1220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0" i="0" u="none" strike="noStrike" dirty="0">
                  <a:solidFill>
                    <a:srgbClr val="FFFFFF"/>
                  </a:solidFill>
                  <a:effectLst/>
                </a:rPr>
                <a:t>Selecting Best Model for Deployment</a:t>
              </a:r>
              <a:endParaRPr lang="en-IN" sz="24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95C15B-E8FE-0975-487A-CD3A229B52FA}"/>
                </a:ext>
              </a:extLst>
            </p:cNvPr>
            <p:cNvSpPr/>
            <p:nvPr/>
          </p:nvSpPr>
          <p:spPr>
            <a:xfrm>
              <a:off x="7183056" y="7007737"/>
              <a:ext cx="3027744" cy="1396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0" i="0" u="none" strike="noStrike" dirty="0">
                  <a:solidFill>
                    <a:srgbClr val="FFFFFF"/>
                  </a:solidFill>
                  <a:effectLst/>
                </a:rPr>
                <a:t>Model Data Prediction &amp; Evaluation</a:t>
              </a:r>
              <a:endParaRPr lang="en-IN" sz="2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69C77E-B89A-DF1F-5302-202ABA5E9703}"/>
                </a:ext>
              </a:extLst>
            </p:cNvPr>
            <p:cNvSpPr/>
            <p:nvPr/>
          </p:nvSpPr>
          <p:spPr>
            <a:xfrm>
              <a:off x="10926540" y="7007737"/>
              <a:ext cx="2733635" cy="1269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0" i="0" u="none" strike="noStrike" dirty="0">
                  <a:solidFill>
                    <a:srgbClr val="FFFFFF"/>
                  </a:solidFill>
                  <a:effectLst/>
                </a:rPr>
                <a:t>Communicate Visualization Report</a:t>
              </a:r>
              <a:endParaRPr lang="en-IN" sz="2400" dirty="0"/>
            </a:p>
          </p:txBody>
        </p:sp>
        <p:sp>
          <p:nvSpPr>
            <p:cNvPr id="59" name="Flowchart: Data 58">
              <a:extLst>
                <a:ext uri="{FF2B5EF4-FFF2-40B4-BE49-F238E27FC236}">
                  <a16:creationId xmlns:a16="http://schemas.microsoft.com/office/drawing/2014/main" id="{5819BB71-2BC7-CC92-92CC-DDABF6D7489B}"/>
                </a:ext>
              </a:extLst>
            </p:cNvPr>
            <p:cNvSpPr/>
            <p:nvPr/>
          </p:nvSpPr>
          <p:spPr>
            <a:xfrm>
              <a:off x="7799355" y="1787077"/>
              <a:ext cx="2800940" cy="180203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0" i="0" u="none" strike="noStrike" dirty="0">
                  <a:solidFill>
                    <a:srgbClr val="FFFFFF"/>
                  </a:solidFill>
                  <a:effectLst/>
                </a:rPr>
                <a:t>Clean Dataset</a:t>
              </a:r>
              <a:endParaRPr lang="en-IN" sz="2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A149078-9C65-9F8D-54BA-20DC98A1820A}"/>
              </a:ext>
            </a:extLst>
          </p:cNvPr>
          <p:cNvSpPr txBox="1"/>
          <p:nvPr/>
        </p:nvSpPr>
        <p:spPr>
          <a:xfrm>
            <a:off x="4983651" y="289985"/>
            <a:ext cx="8080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Flowchart</a:t>
            </a:r>
            <a:endParaRPr lang="en-IN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2737"/>
          <a:stretch>
            <a:fillRect/>
          </a:stretch>
        </p:blipFill>
        <p:spPr>
          <a:xfrm rot="-5400000">
            <a:off x="8421467" y="-3050203"/>
            <a:ext cx="1066800" cy="86133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1324" y="2476500"/>
            <a:ext cx="16965352" cy="654508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410200" y="955099"/>
            <a:ext cx="8084685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34"/>
              </a:lnSpc>
            </a:pPr>
            <a:r>
              <a:rPr lang="en-US" sz="4734" dirty="0">
                <a:solidFill>
                  <a:srgbClr val="FA8068"/>
                </a:solidFill>
                <a:latin typeface="Gliker SemiBold"/>
              </a:rPr>
              <a:t>Expletory Data Analysis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9889" y="1028700"/>
            <a:ext cx="6607255" cy="416472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48686" y="1028700"/>
            <a:ext cx="6639314" cy="418493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74420" y="4048634"/>
            <a:ext cx="6339160" cy="399573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3454582" y="9566859"/>
            <a:ext cx="618935" cy="469013"/>
            <a:chOff x="0" y="0"/>
            <a:chExt cx="163012" cy="1235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012" cy="123526"/>
            </a:xfrm>
            <a:custGeom>
              <a:avLst/>
              <a:gdLst/>
              <a:ahLst/>
              <a:cxnLst/>
              <a:rect l="l" t="t" r="r" b="b"/>
              <a:pathLst>
                <a:path w="163012" h="123526">
                  <a:moveTo>
                    <a:pt x="0" y="0"/>
                  </a:moveTo>
                  <a:lnTo>
                    <a:pt x="163012" y="0"/>
                  </a:lnTo>
                  <a:lnTo>
                    <a:pt x="163012" y="123526"/>
                  </a:lnTo>
                  <a:lnTo>
                    <a:pt x="0" y="123526"/>
                  </a:lnTo>
                  <a:close/>
                </a:path>
              </a:pathLst>
            </a:custGeom>
            <a:solidFill>
              <a:srgbClr val="E6131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840373" y="141605"/>
            <a:ext cx="660725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Univarient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5126748"/>
            <a:ext cx="6607255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 Bold"/>
              </a:rPr>
              <a:t>Financial_Flexibility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74336" y="5146956"/>
            <a:ext cx="6607255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 Bold"/>
              </a:rPr>
              <a:t>Industry_Risk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41431" y="8456232"/>
            <a:ext cx="6607255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 Bold"/>
              </a:rPr>
              <a:t>Credibility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41132" y="9448482"/>
            <a:ext cx="1788120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Low Risk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377143" y="9566859"/>
            <a:ext cx="618935" cy="520550"/>
            <a:chOff x="0" y="0"/>
            <a:chExt cx="163012" cy="137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3012" cy="137100"/>
            </a:xfrm>
            <a:custGeom>
              <a:avLst/>
              <a:gdLst/>
              <a:ahLst/>
              <a:cxnLst/>
              <a:rect l="l" t="t" r="r" b="b"/>
              <a:pathLst>
                <a:path w="163012" h="137100">
                  <a:moveTo>
                    <a:pt x="0" y="0"/>
                  </a:moveTo>
                  <a:lnTo>
                    <a:pt x="163012" y="0"/>
                  </a:lnTo>
                  <a:lnTo>
                    <a:pt x="163012" y="137100"/>
                  </a:lnTo>
                  <a:lnTo>
                    <a:pt x="0" y="137100"/>
                  </a:lnTo>
                  <a:close/>
                </a:path>
              </a:pathLst>
            </a:custGeom>
            <a:solidFill>
              <a:srgbClr val="4F6AB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7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174336" y="9573693"/>
            <a:ext cx="618935" cy="513880"/>
            <a:chOff x="0" y="0"/>
            <a:chExt cx="163012" cy="13534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3012" cy="135343"/>
            </a:xfrm>
            <a:custGeom>
              <a:avLst/>
              <a:gdLst/>
              <a:ahLst/>
              <a:cxnLst/>
              <a:rect l="l" t="t" r="r" b="b"/>
              <a:pathLst>
                <a:path w="163012" h="135343">
                  <a:moveTo>
                    <a:pt x="0" y="0"/>
                  </a:moveTo>
                  <a:lnTo>
                    <a:pt x="163012" y="0"/>
                  </a:lnTo>
                  <a:lnTo>
                    <a:pt x="163012" y="135343"/>
                  </a:lnTo>
                  <a:lnTo>
                    <a:pt x="0" y="135343"/>
                  </a:lnTo>
                  <a:close/>
                </a:path>
              </a:pathLst>
            </a:custGeom>
            <a:solidFill>
              <a:srgbClr val="4DAF4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7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567578" y="9507018"/>
            <a:ext cx="1691580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Medium</a:t>
            </a: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313580" y="9500184"/>
            <a:ext cx="1885057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High Risk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0849" y="783362"/>
            <a:ext cx="7344455" cy="43601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965" b="965"/>
          <a:stretch>
            <a:fillRect/>
          </a:stretch>
        </p:blipFill>
        <p:spPr>
          <a:xfrm>
            <a:off x="8839200" y="863478"/>
            <a:ext cx="7056374" cy="428002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2759" r="5484" b="2759"/>
          <a:stretch>
            <a:fillRect/>
          </a:stretch>
        </p:blipFill>
        <p:spPr>
          <a:xfrm>
            <a:off x="460849" y="5388838"/>
            <a:ext cx="7344456" cy="462131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212673" y="5902448"/>
            <a:ext cx="10318329" cy="3508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Industrial_Risk,Management_Risk, Credibility_Risk are the features who have the maximum numbers of high risk factor associated with bankruptcy and vice versa.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86110" y="-85725"/>
            <a:ext cx="10318329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Bi-Varience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445</Words>
  <Application>Microsoft Office PowerPoint</Application>
  <PresentationFormat>Custom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Gliker SemiBold</vt:lpstr>
      <vt:lpstr>Times Neue Roman</vt:lpstr>
      <vt:lpstr>Arial</vt:lpstr>
      <vt:lpstr>Montserrat Semi-Bold</vt:lpstr>
      <vt:lpstr>Montserrat</vt:lpstr>
      <vt:lpstr>Canva Sans Bold</vt:lpstr>
      <vt:lpstr>Canva Sans</vt:lpstr>
      <vt:lpstr>Calibri</vt:lpstr>
      <vt:lpstr>Gliker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Ppt</dc:title>
  <cp:lastModifiedBy>ATIT DUPARE</cp:lastModifiedBy>
  <cp:revision>15</cp:revision>
  <dcterms:created xsi:type="dcterms:W3CDTF">2006-08-16T00:00:00Z</dcterms:created>
  <dcterms:modified xsi:type="dcterms:W3CDTF">2023-01-06T11:12:52Z</dcterms:modified>
  <dc:identifier>DAFWtZJL_YI</dc:identifier>
</cp:coreProperties>
</file>