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61" r:id="rId6"/>
    <p:sldId id="267" r:id="rId7"/>
    <p:sldId id="268" r:id="rId8"/>
    <p:sldId id="269" r:id="rId9"/>
    <p:sldId id="259" r:id="rId10"/>
    <p:sldId id="263" r:id="rId11"/>
    <p:sldId id="265" r:id="rId12"/>
    <p:sldId id="266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85A"/>
    <a:srgbClr val="414445"/>
    <a:srgbClr val="0095B8"/>
    <a:srgbClr val="00B5E2"/>
    <a:srgbClr val="00558C"/>
    <a:srgbClr val="D0D3D4"/>
    <a:srgbClr val="B7BBBD"/>
    <a:srgbClr val="DD8F41"/>
    <a:srgbClr val="004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2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0131-0BAE-4E6C-BE73-70C028C8BB9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0291-ADFA-4576-A635-499008B5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2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0131-0BAE-4E6C-BE73-70C028C8BB9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0291-ADFA-4576-A635-499008B5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0131-0BAE-4E6C-BE73-70C028C8BB9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0291-ADFA-4576-A635-499008B5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0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0131-0BAE-4E6C-BE73-70C028C8BB9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0291-ADFA-4576-A635-499008B5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1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0131-0BAE-4E6C-BE73-70C028C8BB9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0291-ADFA-4576-A635-499008B5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0131-0BAE-4E6C-BE73-70C028C8BB9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0291-ADFA-4576-A635-499008B5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0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0131-0BAE-4E6C-BE73-70C028C8BB9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0291-ADFA-4576-A635-499008B5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5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0131-0BAE-4E6C-BE73-70C028C8BB9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0291-ADFA-4576-A635-499008B5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5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0131-0BAE-4E6C-BE73-70C028C8BB9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0291-ADFA-4576-A635-499008B5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6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0131-0BAE-4E6C-BE73-70C028C8BB9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0291-ADFA-4576-A635-499008B5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6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0131-0BAE-4E6C-BE73-70C028C8BB9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0291-ADFA-4576-A635-499008B5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5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0131-0BAE-4E6C-BE73-70C028C8BB9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0291-ADFA-4576-A635-499008B5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9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ditionfi.sharefile.com/share/view/e49e932c7580469d/fofb978c-58a3-42aa-8a8e-6ad24c28594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383813" y="2573417"/>
            <a:ext cx="942437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414445"/>
                </a:solidFill>
                <a:latin typeface="Cabin" panose="020B0803050202020004" pitchFamily="34" charset="0"/>
              </a:rPr>
              <a:t>UCF</a:t>
            </a:r>
          </a:p>
          <a:p>
            <a:pPr algn="ctr"/>
            <a:r>
              <a:rPr lang="en-US" sz="7200" b="0" cap="none" spc="0" dirty="0" smtClean="0">
                <a:ln w="0"/>
                <a:solidFill>
                  <a:srgbClr val="414445"/>
                </a:solidFill>
                <a:latin typeface="Cabin" panose="020B0803050202020004" pitchFamily="34" charset="0"/>
              </a:rPr>
              <a:t>2022-23 Data Competition</a:t>
            </a:r>
            <a:endParaRPr lang="en-US" sz="7200" b="0" cap="none" spc="0" dirty="0">
              <a:ln w="0"/>
              <a:solidFill>
                <a:srgbClr val="414445"/>
              </a:solidFill>
              <a:latin typeface="Cabin" panose="020B08030502020200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4"/>
          <a:stretch/>
        </p:blipFill>
        <p:spPr>
          <a:xfrm>
            <a:off x="18854" y="6026713"/>
            <a:ext cx="2679700" cy="81243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-420914" y="-892629"/>
            <a:ext cx="9907740" cy="5209540"/>
            <a:chOff x="-420914" y="-867229"/>
            <a:chExt cx="9907740" cy="5209540"/>
          </a:xfrm>
        </p:grpSpPr>
        <p:sp>
          <p:nvSpPr>
            <p:cNvPr id="18" name="Hexagon 17"/>
            <p:cNvSpPr/>
            <p:nvPr/>
          </p:nvSpPr>
          <p:spPr>
            <a:xfrm>
              <a:off x="-420914" y="873397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>
              <a:off x="1158240" y="0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>
              <a:off x="1158240" y="1735546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>
              <a:off x="2737394" y="867228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>
              <a:off x="-420914" y="2607854"/>
              <a:ext cx="2011970" cy="1734457"/>
            </a:xfrm>
            <a:prstGeom prst="hexagon">
              <a:avLst/>
            </a:prstGeom>
            <a:solidFill>
              <a:srgbClr val="41444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>
              <a:off x="-420914" y="-852714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>
              <a:off x="2737394" y="-859608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>
              <a:off x="4316548" y="0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>
              <a:off x="5895702" y="-867229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26"/>
            <p:cNvSpPr/>
            <p:nvPr/>
          </p:nvSpPr>
          <p:spPr>
            <a:xfrm>
              <a:off x="7474856" y="-1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5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4"/>
          <a:stretch/>
        </p:blipFill>
        <p:spPr>
          <a:xfrm>
            <a:off x="18854" y="6026713"/>
            <a:ext cx="2679700" cy="81243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 flipH="1">
            <a:off x="2706421" y="-877615"/>
            <a:ext cx="9907740" cy="5209540"/>
            <a:chOff x="-420914" y="-867229"/>
            <a:chExt cx="9907740" cy="5209540"/>
          </a:xfrm>
        </p:grpSpPr>
        <p:sp>
          <p:nvSpPr>
            <p:cNvPr id="18" name="Hexagon 17"/>
            <p:cNvSpPr/>
            <p:nvPr/>
          </p:nvSpPr>
          <p:spPr>
            <a:xfrm>
              <a:off x="-420914" y="873397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>
              <a:off x="1158240" y="0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>
              <a:off x="1158240" y="1735546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>
              <a:off x="2737394" y="867228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>
              <a:off x="-420914" y="2607854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>
              <a:off x="-420914" y="-852714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>
              <a:off x="2737394" y="-859608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>
              <a:off x="4316548" y="0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>
              <a:off x="5895702" y="-867229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26"/>
            <p:cNvSpPr/>
            <p:nvPr/>
          </p:nvSpPr>
          <p:spPr>
            <a:xfrm>
              <a:off x="7474856" y="-1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645245" y="2464536"/>
            <a:ext cx="10487936" cy="2708434"/>
          </a:xfrm>
          <a:prstGeom prst="rect">
            <a:avLst/>
          </a:prstGeom>
          <a:solidFill>
            <a:srgbClr val="414445"/>
          </a:solidFill>
          <a:effectLst>
            <a:outerShdw blurRad="50800" dist="50800" dir="5400000" sx="85000" sy="85000" algn="ctr" rotWithShape="0">
              <a:schemeClr val="bg1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lvl="0"/>
            <a:endParaRPr lang="en-US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bin" panose="020B08030502020200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b="1" dirty="0" smtClean="0">
                <a:solidFill>
                  <a:schemeClr val="bg1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October 7, </a:t>
            </a:r>
            <a:r>
              <a:rPr lang="en-US" sz="2800" b="1" dirty="0" smtClean="0">
                <a:solidFill>
                  <a:schemeClr val="bg1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2022</a:t>
            </a:r>
          </a:p>
          <a:p>
            <a:pPr lvl="0"/>
            <a:r>
              <a:rPr lang="en-US" sz="2800" dirty="0" smtClean="0">
                <a:solidFill>
                  <a:schemeClr val="bg1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Competition Commences</a:t>
            </a:r>
            <a:endParaRPr lang="en-US" sz="1400" dirty="0" smtClean="0">
              <a:solidFill>
                <a:schemeClr val="bg1"/>
              </a:solidFill>
              <a:latin typeface="Cabin" panose="020B0803050202020004" pitchFamily="34" charset="0"/>
              <a:cs typeface="Arial" panose="020B0604020202020204" pitchFamily="34" charset="0"/>
            </a:endParaRPr>
          </a:p>
          <a:p>
            <a:pPr lvl="0"/>
            <a:endParaRPr lang="en-US" sz="2000" dirty="0" smtClean="0">
              <a:solidFill>
                <a:schemeClr val="bg1"/>
              </a:solidFill>
              <a:latin typeface="Cabin" panose="020B08030502020200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b="1" dirty="0" smtClean="0">
                <a:solidFill>
                  <a:schemeClr val="bg1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January 9, 2023 </a:t>
            </a:r>
          </a:p>
          <a:p>
            <a:pPr lvl="0"/>
            <a:r>
              <a:rPr lang="en-US" sz="2800" dirty="0" smtClean="0">
                <a:solidFill>
                  <a:schemeClr val="bg1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Documents/Files </a:t>
            </a:r>
            <a:r>
              <a:rPr lang="en-US" sz="2800" dirty="0" smtClean="0">
                <a:solidFill>
                  <a:schemeClr val="bg1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Due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Link for uploading submissions</a:t>
            </a:r>
            <a:r>
              <a:rPr lang="en-US" dirty="0">
                <a:solidFill>
                  <a:schemeClr val="bg1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: </a:t>
            </a:r>
            <a:r>
              <a:rPr lang="en-US" u="sng" dirty="0">
                <a:solidFill>
                  <a:schemeClr val="bg1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https://additionfi.sharefile.com/r-r070359877cba48c98ea71febec0a56d5</a:t>
            </a:r>
            <a:endParaRPr lang="en-US" sz="2800" u="sng" dirty="0">
              <a:solidFill>
                <a:schemeClr val="bg1"/>
              </a:solidFill>
              <a:latin typeface="Cabin" panose="020B08030502020200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1295" y="1842277"/>
            <a:ext cx="45251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solidFill>
                  <a:schemeClr val="bg1"/>
                </a:solidFill>
                <a:latin typeface="Cabin" panose="020B0803050202020004" pitchFamily="34" charset="0"/>
              </a:rPr>
              <a:t>Important Dates</a:t>
            </a:r>
            <a:endParaRPr lang="en-US" sz="4800" b="1" cap="none" spc="0" dirty="0">
              <a:ln w="0"/>
              <a:solidFill>
                <a:schemeClr val="bg1"/>
              </a:solidFill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9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4"/>
          <a:stretch/>
        </p:blipFill>
        <p:spPr>
          <a:xfrm>
            <a:off x="18854" y="6026713"/>
            <a:ext cx="2679700" cy="81243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21295" y="1842277"/>
            <a:ext cx="45251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solidFill>
                  <a:schemeClr val="bg1"/>
                </a:solidFill>
                <a:latin typeface="Cabin" panose="020B0803050202020004" pitchFamily="34" charset="0"/>
              </a:rPr>
              <a:t>Important Dates</a:t>
            </a:r>
            <a:endParaRPr lang="en-US" sz="4800" b="1" cap="none" spc="0" dirty="0">
              <a:ln w="0"/>
              <a:solidFill>
                <a:schemeClr val="bg1"/>
              </a:solidFill>
              <a:latin typeface="Cabin" panose="020B08030502020200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5818" y="2511671"/>
            <a:ext cx="9741449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/>
            <a:endParaRPr lang="en-US" sz="1400" dirty="0" smtClean="0">
              <a:solidFill>
                <a:schemeClr val="bg1"/>
              </a:solidFill>
              <a:latin typeface="Cabin" panose="020B08030502020200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b="1" dirty="0" smtClean="0">
                <a:solidFill>
                  <a:schemeClr val="bg1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February </a:t>
            </a:r>
            <a:r>
              <a:rPr lang="en-US" sz="2800" b="1" dirty="0">
                <a:solidFill>
                  <a:schemeClr val="bg1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6</a:t>
            </a:r>
            <a:r>
              <a:rPr lang="en-US" sz="2800" b="1" dirty="0" smtClean="0">
                <a:solidFill>
                  <a:schemeClr val="bg1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, 2023 to February 17, 2023</a:t>
            </a:r>
          </a:p>
          <a:p>
            <a:pPr lvl="0"/>
            <a:r>
              <a:rPr lang="en-US" sz="2800" dirty="0" smtClean="0">
                <a:solidFill>
                  <a:schemeClr val="bg1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Presentations will be held at Addition Financial</a:t>
            </a:r>
            <a:endParaRPr lang="en-US" sz="1400" dirty="0" smtClean="0">
              <a:solidFill>
                <a:schemeClr val="bg1"/>
              </a:solidFill>
              <a:latin typeface="Cabin" panose="020B08030502020200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 smtClean="0">
              <a:solidFill>
                <a:schemeClr val="bg1"/>
              </a:solidFill>
              <a:latin typeface="Cabin" panose="020B08030502020200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b="1" dirty="0" smtClean="0">
                <a:solidFill>
                  <a:schemeClr val="bg1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March </a:t>
            </a:r>
            <a:r>
              <a:rPr lang="en-US" sz="2800" b="1" dirty="0">
                <a:solidFill>
                  <a:schemeClr val="bg1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6</a:t>
            </a:r>
            <a:r>
              <a:rPr lang="en-US" sz="2800" b="1" dirty="0" smtClean="0">
                <a:solidFill>
                  <a:schemeClr val="bg1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, 2023</a:t>
            </a:r>
          </a:p>
          <a:p>
            <a:pPr lvl="0"/>
            <a:r>
              <a:rPr lang="en-US" sz="2800" dirty="0" smtClean="0">
                <a:solidFill>
                  <a:schemeClr val="bg1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AFCU notifies UCF Department of Statistics and Data Science of winners</a:t>
            </a:r>
            <a:endParaRPr lang="en-US" sz="2800" dirty="0">
              <a:solidFill>
                <a:schemeClr val="bg1"/>
              </a:solidFill>
              <a:latin typeface="Cabin" panose="020B08030502020200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 flipH="1">
            <a:off x="2706421" y="-877615"/>
            <a:ext cx="9907740" cy="5209540"/>
            <a:chOff x="-420914" y="-867229"/>
            <a:chExt cx="9907740" cy="5209540"/>
          </a:xfrm>
        </p:grpSpPr>
        <p:sp>
          <p:nvSpPr>
            <p:cNvPr id="43" name="Hexagon 42"/>
            <p:cNvSpPr/>
            <p:nvPr/>
          </p:nvSpPr>
          <p:spPr>
            <a:xfrm>
              <a:off x="-420914" y="873397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43"/>
            <p:cNvSpPr/>
            <p:nvPr/>
          </p:nvSpPr>
          <p:spPr>
            <a:xfrm>
              <a:off x="1158240" y="0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exagon 44"/>
            <p:cNvSpPr/>
            <p:nvPr/>
          </p:nvSpPr>
          <p:spPr>
            <a:xfrm>
              <a:off x="1158240" y="1735546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exagon 45"/>
            <p:cNvSpPr/>
            <p:nvPr/>
          </p:nvSpPr>
          <p:spPr>
            <a:xfrm>
              <a:off x="2737394" y="867228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exagon 46"/>
            <p:cNvSpPr/>
            <p:nvPr/>
          </p:nvSpPr>
          <p:spPr>
            <a:xfrm>
              <a:off x="-420914" y="2607854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47"/>
            <p:cNvSpPr/>
            <p:nvPr/>
          </p:nvSpPr>
          <p:spPr>
            <a:xfrm>
              <a:off x="-420914" y="-852714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48"/>
            <p:cNvSpPr/>
            <p:nvPr/>
          </p:nvSpPr>
          <p:spPr>
            <a:xfrm>
              <a:off x="2737394" y="-859608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>
              <a:off x="4316548" y="0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>
              <a:off x="5895702" y="-867229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>
              <a:off x="7474856" y="-1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55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844800" y="3325320"/>
            <a:ext cx="905279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/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bin" panose="020B0803050202020004" pitchFamily="34" charset="0"/>
              <a:cs typeface="Arial" panose="020B0604020202020204" pitchFamily="34" charset="0"/>
            </a:endParaRPr>
          </a:p>
          <a:p>
            <a:pPr lvl="0"/>
            <a:r>
              <a:rPr lang="en-US" sz="4000" dirty="0" smtClean="0">
                <a:solidFill>
                  <a:schemeClr val="bg1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      dept-businessintelligence@additionfi.com</a:t>
            </a:r>
            <a:endParaRPr lang="en-US" sz="4400" dirty="0">
              <a:solidFill>
                <a:schemeClr val="bg1"/>
              </a:solidFill>
              <a:latin typeface="Cabin" panose="020B08030502020200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4"/>
          <a:stretch/>
        </p:blipFill>
        <p:spPr>
          <a:xfrm>
            <a:off x="18854" y="6026713"/>
            <a:ext cx="2679700" cy="812433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-420914" y="-878114"/>
            <a:ext cx="9907740" cy="5209540"/>
            <a:chOff x="-420914" y="-867229"/>
            <a:chExt cx="9907740" cy="5209540"/>
          </a:xfrm>
          <a:solidFill>
            <a:srgbClr val="00558C"/>
          </a:solidFill>
        </p:grpSpPr>
        <p:sp>
          <p:nvSpPr>
            <p:cNvPr id="30" name="Hexagon 29"/>
            <p:cNvSpPr/>
            <p:nvPr/>
          </p:nvSpPr>
          <p:spPr>
            <a:xfrm>
              <a:off x="-420914" y="873397"/>
              <a:ext cx="2011970" cy="1734457"/>
            </a:xfrm>
            <a:prstGeom prst="hexagon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/>
            <p:cNvSpPr/>
            <p:nvPr/>
          </p:nvSpPr>
          <p:spPr>
            <a:xfrm>
              <a:off x="1158240" y="0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exagon 31"/>
            <p:cNvSpPr/>
            <p:nvPr/>
          </p:nvSpPr>
          <p:spPr>
            <a:xfrm>
              <a:off x="1158240" y="1735546"/>
              <a:ext cx="2011970" cy="1734457"/>
            </a:xfrm>
            <a:prstGeom prst="hexagon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/>
            <p:cNvSpPr/>
            <p:nvPr/>
          </p:nvSpPr>
          <p:spPr>
            <a:xfrm>
              <a:off x="2737394" y="867228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exagon 33"/>
            <p:cNvSpPr/>
            <p:nvPr/>
          </p:nvSpPr>
          <p:spPr>
            <a:xfrm>
              <a:off x="-420914" y="2607854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exagon 34"/>
            <p:cNvSpPr/>
            <p:nvPr/>
          </p:nvSpPr>
          <p:spPr>
            <a:xfrm>
              <a:off x="-420914" y="-852714"/>
              <a:ext cx="2011970" cy="1734457"/>
            </a:xfrm>
            <a:prstGeom prst="hexagon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737394" y="-859608"/>
              <a:ext cx="2011970" cy="1734457"/>
            </a:xfrm>
            <a:prstGeom prst="hexagon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4316548" y="0"/>
              <a:ext cx="2011970" cy="1734457"/>
            </a:xfrm>
            <a:prstGeom prst="hexagon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exagon 37"/>
            <p:cNvSpPr/>
            <p:nvPr/>
          </p:nvSpPr>
          <p:spPr>
            <a:xfrm>
              <a:off x="5895702" y="-867229"/>
              <a:ext cx="2011970" cy="1734457"/>
            </a:xfrm>
            <a:prstGeom prst="hexagon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exagon 38"/>
            <p:cNvSpPr/>
            <p:nvPr/>
          </p:nvSpPr>
          <p:spPr>
            <a:xfrm>
              <a:off x="7474856" y="-1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6553875" y="2503775"/>
            <a:ext cx="552664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solidFill>
                  <a:schemeClr val="bg1"/>
                </a:solidFill>
                <a:latin typeface="Cabin" panose="020B0803050202020004" pitchFamily="34" charset="0"/>
              </a:rPr>
              <a:t>Contact Information</a:t>
            </a:r>
            <a:endParaRPr lang="en-US" sz="4800" b="1" cap="none" spc="0" dirty="0">
              <a:ln w="0"/>
              <a:solidFill>
                <a:schemeClr val="bg1"/>
              </a:solidFill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-3177506" y="0"/>
            <a:ext cx="7955280" cy="6858000"/>
          </a:xfrm>
          <a:prstGeom prst="hexagon">
            <a:avLst/>
          </a:prstGeom>
          <a:solidFill>
            <a:srgbClr val="004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4"/>
          <a:stretch/>
        </p:blipFill>
        <p:spPr>
          <a:xfrm>
            <a:off x="18854" y="6026713"/>
            <a:ext cx="2679700" cy="812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26266" y="2684104"/>
            <a:ext cx="413946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solidFill>
                  <a:schemeClr val="bg1"/>
                </a:solidFill>
                <a:latin typeface="Cabin" panose="020B0803050202020004" pitchFamily="34" charset="0"/>
              </a:rPr>
              <a:t>Questions?</a:t>
            </a:r>
            <a:endParaRPr lang="en-US" sz="7200" b="0" cap="none" spc="0" dirty="0">
              <a:ln w="0"/>
              <a:solidFill>
                <a:schemeClr val="bg1"/>
              </a:solidFill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1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-3177506" y="0"/>
            <a:ext cx="7955280" cy="6858000"/>
          </a:xfrm>
          <a:prstGeom prst="hexagon">
            <a:avLst/>
          </a:prstGeom>
          <a:solidFill>
            <a:srgbClr val="004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4"/>
          <a:stretch/>
        </p:blipFill>
        <p:spPr>
          <a:xfrm>
            <a:off x="18854" y="6026713"/>
            <a:ext cx="2679700" cy="812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55258" y="0"/>
            <a:ext cx="148149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0"/>
                <a:solidFill>
                  <a:schemeClr val="bg1"/>
                </a:solidFill>
                <a:latin typeface="Cabin" panose="020B0803050202020004" pitchFamily="34" charset="0"/>
              </a:rPr>
              <a:t>tips</a:t>
            </a:r>
            <a:endParaRPr lang="en-US" sz="7200" dirty="0">
              <a:ln w="0"/>
              <a:solidFill>
                <a:schemeClr val="bg1"/>
              </a:solidFill>
              <a:latin typeface="Cabin" panose="020B08030502020200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53" y="1200329"/>
            <a:ext cx="121731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Credit </a:t>
            </a:r>
            <a:r>
              <a:rPr lang="en-US" dirty="0">
                <a:solidFill>
                  <a:schemeClr val="bg1"/>
                </a:solidFill>
                <a:latin typeface="Cabin" panose="020B0803050202020004"/>
              </a:rPr>
              <a:t>card statements are cycle based rather than </a:t>
            </a: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month end based</a:t>
            </a:r>
            <a:endParaRPr lang="en-US" dirty="0">
              <a:solidFill>
                <a:schemeClr val="bg1"/>
              </a:solidFill>
              <a:latin typeface="Cabin" panose="020B0803050202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statement </a:t>
            </a:r>
            <a:r>
              <a:rPr lang="en-US" dirty="0">
                <a:solidFill>
                  <a:schemeClr val="bg1"/>
                </a:solidFill>
                <a:latin typeface="Cabin" panose="020B0803050202020004"/>
              </a:rPr>
              <a:t>date </a:t>
            </a: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means end of cycle</a:t>
            </a:r>
            <a:endParaRPr lang="en-US" dirty="0">
              <a:solidFill>
                <a:schemeClr val="bg1"/>
              </a:solidFill>
              <a:latin typeface="Cabin" panose="020B08030502020200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bin" panose="020B0803050202020004"/>
              </a:rPr>
              <a:t>if </a:t>
            </a: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a statement cycle </a:t>
            </a:r>
            <a:r>
              <a:rPr lang="en-US" dirty="0">
                <a:solidFill>
                  <a:schemeClr val="bg1"/>
                </a:solidFill>
                <a:latin typeface="Cabin" panose="020B0803050202020004"/>
              </a:rPr>
              <a:t>closes on September 9th, </a:t>
            </a: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it is reported under September month end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A given member </a:t>
            </a:r>
            <a:r>
              <a:rPr lang="en-US" dirty="0">
                <a:solidFill>
                  <a:schemeClr val="bg1"/>
                </a:solidFill>
                <a:latin typeface="Cabin" panose="020B0803050202020004"/>
              </a:rPr>
              <a:t>could have multiple </a:t>
            </a: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cards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primary cardholder (identified by </a:t>
            </a:r>
            <a:r>
              <a:rPr lang="en-US" dirty="0" err="1" smtClean="0">
                <a:solidFill>
                  <a:schemeClr val="bg1"/>
                </a:solidFill>
                <a:latin typeface="Cabin" panose="020B0803050202020004"/>
              </a:rPr>
              <a:t>SSN_id</a:t>
            </a: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) </a:t>
            </a:r>
            <a:r>
              <a:rPr lang="en-US" dirty="0">
                <a:solidFill>
                  <a:schemeClr val="bg1"/>
                </a:solidFill>
                <a:latin typeface="Cabin" panose="020B0803050202020004"/>
              </a:rPr>
              <a:t>is always </a:t>
            </a: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responsible </a:t>
            </a:r>
            <a:r>
              <a:rPr lang="en-US" dirty="0">
                <a:solidFill>
                  <a:schemeClr val="bg1"/>
                </a:solidFill>
                <a:latin typeface="Cabin" panose="020B0803050202020004"/>
              </a:rPr>
              <a:t>for the </a:t>
            </a: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loan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Break in payment history sequence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card replaced (due to being lost/stolen/fraud)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bin" panose="020B0803050202020004"/>
              </a:rPr>
              <a:t>MostRecentLinkedCard_id</a:t>
            </a:r>
            <a:r>
              <a:rPr lang="en-US" dirty="0">
                <a:solidFill>
                  <a:schemeClr val="bg1"/>
                </a:solidFill>
                <a:latin typeface="Cabin" panose="020B0803050202020004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groups replaced/linked </a:t>
            </a:r>
            <a:r>
              <a:rPr lang="en-US" dirty="0">
                <a:solidFill>
                  <a:schemeClr val="bg1"/>
                </a:solidFill>
                <a:latin typeface="Cabin" panose="020B0803050202020004"/>
              </a:rPr>
              <a:t>cards by </a:t>
            </a: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cardholder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due </a:t>
            </a:r>
            <a:r>
              <a:rPr lang="en-US" dirty="0">
                <a:solidFill>
                  <a:schemeClr val="bg1"/>
                </a:solidFill>
                <a:latin typeface="Cabin" panose="020B0803050202020004"/>
              </a:rPr>
              <a:t>to card experiencing fraud, card and account linked to card are closed and new account and new card is </a:t>
            </a: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opened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bin" panose="020B0803050202020004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alance is zero in first statement after card is replaced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There are instances where multiple payment activity code could be given for any given month end date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There </a:t>
            </a:r>
            <a:r>
              <a:rPr lang="en-US" dirty="0">
                <a:solidFill>
                  <a:schemeClr val="bg1"/>
                </a:solidFill>
                <a:latin typeface="Cabin" panose="020B0803050202020004"/>
              </a:rPr>
              <a:t>are instances where </a:t>
            </a: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charge-off date is not on the same reported month end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abin" panose="020B0803050202020004"/>
              </a:rPr>
              <a:t>There are instances where </a:t>
            </a: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old delinquency is </a:t>
            </a:r>
            <a:r>
              <a:rPr lang="en-US" dirty="0">
                <a:solidFill>
                  <a:schemeClr val="bg1"/>
                </a:solidFill>
                <a:latin typeface="Cabin" panose="020B0803050202020004"/>
              </a:rPr>
              <a:t>not on the same reported month end period </a:t>
            </a:r>
            <a:r>
              <a:rPr lang="en-US" dirty="0" smtClean="0">
                <a:solidFill>
                  <a:schemeClr val="bg1"/>
                </a:solidFill>
                <a:latin typeface="Cabin" panose="020B0803050202020004"/>
              </a:rPr>
              <a:t>	</a:t>
            </a:r>
            <a:endParaRPr lang="en-US" dirty="0">
              <a:solidFill>
                <a:schemeClr val="bg1"/>
              </a:solidFill>
              <a:latin typeface="Cabin" panose="020B0803050202020004"/>
            </a:endParaRPr>
          </a:p>
        </p:txBody>
      </p:sp>
    </p:spTree>
    <p:extLst>
      <p:ext uri="{BB962C8B-B14F-4D97-AF65-F5344CB8AC3E}">
        <p14:creationId xmlns:p14="http://schemas.microsoft.com/office/powerpoint/2010/main" val="300509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20914" y="-892629"/>
            <a:ext cx="9907740" cy="5209540"/>
            <a:chOff x="-420914" y="-867229"/>
            <a:chExt cx="9907740" cy="5209540"/>
          </a:xfrm>
        </p:grpSpPr>
        <p:sp>
          <p:nvSpPr>
            <p:cNvPr id="4" name="Hexagon 3"/>
            <p:cNvSpPr/>
            <p:nvPr/>
          </p:nvSpPr>
          <p:spPr>
            <a:xfrm>
              <a:off x="-420914" y="873397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/>
            <p:cNvSpPr/>
            <p:nvPr/>
          </p:nvSpPr>
          <p:spPr>
            <a:xfrm>
              <a:off x="1158240" y="0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/>
            <p:cNvSpPr/>
            <p:nvPr/>
          </p:nvSpPr>
          <p:spPr>
            <a:xfrm>
              <a:off x="1158240" y="1735546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/>
            <p:cNvSpPr/>
            <p:nvPr/>
          </p:nvSpPr>
          <p:spPr>
            <a:xfrm>
              <a:off x="2737394" y="867228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/>
            <p:cNvSpPr/>
            <p:nvPr/>
          </p:nvSpPr>
          <p:spPr>
            <a:xfrm>
              <a:off x="-420914" y="2607854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-420914" y="-852714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2737394" y="-859608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>
              <a:off x="4316548" y="0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895702" y="-867229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>
              <a:off x="7474856" y="-1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47034" y="2178720"/>
            <a:ext cx="689793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200" dirty="0" smtClean="0">
                <a:solidFill>
                  <a:srgbClr val="414445"/>
                </a:solidFill>
                <a:latin typeface="Cabin" panose="020B0803050202020004"/>
                <a:cs typeface="Arial" panose="020B0604020202020204" pitchFamily="34" charset="0"/>
              </a:rPr>
              <a:t>Addition Financial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4"/>
          <a:stretch/>
        </p:blipFill>
        <p:spPr>
          <a:xfrm>
            <a:off x="18854" y="6026713"/>
            <a:ext cx="2679700" cy="8124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65752" y="3544479"/>
            <a:ext cx="8814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14445"/>
                </a:solidFill>
                <a:latin typeface="Cabin" panose="020B0803050202020004"/>
                <a:cs typeface="Arial" panose="020B0604020202020204" pitchFamily="34" charset="0"/>
              </a:rPr>
              <a:t>Founded in 1937 | </a:t>
            </a:r>
            <a:r>
              <a:rPr lang="en-US" sz="2400" dirty="0" smtClean="0">
                <a:solidFill>
                  <a:srgbClr val="414445"/>
                </a:solidFill>
                <a:latin typeface="Cabin" panose="020B0803050202020004"/>
                <a:cs typeface="Arial" panose="020B0604020202020204" pitchFamily="34" charset="0"/>
              </a:rPr>
              <a:t>Member-owned </a:t>
            </a:r>
            <a:r>
              <a:rPr lang="en-US" sz="2400" dirty="0">
                <a:solidFill>
                  <a:srgbClr val="414445"/>
                </a:solidFill>
                <a:latin typeface="Cabin" panose="020B0803050202020004"/>
                <a:cs typeface="Arial" panose="020B0604020202020204" pitchFamily="34" charset="0"/>
              </a:rPr>
              <a:t>| Not-for-profit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14445"/>
                </a:solidFill>
                <a:latin typeface="Cabin" panose="020B0803050202020004"/>
                <a:cs typeface="Arial" panose="020B0604020202020204" pitchFamily="34" charset="0"/>
              </a:rPr>
              <a:t>Changed Name from CFE to Addition Financial on May 1,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14445"/>
                </a:solidFill>
                <a:latin typeface="Cabin" panose="020B0803050202020004"/>
                <a:cs typeface="Arial" panose="020B0604020202020204" pitchFamily="34" charset="0"/>
              </a:rPr>
              <a:t>Roots and heritage tied to education in Central Florida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14445"/>
                </a:solidFill>
                <a:latin typeface="Cabin" panose="020B0803050202020004"/>
                <a:cs typeface="Arial" panose="020B0604020202020204" pitchFamily="34" charset="0"/>
              </a:rPr>
              <a:t>Profits go back to the member in the form of higher dividends and lower loan 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14445"/>
                </a:solidFill>
                <a:latin typeface="Cabin" panose="020B0803050202020004"/>
                <a:cs typeface="Arial" panose="020B0604020202020204" pitchFamily="34" charset="0"/>
              </a:rPr>
              <a:t>Full suite of financial products &amp; </a:t>
            </a:r>
            <a:r>
              <a:rPr lang="en-US" sz="2400" dirty="0" smtClean="0">
                <a:solidFill>
                  <a:srgbClr val="414445"/>
                </a:solidFill>
                <a:latin typeface="Cabin" panose="020B0803050202020004"/>
                <a:cs typeface="Arial" panose="020B0604020202020204" pitchFamily="34" charset="0"/>
              </a:rPr>
              <a:t>services</a:t>
            </a:r>
            <a:endParaRPr lang="en-US" sz="2400" dirty="0">
              <a:solidFill>
                <a:srgbClr val="414445"/>
              </a:solidFill>
              <a:latin typeface="Cabin" panose="020B08030502020200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3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-3177506" y="0"/>
            <a:ext cx="7955280" cy="6858000"/>
          </a:xfrm>
          <a:prstGeom prst="hexagon">
            <a:avLst/>
          </a:prstGeom>
          <a:solidFill>
            <a:srgbClr val="B7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4"/>
          <a:stretch/>
        </p:blipFill>
        <p:spPr>
          <a:xfrm>
            <a:off x="18854" y="6026713"/>
            <a:ext cx="2679700" cy="8124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92427" y="2684105"/>
            <a:ext cx="900714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solidFill>
                  <a:srgbClr val="54585A"/>
                </a:solidFill>
                <a:latin typeface="Cabin" panose="020B0803050202020004" pitchFamily="34" charset="0"/>
              </a:rPr>
              <a:t>Competition Overview</a:t>
            </a:r>
            <a:endParaRPr lang="en-US" sz="7200" b="0" cap="none" spc="0" dirty="0">
              <a:ln w="0"/>
              <a:solidFill>
                <a:srgbClr val="54585A"/>
              </a:solidFill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3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 flipH="1">
            <a:off x="2706421" y="-890315"/>
            <a:ext cx="9907740" cy="5209540"/>
            <a:chOff x="-420914" y="-867229"/>
            <a:chExt cx="9907740" cy="5209540"/>
          </a:xfrm>
        </p:grpSpPr>
        <p:sp>
          <p:nvSpPr>
            <p:cNvPr id="24" name="Hexagon 23"/>
            <p:cNvSpPr/>
            <p:nvPr/>
          </p:nvSpPr>
          <p:spPr>
            <a:xfrm>
              <a:off x="-420914" y="873397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>
              <a:off x="1158240" y="0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>
              <a:off x="1158240" y="1735546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26"/>
            <p:cNvSpPr/>
            <p:nvPr/>
          </p:nvSpPr>
          <p:spPr>
            <a:xfrm>
              <a:off x="2737394" y="867228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exagon 27"/>
            <p:cNvSpPr/>
            <p:nvPr/>
          </p:nvSpPr>
          <p:spPr>
            <a:xfrm>
              <a:off x="-420914" y="2607854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exagon 28"/>
            <p:cNvSpPr/>
            <p:nvPr/>
          </p:nvSpPr>
          <p:spPr>
            <a:xfrm>
              <a:off x="-420914" y="-852714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/>
            <p:cNvSpPr/>
            <p:nvPr/>
          </p:nvSpPr>
          <p:spPr>
            <a:xfrm>
              <a:off x="2737394" y="-859608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/>
            <p:cNvSpPr/>
            <p:nvPr/>
          </p:nvSpPr>
          <p:spPr>
            <a:xfrm>
              <a:off x="4316548" y="0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exagon 31"/>
            <p:cNvSpPr/>
            <p:nvPr/>
          </p:nvSpPr>
          <p:spPr>
            <a:xfrm>
              <a:off x="5895702" y="-867229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/>
            <p:cNvSpPr/>
            <p:nvPr/>
          </p:nvSpPr>
          <p:spPr>
            <a:xfrm>
              <a:off x="7474856" y="-1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4"/>
          <a:stretch/>
        </p:blipFill>
        <p:spPr>
          <a:xfrm>
            <a:off x="18854" y="6026713"/>
            <a:ext cx="2679700" cy="81243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14370" y="1739028"/>
            <a:ext cx="63065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54585A"/>
                </a:solidFill>
                <a:latin typeface="Cabin" panose="020B0803050202020004" pitchFamily="34" charset="0"/>
              </a:rPr>
              <a:t>Predicting </a:t>
            </a:r>
            <a:r>
              <a:rPr lang="en-US" sz="4800" b="1" dirty="0" smtClean="0">
                <a:ln w="0"/>
                <a:solidFill>
                  <a:srgbClr val="54585A"/>
                </a:solidFill>
                <a:latin typeface="Cabin" panose="020B0803050202020004" pitchFamily="34" charset="0"/>
              </a:rPr>
              <a:t>70-89 </a:t>
            </a:r>
            <a:r>
              <a:rPr lang="en-US" sz="4800" b="1" cap="none" spc="0" dirty="0" smtClean="0">
                <a:ln w="0"/>
                <a:solidFill>
                  <a:srgbClr val="54585A"/>
                </a:solidFill>
                <a:latin typeface="Cabin" panose="020B0803050202020004" pitchFamily="34" charset="0"/>
              </a:rPr>
              <a:t>days </a:t>
            </a:r>
            <a:r>
              <a:rPr lang="en-US" sz="4800" b="1" dirty="0" smtClean="0">
                <a:ln w="0"/>
                <a:solidFill>
                  <a:srgbClr val="54585A"/>
                </a:solidFill>
                <a:latin typeface="Cabin" panose="020B0803050202020004" pitchFamily="34" charset="0"/>
              </a:rPr>
              <a:t>DQ</a:t>
            </a:r>
            <a:endParaRPr lang="en-US" sz="4800" b="1" cap="none" spc="0" dirty="0">
              <a:ln w="0"/>
              <a:solidFill>
                <a:srgbClr val="54585A"/>
              </a:solidFill>
              <a:latin typeface="Cabin" panose="020B08030502020200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3918" y="2543555"/>
            <a:ext cx="838911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Defined as credit cardholders being delinquent on credit card payment 70-89 days from the last good standing statement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54585A"/>
              </a:solidFill>
              <a:latin typeface="Cabin" panose="020B08030502020200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Credit cards that are 70-89 days delinquent are at higher risk of becoming not preforming loans thus being charged-off as a loss to the credit union.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54585A"/>
              </a:solidFill>
              <a:latin typeface="Cabin" panose="020B08030502020200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Delinquencies higher than 60 days are reported to credit bureau agencies</a:t>
            </a:r>
          </a:p>
        </p:txBody>
      </p:sp>
    </p:spTree>
    <p:extLst>
      <p:ext uri="{BB962C8B-B14F-4D97-AF65-F5344CB8AC3E}">
        <p14:creationId xmlns:p14="http://schemas.microsoft.com/office/powerpoint/2010/main" val="37976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3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 flipH="1">
            <a:off x="2706421" y="-893433"/>
            <a:ext cx="9907740" cy="5209540"/>
            <a:chOff x="-420914" y="-867229"/>
            <a:chExt cx="9907740" cy="5209540"/>
          </a:xfrm>
        </p:grpSpPr>
        <p:sp>
          <p:nvSpPr>
            <p:cNvPr id="83" name="Hexagon 82"/>
            <p:cNvSpPr/>
            <p:nvPr/>
          </p:nvSpPr>
          <p:spPr>
            <a:xfrm>
              <a:off x="-420914" y="873397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Hexagon 83"/>
            <p:cNvSpPr/>
            <p:nvPr/>
          </p:nvSpPr>
          <p:spPr>
            <a:xfrm>
              <a:off x="1158240" y="0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Hexagon 84"/>
            <p:cNvSpPr/>
            <p:nvPr/>
          </p:nvSpPr>
          <p:spPr>
            <a:xfrm>
              <a:off x="1158240" y="1735546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Hexagon 85"/>
            <p:cNvSpPr/>
            <p:nvPr/>
          </p:nvSpPr>
          <p:spPr>
            <a:xfrm>
              <a:off x="2737394" y="867228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Hexagon 86"/>
            <p:cNvSpPr/>
            <p:nvPr/>
          </p:nvSpPr>
          <p:spPr>
            <a:xfrm>
              <a:off x="-420914" y="2607854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/>
            <p:cNvSpPr/>
            <p:nvPr/>
          </p:nvSpPr>
          <p:spPr>
            <a:xfrm>
              <a:off x="-420914" y="-852714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Hexagon 88"/>
            <p:cNvSpPr/>
            <p:nvPr/>
          </p:nvSpPr>
          <p:spPr>
            <a:xfrm>
              <a:off x="2737394" y="-859608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exagon 89"/>
            <p:cNvSpPr/>
            <p:nvPr/>
          </p:nvSpPr>
          <p:spPr>
            <a:xfrm>
              <a:off x="4316548" y="0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Hexagon 90"/>
            <p:cNvSpPr/>
            <p:nvPr/>
          </p:nvSpPr>
          <p:spPr>
            <a:xfrm>
              <a:off x="5895702" y="-867229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Hexagon 91"/>
            <p:cNvSpPr/>
            <p:nvPr/>
          </p:nvSpPr>
          <p:spPr>
            <a:xfrm>
              <a:off x="7474856" y="-1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4"/>
          <a:stretch/>
        </p:blipFill>
        <p:spPr>
          <a:xfrm>
            <a:off x="18854" y="6026713"/>
            <a:ext cx="2679700" cy="812433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36302" y="1842277"/>
            <a:ext cx="307968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solidFill>
                  <a:srgbClr val="54585A"/>
                </a:solidFill>
                <a:latin typeface="Cabin" panose="020B0803050202020004" pitchFamily="34" charset="0"/>
              </a:rPr>
              <a:t>The </a:t>
            </a:r>
            <a:r>
              <a:rPr lang="en-US" sz="4800" b="1" dirty="0" smtClean="0">
                <a:ln w="0"/>
                <a:solidFill>
                  <a:srgbClr val="54585A"/>
                </a:solidFill>
                <a:latin typeface="Cabin" panose="020B0803050202020004" pitchFamily="34" charset="0"/>
              </a:rPr>
              <a:t>Problem</a:t>
            </a:r>
            <a:endParaRPr lang="en-US" sz="4800" b="1" cap="none" spc="0" dirty="0">
              <a:ln w="0"/>
              <a:solidFill>
                <a:srgbClr val="54585A"/>
              </a:solidFill>
              <a:latin typeface="Cabin" panose="020B08030502020200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2774" y="2564084"/>
            <a:ext cx="8370263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Addition Financial Credit Union (AFCU) seeks to </a:t>
            </a:r>
            <a:r>
              <a:rPr lang="en-US" sz="2400" dirty="0" smtClean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identify cardholders that may need assistance in fulfilling their credit card payments well in advanced to reaching serious delinquency (higher than 90 days) or charge-off status. </a:t>
            </a:r>
          </a:p>
          <a:p>
            <a:endParaRPr lang="en-US" sz="2400" dirty="0" smtClean="0">
              <a:solidFill>
                <a:srgbClr val="54585A"/>
              </a:solidFill>
              <a:latin typeface="Cabin" panose="020B08030502020200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Objective: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Predict if </a:t>
            </a:r>
            <a:r>
              <a:rPr lang="en-US" sz="2400" dirty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a </a:t>
            </a:r>
            <a:r>
              <a:rPr lang="en-US" sz="2400" dirty="0" smtClean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cardholder would become 70-89 </a:t>
            </a:r>
            <a:r>
              <a:rPr lang="en-US" sz="2400" dirty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days </a:t>
            </a:r>
            <a:r>
              <a:rPr lang="en-US" sz="2400" dirty="0" smtClean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delinquent the following month and by what amount.</a:t>
            </a:r>
            <a:endParaRPr lang="en-US" sz="2400" dirty="0">
              <a:solidFill>
                <a:srgbClr val="54585A"/>
              </a:solidFill>
              <a:latin typeface="Cabin" panose="020B080305020202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3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4"/>
          <a:stretch/>
        </p:blipFill>
        <p:spPr>
          <a:xfrm>
            <a:off x="18854" y="6026713"/>
            <a:ext cx="2679700" cy="812433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 flipH="1">
            <a:off x="2706421" y="-893433"/>
            <a:ext cx="9907740" cy="5209540"/>
            <a:chOff x="-420914" y="-867229"/>
            <a:chExt cx="9907740" cy="5209540"/>
          </a:xfrm>
        </p:grpSpPr>
        <p:sp>
          <p:nvSpPr>
            <p:cNvPr id="82" name="Hexagon 81"/>
            <p:cNvSpPr/>
            <p:nvPr/>
          </p:nvSpPr>
          <p:spPr>
            <a:xfrm>
              <a:off x="-420914" y="873397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Hexagon 82"/>
            <p:cNvSpPr/>
            <p:nvPr/>
          </p:nvSpPr>
          <p:spPr>
            <a:xfrm>
              <a:off x="1158240" y="0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Hexagon 83"/>
            <p:cNvSpPr/>
            <p:nvPr/>
          </p:nvSpPr>
          <p:spPr>
            <a:xfrm>
              <a:off x="1158240" y="1735546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Hexagon 84"/>
            <p:cNvSpPr/>
            <p:nvPr/>
          </p:nvSpPr>
          <p:spPr>
            <a:xfrm>
              <a:off x="2737394" y="867228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Hexagon 85"/>
            <p:cNvSpPr/>
            <p:nvPr/>
          </p:nvSpPr>
          <p:spPr>
            <a:xfrm>
              <a:off x="-420914" y="2607854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Hexagon 86"/>
            <p:cNvSpPr/>
            <p:nvPr/>
          </p:nvSpPr>
          <p:spPr>
            <a:xfrm>
              <a:off x="-420914" y="-852714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/>
            <p:cNvSpPr/>
            <p:nvPr/>
          </p:nvSpPr>
          <p:spPr>
            <a:xfrm>
              <a:off x="2737394" y="-859608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Hexagon 88"/>
            <p:cNvSpPr/>
            <p:nvPr/>
          </p:nvSpPr>
          <p:spPr>
            <a:xfrm>
              <a:off x="4316548" y="0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exagon 89"/>
            <p:cNvSpPr/>
            <p:nvPr/>
          </p:nvSpPr>
          <p:spPr>
            <a:xfrm>
              <a:off x="5895702" y="-867229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Hexagon 90"/>
            <p:cNvSpPr/>
            <p:nvPr/>
          </p:nvSpPr>
          <p:spPr>
            <a:xfrm>
              <a:off x="7474856" y="-1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606120" y="1842277"/>
            <a:ext cx="2182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solidFill>
                  <a:srgbClr val="54585A"/>
                </a:solidFill>
                <a:latin typeface="Cabin" panose="020B0803050202020004" pitchFamily="34" charset="0"/>
              </a:rPr>
              <a:t>Datasets</a:t>
            </a:r>
            <a:endParaRPr lang="en-US" sz="4800" b="1" cap="none" spc="0" dirty="0">
              <a:ln w="0"/>
              <a:solidFill>
                <a:srgbClr val="54585A"/>
              </a:solidFill>
              <a:latin typeface="Cabin" panose="020B08030502020200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5245" y="2673274"/>
            <a:ext cx="8349511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Will be provided </a:t>
            </a:r>
            <a:r>
              <a:rPr lang="en-US" sz="2400" dirty="0" smtClean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1 dataset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Credit Card Payment </a:t>
            </a:r>
            <a:r>
              <a:rPr lang="en-US" sz="2400" dirty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History (25 months)</a:t>
            </a:r>
            <a:endParaRPr lang="en-US" sz="2400" dirty="0" smtClean="0">
              <a:solidFill>
                <a:srgbClr val="54585A"/>
              </a:solidFill>
              <a:latin typeface="Cabin" panose="020B08030502020200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A data dictionary will be provided</a:t>
            </a:r>
            <a:endParaRPr lang="en-US" sz="2400" dirty="0">
              <a:solidFill>
                <a:srgbClr val="54585A"/>
              </a:solidFill>
              <a:latin typeface="Cabin" panose="020B08030502020200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9915" y="4643044"/>
            <a:ext cx="1091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Link: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https://additionfi.sharefile.com/share/view/e49e932c7580469d/fofb978c-58a3-42aa-8a8e-6ad24c285949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3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4"/>
          <a:stretch/>
        </p:blipFill>
        <p:spPr>
          <a:xfrm>
            <a:off x="18854" y="6026713"/>
            <a:ext cx="2679700" cy="812433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614737" y="1842276"/>
            <a:ext cx="364426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rgbClr val="54585A"/>
                </a:solidFill>
                <a:latin typeface="Cabin" panose="020B0803050202020004" pitchFamily="34" charset="0"/>
              </a:rPr>
              <a:t>Team Objective</a:t>
            </a:r>
            <a:endParaRPr lang="en-US" sz="4800" b="1" cap="none" spc="0" dirty="0">
              <a:ln w="0"/>
              <a:solidFill>
                <a:srgbClr val="54585A"/>
              </a:solidFill>
              <a:latin typeface="Cabin" panose="020B08030502020200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5245" y="2673273"/>
            <a:ext cx="8810608" cy="27699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Competitors will…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Create a </a:t>
            </a:r>
            <a:r>
              <a:rPr lang="en-US" sz="2400" dirty="0" smtClean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model </a:t>
            </a:r>
            <a:r>
              <a:rPr lang="en-US" sz="2400" dirty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that will predict at-risk </a:t>
            </a:r>
            <a:r>
              <a:rPr lang="en-US" sz="2400" dirty="0" smtClean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credit </a:t>
            </a:r>
            <a:r>
              <a:rPr lang="en-US" sz="2400" dirty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cardholders </a:t>
            </a:r>
            <a:r>
              <a:rPr lang="en-US" sz="2400" dirty="0" smtClean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for becoming 70-89 days delinquent the following month and by what amount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Communicate </a:t>
            </a:r>
            <a:r>
              <a:rPr lang="en-US" sz="2400" dirty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and present their </a:t>
            </a:r>
            <a:r>
              <a:rPr lang="en-US" sz="2400" dirty="0" smtClean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findings to Addition Financial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54585A"/>
                </a:solidFill>
                <a:latin typeface="Cabin" panose="020B0803050202020004" pitchFamily="34" charset="0"/>
                <a:cs typeface="Arial" panose="020B0604020202020204" pitchFamily="34" charset="0"/>
              </a:rPr>
              <a:t>      Employees in non-technical language</a:t>
            </a:r>
          </a:p>
        </p:txBody>
      </p:sp>
      <p:grpSp>
        <p:nvGrpSpPr>
          <p:cNvPr id="93" name="Group 92"/>
          <p:cNvGrpSpPr/>
          <p:nvPr/>
        </p:nvGrpSpPr>
        <p:grpSpPr>
          <a:xfrm flipH="1">
            <a:off x="2706421" y="-893433"/>
            <a:ext cx="9907740" cy="5209540"/>
            <a:chOff x="-420914" y="-867229"/>
            <a:chExt cx="9907740" cy="5209540"/>
          </a:xfrm>
        </p:grpSpPr>
        <p:sp>
          <p:nvSpPr>
            <p:cNvPr id="94" name="Hexagon 93"/>
            <p:cNvSpPr/>
            <p:nvPr/>
          </p:nvSpPr>
          <p:spPr>
            <a:xfrm>
              <a:off x="-420914" y="873397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>
              <a:off x="1158240" y="0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>
              <a:off x="1158240" y="1735546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>
              <a:off x="2737394" y="867228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>
              <a:off x="-420914" y="2607854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Hexagon 98"/>
            <p:cNvSpPr/>
            <p:nvPr/>
          </p:nvSpPr>
          <p:spPr>
            <a:xfrm>
              <a:off x="-420914" y="-852714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/>
            <p:cNvSpPr/>
            <p:nvPr/>
          </p:nvSpPr>
          <p:spPr>
            <a:xfrm>
              <a:off x="2737394" y="-859608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Hexagon 100"/>
            <p:cNvSpPr/>
            <p:nvPr/>
          </p:nvSpPr>
          <p:spPr>
            <a:xfrm>
              <a:off x="4316548" y="0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exagon 101"/>
            <p:cNvSpPr/>
            <p:nvPr/>
          </p:nvSpPr>
          <p:spPr>
            <a:xfrm>
              <a:off x="5895702" y="-867229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Hexagon 102"/>
            <p:cNvSpPr/>
            <p:nvPr/>
          </p:nvSpPr>
          <p:spPr>
            <a:xfrm>
              <a:off x="7474856" y="-1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8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3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4"/>
          <a:stretch/>
        </p:blipFill>
        <p:spPr>
          <a:xfrm>
            <a:off x="18854" y="6026713"/>
            <a:ext cx="2679700" cy="81243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53670" y="1829698"/>
            <a:ext cx="176721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54585A"/>
                </a:solidFill>
                <a:latin typeface="Cabin" panose="020B0803050202020004" pitchFamily="34" charset="0"/>
              </a:rPr>
              <a:t>P</a:t>
            </a:r>
            <a:r>
              <a:rPr lang="en-US" sz="4800" b="1" cap="none" spc="0" dirty="0" smtClean="0">
                <a:ln w="0"/>
                <a:solidFill>
                  <a:srgbClr val="54585A"/>
                </a:solidFill>
                <a:latin typeface="Cabin" panose="020B0803050202020004" pitchFamily="34" charset="0"/>
              </a:rPr>
              <a:t>rizes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46283" y="2420714"/>
            <a:ext cx="2520275" cy="3108303"/>
            <a:chOff x="1446283" y="2420714"/>
            <a:chExt cx="2520275" cy="3108303"/>
          </a:xfrm>
        </p:grpSpPr>
        <p:sp>
          <p:nvSpPr>
            <p:cNvPr id="2" name="Rectangle 1"/>
            <p:cNvSpPr/>
            <p:nvPr/>
          </p:nvSpPr>
          <p:spPr>
            <a:xfrm>
              <a:off x="1446283" y="3065217"/>
              <a:ext cx="2520275" cy="2463800"/>
            </a:xfrm>
            <a:prstGeom prst="rect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5-Point Star 2"/>
            <p:cNvSpPr/>
            <p:nvPr/>
          </p:nvSpPr>
          <p:spPr>
            <a:xfrm>
              <a:off x="2025878" y="2420714"/>
              <a:ext cx="1375606" cy="1314405"/>
            </a:xfrm>
            <a:prstGeom prst="star5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23560" y="3976442"/>
              <a:ext cx="2057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bin" panose="020B0803050202020004" pitchFamily="34" charset="0"/>
                  <a:cs typeface="Arial" panose="020B0604020202020204" pitchFamily="34" charset="0"/>
                </a:rPr>
                <a:t>FIRST PLACE</a:t>
              </a:r>
            </a:p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bin" panose="020B0803050202020004" pitchFamily="34" charset="0"/>
                  <a:cs typeface="Arial" panose="020B0604020202020204" pitchFamily="34" charset="0"/>
                </a:rPr>
                <a:t>$</a:t>
              </a:r>
              <a:r>
                <a:rPr lang="en-US" sz="4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bin" panose="020B0803050202020004" pitchFamily="34" charset="0"/>
                  <a:cs typeface="Arial" panose="020B0604020202020204" pitchFamily="34" charset="0"/>
                </a:rPr>
                <a:t>3,000</a:t>
              </a:r>
              <a:endPara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bin" panose="020B08030502020200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66838" y="2420714"/>
            <a:ext cx="2520275" cy="3108303"/>
            <a:chOff x="4866838" y="2420714"/>
            <a:chExt cx="2520275" cy="3108303"/>
          </a:xfrm>
        </p:grpSpPr>
        <p:sp>
          <p:nvSpPr>
            <p:cNvPr id="35" name="Rectangle 34"/>
            <p:cNvSpPr/>
            <p:nvPr/>
          </p:nvSpPr>
          <p:spPr>
            <a:xfrm>
              <a:off x="4866838" y="3065217"/>
              <a:ext cx="2520275" cy="2463800"/>
            </a:xfrm>
            <a:prstGeom prst="rect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5-Point Star 35"/>
            <p:cNvSpPr/>
            <p:nvPr/>
          </p:nvSpPr>
          <p:spPr>
            <a:xfrm>
              <a:off x="5446433" y="2420714"/>
              <a:ext cx="1375606" cy="1314405"/>
            </a:xfrm>
            <a:prstGeom prst="star5">
              <a:avLst/>
            </a:prstGeom>
            <a:solidFill>
              <a:srgbClr val="D0D3D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05536" y="3976442"/>
              <a:ext cx="2057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bin" panose="020B0803050202020004" pitchFamily="34" charset="0"/>
                  <a:cs typeface="Arial" panose="020B0604020202020204" pitchFamily="34" charset="0"/>
                </a:rPr>
                <a:t>SECOND PLACE</a:t>
              </a:r>
            </a:p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bin" panose="020B0803050202020004" pitchFamily="34" charset="0"/>
                  <a:cs typeface="Arial" panose="020B0604020202020204" pitchFamily="34" charset="0"/>
                </a:rPr>
                <a:t>$</a:t>
              </a:r>
              <a:r>
                <a:rPr 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bin" panose="020B0803050202020004" pitchFamily="34" charset="0"/>
                  <a:cs typeface="Arial" panose="020B0604020202020204" pitchFamily="34" charset="0"/>
                </a:rPr>
                <a:t>1</a:t>
              </a:r>
              <a:r>
                <a:rPr lang="en-US" sz="4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bin" panose="020B0803050202020004" pitchFamily="34" charset="0"/>
                  <a:cs typeface="Arial" panose="020B0604020202020204" pitchFamily="34" charset="0"/>
                </a:rPr>
                <a:t>,500</a:t>
              </a:r>
              <a:endPara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bin" panose="020B08030502020200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flipH="1">
            <a:off x="2706421" y="-890315"/>
            <a:ext cx="9907740" cy="5209540"/>
            <a:chOff x="-420914" y="-867229"/>
            <a:chExt cx="9907740" cy="5209540"/>
          </a:xfrm>
        </p:grpSpPr>
        <p:sp>
          <p:nvSpPr>
            <p:cNvPr id="54" name="Hexagon 53"/>
            <p:cNvSpPr/>
            <p:nvPr/>
          </p:nvSpPr>
          <p:spPr>
            <a:xfrm>
              <a:off x="-420914" y="873397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>
              <a:off x="1158240" y="0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>
              <a:off x="1158240" y="1735546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>
              <a:off x="2737394" y="867228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>
              <a:off x="-420914" y="2607854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>
              <a:off x="-420914" y="-852714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>
              <a:off x="2737394" y="-859608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>
              <a:off x="4316548" y="0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>
              <a:off x="5895702" y="-867229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>
              <a:off x="7474856" y="-1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flipH="1">
            <a:off x="2706421" y="-893433"/>
            <a:ext cx="9907740" cy="5209540"/>
            <a:chOff x="-420914" y="-867229"/>
            <a:chExt cx="9907740" cy="5209540"/>
          </a:xfrm>
        </p:grpSpPr>
        <p:sp>
          <p:nvSpPr>
            <p:cNvPr id="65" name="Hexagon 64"/>
            <p:cNvSpPr/>
            <p:nvPr/>
          </p:nvSpPr>
          <p:spPr>
            <a:xfrm>
              <a:off x="-420914" y="873397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>
              <a:off x="1158240" y="0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>
              <a:off x="1158240" y="1735546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>
              <a:off x="2737394" y="867228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>
              <a:off x="-420914" y="2607854"/>
              <a:ext cx="2011970" cy="1734457"/>
            </a:xfrm>
            <a:prstGeom prst="hexagon">
              <a:avLst/>
            </a:prstGeom>
            <a:solidFill>
              <a:srgbClr val="54585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>
              <a:off x="-420914" y="-852714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>
              <a:off x="2737394" y="-859608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>
              <a:off x="4316548" y="0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Hexagon 72"/>
            <p:cNvSpPr/>
            <p:nvPr/>
          </p:nvSpPr>
          <p:spPr>
            <a:xfrm>
              <a:off x="5895702" y="-867229"/>
              <a:ext cx="2011970" cy="1734457"/>
            </a:xfrm>
            <a:prstGeom prst="hexagon">
              <a:avLst/>
            </a:prstGeom>
            <a:solidFill>
              <a:srgbClr val="B7BBB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Hexagon 73"/>
            <p:cNvSpPr/>
            <p:nvPr/>
          </p:nvSpPr>
          <p:spPr>
            <a:xfrm>
              <a:off x="7474856" y="-1"/>
              <a:ext cx="2011970" cy="1734457"/>
            </a:xfrm>
            <a:prstGeom prst="hexagon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195715" y="2441007"/>
            <a:ext cx="2520275" cy="3108303"/>
            <a:chOff x="8195715" y="2441007"/>
            <a:chExt cx="2520275" cy="3108303"/>
          </a:xfrm>
        </p:grpSpPr>
        <p:sp>
          <p:nvSpPr>
            <p:cNvPr id="37" name="Rectangle 36"/>
            <p:cNvSpPr/>
            <p:nvPr/>
          </p:nvSpPr>
          <p:spPr>
            <a:xfrm>
              <a:off x="8195715" y="3085510"/>
              <a:ext cx="2520275" cy="2463800"/>
            </a:xfrm>
            <a:prstGeom prst="rect">
              <a:avLst/>
            </a:prstGeom>
            <a:solidFill>
              <a:srgbClr val="00B5E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8775310" y="2441007"/>
              <a:ext cx="1375606" cy="1314405"/>
            </a:xfrm>
            <a:prstGeom prst="star5">
              <a:avLst/>
            </a:prstGeom>
            <a:solidFill>
              <a:srgbClr val="DD8F4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427152" y="3976442"/>
              <a:ext cx="2057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bin" panose="020B0803050202020004" pitchFamily="34" charset="0"/>
                  <a:cs typeface="Arial" panose="020B0604020202020204" pitchFamily="34" charset="0"/>
                </a:rPr>
                <a:t>THIRD PLACE</a:t>
              </a:r>
            </a:p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bin" panose="020B0803050202020004" pitchFamily="34" charset="0"/>
                  <a:cs typeface="Arial" panose="020B0604020202020204" pitchFamily="34" charset="0"/>
                </a:rPr>
                <a:t>$</a:t>
              </a:r>
              <a:r>
                <a:rPr 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bin" panose="020B0803050202020004" pitchFamily="34" charset="0"/>
                  <a:cs typeface="Arial" panose="020B0604020202020204" pitchFamily="34" charset="0"/>
                </a:rPr>
                <a:t>5</a:t>
              </a:r>
              <a:r>
                <a:rPr lang="en-US" sz="4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bin" panose="020B0803050202020004" pitchFamily="34" charset="0"/>
                  <a:cs typeface="Arial" panose="020B0604020202020204" pitchFamily="34" charset="0"/>
                </a:rPr>
                <a:t>00</a:t>
              </a:r>
              <a:endPara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bin" panose="020B08030502020200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8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-3177506" y="0"/>
            <a:ext cx="7955280" cy="6858000"/>
          </a:xfrm>
          <a:prstGeom prst="hexagon">
            <a:avLst/>
          </a:prstGeom>
          <a:solidFill>
            <a:srgbClr val="41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4"/>
          <a:stretch/>
        </p:blipFill>
        <p:spPr>
          <a:xfrm>
            <a:off x="18854" y="6026713"/>
            <a:ext cx="2679700" cy="812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05259" y="2684104"/>
            <a:ext cx="658148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solidFill>
                  <a:schemeClr val="bg1"/>
                </a:solidFill>
                <a:latin typeface="Cabin" panose="020B0803050202020004" pitchFamily="34" charset="0"/>
              </a:rPr>
              <a:t>Important Dates</a:t>
            </a:r>
            <a:endParaRPr lang="en-US" sz="7200" b="0" cap="none" spc="0" dirty="0">
              <a:ln w="0"/>
              <a:solidFill>
                <a:schemeClr val="bg1"/>
              </a:solidFill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4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471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Cabin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CFEFCU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P. Sheerin</dc:creator>
  <cp:lastModifiedBy>Lauren M. Solivan</cp:lastModifiedBy>
  <cp:revision>56</cp:revision>
  <dcterms:created xsi:type="dcterms:W3CDTF">2019-08-27T18:26:41Z</dcterms:created>
  <dcterms:modified xsi:type="dcterms:W3CDTF">2022-10-06T17:37:44Z</dcterms:modified>
</cp:coreProperties>
</file>