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66CC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8013" autoAdjust="0"/>
  </p:normalViewPr>
  <p:slideViewPr>
    <p:cSldViewPr>
      <p:cViewPr varScale="1">
        <p:scale>
          <a:sx n="105" d="100"/>
          <a:sy n="105" d="100"/>
        </p:scale>
        <p:origin x="13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40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2273D1A-8896-4E2A-8907-AF5DAE3250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D6AB7E4-D38D-4DC9-AF75-B027B647184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3F02D6C-6078-43CE-A896-D5750D3C12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A43AA02-2ACB-4B8B-B081-0139DBABA2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fld id="{14F6A1CA-AD98-4D51-8228-26A07997A1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0A53C8-2316-4D1B-BBAA-29CE8D067F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B88126-2406-4AD1-BA82-5BA9236344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407B0F0-E01D-4860-8A62-1B28B3953A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38F5D39-D89F-4387-876B-216226D05F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AF9653-A443-4137-8B77-9D55986B56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1CA24D-8F80-4D94-94F3-5566C9FBE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fld id="{F65FB049-2F8C-402E-8ACF-03CC1AAC7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762F8E2-0501-4E6D-9A04-317A4162D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48D773-6F88-4734-8F35-BA75810FE9C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CB4C442-74C3-486A-8A3E-07FA1236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5B65946-BDCB-4CA5-8682-159A0FABD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9B96F9A-14FA-4B41-8D8A-AC9535251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512B4B70-C1D9-4E75-8AE7-AF73FDA9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开发环境（程序编辑，编译器、链接器）形成可执行程序</a:t>
            </a:r>
            <a:endParaRPr lang="en-US" altLang="zh-CN" dirty="0"/>
          </a:p>
          <a:p>
            <a:r>
              <a:rPr lang="zh-CN" altLang="en-US" dirty="0"/>
              <a:t>运行环境（虚拟机，</a:t>
            </a:r>
            <a:r>
              <a:rPr lang="en-US" altLang="zh-CN" dirty="0"/>
              <a:t>OS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互相转换</a:t>
            </a:r>
            <a:r>
              <a:rPr lang="en-US" altLang="zh-CN" dirty="0"/>
              <a:t>-</a:t>
            </a:r>
            <a:r>
              <a:rPr lang="zh-CN" altLang="en-US" dirty="0"/>
              <a:t>硬件软件化，软件硬件化</a:t>
            </a:r>
            <a:r>
              <a:rPr lang="en-US" altLang="zh-CN" dirty="0"/>
              <a:t>—</a:t>
            </a:r>
            <a:r>
              <a:rPr lang="zh-CN" altLang="en-US" dirty="0"/>
              <a:t>后面再讲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F30D471-55A4-4580-B605-BB498D01D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D54F94-E9A1-4E7F-B041-3A2018BDBC16}" type="slidenum">
              <a:rPr lang="zh-CN" altLang="en-US" sz="1200" smtClean="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B8E26E8E-1BC3-4020-ABE1-BAAE1D06B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BB3D318A-2D2F-4582-9264-73E1B655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程序语言的基本要素，是我们要复习的重点内容。</a:t>
            </a:r>
            <a:endParaRPr lang="en-US" altLang="zh-CN" dirty="0"/>
          </a:p>
          <a:p>
            <a:r>
              <a:rPr lang="zh-CN" altLang="en-US" dirty="0"/>
              <a:t>可执行程序中的地址表类似于内存当中的变量地址表，只不过地址是相对地址。变量和值之间建立对应关系。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语言的直接赋值，编译器将其放到栈内存中。由于栈内存是重复利用，因此，如果没有赋值初始变量，该值就是随机的。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772056EA-2F62-4505-8E5D-A49A6C8FB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2FCA6B-625B-46DB-9350-ACD60E4A161A}" type="slidenum">
              <a:rPr lang="zh-CN" altLang="en-US" sz="1200" smtClean="0"/>
              <a:pPr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7FDA80C7-7D1F-4AC5-849A-E4FD38A45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EFB3514A-5499-4D1F-ADA1-9BD8792B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62013" lvl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1F380B6-D4A3-4FBD-AE5F-F04BD5EC6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0C8F344-CA20-4155-9273-B7908F07A1B8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68A2AFA-D71E-4D41-9628-32C0D7B85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FD1564-0D8C-4D82-8643-B641BD1381B7}" type="slidenum">
              <a:rPr lang="zh-CN" altLang="en-US" sz="1200" smtClean="0"/>
              <a:pPr/>
              <a:t>15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4B51294-36EA-475D-8682-10331DDE5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A85178C-F21F-44F6-848B-90AFF5A9F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6DFD698-8BD7-4DBD-AC03-87DD31A6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B477AB-D8BE-432C-8C99-D3D429A0CEA1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146945D-302E-4833-BC64-A92AFD314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4CDA399-14FB-4A2A-B8C8-0E5332BEE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aseline="-250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4CEBE9B7-7EED-4137-B984-CD97CFFBD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691E7155-0693-43BA-B751-5681CF4C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757E9099-FF91-4272-9F2A-41331E109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DEE914-4AC6-44B6-B215-DFC174B4937D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4339CE5-0288-4CCC-88F4-CE12F320A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3623B13-887F-4520-B26C-C2A724F4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04DE8037-6D4E-47C7-ACA4-7BD3DB3E0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EED082-C6BF-42CD-8840-F3FCBB8B2109}" type="slidenum">
              <a:rPr lang="zh-CN" altLang="en-US" sz="1200" smtClean="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B572BEA-3DF0-4D43-B1D9-C030616A1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08ED18A2-F51E-48FE-8D0A-5725C094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1EC4C6C-844D-432C-8D4C-43F8A03F5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3E135A-DA4E-49B3-9470-5B93975C926C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0CA81AE-A2FF-48F7-A0D6-5188BDCAE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130E99-6819-4CA0-8DDB-9CE25B3BD4F8}" type="slidenum">
              <a:rPr lang="zh-CN" altLang="en-US" sz="1200" smtClean="0"/>
              <a:pPr/>
              <a:t>22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21BAB0C-FBC3-4E44-B8C9-D803CC941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4F6A103-C183-43BE-8012-ABD8D3CF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6F21F740-BA68-4F2D-B602-B906F0477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3879FD13-0545-4EF5-9E1B-2ABC66A4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77F8E75B-2C84-4249-9EB1-6FFA88929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BC4987-10E2-4097-BECC-B8672BEA28E3}" type="slidenum">
              <a:rPr lang="zh-CN" altLang="en-US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937101F-FA26-4294-A4B0-E4A60CD93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1D07152-B52E-42B7-9F05-99449187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DFDAE89-4D27-4DC4-B3F2-9171D505E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5854F9-C853-4CDD-8784-C840AFF04169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5B9E5BD-925D-4588-B379-C8A69CC21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94CA15-F3B6-4836-A75C-68B57DB830A7}" type="slidenum">
              <a:rPr lang="zh-CN" altLang="en-US" sz="1200" smtClean="0"/>
              <a:pPr/>
              <a:t>24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4A14896-8941-4330-9C96-0F3E4BA25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848D2E4-DC5E-4992-90E1-CC14CBA84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4169707-3ED3-43AA-94A6-6C74B3093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154CC4-36CE-4978-BA58-83460B19A4BB}" type="slidenum">
              <a:rPr lang="zh-CN" altLang="en-US" sz="1200" smtClean="0"/>
              <a:pPr/>
              <a:t>25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19B20C4-158E-4CA7-8F6A-DA57C88B7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FB3BB1-71AC-4194-AF0F-CDE9E0F88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1588D17A-19CC-4292-AF7D-97A166B2F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088427DB-A395-4D9F-BB92-65D402FD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标记为红色的，实验中可能用到。</a:t>
            </a: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456BF486-1F82-44E0-B349-3760C7E6C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1E7A9-4644-4C8B-8126-E3425112876E}" type="slidenum">
              <a:rPr lang="zh-CN" altLang="en-US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DFAB5AB1-FB80-4816-8F9C-68C61BD94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BC43777-6706-47FA-BE61-973FF700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57F5A37-0D3C-430A-AE4F-49E51AFF5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5E071D-1D16-4D5F-BDBF-944B9B2012B8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E80B3D7-91DB-41E4-BB5E-F231F0BBF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88DD90-914B-4534-9251-AADD80B3F1F4}" type="slidenum">
              <a:rPr lang="zh-CN" altLang="en-US" sz="1200" smtClean="0"/>
              <a:pPr/>
              <a:t>28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E3BF99A-8AF0-4E7F-9993-2B4471E16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C328B55-AB00-426D-8522-D3F62E643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再介绍一个常用的术语“程序块”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048DADC-38AD-4B93-B8BC-D1EEC76B5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4C65BB-8D01-42EA-9364-00702E296F0E}" type="slidenum">
              <a:rPr lang="zh-CN" altLang="en-US" sz="1200" smtClean="0"/>
              <a:pPr/>
              <a:t>29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64E4D5C-1D32-407A-AF0F-96B323EC1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B3664A0-4D33-4E50-9149-54AB7DBF9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C529B1E-FB24-4C51-AF48-1C8340BBA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DB884103-0B3C-4484-8511-1C498837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62642852-DC4C-4C6A-B188-282FC084A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4B5CD2-DC3C-44BF-93CC-735C94589AF0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83047850-EB76-47E7-A76A-BA9DBAD73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1AF1A278-286B-4C16-B329-DDF7E127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FA51448B-68F0-4102-8D8A-1EA417620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349D950-DB32-4697-8210-F63E3887A1AB}" type="slidenum">
              <a:rPr lang="zh-CN" altLang="en-US" sz="1200" smtClean="0"/>
              <a:pPr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729EE2C7-9249-470E-AD6E-42149CFA0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2191CB1C-ADCD-4878-87ED-DABE508E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跳出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17370A54-CC54-4745-8C58-817A2C3A0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08A70E-727A-4BB6-8A70-F9D68C755FFF}" type="slidenum">
              <a:rPr lang="zh-CN" altLang="en-US" sz="1200" smtClean="0"/>
              <a:pPr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F1AB472B-BC44-4330-88E3-625FCB378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A527CCED-7E23-43D1-8CA1-4C098067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454E3EE8-EB73-45CA-85D4-87668C4CE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76FF2E-B39C-48DB-8740-C6C5ABF05830}" type="slidenum">
              <a:rPr lang="zh-CN" altLang="en-US" sz="1200" smtClean="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9828FFA-B969-473C-B9CD-58EA8B786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DDE1536-982A-4E97-9A99-51486171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6CEB5CC-4299-4946-81B8-FD52D9A64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BD9F5C-03B0-4153-8ACC-DD2A9D49ECD2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FB049-2F8C-402E-8ACF-03CC1AAC712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27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6DBB5876-C656-4ACB-A2C3-C6340AF55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88F39406-CC99-46C6-873D-EBFF6F64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A2FC7C8A-89B3-4874-B380-944B989D0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42D80F-E0FC-4EE6-BA34-4B84BDAC9785}" type="slidenum">
              <a:rPr lang="zh-CN" altLang="en-US" sz="1200" smtClean="0"/>
              <a:pPr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1CC0D839-8720-4D83-973D-2969A6E2F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2DD90D78-7391-40FD-A8A4-307D13E8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70B180ED-C87F-42CD-B47D-3488DC7E0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5F9E94-9E77-4D3F-B236-D1002A8AAF33}" type="slidenum">
              <a:rPr lang="zh-CN" altLang="en-US" sz="1200" smtClean="0"/>
              <a:pPr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FB049-2F8C-402E-8ACF-03CC1AAC712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598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D7328CA8-899D-4409-B268-62703038D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47156A1F-6937-4B4A-8433-371078BF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1584E98D-E1BF-479C-B3E1-B496EC8D6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02ACD-400F-4DC2-A1ED-B224296CC7CB}" type="slidenum">
              <a:rPr lang="zh-CN" altLang="en-US" sz="1200" smtClean="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249B622-5E18-4A1A-9D7B-E1B4B9DDA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218910-5F04-4187-BF5F-A43A057B634F}" type="slidenum">
              <a:rPr lang="zh-CN" altLang="en-US" sz="1200" smtClean="0"/>
              <a:pPr/>
              <a:t>40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BFD976B-3B34-4193-B755-617C041A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0D620E8F-FB1A-42BA-BB1D-24991C68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参见编程规则，</a:t>
            </a:r>
            <a:r>
              <a:rPr lang="en-US" altLang="zh-CN"/>
              <a:t>C++</a:t>
            </a:r>
            <a:r>
              <a:rPr lang="zh-CN" altLang="en-US"/>
              <a:t>例子程序。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A492C87-E585-43CA-AE0F-48FB71B99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DEE85C-F1ED-44E6-9584-53FD7B3349E7}" type="slidenum">
              <a:rPr lang="zh-CN" altLang="en-US" sz="1200" smtClean="0"/>
              <a:pPr/>
              <a:t>41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6A4CAAF-E042-4ABD-8502-E9EAEB354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465BCCA-23D3-48F3-B74D-B482BBC05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A6E6F39-5945-4D2B-8EFE-D10995D8B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C4D914C-A819-415B-B4AD-6737C1EF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34975"/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EEED843-BFE3-4490-A2DB-FDBCEE163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89CB68-1935-400C-BA28-105CE4E3C65E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2B18A66-8CC9-4198-A6AD-549EBCDEA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6463F1-1C5D-4DD9-8BF1-2801073B4D65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A3619E4-9ABE-4908-8D82-A6B324A46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CBA60FB-D177-4B25-99DA-DB4254969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是一种解释性脚本语言，不像</a:t>
            </a:r>
            <a:r>
              <a:rPr lang="en-US" altLang="zh-CN" dirty="0" err="1"/>
              <a:t>c++</a:t>
            </a:r>
            <a:r>
              <a:rPr lang="en-US" altLang="zh-CN" dirty="0"/>
              <a:t>/java</a:t>
            </a:r>
            <a:r>
              <a:rPr lang="zh-CN" altLang="en-US" dirty="0"/>
              <a:t>那样的高级语言，需要编译成字节码之后才能运行，</a:t>
            </a:r>
            <a:r>
              <a:rPr lang="en-US" altLang="zh-CN" dirty="0"/>
              <a:t>python</a:t>
            </a:r>
            <a:r>
              <a:rPr lang="zh-CN" altLang="en-US" dirty="0"/>
              <a:t>可以边运行边解释</a:t>
            </a:r>
            <a:endParaRPr lang="en-US" altLang="zh-CN" dirty="0"/>
          </a:p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是一门面向对象的解释型的脚本语言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脚本语言属于解释型。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92A3DAC-9CF9-4598-841F-51AA191A6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265B31-E613-40FC-B613-C4C6A374D12D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8FFDE7F-B07F-467F-8E78-7AD7CD2BC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6431FFE-48EF-49AE-B590-C209BBF6E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EE4D921-2A1E-4F05-BD76-C2D639E99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C4CD6DF-4367-4419-8A47-1151B97B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主要想说明：计算机的程序都是以文件的形式存储的。</a:t>
            </a: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8010317C-6CC7-4D60-9AA8-ECDB4F54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DB71AE-6188-49BF-AB15-8FA98A887073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15FCAB3D-7BDC-4DF3-803C-CF069AAC2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27B24361-FA69-430F-907F-EF4E9D53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BB23CB1-855D-4852-951B-FE72D67A8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9F835E-EA09-4BB5-B01E-117E8ECE7A70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11835B38-F0B8-43FD-8780-E33C38C2C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4A7B2E57-3F61-4CC9-B2F1-2FAD25C6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62013" lvl="1" algn="l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开发工具支持，</a:t>
            </a:r>
            <a:r>
              <a:rPr lang="zh-CN" altLang="en-US" sz="2000" dirty="0">
                <a:latin typeface="宋体" panose="02010600030101010101" pitchFamily="2" charset="-122"/>
              </a:rPr>
              <a:t>开发工具的选择根据所开发程序的需求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编辑工具，开发软件用编辑工具输入程序，包括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文本编辑程序</a:t>
            </a:r>
            <a:r>
              <a:rPr lang="zh-CN" altLang="en-US" sz="1800" dirty="0">
                <a:latin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图像编辑程序</a:t>
            </a:r>
            <a:r>
              <a:rPr lang="zh-CN" altLang="en-US" sz="1800" dirty="0">
                <a:latin typeface="宋体" panose="02010600030101010101" pitchFamily="2" charset="-122"/>
              </a:rPr>
              <a:t>，等等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编译器（编译程序）和 调试器（调试程序）</a:t>
            </a:r>
          </a:p>
          <a:p>
            <a:endParaRPr lang="zh-CN" altLang="en-US" dirty="0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E355F170-B72D-42AA-92F7-0B5ABB87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B25E87-7FCB-45B3-9CAA-9263F5FBFB28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D2537-827D-485B-A05C-9F019F5DE14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F6177-6DB7-42D7-B1B9-94A81222A1FA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DC7E0-9672-406F-BA30-8A020468078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9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E27A0E-1276-4EBC-AD55-EC56DEDFCCD3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550CF-9FF9-43AB-93B8-D21A0857C8F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58C719-8805-47B7-B274-466B42BA2C15}" type="slidenum">
              <a:rPr lang="zh-CN" altLang="en-US" smtClean="0"/>
              <a:pPr>
                <a:defRPr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F204C-8744-40E4-BEE0-31CE5BCC62B9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F8714-A2BC-4F55-AA5A-6F112EAA50B6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8CE9-EEAE-48DA-91B0-18BF00B9080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2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89665-AE48-40F3-94CB-5A642005FA0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2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4042-4CB3-4720-AC07-D848B6F30DD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0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4D7EA81-D6EF-4444-8751-78E00D4B06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7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BD61D8E-D3E1-42D5-87D2-A7A8CAED476A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E4718FF-A5FB-409F-89C5-DCF1925A7E87}"/>
              </a:ext>
            </a:extLst>
          </p:cNvPr>
          <p:cNvSpPr txBox="1">
            <a:spLocks/>
          </p:cNvSpPr>
          <p:nvPr/>
        </p:nvSpPr>
        <p:spPr bwMode="auto">
          <a:xfrm>
            <a:off x="1403648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4C011F3-0CFF-4C2E-9FAA-EAA9F8EA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86" y="23244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85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56C74173-D28C-489D-9936-66AF8714A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13272"/>
            <a:ext cx="8785225" cy="5472112"/>
          </a:xfrm>
          <a:noFill/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程序的运行环境（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run-time environment)，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面向程序最终使用者的程序执行环境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是一个抽象的概念，是指计算机程序在执行时所需的各种条件的集合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硬件要求，包括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内存，硬盘，显示卡内存等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运行该程序的操作系统，例如，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 2000/XP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数据库支持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网络支持，例如，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TCP/IP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相关的支持程序，例如，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DirectX 9.0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可执行文件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辅助可执行文件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运行配置文件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数据文件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对操作人员的要求</a:t>
            </a:r>
          </a:p>
        </p:txBody>
      </p:sp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F9E6A5C0-519D-44A9-B8A5-BBDC6ACA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D9BD9-21E5-4FC6-A838-2C35508F612E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3797" name="Group 45">
            <a:extLst>
              <a:ext uri="{FF2B5EF4-FFF2-40B4-BE49-F238E27FC236}">
                <a16:creationId xmlns:a16="http://schemas.microsoft.com/office/drawing/2014/main" id="{8167F42C-F322-4270-9B20-5673039F219C}"/>
              </a:ext>
            </a:extLst>
          </p:cNvPr>
          <p:cNvGrpSpPr>
            <a:grpSpLocks/>
          </p:cNvGrpSpPr>
          <p:nvPr/>
        </p:nvGrpSpPr>
        <p:grpSpPr bwMode="auto">
          <a:xfrm>
            <a:off x="5580112" y="4221435"/>
            <a:ext cx="3527425" cy="2447925"/>
            <a:chOff x="3264" y="2496"/>
            <a:chExt cx="1968" cy="1296"/>
          </a:xfrm>
        </p:grpSpPr>
        <p:sp>
          <p:nvSpPr>
            <p:cNvPr id="33800" name="Oval 43">
              <a:extLst>
                <a:ext uri="{FF2B5EF4-FFF2-40B4-BE49-F238E27FC236}">
                  <a16:creationId xmlns:a16="http://schemas.microsoft.com/office/drawing/2014/main" id="{76B21917-004D-4735-9444-C688BC4E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96"/>
              <a:ext cx="1968" cy="12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程序运行环境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3" name="AutoShape 44">
              <a:extLst>
                <a:ext uri="{FF2B5EF4-FFF2-40B4-BE49-F238E27FC236}">
                  <a16:creationId xmlns:a16="http://schemas.microsoft.com/office/drawing/2014/main" id="{023270EC-96A2-4DCB-9CC2-B0D35934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130"/>
              <a:ext cx="569" cy="567"/>
            </a:xfrm>
            <a:prstGeom prst="smileyFace">
              <a:avLst>
                <a:gd name="adj" fmla="val 465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800" b="1"/>
            </a:p>
            <a:p>
              <a:pPr algn="ctr">
                <a:defRPr/>
              </a:pPr>
              <a:r>
                <a:rPr lang="zh-CN" altLang="en-US" sz="1800" b="1">
                  <a:solidFill>
                    <a:schemeClr val="tx2"/>
                  </a:solidFill>
                </a:rPr>
                <a:t>程序</a:t>
              </a: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041D1011-0CD2-41F4-BCE2-1D0F1AD43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60093"/>
  <p:extLst mod="1">
    <p:ext uri="{E180D4A7-C9FB-4DFB-919C-405C955672EB}">
      <p14:showEvtLst xmlns:p14="http://schemas.microsoft.com/office/powerpoint/2010/main">
        <p14:triggerEvt type="onClick" time="13083" objId="9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22017649-3FAC-4F83-8F87-C92109BA7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6330"/>
            <a:ext cx="9144000" cy="295275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程序的开发环境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design-time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environment，development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environment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>
              <a:lnSpc>
                <a:spcPct val="16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面向程序开发者的程序执行环境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16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也是一个抽象的概念，是指计算机程序在开发时所需的各种条件的集合</a:t>
            </a:r>
          </a:p>
          <a:p>
            <a:pPr marL="862013" lvl="1">
              <a:lnSpc>
                <a:spcPct val="16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为了适应调试的要求，开发环境包括运行环境的条件</a:t>
            </a:r>
          </a:p>
          <a:p>
            <a:pPr marL="862013" lvl="1">
              <a:lnSpc>
                <a:spcPct val="16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为了提高开发工作效率，有些开发环境的要求要高于运行环境的要求</a:t>
            </a:r>
          </a:p>
          <a:p>
            <a:pPr marL="862013" lvl="1">
              <a:lnSpc>
                <a:spcPct val="16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语言程序的开发环境为例：</a:t>
            </a:r>
          </a:p>
        </p:txBody>
      </p:sp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3D74D4B8-FF0C-4D33-8133-B832AA5D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16F0A-439D-4736-80BA-6018D57ABF80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5845" name="Group 60">
            <a:extLst>
              <a:ext uri="{FF2B5EF4-FFF2-40B4-BE49-F238E27FC236}">
                <a16:creationId xmlns:a16="http://schemas.microsoft.com/office/drawing/2014/main" id="{9B1F068D-323B-4D8F-B629-E7BE4B6BE73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13634"/>
            <a:ext cx="7632700" cy="2157413"/>
            <a:chOff x="672" y="2516"/>
            <a:chExt cx="4464" cy="1359"/>
          </a:xfrm>
        </p:grpSpPr>
        <p:sp>
          <p:nvSpPr>
            <p:cNvPr id="35846" name="Text Box 43">
              <a:extLst>
                <a:ext uri="{FF2B5EF4-FFF2-40B4-BE49-F238E27FC236}">
                  <a16:creationId xmlns:a16="http://schemas.microsoft.com/office/drawing/2014/main" id="{60587F33-8E80-4EC6-A6FD-7982E3B4B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5"/>
              <a:ext cx="1584" cy="2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5400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开发人员使用的计算机环境</a:t>
              </a:r>
            </a:p>
          </p:txBody>
        </p:sp>
        <p:sp>
          <p:nvSpPr>
            <p:cNvPr id="35847" name="Text Box 44">
              <a:extLst>
                <a:ext uri="{FF2B5EF4-FFF2-40B4-BE49-F238E27FC236}">
                  <a16:creationId xmlns:a16="http://schemas.microsoft.com/office/drawing/2014/main" id="{314AA127-8C64-4A20-A3E4-E646531DE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16"/>
              <a:ext cx="2784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由开发人员配置，包括：编辑程序，编译程序的配置，调试工具的配置等</a:t>
              </a:r>
            </a:p>
          </p:txBody>
        </p:sp>
        <p:sp>
          <p:nvSpPr>
            <p:cNvPr id="35848" name="Text Box 45">
              <a:extLst>
                <a:ext uri="{FF2B5EF4-FFF2-40B4-BE49-F238E27FC236}">
                  <a16:creationId xmlns:a16="http://schemas.microsoft.com/office/drawing/2014/main" id="{879C1A9C-E264-4D56-87BA-86BCD8CE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20"/>
              <a:ext cx="1584" cy="2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5400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 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语言的使用环境</a:t>
              </a:r>
            </a:p>
          </p:txBody>
        </p:sp>
        <p:sp>
          <p:nvSpPr>
            <p:cNvPr id="35849" name="Text Box 46">
              <a:extLst>
                <a:ext uri="{FF2B5EF4-FFF2-40B4-BE49-F238E27FC236}">
                  <a16:creationId xmlns:a16="http://schemas.microsoft.com/office/drawing/2014/main" id="{44AA8F2D-A4BD-4637-9F0A-B29FF915B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96"/>
              <a:ext cx="1584" cy="2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5400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操作系统环境</a:t>
              </a:r>
            </a:p>
          </p:txBody>
        </p:sp>
        <p:sp>
          <p:nvSpPr>
            <p:cNvPr id="35850" name="Text Box 47">
              <a:extLst>
                <a:ext uri="{FF2B5EF4-FFF2-40B4-BE49-F238E27FC236}">
                  <a16:creationId xmlns:a16="http://schemas.microsoft.com/office/drawing/2014/main" id="{4E353C92-C4E9-4B17-BD37-1DB36809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72"/>
              <a:ext cx="1584" cy="2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5400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计算机硬件环境</a:t>
              </a:r>
            </a:p>
          </p:txBody>
        </p:sp>
        <p:sp>
          <p:nvSpPr>
            <p:cNvPr id="35851" name="Text Box 48">
              <a:extLst>
                <a:ext uri="{FF2B5EF4-FFF2-40B4-BE49-F238E27FC236}">
                  <a16:creationId xmlns:a16="http://schemas.microsoft.com/office/drawing/2014/main" id="{B21BB07B-848B-40ED-B65C-B48141DE8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1584" cy="2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5400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计算机的硬件实物</a:t>
              </a:r>
            </a:p>
          </p:txBody>
        </p:sp>
        <p:sp>
          <p:nvSpPr>
            <p:cNvPr id="35852" name="Text Box 49">
              <a:extLst>
                <a:ext uri="{FF2B5EF4-FFF2-40B4-BE49-F238E27FC236}">
                  <a16:creationId xmlns:a16="http://schemas.microsoft.com/office/drawing/2014/main" id="{EE694BF7-7A8A-484F-8D14-8E80E5F7C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792"/>
              <a:ext cx="2784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由开发人员安装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语言开发工具，例如，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Microsoft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Visual Studio .NET，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包括，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IDE，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编译器，调试器， 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语言库文件等</a:t>
              </a:r>
            </a:p>
          </p:txBody>
        </p:sp>
        <p:sp>
          <p:nvSpPr>
            <p:cNvPr id="35853" name="Text Box 50">
              <a:extLst>
                <a:ext uri="{FF2B5EF4-FFF2-40B4-BE49-F238E27FC236}">
                  <a16:creationId xmlns:a16="http://schemas.microsoft.com/office/drawing/2014/main" id="{38F9BEB1-8DDF-4C43-8203-C8F6659B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8"/>
              <a:ext cx="2784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由开发人员安装或配置，例如，硬盘分区，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Windows 2000/XP，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网络配置，数据库配置，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Web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服务器，各种开发相关支持软件</a:t>
              </a:r>
            </a:p>
          </p:txBody>
        </p:sp>
        <p:sp>
          <p:nvSpPr>
            <p:cNvPr id="35854" name="Text Box 51">
              <a:extLst>
                <a:ext uri="{FF2B5EF4-FFF2-40B4-BE49-F238E27FC236}">
                  <a16:creationId xmlns:a16="http://schemas.microsoft.com/office/drawing/2014/main" id="{A7D432BE-791C-4040-B300-5F2B6A25F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44"/>
              <a:ext cx="2784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由开发人员配置，包括：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BIOS（Basic Input/Output System）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CMOS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5" name="Text Box 52">
              <a:extLst>
                <a:ext uri="{FF2B5EF4-FFF2-40B4-BE49-F238E27FC236}">
                  <a16:creationId xmlns:a16="http://schemas.microsoft.com/office/drawing/2014/main" id="{70ED4180-E0E1-4A33-AA2F-215A868A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674"/>
              <a:ext cx="2784" cy="1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由开发人员配置，包括：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CPU，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内存，硬盘，显示卡</a:t>
              </a:r>
            </a:p>
          </p:txBody>
        </p:sp>
        <p:sp>
          <p:nvSpPr>
            <p:cNvPr id="35856" name="Line 54">
              <a:extLst>
                <a:ext uri="{FF2B5EF4-FFF2-40B4-BE49-F238E27FC236}">
                  <a16:creationId xmlns:a16="http://schemas.microsoft.com/office/drawing/2014/main" id="{BBA5BBDA-E225-4FC8-8797-0DF2CD0F7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91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55">
              <a:extLst>
                <a:ext uri="{FF2B5EF4-FFF2-40B4-BE49-F238E27FC236}">
                  <a16:creationId xmlns:a16="http://schemas.microsoft.com/office/drawing/2014/main" id="{3C84C45B-7587-4A60-8E97-77076988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67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57">
              <a:extLst>
                <a:ext uri="{FF2B5EF4-FFF2-40B4-BE49-F238E27FC236}">
                  <a16:creationId xmlns:a16="http://schemas.microsoft.com/office/drawing/2014/main" id="{A0EE808E-4810-4734-9F6A-CC3447E7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44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58">
              <a:extLst>
                <a:ext uri="{FF2B5EF4-FFF2-40B4-BE49-F238E27FC236}">
                  <a16:creationId xmlns:a16="http://schemas.microsoft.com/office/drawing/2014/main" id="{3869A93C-7423-40B3-B06C-387BD9FEE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21"/>
              <a:ext cx="2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A09E79EA-1321-4BFD-B328-BE8AB3C25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10917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7">
            <a:extLst>
              <a:ext uri="{FF2B5EF4-FFF2-40B4-BE49-F238E27FC236}">
                <a16:creationId xmlns:a16="http://schemas.microsoft.com/office/drawing/2014/main" id="{186F955D-9A90-44E9-B214-E6C3E4326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0842"/>
            <a:ext cx="6804025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“开发环境”与“运行环境”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“开发环境”和“运行环境”可以不同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开发环境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硬件开发环境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软件开发环境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运行环境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硬件运行环境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软件运行环境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硬件环境和软件环境可以在一定条件下相互转换</a:t>
            </a:r>
          </a:p>
        </p:txBody>
      </p:sp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67B80C2B-C1F5-4791-83BB-7F58D8CF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25496-1F7C-448C-939F-793F0E872D34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7893" name="Group 31">
            <a:extLst>
              <a:ext uri="{FF2B5EF4-FFF2-40B4-BE49-F238E27FC236}">
                <a16:creationId xmlns:a16="http://schemas.microsoft.com/office/drawing/2014/main" id="{6AD8A782-952F-43D7-9413-F02858C8D15D}"/>
              </a:ext>
            </a:extLst>
          </p:cNvPr>
          <p:cNvGrpSpPr>
            <a:grpSpLocks/>
          </p:cNvGrpSpPr>
          <p:nvPr/>
        </p:nvGrpSpPr>
        <p:grpSpPr bwMode="auto">
          <a:xfrm>
            <a:off x="6986588" y="1524000"/>
            <a:ext cx="1906587" cy="4248150"/>
            <a:chOff x="3360" y="1009"/>
            <a:chExt cx="1201" cy="2676"/>
          </a:xfrm>
        </p:grpSpPr>
        <p:sp>
          <p:nvSpPr>
            <p:cNvPr id="37901" name="Oval 20">
              <a:extLst>
                <a:ext uri="{FF2B5EF4-FFF2-40B4-BE49-F238E27FC236}">
                  <a16:creationId xmlns:a16="http://schemas.microsoft.com/office/drawing/2014/main" id="{A75766C3-63B9-4BDA-917A-2D70858A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345"/>
              <a:ext cx="1200" cy="34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运行环境</a:t>
              </a:r>
            </a:p>
          </p:txBody>
        </p:sp>
        <p:sp>
          <p:nvSpPr>
            <p:cNvPr id="37902" name="Oval 21">
              <a:extLst>
                <a:ext uri="{FF2B5EF4-FFF2-40B4-BE49-F238E27FC236}">
                  <a16:creationId xmlns:a16="http://schemas.microsoft.com/office/drawing/2014/main" id="{5802F17F-F75C-4D3B-8C4C-53B4978C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82"/>
              <a:ext cx="1200" cy="34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开发环境</a:t>
              </a:r>
            </a:p>
          </p:txBody>
        </p:sp>
        <p:sp>
          <p:nvSpPr>
            <p:cNvPr id="37903" name="AutoShape 24">
              <a:extLst>
                <a:ext uri="{FF2B5EF4-FFF2-40B4-BE49-F238E27FC236}">
                  <a16:creationId xmlns:a16="http://schemas.microsoft.com/office/drawing/2014/main" id="{251A7338-FFF1-42C0-88B0-BF5FE5B22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009"/>
              <a:ext cx="1152" cy="672"/>
            </a:xfrm>
            <a:prstGeom prst="flowChartMultidocumen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源程序、数据文件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source codes)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4" name="AutoShape 25">
              <a:extLst>
                <a:ext uri="{FF2B5EF4-FFF2-40B4-BE49-F238E27FC236}">
                  <a16:creationId xmlns:a16="http://schemas.microsoft.com/office/drawing/2014/main" id="{FCB2E2E5-1FC6-4E2A-A102-FAF39D32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39"/>
              <a:ext cx="145" cy="227"/>
            </a:xfrm>
            <a:prstGeom prst="downArrow">
              <a:avLst>
                <a:gd name="adj1" fmla="val 50000"/>
                <a:gd name="adj2" fmla="val 39138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5" name="AutoShape 28">
              <a:extLst>
                <a:ext uri="{FF2B5EF4-FFF2-40B4-BE49-F238E27FC236}">
                  <a16:creationId xmlns:a16="http://schemas.microsoft.com/office/drawing/2014/main" id="{7C21DF12-A23D-4B03-B3B1-5C920E37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29"/>
              <a:ext cx="145" cy="227"/>
            </a:xfrm>
            <a:prstGeom prst="downArrow">
              <a:avLst>
                <a:gd name="adj1" fmla="val 50000"/>
                <a:gd name="adj2" fmla="val 39138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6" name="AutoShape 29">
              <a:extLst>
                <a:ext uri="{FF2B5EF4-FFF2-40B4-BE49-F238E27FC236}">
                  <a16:creationId xmlns:a16="http://schemas.microsoft.com/office/drawing/2014/main" id="{17582C0E-1F38-4FBE-B0F5-5D20107A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469"/>
              <a:ext cx="1152" cy="672"/>
            </a:xfrm>
            <a:prstGeom prst="flowChartMultidocumen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可执行程序、数据集合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executable codes)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7" name="AutoShape 30">
              <a:extLst>
                <a:ext uri="{FF2B5EF4-FFF2-40B4-BE49-F238E27FC236}">
                  <a16:creationId xmlns:a16="http://schemas.microsoft.com/office/drawing/2014/main" id="{E79646D9-5128-4629-A27E-E0C86172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00"/>
              <a:ext cx="145" cy="227"/>
            </a:xfrm>
            <a:prstGeom prst="downArrow">
              <a:avLst>
                <a:gd name="adj1" fmla="val 50000"/>
                <a:gd name="adj2" fmla="val 39138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4" name="Group 35">
            <a:extLst>
              <a:ext uri="{FF2B5EF4-FFF2-40B4-BE49-F238E27FC236}">
                <a16:creationId xmlns:a16="http://schemas.microsoft.com/office/drawing/2014/main" id="{D366AF7E-DFA0-4EC6-BD25-DEBD08752ECC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5085184"/>
            <a:ext cx="3462337" cy="1362075"/>
            <a:chOff x="480" y="2742"/>
            <a:chExt cx="2181" cy="858"/>
          </a:xfrm>
        </p:grpSpPr>
        <p:sp>
          <p:nvSpPr>
            <p:cNvPr id="37895" name="Oval 15">
              <a:extLst>
                <a:ext uri="{FF2B5EF4-FFF2-40B4-BE49-F238E27FC236}">
                  <a16:creationId xmlns:a16="http://schemas.microsoft.com/office/drawing/2014/main" id="{CF03962C-9501-4154-9E4E-C4B7C42E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742"/>
              <a:ext cx="1200" cy="48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软件开发环境</a:t>
              </a:r>
            </a:p>
          </p:txBody>
        </p:sp>
        <p:sp>
          <p:nvSpPr>
            <p:cNvPr id="37896" name="Oval 16">
              <a:extLst>
                <a:ext uri="{FF2B5EF4-FFF2-40B4-BE49-F238E27FC236}">
                  <a16:creationId xmlns:a16="http://schemas.microsoft.com/office/drawing/2014/main" id="{5C47BAD9-5049-410D-8E43-ACCB8A640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120"/>
              <a:ext cx="1200" cy="48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硬件开发环境</a:t>
              </a:r>
            </a:p>
          </p:txBody>
        </p:sp>
        <p:sp>
          <p:nvSpPr>
            <p:cNvPr id="37897" name="Oval 17">
              <a:extLst>
                <a:ext uri="{FF2B5EF4-FFF2-40B4-BE49-F238E27FC236}">
                  <a16:creationId xmlns:a16="http://schemas.microsoft.com/office/drawing/2014/main" id="{6EE08159-5AA1-4FDD-81D8-75D042CC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742"/>
              <a:ext cx="1200" cy="48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软件运行环境</a:t>
              </a:r>
            </a:p>
          </p:txBody>
        </p:sp>
        <p:sp>
          <p:nvSpPr>
            <p:cNvPr id="37898" name="Oval 18">
              <a:extLst>
                <a:ext uri="{FF2B5EF4-FFF2-40B4-BE49-F238E27FC236}">
                  <a16:creationId xmlns:a16="http://schemas.microsoft.com/office/drawing/2014/main" id="{5BD15F9D-DA1B-4032-B832-67380168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120"/>
              <a:ext cx="1200" cy="48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硬件运行环境</a:t>
              </a:r>
            </a:p>
          </p:txBody>
        </p:sp>
        <p:sp>
          <p:nvSpPr>
            <p:cNvPr id="37899" name="AutoShape 33">
              <a:extLst>
                <a:ext uri="{FF2B5EF4-FFF2-40B4-BE49-F238E27FC236}">
                  <a16:creationId xmlns:a16="http://schemas.microsoft.com/office/drawing/2014/main" id="{188C95CA-2BA0-48F8-8E6E-1EC3807A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58"/>
              <a:ext cx="192" cy="227"/>
            </a:xfrm>
            <a:prstGeom prst="upDownArrow">
              <a:avLst>
                <a:gd name="adj1" fmla="val 50000"/>
                <a:gd name="adj2" fmla="val 23646"/>
              </a:avLst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0" name="AutoShape 34">
              <a:extLst>
                <a:ext uri="{FF2B5EF4-FFF2-40B4-BE49-F238E27FC236}">
                  <a16:creationId xmlns:a16="http://schemas.microsoft.com/office/drawing/2014/main" id="{940CE7C3-9966-4040-BCD3-E55822FE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058"/>
              <a:ext cx="192" cy="227"/>
            </a:xfrm>
            <a:prstGeom prst="upDownArrow">
              <a:avLst>
                <a:gd name="adj1" fmla="val 50000"/>
                <a:gd name="adj2" fmla="val 23646"/>
              </a:avLst>
            </a:prstGeom>
            <a:solidFill>
              <a:schemeClr val="tx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1BB7640B-ED73-42AB-94DC-65671E617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4709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3EF1A653-5D90-4A25-9172-7B0BBC370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032" y="1289844"/>
            <a:ext cx="8686800" cy="25193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本节介绍程序语言的共性，不依赖于任何一种程序语言，你可以在任何程序语言中找到这些基本要素的影子</a:t>
            </a:r>
          </a:p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数据的存储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在高级语言中，以变量的形式标记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在可执行程序中，映射变量到地址表位置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在内存储器中，以存储单元存储</a:t>
            </a: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E3ED71C4-2B5B-4877-AA45-74740A9B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F16D26-FF06-4976-847E-F998454B082E}" type="slidenum">
              <a:rPr lang="zh-CN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1" name="Group 68">
            <a:extLst>
              <a:ext uri="{FF2B5EF4-FFF2-40B4-BE49-F238E27FC236}">
                <a16:creationId xmlns:a16="http://schemas.microsoft.com/office/drawing/2014/main" id="{D52BC91A-F703-4241-8B17-CFD71CF636D2}"/>
              </a:ext>
            </a:extLst>
          </p:cNvPr>
          <p:cNvGrpSpPr>
            <a:grpSpLocks/>
          </p:cNvGrpSpPr>
          <p:nvPr/>
        </p:nvGrpSpPr>
        <p:grpSpPr bwMode="auto">
          <a:xfrm>
            <a:off x="539824" y="3235151"/>
            <a:ext cx="7848600" cy="3578225"/>
            <a:chOff x="528" y="1612"/>
            <a:chExt cx="4944" cy="2254"/>
          </a:xfrm>
        </p:grpSpPr>
        <p:sp>
          <p:nvSpPr>
            <p:cNvPr id="39943" name="Text Box 43">
              <a:extLst>
                <a:ext uri="{FF2B5EF4-FFF2-40B4-BE49-F238E27FC236}">
                  <a16:creationId xmlns:a16="http://schemas.microsoft.com/office/drawing/2014/main" id="{45B6F250-3CA6-4BD1-B0B1-477C5B1C7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764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39944" name="Text Box 44">
              <a:extLst>
                <a:ext uri="{FF2B5EF4-FFF2-40B4-BE49-F238E27FC236}">
                  <a16:creationId xmlns:a16="http://schemas.microsoft.com/office/drawing/2014/main" id="{34A2C0E6-85BD-4146-9044-01F8F0EE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586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5" name="Text Box 45">
              <a:extLst>
                <a:ext uri="{FF2B5EF4-FFF2-40B4-BE49-F238E27FC236}">
                  <a16:creationId xmlns:a16="http://schemas.microsoft.com/office/drawing/2014/main" id="{1AE60977-2DF0-4C31-842C-744BB60A2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942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AutoShape 46">
              <a:extLst>
                <a:ext uri="{FF2B5EF4-FFF2-40B4-BE49-F238E27FC236}">
                  <a16:creationId xmlns:a16="http://schemas.microsoft.com/office/drawing/2014/main" id="{B5DC1FE4-34B3-48B8-B2D2-5EE16F0DF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579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 Box 47">
              <a:extLst>
                <a:ext uri="{FF2B5EF4-FFF2-40B4-BE49-F238E27FC236}">
                  <a16:creationId xmlns:a16="http://schemas.microsoft.com/office/drawing/2014/main" id="{F62B7B7F-B8F5-4DA5-9901-AEB041F2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2693"/>
              <a:ext cx="61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8/16/32/64 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存储单元</a:t>
              </a:r>
            </a:p>
          </p:txBody>
        </p:sp>
        <p:sp>
          <p:nvSpPr>
            <p:cNvPr id="39948" name="Text Box 48">
              <a:extLst>
                <a:ext uri="{FF2B5EF4-FFF2-40B4-BE49-F238E27FC236}">
                  <a16:creationId xmlns:a16="http://schemas.microsoft.com/office/drawing/2014/main" id="{8B85AC67-6683-4162-B7A1-C81374BD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2755"/>
              <a:ext cx="3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grade:</a:t>
              </a:r>
            </a:p>
          </p:txBody>
        </p:sp>
        <p:sp>
          <p:nvSpPr>
            <p:cNvPr id="39949" name="Text Box 49">
              <a:extLst>
                <a:ext uri="{FF2B5EF4-FFF2-40B4-BE49-F238E27FC236}">
                  <a16:creationId xmlns:a16="http://schemas.microsoft.com/office/drawing/2014/main" id="{299D6A08-A2DD-4ACD-BBB1-9FB73F529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" y="3168"/>
              <a:ext cx="296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十进制的 71 对应的二进制表示为 1000111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FFAB02 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是存储 71 的存储单元的内存地址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 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是存储 71 的存储单元的字符串标识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地址表位置信息 是 在编译、链接时放入可执行程序中的，是相对地址</a:t>
              </a:r>
            </a:p>
          </p:txBody>
        </p:sp>
        <p:sp>
          <p:nvSpPr>
            <p:cNvPr id="39950" name="Text Box 50">
              <a:extLst>
                <a:ext uri="{FF2B5EF4-FFF2-40B4-BE49-F238E27FC236}">
                  <a16:creationId xmlns:a16="http://schemas.microsoft.com/office/drawing/2014/main" id="{643B95CA-F4AD-4165-9660-C2B3BD37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2600"/>
              <a:ext cx="39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FFAB01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FFAB02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FFAB03</a:t>
              </a:r>
            </a:p>
          </p:txBody>
        </p:sp>
        <p:sp>
          <p:nvSpPr>
            <p:cNvPr id="39951" name="Text Box 51">
              <a:extLst>
                <a:ext uri="{FF2B5EF4-FFF2-40B4-BE49-F238E27FC236}">
                  <a16:creationId xmlns:a16="http://schemas.microsoft.com/office/drawing/2014/main" id="{062FEE2D-43C3-4A4B-8118-8C1F41EED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36"/>
              <a:ext cx="861" cy="57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rIns="0" bIns="118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 = 71;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9952" name="Text Box 52">
              <a:extLst>
                <a:ext uri="{FF2B5EF4-FFF2-40B4-BE49-F238E27FC236}">
                  <a16:creationId xmlns:a16="http://schemas.microsoft.com/office/drawing/2014/main" id="{4A3A62E8-F098-4DF8-95F4-9678D23D7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2044"/>
              <a:ext cx="8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 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语言程序</a:t>
              </a:r>
            </a:p>
          </p:txBody>
        </p:sp>
        <p:sp>
          <p:nvSpPr>
            <p:cNvPr id="39953" name="Text Box 53">
              <a:extLst>
                <a:ext uri="{FF2B5EF4-FFF2-40B4-BE49-F238E27FC236}">
                  <a16:creationId xmlns:a16="http://schemas.microsoft.com/office/drawing/2014/main" id="{EA045E5E-28E4-4360-9A28-2BE1F84CA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975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‘grade’  |  FFAB02</a:t>
              </a:r>
            </a:p>
          </p:txBody>
        </p:sp>
        <p:sp>
          <p:nvSpPr>
            <p:cNvPr id="39954" name="Text Box 54">
              <a:extLst>
                <a:ext uri="{FF2B5EF4-FFF2-40B4-BE49-F238E27FC236}">
                  <a16:creationId xmlns:a16="http://schemas.microsoft.com/office/drawing/2014/main" id="{4D1EF68D-3393-4A88-B7F3-C78BBDC07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797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5" name="Text Box 55">
              <a:extLst>
                <a:ext uri="{FF2B5EF4-FFF2-40B4-BE49-F238E27FC236}">
                  <a16:creationId xmlns:a16="http://schemas.microsoft.com/office/drawing/2014/main" id="{7274F4FA-D3DF-4678-85DD-5149F7364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153"/>
              <a:ext cx="975" cy="17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6" name="Text Box 56">
              <a:extLst>
                <a:ext uri="{FF2B5EF4-FFF2-40B4-BE49-F238E27FC236}">
                  <a16:creationId xmlns:a16="http://schemas.microsoft.com/office/drawing/2014/main" id="{B0CCC800-40BD-42D4-ADD4-2A1B85673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2333"/>
              <a:ext cx="975" cy="25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9957" name="Text Box 57">
              <a:extLst>
                <a:ext uri="{FF2B5EF4-FFF2-40B4-BE49-F238E27FC236}">
                  <a16:creationId xmlns:a16="http://schemas.microsoft.com/office/drawing/2014/main" id="{8EF478ED-1D58-4366-BA1F-0DB9284DC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804"/>
              <a:ext cx="39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DCD04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DCE04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DCF04</a:t>
              </a:r>
            </a:p>
          </p:txBody>
        </p:sp>
        <p:sp>
          <p:nvSpPr>
            <p:cNvPr id="39958" name="AutoShape 58">
              <a:extLst>
                <a:ext uri="{FF2B5EF4-FFF2-40B4-BE49-F238E27FC236}">
                  <a16:creationId xmlns:a16="http://schemas.microsoft.com/office/drawing/2014/main" id="{056D5E3C-DF2A-4F9B-9070-2E5F3A9C6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777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Text Box 59">
              <a:extLst>
                <a:ext uri="{FF2B5EF4-FFF2-40B4-BE49-F238E27FC236}">
                  <a16:creationId xmlns:a16="http://schemas.microsoft.com/office/drawing/2014/main" id="{7E9C6B73-A452-439D-AF8B-566F995F8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1974"/>
              <a:ext cx="61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变量地址表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256 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bytes / 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单元</a:t>
              </a:r>
            </a:p>
          </p:txBody>
        </p:sp>
        <p:sp>
          <p:nvSpPr>
            <p:cNvPr id="39960" name="AutoShape 61">
              <a:extLst>
                <a:ext uri="{FF2B5EF4-FFF2-40B4-BE49-F238E27FC236}">
                  <a16:creationId xmlns:a16="http://schemas.microsoft.com/office/drawing/2014/main" id="{257AB334-71F2-4336-912C-D6AC5538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36"/>
              <a:ext cx="1008" cy="576"/>
            </a:xfrm>
            <a:prstGeom prst="flowChartDocumen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可执行程序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（含有地址表位置信息）</a:t>
              </a:r>
            </a:p>
          </p:txBody>
        </p:sp>
        <p:sp>
          <p:nvSpPr>
            <p:cNvPr id="39961" name="AutoShape 62">
              <a:extLst>
                <a:ext uri="{FF2B5EF4-FFF2-40B4-BE49-F238E27FC236}">
                  <a16:creationId xmlns:a16="http://schemas.microsoft.com/office/drawing/2014/main" id="{2ADD11AF-F533-419D-9701-9809425F6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2434"/>
              <a:ext cx="322" cy="144"/>
            </a:xfrm>
            <a:prstGeom prst="rightArrow">
              <a:avLst>
                <a:gd name="adj1" fmla="val 50000"/>
                <a:gd name="adj2" fmla="val 55903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2" name="Freeform 63">
              <a:extLst>
                <a:ext uri="{FF2B5EF4-FFF2-40B4-BE49-F238E27FC236}">
                  <a16:creationId xmlns:a16="http://schemas.microsoft.com/office/drawing/2014/main" id="{2AA4487F-0594-49AE-A085-DCE22D47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991"/>
              <a:ext cx="576" cy="677"/>
            </a:xfrm>
            <a:custGeom>
              <a:avLst/>
              <a:gdLst>
                <a:gd name="T0" fmla="*/ 0 w 576"/>
                <a:gd name="T1" fmla="*/ 15931 h 632"/>
                <a:gd name="T2" fmla="*/ 192 w 576"/>
                <a:gd name="T3" fmla="*/ 17472 h 632"/>
                <a:gd name="T4" fmla="*/ 288 w 576"/>
                <a:gd name="T5" fmla="*/ 2503 h 632"/>
                <a:gd name="T6" fmla="*/ 576 w 576"/>
                <a:gd name="T7" fmla="*/ 2503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632"/>
                <a:gd name="T14" fmla="*/ 576 w 576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632">
                  <a:moveTo>
                    <a:pt x="0" y="512"/>
                  </a:moveTo>
                  <a:cubicBezTo>
                    <a:pt x="72" y="572"/>
                    <a:pt x="144" y="632"/>
                    <a:pt x="192" y="560"/>
                  </a:cubicBezTo>
                  <a:cubicBezTo>
                    <a:pt x="240" y="488"/>
                    <a:pt x="224" y="160"/>
                    <a:pt x="288" y="80"/>
                  </a:cubicBezTo>
                  <a:cubicBezTo>
                    <a:pt x="352" y="0"/>
                    <a:pt x="528" y="80"/>
                    <a:pt x="576" y="8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Text Box 64">
              <a:extLst>
                <a:ext uri="{FF2B5EF4-FFF2-40B4-BE49-F238E27FC236}">
                  <a16:creationId xmlns:a16="http://schemas.microsoft.com/office/drawing/2014/main" id="{60B85FFA-0482-4E25-8CE0-9CE967687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956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编译、链接</a:t>
              </a:r>
            </a:p>
          </p:txBody>
        </p:sp>
        <p:sp>
          <p:nvSpPr>
            <p:cNvPr id="39964" name="Text Box 65">
              <a:extLst>
                <a:ext uri="{FF2B5EF4-FFF2-40B4-BE49-F238E27FC236}">
                  <a16:creationId xmlns:a16="http://schemas.microsoft.com/office/drawing/2014/main" id="{49A7B581-D78A-4CE3-9E6C-BD15F621B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1612"/>
              <a:ext cx="9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内存储器（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memory）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91607E-EDC4-4F01-9F7C-FAE60160751E}"/>
              </a:ext>
            </a:extLst>
          </p:cNvPr>
          <p:cNvSpPr txBox="1"/>
          <p:nvPr/>
        </p:nvSpPr>
        <p:spPr>
          <a:xfrm>
            <a:off x="3109743" y="1302232"/>
            <a:ext cx="4824412" cy="1939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如果把程序看做是菜的话，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编程就是种菜，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编译连接以后变成做好的菜，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这时的菜还在锅里（硬盘上），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由操作系统把它放到碗里（内存）。。。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你，就可以吃了（运行）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08125C6-BD67-428A-BD10-BFB831531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92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578DF767-6614-4755-B4F4-9DD7C4C5B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6752"/>
            <a:ext cx="8856663" cy="58578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变量是用来标识数据，说明数据含义的，在上例中，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grade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标识的数据是数值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71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变量名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，编程人员可自定义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变量作用域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，变量的有效作用范围，变量名在作用域内不能重名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全局变量（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global variable），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在所有程序模块中都有效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局部变量（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local variable），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在单个程序模块中有效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变量的生命周期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life cycle）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变量声明，声明变量为某一数据类型的数据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初始化，给变量一个初始值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使用，赋值，参与各种操作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释放（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release）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常量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一个值绑定到一个名字，这个值是不可变的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可参与操作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例如，#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define MAX 30</a:t>
            </a:r>
          </a:p>
        </p:txBody>
      </p:sp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24016ADB-0C07-44E1-AE0B-7E25B8BF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34E8F-2061-41B3-9877-51C8B0278531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120EE0B-5808-42E9-8092-4C79D035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64797"/>
  <p:extLst mod="1">
    <p:ext uri="{E180D4A7-C9FB-4DFB-919C-405C955672EB}">
      <p14:showEvtLst xmlns:p14="http://schemas.microsoft.com/office/powerpoint/2010/main">
        <p14:triggerEvt type="onClick" time="35713" objId="65550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6CE894BF-D550-40A0-A96A-0A5C50B85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23912"/>
            <a:ext cx="8713787" cy="580548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程序语言所支持的数据表示形式，一个程序语言所支持的数据类型可有多种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数据类型的定义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，有如下三个方面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标识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0700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例如，在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整数标识，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float-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浮点数，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double-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双精度数，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bool-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布尔型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值的定义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0700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的值域范围是(-2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31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-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2147483648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 (2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-1= 2147483647)，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在存储器里所占的存储空间是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32bits(4 bytes, 1 byte = 8 bits)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的值域范围（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-3.4×10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3.4×10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38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，占用存储空间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32bits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，有效数字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6-7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位。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操作的定义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0700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例如，加(+)、减(-)、乘(*)、除(/)等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0700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还有一些函数，例如，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sqrt(x)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pow(3,2)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A1DD23B8-1584-44F6-849D-5B7D473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DB482-1ADD-492C-9C9D-65E9588B72C7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E9B222-8566-4962-B76C-2B8CC63C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5430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D871AC8-9910-447C-AD4B-B75F38F76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9379"/>
            <a:ext cx="8534400" cy="5688013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简单（基本）数据类型</a:t>
            </a: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整数（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Integer），71，256</a:t>
            </a: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实型（浮点型，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Floating-Point Real Number），3.141592654</a:t>
            </a: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字符型（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Char），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A’，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一般习惯用单引号</a:t>
            </a: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String），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NEU”，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一般习惯用双引号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布尔型（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Boolean），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只有两个值：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True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枚举型（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Enumeration），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EmployeeSex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{ Male, Female };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枚举类型把一组变量定义为整数常量，使代码清晰易读。用好了很方便。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其它</a:t>
            </a: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714E4E69-D68F-4803-89BE-A83E8274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AB66F8-FDCA-4BA8-9B28-D1687035E68F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C8097CD3-B2BE-420B-850A-8D2C4D7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0213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1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B974CE4-706A-42AE-A38F-EC7C3F38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49275"/>
            <a:ext cx="2305050" cy="2529959"/>
          </a:xfrm>
          <a:prstGeom prst="cloudCallout">
            <a:avLst>
              <a:gd name="adj1" fmla="val -95622"/>
              <a:gd name="adj2" fmla="val 2460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这些基本数据类型，几乎任何语言都有，无非是在不同的语言中标识符不一样而已。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BA3723-2A6A-45C2-A443-0CEC4FBC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55274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5606" objId="6"/>
        <p14:triggerEvt type="onClick" time="47306" objId="6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D3203CC8-FFD5-4F0F-AD20-E26CC46C5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8809"/>
            <a:ext cx="8964612" cy="5616575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结构化数据类型</a:t>
            </a:r>
          </a:p>
          <a:p>
            <a:pPr marL="1333500" lvl="2"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（向量，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Array，Vector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数据类型“相同”的一组数据元素（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element）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的集合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，例如，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name[20]</a:t>
            </a:r>
          </a:p>
          <a:p>
            <a:pPr marL="1806575" lvl="3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数组中数据元素的数目，称为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数组长度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length）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 数组大小（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size）</a:t>
            </a:r>
          </a:p>
          <a:p>
            <a:pPr marL="1806575" lvl="3"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一般数组长度是固定的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fixed），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有些程序语言允许可变长的数组</a:t>
            </a:r>
          </a:p>
          <a:p>
            <a:pPr marL="1806575" lvl="3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一个数据元素在数组中所处的位置，称为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元素标号 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元素索引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index）</a:t>
            </a:r>
          </a:p>
          <a:p>
            <a:pPr marL="1806575" lvl="3"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标号的计算方法</a:t>
            </a:r>
          </a:p>
          <a:p>
            <a:pPr marL="2289175" lvl="4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有的程序语言的数组标号从 0 算起，例如，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 name[20]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name[0]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name[19]</a:t>
            </a:r>
          </a:p>
          <a:p>
            <a:pPr marL="2289175" lvl="4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有的程序语言的数组标号从 1 算起，从 [1] 到 [20]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89175" lvl="4">
              <a:defRPr/>
            </a:pP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还有的语言，分配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个存储单元，从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算起，都不会出错</a:t>
            </a:r>
          </a:p>
          <a:p>
            <a:pPr marL="1806575" lvl="3"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数组元素的引用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，数组名[标号]，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name[8]</a:t>
            </a:r>
          </a:p>
          <a:p>
            <a:pPr marL="1806575" lvl="3">
              <a:defRPr/>
            </a:pP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使用操作时，速度比较快</a:t>
            </a:r>
          </a:p>
        </p:txBody>
      </p:sp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1667E1FB-AA6F-4DA3-8810-FD6C5DD7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6E27E-B2D3-4571-A9B6-DD754979636E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5AA0020-4EB3-4CC7-9038-B9801446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6659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9705966B-42A9-472F-8AEB-6005229BC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1710"/>
            <a:ext cx="8964612" cy="5327650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结构化数据类型</a:t>
            </a:r>
          </a:p>
          <a:p>
            <a:pPr marL="1333500" lvl="2"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Structure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记录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，Record），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数据类型可以是“不同”的一组数据项（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item，component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的集合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，例如，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语言中，一个结构可定义如下：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EmployeeType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char name[20];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Age;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char Dept[20];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Employee;</a:t>
            </a:r>
          </a:p>
          <a:p>
            <a:pPr marL="1806575" lvl="3">
              <a:buFontTx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EmployeeType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1806575" lvl="3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结构中，数据项的数据类型可以不同</a:t>
            </a:r>
          </a:p>
          <a:p>
            <a:pPr marL="1806575" lvl="3"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数据项的引用，结构名.数据项名，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emp.Age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使用操作时，速度比数组稍慢一点，但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比数组元素的含义更明了</a:t>
            </a:r>
          </a:p>
          <a:p>
            <a:pPr marL="1806575" lvl="3">
              <a:buFontTx/>
              <a:buNone/>
              <a:defRPr/>
            </a:pP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393BECD5-9CF4-4012-9DDF-3F82301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A80531-2702-4CDC-B60A-8639D97E9FA6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435F13-5BF8-4D4D-A2F7-913B4087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39720"/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39BCCDFC-187F-458B-9AD5-3E02F7AD8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6801"/>
            <a:ext cx="8534400" cy="5616575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结构化数据类型</a:t>
            </a:r>
          </a:p>
          <a:p>
            <a:pPr marL="1333500" lvl="2"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Structure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，记录，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Record）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一个结构中可以包含另外一个结构，即，结构定义是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可嵌套的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NameType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char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firstName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[10];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char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lastName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[10];</a:t>
            </a:r>
          </a:p>
          <a:p>
            <a:pPr marL="2289175" lvl="4">
              <a:buFontTx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Name;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EmployeeType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NameType</a:t>
            </a:r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name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289175" lvl="4"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Age;</a:t>
            </a:r>
          </a:p>
          <a:p>
            <a:pPr marL="2289175" lvl="4">
              <a:buFontTx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Employee[20]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862013" lvl="1">
              <a:defRPr/>
            </a:pP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数组元素的数据类型 可以为“结构”；结构中数据项也可定义为“数组”</a:t>
            </a: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1817262C-F0FC-4AEE-9586-45AD3A30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D3DAA-25BC-4475-A7A4-D3255D750493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4EDD3F5-3F78-48C7-A1BF-8BD4233E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2971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1E49CF8-03B4-43C9-B1D6-D215D050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内容介绍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D35C111-0321-4B19-836A-96651E5157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03313"/>
            <a:ext cx="4319587" cy="56388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什么是编程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编程语言与开发环境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数据的存储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变量的声明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关键字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操作符类型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内置函数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C5B0B2F9-7A2D-4581-A53D-C4C6B00A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2E580-6FBC-4745-B207-D792BAD4E62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61" name="Rectangle 16">
            <a:extLst>
              <a:ext uri="{FF2B5EF4-FFF2-40B4-BE49-F238E27FC236}">
                <a16:creationId xmlns:a16="http://schemas.microsoft.com/office/drawing/2014/main" id="{79693122-A673-46CD-9D96-4BF0130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1074738"/>
            <a:ext cx="3433763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862013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程序语言分类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编程基本原则</a:t>
            </a: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分解组合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抽象化模块</a:t>
            </a: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封装化模块</a:t>
            </a: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编程的学习方法</a:t>
            </a:r>
          </a:p>
        </p:txBody>
      </p:sp>
      <p:sp>
        <p:nvSpPr>
          <p:cNvPr id="7" name="AutoShape 64">
            <a:extLst>
              <a:ext uri="{FF2B5EF4-FFF2-40B4-BE49-F238E27FC236}">
                <a16:creationId xmlns:a16="http://schemas.microsoft.com/office/drawing/2014/main" id="{5FD7D821-0C41-4520-A49A-5BB1086C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1196876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6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93FB6F8-164C-4303-B333-673185CE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4345037"/>
            <a:ext cx="4319586" cy="2108299"/>
          </a:xfrm>
          <a:prstGeom prst="cloudCallout">
            <a:avLst>
              <a:gd name="adj1" fmla="val -52037"/>
              <a:gd name="adj2" fmla="val -5956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本章的内容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是在已学计算机语言的基础上，对编程方法的一个简单归纳总结。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这里所介绍的一些原理，适用于大部分开发语言。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advClick="0" advTm="42253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2671" objId="7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F3D3AC46-8CF9-47D6-AA16-EF3F22F77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7744"/>
            <a:ext cx="8670925" cy="17272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指针型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Pointer，Access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一种特殊、重要的数据类型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几乎所有的数据类型都有相应的指针型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指针的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效率高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，使用它有助于提高程序执行速度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使用时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容易出错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，而且查错和纠错很难，不到万不得已，尽量少用指针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E316C98D-3269-4942-9246-992F3BA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324" y="650279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541BD-715E-4133-835E-7B96CE8836EA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53253" name="组合 34">
            <a:extLst>
              <a:ext uri="{FF2B5EF4-FFF2-40B4-BE49-F238E27FC236}">
                <a16:creationId xmlns:a16="http://schemas.microsoft.com/office/drawing/2014/main" id="{F350D0B3-2012-452B-8995-15C6D54B4634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2927746"/>
            <a:ext cx="8964612" cy="3333750"/>
            <a:chOff x="179388" y="3068638"/>
            <a:chExt cx="8964612" cy="3333751"/>
          </a:xfrm>
        </p:grpSpPr>
        <p:sp>
          <p:nvSpPr>
            <p:cNvPr id="53256" name="Text Box 5">
              <a:extLst>
                <a:ext uri="{FF2B5EF4-FFF2-40B4-BE49-F238E27FC236}">
                  <a16:creationId xmlns:a16="http://schemas.microsoft.com/office/drawing/2014/main" id="{42F7421C-6704-4B1D-988F-37DC17162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4897438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53257" name="Text Box 6">
              <a:extLst>
                <a:ext uri="{FF2B5EF4-FFF2-40B4-BE49-F238E27FC236}">
                  <a16:creationId xmlns:a16="http://schemas.microsoft.com/office/drawing/2014/main" id="{33EA81BC-5BD5-410E-A95A-42A31D17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4614863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8" name="Text Box 7">
              <a:extLst>
                <a:ext uri="{FF2B5EF4-FFF2-40B4-BE49-F238E27FC236}">
                  <a16:creationId xmlns:a16="http://schemas.microsoft.com/office/drawing/2014/main" id="{239C3040-C9C5-4713-90D4-4A5CE38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5180013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9" name="AutoShape 8">
              <a:extLst>
                <a:ext uri="{FF2B5EF4-FFF2-40B4-BE49-F238E27FC236}">
                  <a16:creationId xmlns:a16="http://schemas.microsoft.com/office/drawing/2014/main" id="{5C2E4E29-79E6-48EA-B8DB-00906F8A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51" y="4603751"/>
              <a:ext cx="84572" cy="914400"/>
            </a:xfrm>
            <a:prstGeom prst="rightBrace">
              <a:avLst>
                <a:gd name="adj1" fmla="val 10001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0" name="Text Box 9">
              <a:extLst>
                <a:ext uri="{FF2B5EF4-FFF2-40B4-BE49-F238E27FC236}">
                  <a16:creationId xmlns:a16="http://schemas.microsoft.com/office/drawing/2014/main" id="{D952FCE0-3732-4431-85A3-565B247FD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566" y="4784726"/>
              <a:ext cx="1088862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8/16/32/64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存储单元</a:t>
              </a:r>
            </a:p>
          </p:txBody>
        </p:sp>
        <p:sp>
          <p:nvSpPr>
            <p:cNvPr id="53261" name="Text Box 10">
              <a:extLst>
                <a:ext uri="{FF2B5EF4-FFF2-40B4-BE49-F238E27FC236}">
                  <a16:creationId xmlns:a16="http://schemas.microsoft.com/office/drawing/2014/main" id="{9B1D5C49-F509-44F4-AA72-FFAD08DB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599" y="4883151"/>
              <a:ext cx="558526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grade:</a:t>
              </a:r>
            </a:p>
          </p:txBody>
        </p:sp>
        <p:sp>
          <p:nvSpPr>
            <p:cNvPr id="53262" name="Text Box 12">
              <a:extLst>
                <a:ext uri="{FF2B5EF4-FFF2-40B4-BE49-F238E27FC236}">
                  <a16:creationId xmlns:a16="http://schemas.microsoft.com/office/drawing/2014/main" id="{6CBCE43C-31C7-4F7F-9F2D-A0B2F042A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467" y="4572001"/>
              <a:ext cx="687146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FFAB01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FFAB02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FFAB03</a:t>
              </a:r>
            </a:p>
          </p:txBody>
        </p:sp>
        <p:sp>
          <p:nvSpPr>
            <p:cNvPr id="53263" name="Text Box 13">
              <a:extLst>
                <a:ext uri="{FF2B5EF4-FFF2-40B4-BE49-F238E27FC236}">
                  <a16:creationId xmlns:a16="http://schemas.microsoft.com/office/drawing/2014/main" id="{E6B5BAC9-DC6E-4BB6-B5B2-28C11B1A0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48051"/>
              <a:ext cx="1686150" cy="23622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rIns="0" bIns="118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int grade;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int *p;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 = 71;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grade = grade + 1;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p = &amp;grade;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*p = *p + 2;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53264" name="Text Box 14">
              <a:extLst>
                <a:ext uri="{FF2B5EF4-FFF2-40B4-BE49-F238E27FC236}">
                  <a16:creationId xmlns:a16="http://schemas.microsoft.com/office/drawing/2014/main" id="{84A84C33-F840-42C6-8CB4-1E37672C6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26" y="3143251"/>
              <a:ext cx="151700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 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语言程序</a:t>
              </a:r>
            </a:p>
          </p:txBody>
        </p:sp>
        <p:sp>
          <p:nvSpPr>
            <p:cNvPr id="53265" name="Text Box 15">
              <a:extLst>
                <a:ext uri="{FF2B5EF4-FFF2-40B4-BE49-F238E27FC236}">
                  <a16:creationId xmlns:a16="http://schemas.microsoft.com/office/drawing/2014/main" id="{4A118620-57D1-40A0-953B-4C3BBE6F1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3644901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‘grade’  |  FFAB02</a:t>
              </a:r>
            </a:p>
          </p:txBody>
        </p:sp>
        <p:sp>
          <p:nvSpPr>
            <p:cNvPr id="53266" name="Text Box 16">
              <a:extLst>
                <a:ext uri="{FF2B5EF4-FFF2-40B4-BE49-F238E27FC236}">
                  <a16:creationId xmlns:a16="http://schemas.microsoft.com/office/drawing/2014/main" id="{4EDE8D5A-D85D-48F4-A84F-0012471AA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3362326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7" name="Text Box 17">
              <a:extLst>
                <a:ext uri="{FF2B5EF4-FFF2-40B4-BE49-F238E27FC236}">
                  <a16:creationId xmlns:a16="http://schemas.microsoft.com/office/drawing/2014/main" id="{C0FED956-1111-4E53-B68D-F40E9607A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3927476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18">
              <a:extLst>
                <a:ext uri="{FF2B5EF4-FFF2-40B4-BE49-F238E27FC236}">
                  <a16:creationId xmlns:a16="http://schemas.microsoft.com/office/drawing/2014/main" id="{C24B4458-E519-4400-AB9D-A50FBE99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125" y="4213226"/>
              <a:ext cx="1717865" cy="40322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53269" name="Text Box 19">
              <a:extLst>
                <a:ext uri="{FF2B5EF4-FFF2-40B4-BE49-F238E27FC236}">
                  <a16:creationId xmlns:a16="http://schemas.microsoft.com/office/drawing/2014/main" id="{DBBF4EB4-A6B6-4F70-910F-5EAD8B633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467" y="3357563"/>
              <a:ext cx="687146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DCD04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DCE04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DCF04</a:t>
              </a:r>
            </a:p>
          </p:txBody>
        </p:sp>
        <p:sp>
          <p:nvSpPr>
            <p:cNvPr id="53270" name="AutoShape 20">
              <a:extLst>
                <a:ext uri="{FF2B5EF4-FFF2-40B4-BE49-F238E27FC236}">
                  <a16:creationId xmlns:a16="http://schemas.microsoft.com/office/drawing/2014/main" id="{153E17BD-DA2D-456C-9172-8CB72269F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51" y="3330576"/>
              <a:ext cx="84572" cy="914400"/>
            </a:xfrm>
            <a:prstGeom prst="rightBrace">
              <a:avLst>
                <a:gd name="adj1" fmla="val 10001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1" name="Text Box 21">
              <a:extLst>
                <a:ext uri="{FF2B5EF4-FFF2-40B4-BE49-F238E27FC236}">
                  <a16:creationId xmlns:a16="http://schemas.microsoft.com/office/drawing/2014/main" id="{B6B3FAD6-A2DC-4E8B-B146-B871B03BD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7756" y="3643313"/>
              <a:ext cx="1256244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 变量地址表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256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bytes /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单元</a:t>
              </a:r>
            </a:p>
          </p:txBody>
        </p:sp>
        <p:sp>
          <p:nvSpPr>
            <p:cNvPr id="53272" name="AutoShape 22">
              <a:extLst>
                <a:ext uri="{FF2B5EF4-FFF2-40B4-BE49-F238E27FC236}">
                  <a16:creationId xmlns:a16="http://schemas.microsoft.com/office/drawing/2014/main" id="{6109D9E4-821C-45C9-B5A5-C86EBEB6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827" y="4059238"/>
              <a:ext cx="1776008" cy="914400"/>
            </a:xfrm>
            <a:prstGeom prst="flowChartDocumen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可执行程序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（含有地址表位置信息）</a:t>
              </a:r>
            </a:p>
          </p:txBody>
        </p:sp>
        <p:sp>
          <p:nvSpPr>
            <p:cNvPr id="53273" name="AutoShape 23">
              <a:extLst>
                <a:ext uri="{FF2B5EF4-FFF2-40B4-BE49-F238E27FC236}">
                  <a16:creationId xmlns:a16="http://schemas.microsoft.com/office/drawing/2014/main" id="{A43E1E21-471E-4AEF-9696-5ABCD04A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158" y="4373563"/>
              <a:ext cx="567336" cy="228600"/>
            </a:xfrm>
            <a:prstGeom prst="rightArrow">
              <a:avLst>
                <a:gd name="adj1" fmla="val 50000"/>
                <a:gd name="adj2" fmla="val 55898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4" name="Freeform 24">
              <a:extLst>
                <a:ext uri="{FF2B5EF4-FFF2-40B4-BE49-F238E27FC236}">
                  <a16:creationId xmlns:a16="http://schemas.microsoft.com/office/drawing/2014/main" id="{F1F132F1-221A-4ACB-9CD5-DD4DD0D2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835" y="3670301"/>
              <a:ext cx="1014862" cy="1074738"/>
            </a:xfrm>
            <a:custGeom>
              <a:avLst/>
              <a:gdLst>
                <a:gd name="T0" fmla="*/ 0 w 576"/>
                <a:gd name="T1" fmla="*/ 2147483646 h 632"/>
                <a:gd name="T2" fmla="*/ 2147483646 w 576"/>
                <a:gd name="T3" fmla="*/ 2147483646 h 632"/>
                <a:gd name="T4" fmla="*/ 2147483646 w 576"/>
                <a:gd name="T5" fmla="*/ 2147483646 h 632"/>
                <a:gd name="T6" fmla="*/ 2147483646 w 576"/>
                <a:gd name="T7" fmla="*/ 2147483646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632"/>
                <a:gd name="T14" fmla="*/ 576 w 576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632">
                  <a:moveTo>
                    <a:pt x="0" y="512"/>
                  </a:moveTo>
                  <a:cubicBezTo>
                    <a:pt x="72" y="572"/>
                    <a:pt x="144" y="632"/>
                    <a:pt x="192" y="560"/>
                  </a:cubicBezTo>
                  <a:cubicBezTo>
                    <a:pt x="240" y="488"/>
                    <a:pt x="224" y="160"/>
                    <a:pt x="288" y="80"/>
                  </a:cubicBezTo>
                  <a:cubicBezTo>
                    <a:pt x="352" y="0"/>
                    <a:pt x="528" y="80"/>
                    <a:pt x="576" y="8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Text Box 25">
              <a:extLst>
                <a:ext uri="{FF2B5EF4-FFF2-40B4-BE49-F238E27FC236}">
                  <a16:creationId xmlns:a16="http://schemas.microsoft.com/office/drawing/2014/main" id="{53E773E8-35F0-49E3-A81B-8F8B1D04B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396" y="4568826"/>
              <a:ext cx="445764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编译链接</a:t>
              </a:r>
            </a:p>
          </p:txBody>
        </p:sp>
        <p:sp>
          <p:nvSpPr>
            <p:cNvPr id="53276" name="Text Box 26">
              <a:extLst>
                <a:ext uri="{FF2B5EF4-FFF2-40B4-BE49-F238E27FC236}">
                  <a16:creationId xmlns:a16="http://schemas.microsoft.com/office/drawing/2014/main" id="{51A0A0E5-BF9D-404A-9701-8343AFE48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935" y="3068638"/>
              <a:ext cx="1654436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内存储器（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memory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53277" name="Text Box 27">
              <a:extLst>
                <a:ext uri="{FF2B5EF4-FFF2-40B4-BE49-F238E27FC236}">
                  <a16:creationId xmlns:a16="http://schemas.microsoft.com/office/drawing/2014/main" id="{9B650451-83D1-4F90-8ED5-CD308EED4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5461001"/>
              <a:ext cx="1717865" cy="40322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53278" name="Text Box 28">
              <a:extLst>
                <a:ext uri="{FF2B5EF4-FFF2-40B4-BE49-F238E27FC236}">
                  <a16:creationId xmlns:a16="http://schemas.microsoft.com/office/drawing/2014/main" id="{0ED0332B-2751-43E2-9BBE-E98CD1553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363" y="5864226"/>
              <a:ext cx="1717865" cy="28416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FFAB02</a:t>
              </a:r>
            </a:p>
          </p:txBody>
        </p:sp>
        <p:sp>
          <p:nvSpPr>
            <p:cNvPr id="53279" name="Text Box 29">
              <a:extLst>
                <a:ext uri="{FF2B5EF4-FFF2-40B4-BE49-F238E27FC236}">
                  <a16:creationId xmlns:a16="http://schemas.microsoft.com/office/drawing/2014/main" id="{F334688D-C214-4585-9C5C-E3BCAE016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599" y="5875338"/>
              <a:ext cx="558526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p:</a:t>
              </a:r>
            </a:p>
          </p:txBody>
        </p:sp>
        <p:sp>
          <p:nvSpPr>
            <p:cNvPr id="53280" name="Text Box 30">
              <a:extLst>
                <a:ext uri="{FF2B5EF4-FFF2-40B4-BE49-F238E27FC236}">
                  <a16:creationId xmlns:a16="http://schemas.microsoft.com/office/drawing/2014/main" id="{F7E01AE6-6F21-466D-B9F4-4F685864B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851" y="5886451"/>
              <a:ext cx="1353149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32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存储单元</a:t>
              </a:r>
            </a:p>
          </p:txBody>
        </p:sp>
        <p:sp>
          <p:nvSpPr>
            <p:cNvPr id="53281" name="Text Box 31">
              <a:extLst>
                <a:ext uri="{FF2B5EF4-FFF2-40B4-BE49-F238E27FC236}">
                  <a16:creationId xmlns:a16="http://schemas.microsoft.com/office/drawing/2014/main" id="{17C3A19F-21AF-47C1-8455-BDC073031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467" y="5876926"/>
              <a:ext cx="687146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FFAF36</a:t>
              </a:r>
            </a:p>
          </p:txBody>
        </p:sp>
        <p:sp>
          <p:nvSpPr>
            <p:cNvPr id="53282" name="Text Box 33">
              <a:extLst>
                <a:ext uri="{FF2B5EF4-FFF2-40B4-BE49-F238E27FC236}">
                  <a16:creationId xmlns:a16="http://schemas.microsoft.com/office/drawing/2014/main" id="{9A5C2292-B565-4A10-A058-2B5E37FA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255" y="5124451"/>
              <a:ext cx="2368011" cy="127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*p = *p + 2; 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相当于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*(FFAB02) =*(FFAB02)+2;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*p = *(p+2); </a:t>
              </a: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相当于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*(FFAB02) = *(FFAB04);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3" name="TextBox 33">
              <a:extLst>
                <a:ext uri="{FF2B5EF4-FFF2-40B4-BE49-F238E27FC236}">
                  <a16:creationId xmlns:a16="http://schemas.microsoft.com/office/drawing/2014/main" id="{F1B7F77A-C5A4-4459-B670-675EE177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286" y="3915418"/>
              <a:ext cx="1366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‘p’     |  FFAF36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54" name="TextBox 33">
            <a:extLst>
              <a:ext uri="{FF2B5EF4-FFF2-40B4-BE49-F238E27FC236}">
                <a16:creationId xmlns:a16="http://schemas.microsoft.com/office/drawing/2014/main" id="{482CBA17-243F-46BC-AE0B-DEC549F9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239271"/>
            <a:ext cx="5832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int *p;  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1800">
                <a:solidFill>
                  <a:srgbClr val="0000CC"/>
                </a:solidFill>
                <a:latin typeface="Times New Roman" panose="02020603050405020304" pitchFamily="18" charset="0"/>
              </a:rPr>
              <a:t>是一个指针型变量，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1800">
                <a:solidFill>
                  <a:srgbClr val="0000CC"/>
                </a:solidFill>
                <a:latin typeface="Times New Roman" panose="02020603050405020304" pitchFamily="18" charset="0"/>
              </a:rPr>
              <a:t>的“值”是一个“地址”，在“地址”中保存的“值”是一个“整数”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4C8FB645-A764-4AFA-97F1-15B05C14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98516"/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1445ACA7-ACB8-4858-9D45-4FD8F2284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5556" y="1628801"/>
            <a:ext cx="8566150" cy="4176464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时间类型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日期类型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 *stream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其它数据类型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List）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Set）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等等</a:t>
            </a:r>
          </a:p>
        </p:txBody>
      </p:sp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5B27716D-BD13-4FFF-A1BF-403DE260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AA3D0-85EC-4A09-8D0B-8857D186555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27C8CE-6913-4187-8DC1-35EA9262B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1463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666D77B1-479D-49EB-A3E8-D0555C0E3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68499"/>
            <a:ext cx="8566150" cy="522885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什么是数据类型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数据类型之间的转换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编程中经常用到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1333500" lvl="2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有的可以转换，有的不可以转换</a:t>
            </a:r>
          </a:p>
          <a:p>
            <a:pPr marL="1333500" lvl="2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数据类型的转换函数（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Conversion），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</a:t>
            </a:r>
          </a:p>
          <a:p>
            <a:pPr marL="1806575" lvl="3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atoi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(x)，Convert string to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63775" lvl="4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atoi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(“18”)-&gt;18</a:t>
            </a:r>
          </a:p>
          <a:p>
            <a:pPr marL="1806575" lvl="3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atof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(x)，Convert string to float</a:t>
            </a:r>
          </a:p>
          <a:p>
            <a:pPr marL="2263775" lvl="4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atof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(“18.12”)-&gt;18.12</a:t>
            </a:r>
          </a:p>
          <a:p>
            <a:pPr marL="1806575" lvl="3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ltoa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(x)，Convert long to string</a:t>
            </a:r>
          </a:p>
          <a:p>
            <a:pPr marL="2263775" lvl="4"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ltoa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(12345)-&gt;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12345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49375" lvl="2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强制类型转换，例如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语言中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)x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Convert float to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63775" lvl="4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)18.12 -&gt; 18</a:t>
            </a:r>
          </a:p>
        </p:txBody>
      </p:sp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1FA8395-1B66-4CFF-90BF-F5CCB632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D7AD8-6B96-4EE7-A86B-084991F7474E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4F3BC8-1C4F-4604-866F-20DCDB93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3357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CAA141EE-3957-461A-A6AD-B2F8F76D6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24483"/>
            <a:ext cx="8964612" cy="58769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变量的声明（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declare variable）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前面介绍了变量和数据类型，变量的声明是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为一个变量指定一个数据类型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变量在使用前要声明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有些程序语言不需要声明（比如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BASIC)，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但这不是一个编程的好习惯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一般都是在使用该变量的程序的开头进行声明，这样读程序时较容易一些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变量的命名规则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（编程令人头疼的一件事儿）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EmployeeName，employeeName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szEmployeeName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不要用类似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a1，b2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难记忆的变量名</a:t>
            </a:r>
          </a:p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变量的操作（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operation)，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影响变量值或状态的命令语句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定义、赋值操作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运算操作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函数操作</a:t>
            </a:r>
          </a:p>
        </p:txBody>
      </p:sp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6DCF3BE0-962A-412C-BCAE-E6ECDD59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89AD7-28AC-4055-B6BE-EA9ADB7C0CF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6BDE40F7-2098-4E11-96B6-7609703E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054995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3103A8A-7AC8-4541-824D-4C45BD4D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4136160"/>
            <a:ext cx="3744416" cy="2951619"/>
          </a:xfrm>
          <a:prstGeom prst="cloudCallout">
            <a:avLst>
              <a:gd name="adj1" fmla="val -48830"/>
              <a:gd name="adj2" fmla="val -3702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最常用的是：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Pascal(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大驼峰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命名法：</a:t>
            </a:r>
            <a:r>
              <a:rPr 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FirstName</a:t>
            </a:r>
            <a:endParaRPr lang="en-US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小驼峰式命名法：</a:t>
            </a:r>
            <a:r>
              <a:rPr 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firstName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匈牙利命名法：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nMyAge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B433FD-E962-43C3-94D9-ABF245E2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9764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7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708"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53308" objId="72708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28C78F33-8E05-43DD-B3E8-13532623B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268760"/>
            <a:ext cx="8785224" cy="5327650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关键字（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keyword）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任何程序语言当中都会有一些标识符、定义符等，我们称其为关键字。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关键字主要包括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数据类型定义，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long，char，float，double，struct，enum，typedef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声明，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static，define，include，extern，public，private，signed，unsigned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语句标识符，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if，else，switch，case，for，do，break，continue，return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其它，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关键字不能再用作变量名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不要使用与关键字相近的变量名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262063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ure;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5D93F469-CD86-4929-AC10-9888253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7A6FA-F699-43DC-BAF8-F5943378605A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96EF5C8-7935-45A1-AE9F-E54EA6D70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70904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5B314CB-C0BE-4CF9-9239-CC7416B1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420888"/>
            <a:ext cx="3811141" cy="2108299"/>
          </a:xfrm>
          <a:prstGeom prst="cloudCallout">
            <a:avLst>
              <a:gd name="adj1" fmla="val -74129"/>
              <a:gd name="adj2" fmla="val 3670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在一些高级文本编辑器或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IDE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环境中的编辑器中，会自动识别语言的关键字，并采用不同的颜色加以区分。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6DB6DA5-4162-4BB4-ACED-D7334010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5721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12853" objId="6"/>
      </p14:showEvt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D9CC48F8-56CB-41BE-ACAA-2840A5587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53058"/>
            <a:ext cx="8686800" cy="58483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操作符类型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操作符用于标识在数据类型上所进行的操作，包括：运算、比较等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算术运算符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，加、减、乘、除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逻辑运算符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，与(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and,&amp;)、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或(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or,|)、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非(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not,~)、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异或(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,^)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通常操作对象是数值数据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比较操作符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，大于(&gt;)、小于(&lt;)、等于(==)、(&gt;=)、(&lt;=)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逻辑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，&amp;&amp;，||，!，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对象是布尔型数据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有些程序语言的操作符是字符串形式的关键字</a:t>
            </a:r>
          </a:p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算术表达式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，1+2/100，1+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x/y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结果是数值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逻辑表达式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x||y，(x==y)&amp;&amp;(z==y),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结果是布尔值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语言，使用“= =”时要注意，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a=2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 =2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的意义是不同的，为了避免这样的失误改写为(2= =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3858983E-CCD7-48B0-9107-924AD8CE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010506-C93A-4E76-835A-63F2FC16E3FB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BB96DDEF-0E55-4D23-A62D-235DD94E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6309320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AE16092-95E5-4831-8D80-02A96617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612292"/>
            <a:ext cx="3451225" cy="1264980"/>
          </a:xfrm>
          <a:prstGeom prst="cloudCallout">
            <a:avLst>
              <a:gd name="adj1" fmla="val -18171"/>
              <a:gd name="adj2" fmla="val 8861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这是一个非常良好的编程习惯，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2=a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会导致编译错误。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196107D-3B14-48F2-9C5F-515E81A7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5960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5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588"/>
                  </p:tgtEl>
                </p:cond>
              </p:nextCondLst>
            </p:seq>
          </p:childTnLst>
        </p:cTn>
      </p:par>
    </p:tnLst>
    <p:bldLst>
      <p:bldP spid="6758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5FC250C3-6026-467B-83D7-9DB5E4004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680" y="1369838"/>
            <a:ext cx="8686800" cy="5443538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内置函数（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built-in function)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程序语言一般都提供给编程人员一些基本函数，以方便编程，例如：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三角函数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sin(x),cos(x),tan(x),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ctan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输入输出函数（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I/O），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数值计算函数，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max(x)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min(x)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pow(x)，sqrt(x)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时间函数，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time()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日期函数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，date()</a:t>
            </a:r>
          </a:p>
          <a:p>
            <a:pPr marL="1333500" lvl="2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字符串处理函数，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strcat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文件操作函数，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fopen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fwrite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fread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()，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fclose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系统管理函数</a:t>
            </a:r>
          </a:p>
          <a:p>
            <a:pPr marL="180657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出错处理函数，用于处理程序运行中出现的错误</a:t>
            </a:r>
          </a:p>
          <a:p>
            <a:pPr marL="180657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系统调用函数，调用操作系统所提供的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API（Application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Programming Interface）</a:t>
            </a:r>
          </a:p>
          <a:p>
            <a:pPr marL="1333500" lvl="2"/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B43E3BF8-B23B-49F3-817B-ABC9CCA1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21ED44-C020-4B3C-849B-295AB539C23F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79C4B05-3CA0-4E49-BA3E-7AE194D3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5307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2FD584F-B6D7-4844-820C-6CA3667F0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7371"/>
            <a:ext cx="8686800" cy="568801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内置函数（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built-in function)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内存管理函数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，管理内存的分配、使用、释放</a:t>
            </a:r>
          </a:p>
          <a:p>
            <a:pPr marL="1806575" lvl="3">
              <a:lnSpc>
                <a:spcPct val="9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内存分配后，千万不要忘记 释放；否则，不但程序运行会出问题，操作系统也会因内存资源的耗尽而崩溃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数据转换函数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网络编程接口，例如，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编程用的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Socket API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图形处理函数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音频和视频编程接口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其它函数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要避免内置函数与变量名重名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有的程序语言在使用内置函数前，需要在程序的开始处声明</a:t>
            </a:r>
          </a:p>
          <a:p>
            <a:pPr marL="1333500" lvl="2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include &lt;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有的程序语言还以扩展库（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Library）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的形式，给程序员提供更多的函数；该程序语言也因此功能强大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在面向对象的语言当中，例如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等，内置函数被系统所提供的一些类所代替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只要调用相应类中的方法，就可以实现相应的功能。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System.Math.Sin</a:t>
            </a:r>
            <a:r>
              <a:rPr lang="en-US" altLang="zh-CN" sz="2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BB1534B-D2EA-4B76-9E7B-D421A81D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F0DDA-5806-4656-A784-FEA036B3BA22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BA2E15F-D295-4154-8B23-F70032A0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255297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69C8C12-2A0A-428F-B08F-3A4D9CB6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178" y="1082926"/>
            <a:ext cx="3451225" cy="2951619"/>
          </a:xfrm>
          <a:prstGeom prst="cloudCallout">
            <a:avLst>
              <a:gd name="adj1" fmla="val -75634"/>
              <a:gd name="adj2" fmla="val -46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在应用一种语言开发程序时，首先浏览一下手册，了解一下系统都提供了哪些内置函数，对于开发程序很有帮助，可以少走很多弯路。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770FBB-1EB0-4869-BC54-8BC975B6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69185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26178" objId="6"/>
      </p14:showEvt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CD9B8482-B64B-49F5-A8E9-84A3F3937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0768"/>
            <a:ext cx="8785225" cy="4613275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控制程序执行的顺序（流程）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顺序执行（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sequence control）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程序语句按出现的次序被执行，主要由程序语言中的“赋值语句”实现</a:t>
            </a:r>
          </a:p>
          <a:p>
            <a:pPr marL="1806575" lvl="3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1;</a:t>
            </a:r>
          </a:p>
          <a:p>
            <a:pPr marL="1806575" lvl="3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2;</a:t>
            </a:r>
          </a:p>
          <a:p>
            <a:pPr marL="1806575" lvl="3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( a + b ) / 2.0;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程序块（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block）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上下文相关的一组程序语句的集合，在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C#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等语言中，用大括号{}来标识，程序块内的语句按出现的次序 顺序执行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6140A485-9E6F-4F26-B8F8-0C1E8C64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1F9FB-4A4F-4DD7-8631-AE536153ABD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3430" name="AutoShape 6">
            <a:extLst>
              <a:ext uri="{FF2B5EF4-FFF2-40B4-BE49-F238E27FC236}">
                <a16:creationId xmlns:a16="http://schemas.microsoft.com/office/drawing/2014/main" id="{EA89DC78-B5D2-48EF-BD9E-23424123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421012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1" name="AutoShape 7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19F1D10-4D24-404E-ACCA-510729A2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64" y="2157665"/>
            <a:ext cx="2808288" cy="3373279"/>
          </a:xfrm>
          <a:prstGeom prst="cloudCallout">
            <a:avLst>
              <a:gd name="adj1" fmla="val -76983"/>
              <a:gd name="adj2" fmla="val 3117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结构化程序设计当中，有三大基本结构：</a:t>
            </a:r>
          </a:p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顺序、分支、循环</a:t>
            </a:r>
          </a:p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 GOTO!</a:t>
            </a:r>
          </a:p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任何复杂的逻辑关系，都可以利用三大基本结构来实现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564189-8047-493E-BCC6-E2884E57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4114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30"/>
                  </p:tgtEl>
                </p:cond>
              </p:nextCondLst>
            </p:seq>
          </p:childTnLst>
        </p:cTn>
      </p:par>
    </p:tnLst>
    <p:bldLst>
      <p:bldP spid="103431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4856" objId="103430"/>
      </p14:showEvt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7A10B046-C37A-4FED-9F4B-66CC60081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19721"/>
            <a:ext cx="6553200" cy="5881687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分支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(branch)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根据条件判断的结果决定程序下一步执行那一程序块，由程序语言的“分支语句”实现，包括，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语句，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switch-case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分支语句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标识符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if，else，switch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</a:t>
            </a:r>
          </a:p>
          <a:p>
            <a:pPr marL="2289175" lvl="4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单个判断条件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 (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条件)</a:t>
            </a:r>
          </a:p>
          <a:p>
            <a:pPr marL="2289175" lvl="4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多个判断条件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case (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条件)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也可用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 - else if – else)</a:t>
            </a:r>
          </a:p>
          <a:p>
            <a:pPr marL="1806575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程序块</a:t>
            </a:r>
          </a:p>
          <a:p>
            <a:pPr marL="2289175" lvl="4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判断条件为真时 执行的程序块</a:t>
            </a:r>
          </a:p>
          <a:p>
            <a:pPr marL="2289175" lvl="4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判断条件为假时 执行的程序块</a:t>
            </a:r>
          </a:p>
          <a:p>
            <a:pPr marL="2289175" lvl="4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缺省 执行的程序块</a:t>
            </a:r>
          </a:p>
        </p:txBody>
      </p:sp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B95DD161-0FB1-4965-86A3-A1C06DF4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4C42B-C59C-4BBB-B979-D2228AF3D676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865FE1C7-8810-474B-B37A-EB3C2EB1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3933825"/>
            <a:ext cx="1966913" cy="2536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switch ( b 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case 1: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c = 100;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break;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case 2: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c = 90;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break;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default: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c = 80;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}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2" name="Text Box 5">
            <a:extLst>
              <a:ext uri="{FF2B5EF4-FFF2-40B4-BE49-F238E27FC236}">
                <a16:creationId xmlns:a16="http://schemas.microsoft.com/office/drawing/2014/main" id="{E2DE900B-E7CD-4233-9075-521B04E5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1773238"/>
            <a:ext cx="1828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a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c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( 2 == a)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b = a + 1;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b = a + 2;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  c = c +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0" name="AutoShape 8">
            <a:extLst>
              <a:ext uri="{FF2B5EF4-FFF2-40B4-BE49-F238E27FC236}">
                <a16:creationId xmlns:a16="http://schemas.microsoft.com/office/drawing/2014/main" id="{7FD4550E-3CFC-47D3-871E-691D2E78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5715000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1" name="AutoShape 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52FFEC-5CA1-421A-AB3E-BD304E3B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269" y="2763504"/>
            <a:ext cx="2555875" cy="2108299"/>
          </a:xfrm>
          <a:prstGeom prst="cloudCallout">
            <a:avLst>
              <a:gd name="adj1" fmla="val -7018"/>
              <a:gd name="adj2" fmla="val 80778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要养成一个良好的编程风格。哪怕只有两种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也要加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语句。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91365AF-4CDF-4F36-B2EE-847EFB9E4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54771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47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60"/>
                  </p:tgtEl>
                </p:cond>
              </p:nextCondLst>
            </p:seq>
          </p:childTnLst>
        </p:cTn>
      </p:par>
    </p:tnLst>
    <p:bldLst>
      <p:bldP spid="74761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38090" objId="74760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>
            <a:extLst>
              <a:ext uri="{FF2B5EF4-FFF2-40B4-BE49-F238E27FC236}">
                <a16:creationId xmlns:a16="http://schemas.microsoft.com/office/drawing/2014/main" id="{E0C1F61C-CC98-48AF-ADED-D570A6775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21557"/>
            <a:ext cx="8543925" cy="330358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 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用计算机程序语言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描述和实现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所需功能的过程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“所需功能” 是指计算机可实现的功能，是编程的目的</a:t>
            </a:r>
          </a:p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程序语言（又称程序设计语言）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计算机可理解的语言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与自然语言不同，程序语言是一种行为描述语言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是人与计算机的交流桥梁</a:t>
            </a: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30D80F9F-56D4-4A4B-84B3-69BC52E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B7A70-551F-48F8-903B-40578BFC6704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3D2F2A43-6637-47EA-8E96-5A58DD8D7F8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724400"/>
            <a:ext cx="6858000" cy="1219200"/>
            <a:chOff x="576" y="2565"/>
            <a:chExt cx="4320" cy="768"/>
          </a:xfrm>
        </p:grpSpPr>
        <p:sp>
          <p:nvSpPr>
            <p:cNvPr id="21511" name="Text Box 5">
              <a:extLst>
                <a:ext uri="{FF2B5EF4-FFF2-40B4-BE49-F238E27FC236}">
                  <a16:creationId xmlns:a16="http://schemas.microsoft.com/office/drawing/2014/main" id="{C48D5C8F-A737-4C79-9AD5-5CC6BFE5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640"/>
              <a:ext cx="1056" cy="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3420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计算机系统</a:t>
              </a:r>
            </a:p>
          </p:txBody>
        </p:sp>
        <p:sp>
          <p:nvSpPr>
            <p:cNvPr id="21512" name="Oval 6">
              <a:extLst>
                <a:ext uri="{FF2B5EF4-FFF2-40B4-BE49-F238E27FC236}">
                  <a16:creationId xmlns:a16="http://schemas.microsoft.com/office/drawing/2014/main" id="{E23570D5-EACE-4DB3-AC8E-6BC880FC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1152" cy="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开发人员</a:t>
              </a:r>
            </a:p>
          </p:txBody>
        </p:sp>
        <p:sp>
          <p:nvSpPr>
            <p:cNvPr id="21513" name="AutoShape 7">
              <a:extLst>
                <a:ext uri="{FF2B5EF4-FFF2-40B4-BE49-F238E27FC236}">
                  <a16:creationId xmlns:a16="http://schemas.microsoft.com/office/drawing/2014/main" id="{DFD9A9D3-546E-45C5-91C8-599D88A05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565"/>
              <a:ext cx="1360" cy="768"/>
            </a:xfrm>
            <a:prstGeom prst="flowChartAlternateProcess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程序语言与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开发环境</a:t>
              </a:r>
            </a:p>
          </p:txBody>
        </p:sp>
        <p:sp>
          <p:nvSpPr>
            <p:cNvPr id="21514" name="AutoShape 8">
              <a:extLst>
                <a:ext uri="{FF2B5EF4-FFF2-40B4-BE49-F238E27FC236}">
                  <a16:creationId xmlns:a16="http://schemas.microsoft.com/office/drawing/2014/main" id="{B8FB232E-1792-432E-BCC9-4696491F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805"/>
              <a:ext cx="360" cy="288"/>
            </a:xfrm>
            <a:prstGeom prst="leftRight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5" name="AutoShape 9">
              <a:extLst>
                <a:ext uri="{FF2B5EF4-FFF2-40B4-BE49-F238E27FC236}">
                  <a16:creationId xmlns:a16="http://schemas.microsoft.com/office/drawing/2014/main" id="{63A3F706-830F-4A2A-B65B-12568EEE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805"/>
              <a:ext cx="360" cy="288"/>
            </a:xfrm>
            <a:prstGeom prst="leftRight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0" name="Text Box 11">
            <a:extLst>
              <a:ext uri="{FF2B5EF4-FFF2-40B4-BE49-F238E27FC236}">
                <a16:creationId xmlns:a16="http://schemas.microsoft.com/office/drawing/2014/main" id="{399BD767-79DB-410D-9240-2333B045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6021388"/>
            <a:ext cx="2087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.Net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环境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D4F7ACE-25E8-4F37-A61B-2913B14EB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2.1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什么是编程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29877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088ABE35-9AD2-4EAA-9599-EB6ED5350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224483"/>
            <a:ext cx="8785225" cy="5876925"/>
          </a:xfrm>
          <a:noFill/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loop，iteration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程序块在判断条件满足的情况下被重复执行，由程序语言中的“循环语句”实现</a:t>
            </a:r>
          </a:p>
          <a:p>
            <a:pPr marL="180657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标识符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while，do-while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</a:t>
            </a:r>
          </a:p>
          <a:p>
            <a:pPr marL="180657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条件)</a:t>
            </a:r>
          </a:p>
          <a:p>
            <a:pPr marL="2289175" lvl="4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循环变量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，是指参与“循环判断条件”操作的所有变量，可有多个，一般情况。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推荐只用一个，这样可使逻辑更清晰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89175" lvl="4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前判断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条件，先判断条件是否满足，再根据判断结果决定是否执行程序块</a:t>
            </a:r>
          </a:p>
          <a:p>
            <a:pPr marL="2289175" lvl="4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后判断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条件，先执行程序块，再判断条件是否满足，根据判断结果决定是否再次执行程序块。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程序块至少执行一次。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判断条件的前后，有时执行的结果是不同的</a:t>
            </a:r>
          </a:p>
          <a:p>
            <a:pPr marL="1806575" lvl="3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循环程序块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判断条件为真时 执行的程序块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判断条件为假时 跳过程序块 执行循环语句后的下一条语句</a:t>
            </a:r>
          </a:p>
        </p:txBody>
      </p:sp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171680D2-B7A2-424E-83B4-4274B5D3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68F1B-9759-4861-A365-150B86D5B70B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3909E7-605B-415F-A7D9-80606E0E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8323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5BC5DD5F-C96A-48BF-B8AF-57DF1C65F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6801"/>
            <a:ext cx="8785225" cy="5616575"/>
          </a:xfrm>
          <a:noFill/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与循环相关的语句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806575" lvl="3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初始化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语句，所有循环变量的初始化</a:t>
            </a:r>
          </a:p>
          <a:p>
            <a:pPr marL="1806575" lvl="3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条件改变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语句，在程序块内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必须有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“可以改变循环判断条件结果”的语句；否则循环判断条件的结果永不改变，从而陷入“死循环”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虽然程序块内可以有多个“条件改变语句”，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但强烈推荐 程序块内只使用一条“条件改变语句”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“条件改变语句”在程序块内的位置的不同，也可导致不同的执行结果</a:t>
            </a:r>
          </a:p>
          <a:p>
            <a:pPr marL="1806575" lvl="3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重新循环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判断语句，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continue，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出现在循环程序块内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停止循环程序块的执行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执行循环判断条件的语句</a:t>
            </a:r>
          </a:p>
          <a:p>
            <a:pPr marL="1806575" lvl="3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跳出循环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的语句，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break，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出现在循环程序块内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跳过 循环程序块和判断语句</a:t>
            </a:r>
          </a:p>
          <a:p>
            <a:pPr marL="2289175" lvl="4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执行循环语句后的下一条语句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289175" lvl="4"/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B349F05E-D05D-4F65-B5F2-5C650601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93EFE-527C-42A0-839C-BE88BB19B943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AB1909-B7F5-4FA6-A747-E5D76275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9384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E0C978A5-D55A-4E57-B0D0-F87149FCD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23950"/>
            <a:ext cx="8713787" cy="180022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8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>
              <a:lnSpc>
                <a:spcPct val="80000"/>
              </a:lnSpc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>
              <a:lnSpc>
                <a:spcPct val="80000"/>
              </a:lnSpc>
              <a:defRPr/>
            </a:pPr>
            <a:r>
              <a:rPr lang="zh-CN" altLang="en-US" sz="19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循环（</a:t>
            </a:r>
            <a:r>
              <a:rPr lang="en-US" altLang="zh-CN" sz="19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loop，iteration</a:t>
            </a:r>
            <a:r>
              <a:rPr lang="en-US" altLang="zh-CN" sz="19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9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8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循环实例：</a:t>
            </a:r>
            <a:endParaRPr lang="en-US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的条件通常是变量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的情形，而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的条件可以很复杂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的循环变量初始化、判断条件、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条件改变语句都在一行当中</a:t>
            </a:r>
          </a:p>
          <a:p>
            <a:pPr marL="862013" lvl="1">
              <a:lnSpc>
                <a:spcPct val="80000"/>
              </a:lnSpc>
              <a:defRPr/>
            </a:pP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lnSpc>
                <a:spcPct val="80000"/>
              </a:lnSpc>
              <a:defRPr/>
            </a:pPr>
            <a:endParaRPr lang="en-US" altLang="zh-CN" sz="17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6D78BD80-4221-4101-8824-1322FEDD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5380" y="64482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F5EDF-BF47-4B61-899B-61B9178456F1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6805" name="Text Box 4">
            <a:extLst>
              <a:ext uri="{FF2B5EF4-FFF2-40B4-BE49-F238E27FC236}">
                <a16:creationId xmlns:a16="http://schemas.microsoft.com/office/drawing/2014/main" id="{0BDBBA48-84B3-4FEE-AC69-4B40B801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2955776"/>
            <a:ext cx="2652712" cy="2057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后判断条件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 i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printf( "\n%d", i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solidFill>
                  <a:schemeClr val="tx2"/>
                </a:solidFill>
                <a:latin typeface="Times New Roman" panose="02020603050405020304" pitchFamily="18" charset="0"/>
              </a:rPr>
              <a:t>i++;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( i &lt; 3 );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a = 0; </a:t>
            </a: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E90128B6-29E2-4A5A-955A-3D824BB6A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947838"/>
            <a:ext cx="2663825" cy="2057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前判断条件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 i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( i &lt; 3 )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printf( "\n%d", i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solidFill>
                  <a:schemeClr val="tx2"/>
                </a:solidFill>
                <a:latin typeface="Times New Roman" panose="02020603050405020304" pitchFamily="18" charset="0"/>
              </a:rPr>
              <a:t>i = i + 1;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a = 0;</a:t>
            </a:r>
          </a:p>
        </p:txBody>
      </p:sp>
      <p:sp>
        <p:nvSpPr>
          <p:cNvPr id="76807" name="Text Box 6">
            <a:extLst>
              <a:ext uri="{FF2B5EF4-FFF2-40B4-BE49-F238E27FC236}">
                <a16:creationId xmlns:a16="http://schemas.microsoft.com/office/drawing/2014/main" id="{AF1E5656-E549-462F-A14E-D4C9E7B3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218" y="3006551"/>
            <a:ext cx="2989262" cy="37861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// for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判断条件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前判断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nMax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 i=0; i&lt; nMax; i++)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if (i &lt; 2)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continue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printf( "\n%d", i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if (i &gt; 6)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rPr>
              <a:t>break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a = 0;</a:t>
            </a: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316E2110-638E-401A-8AC0-3FB532B20596}"/>
              </a:ext>
            </a:extLst>
          </p:cNvPr>
          <p:cNvSpPr/>
          <p:nvPr/>
        </p:nvSpPr>
        <p:spPr bwMode="auto">
          <a:xfrm>
            <a:off x="755576" y="5229200"/>
            <a:ext cx="4357687" cy="1719841"/>
          </a:xfrm>
          <a:prstGeom prst="cloudCallout">
            <a:avLst>
              <a:gd name="adj1" fmla="val 28024"/>
              <a:gd name="adj2" fmla="val -7839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循环语句标识、（前后）判断条件、循环变量、循环程序块、初始化、条件改变、继续循环、跳出循环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2B3EA5-FFD4-416D-B678-7644D2897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3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3812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BF7B60C4-3E68-4CEB-8063-70A28CE190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96491"/>
            <a:ext cx="9026525" cy="587692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注释语句（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comment）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用以说明程序、解释程序、方便自己或他人读程序的旁白</a:t>
            </a:r>
          </a:p>
          <a:p>
            <a:pPr marL="1806575"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以注释符标识的一行或多行文字描述</a:t>
            </a:r>
          </a:p>
          <a:p>
            <a:pPr marL="1806575" lvl="3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不同程序语言可能注释符标识有所不同</a:t>
            </a:r>
          </a:p>
          <a:p>
            <a:pPr marL="2289175" lvl="4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语言使用 /* … … */</a:t>
            </a:r>
          </a:p>
          <a:p>
            <a:pPr marL="2289175" lvl="4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语言使用 /* … … */ 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//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这是一个循环语句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 {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"\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n%d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);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+ 1;</a:t>
            </a:r>
          </a:p>
          <a:p>
            <a:pPr marL="2289175" lvl="4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while (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&lt; 3 );</a:t>
            </a:r>
          </a:p>
        </p:txBody>
      </p:sp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FE92D291-ABD7-4C48-A0CD-82873D2A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BA601-96FD-4283-91EE-4FBB2DFCEE10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E6FD6F8-B189-440F-8E6D-BCB6DF2D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093" y="1844824"/>
            <a:ext cx="214883" cy="216471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E0E949-A37A-4446-A819-44B9C585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51586"/>
            <a:ext cx="2133600" cy="2108299"/>
          </a:xfrm>
          <a:prstGeom prst="cloudCallout">
            <a:avLst>
              <a:gd name="adj1" fmla="val 10596"/>
              <a:gd name="adj2" fmla="val -10060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注释语句算不上控制机制，但很有必要一提。</a:t>
            </a:r>
          </a:p>
          <a:p>
            <a:pPr algn="ctr">
              <a:defRPr/>
            </a:pP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1E1607-270C-4D27-8EC3-A204CD33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A71C65-A9F0-48F9-9BEB-F3506E84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48" y="809476"/>
            <a:ext cx="6455703" cy="5729436"/>
          </a:xfrm>
          <a:prstGeom prst="rect">
            <a:avLst/>
          </a:prstGeom>
        </p:spPr>
      </p:pic>
    </p:spTree>
  </p:cSld>
  <p:clrMapOvr>
    <a:masterClrMapping/>
  </p:clrMapOvr>
  <p:transition advClick="0" advTm="44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9650" objId="6"/>
      </p14:showEvt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3102DFF4-AE6C-4AC6-B40F-EB669C50D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" y="1242392"/>
            <a:ext cx="9026525" cy="5715000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程序控制机制</a:t>
            </a:r>
          </a:p>
          <a:p>
            <a:pPr marL="862013" lvl="1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几种典型控制机制</a:t>
            </a:r>
          </a:p>
          <a:p>
            <a:pPr marL="1333500" lvl="2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注释语句：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说明、解释程序、方便自己或他人阅读</a:t>
            </a:r>
          </a:p>
          <a:p>
            <a:pPr marL="1806575" lvl="3"/>
            <a:r>
              <a:rPr lang="zh-CN" altLang="en-US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注释语句的重要性</a:t>
            </a:r>
          </a:p>
          <a:p>
            <a:pPr marL="2289175" lvl="4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方便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自己或他人的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理解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使程序的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可重用性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提高（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reusable)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千万要打消这个念头：“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注释语句是废话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高水准的程序员，注释的使用量占到整个程序的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甚至更多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有价值、恰当、易懂的注释 是程序员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素质高的一个象征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程序员往往为了赶工而忽略注释，结果是：在将来的某个时间，让自己或他人花费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成倍的时间去补偿</a:t>
            </a:r>
          </a:p>
          <a:p>
            <a:pPr marL="2289175" lvl="4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良好的注释习惯也是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团队精神的一种体现</a:t>
            </a:r>
          </a:p>
          <a:p>
            <a:pPr marL="1806575" lvl="3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究竟如何来注释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，没有规矩不成方圆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4A72B214-78C9-44E4-B83B-9E9F2EE9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869EE-76F7-4336-8B11-A4D49D275C49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9572" name="AutoShape 4">
            <a:extLst>
              <a:ext uri="{FF2B5EF4-FFF2-40B4-BE49-F238E27FC236}">
                <a16:creationId xmlns:a16="http://schemas.microsoft.com/office/drawing/2014/main" id="{052D9DF6-C49E-4D41-939C-A9E6AC6A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348881"/>
            <a:ext cx="284659" cy="26222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3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E2D3582-955D-4F47-9B6F-86442D2C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6" y="2639373"/>
            <a:ext cx="1979612" cy="4216598"/>
          </a:xfrm>
          <a:prstGeom prst="cloudCallout">
            <a:avLst>
              <a:gd name="adj1" fmla="val 51843"/>
              <a:gd name="adj2" fmla="val 6071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注释规则：</a:t>
            </a:r>
          </a:p>
          <a:p>
            <a:pPr algn="ctr">
              <a:buFontTx/>
              <a:buChar char="•"/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程序头注释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ctr">
              <a:buFontTx/>
              <a:buChar char="•"/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函数注释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ctr">
              <a:buFontTx/>
              <a:buChar char="•"/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变量注释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ctr">
              <a:buFontTx/>
              <a:buChar char="•"/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功能注释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ctr">
              <a:buFontTx/>
              <a:buChar char="•"/>
              <a:defRPr/>
            </a:pP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参见注释例子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ctr">
              <a:defRPr/>
            </a:pP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7086C32-1CA9-44AB-AF9C-CA31137F2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程序语言的基本要素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02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95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2"/>
                  </p:tgtEl>
                </p:cond>
              </p:nextCondLst>
            </p:seq>
          </p:childTnLst>
        </p:cTn>
      </p:par>
    </p:tnLst>
    <p:bldLst>
      <p:bldP spid="109573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58043" objId="109572"/>
      </p14:showEvt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3E6DF836-3503-407D-B44E-D37ECCD32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412776"/>
            <a:ext cx="9036050" cy="5876925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过程（命令）语言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顺序执行的语句改变着内存中某些位置的状态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和硬件有很强的关系      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属于较低层次的语言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C,C++,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Basic,Fortran,Pascal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功能（应用）语言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强调功能过于强调数据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和硬件关系较弱          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 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属于较高层次的语言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Lisp,Ruby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推理语言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以事实和规则控制程序的执行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规则由条件和动作两部分组成，满足条件，则发生动作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属于较高层次的语言      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 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Prolog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在自然语言理解、机器定理证明、专家系统等方面应用广泛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面向对象语言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以对象为中心</a:t>
            </a:r>
          </a:p>
          <a:p>
            <a:pPr marL="862013" lvl="1">
              <a:lnSpc>
                <a:spcPct val="9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例如：纯面向对象的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Smalltalk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Eiffel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，在过程语言的基础上增加面向对象机制的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C++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Object-C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 Pascal 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39ECE351-3E81-4BF9-8C37-4EE8942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C4FDA-50AF-4010-9628-E43C1D965FAA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95F00A-BD34-4EB1-A4C0-BBBC7E97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程序语言分类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30864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>
            <a:extLst>
              <a:ext uri="{FF2B5EF4-FFF2-40B4-BE49-F238E27FC236}">
                <a16:creationId xmlns:a16="http://schemas.microsoft.com/office/drawing/2014/main" id="{A03FA542-C128-4080-A477-1027C69D2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080467"/>
            <a:ext cx="9036050" cy="58769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分解组合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decomposition，composition，integration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先把复杂的大问题分解为简单、容易解决的小问题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针对这些小问题，逐一解决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把解决小问题的方法组合起来，用于解决复杂的大问题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分解不是简单的肢解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分析小问题的可解性、小问题之间的联系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尽量把联系简单化、彼此之间影响最小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组合也不是简单的堆砌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确定小问题组合时的协调机制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以方便大问题的求解为中心 考虑组合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尽量以方便编程的方式进行组合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低耦合（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couple），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简化模块之间的关系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高内聚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(cohesion)，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增加模块自身的独立性，完整性；减少对模块外部的依赖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模块之间的联系以调用或发送消息的形式实现，尽量避免使用全局变量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如果大问题很复杂，也可考虑分层次划分小问题</a:t>
            </a:r>
          </a:p>
        </p:txBody>
      </p:sp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0018F8D2-B55F-4875-9FAC-A4D44EA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411E2-F967-4960-A142-071F120E6821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F3C1A7CD-58DD-4378-A020-8CF3CD87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5" y="1125538"/>
            <a:ext cx="214536" cy="28723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ED24D6-F21B-47F3-8242-B1CEB709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068638"/>
            <a:ext cx="2985764" cy="1686639"/>
          </a:xfrm>
          <a:prstGeom prst="cloudCallout">
            <a:avLst>
              <a:gd name="adj1" fmla="val -15356"/>
              <a:gd name="adj2" fmla="val -86384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结构化分析问题解决问题的方法。</a:t>
            </a:r>
          </a:p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自顶向下，逐步求精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D212E3-6C07-4831-956E-10236903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2.5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编程基本原则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8985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2949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8116" objId="2"/>
      </p14:showEvt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813D9B23-5328-4C0B-B9FE-112872149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24483"/>
            <a:ext cx="9036050" cy="5876925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抽象化（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abstraction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从现实环境中，提取总结问题的实质性（最关键、最主要）的核心内容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属性的抽象化，把描述问题对象的基本因素从众多的因素里区分出来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特征属性，用于区别不同问题对象的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描述属性，描述问题对象的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辅助属性，用于协助实现对象功能的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功能的抽象化，把问题对象的基本功能从复杂的功能表象里提取出来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原功能（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primitive function），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对于该问题对象来讲，最基本的不可再分割的功能，原功能可用于实现本对象或其它对象的一些功能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扩展功能，由原功能实现的复杂功能。如：</a:t>
            </a:r>
          </a:p>
          <a:p>
            <a:pPr marL="1806575" lvl="3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转换功能（对属性进行转换）、</a:t>
            </a:r>
          </a:p>
          <a:p>
            <a:pPr marL="1806575" lvl="3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解释功能（对属性进行解释）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抽象是把复杂问题进行合理的简化的过程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不恰当的抽象有可能破坏原问题的完整性，仔细分析本对象与外界的联系有助于减少此类现象的发生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对问题对象进行抽象化的同时，要考虑实现的可能性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层次化的抽象方法可以简化更加复杂的问题</a:t>
            </a:r>
          </a:p>
        </p:txBody>
      </p:sp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161552C-48B0-4CE7-95D3-01315DE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668D5B-72BC-434B-8FA2-8C5380BAC497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0900" name="AutoShape 4">
            <a:extLst>
              <a:ext uri="{FF2B5EF4-FFF2-40B4-BE49-F238E27FC236}">
                <a16:creationId xmlns:a16="http://schemas.microsoft.com/office/drawing/2014/main" id="{D509DE1A-3467-4D07-B5F7-9006D8F8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340322"/>
            <a:ext cx="360040" cy="21647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028603A-AEEA-43F5-B9A1-B2EA2247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260648"/>
            <a:ext cx="2376488" cy="1264980"/>
          </a:xfrm>
          <a:prstGeom prst="cloudCallout">
            <a:avLst>
              <a:gd name="adj1" fmla="val -100704"/>
              <a:gd name="adj2" fmla="val 79356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面向对象的分析问题解决问题的方法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DFF9061-B546-47D8-AD14-C603AF338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2.5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编程基本原则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48987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900"/>
                  </p:tgtEl>
                </p:cond>
              </p:nextCondLst>
            </p:seq>
          </p:childTnLst>
        </p:cTn>
      </p:par>
    </p:tnLst>
    <p:bldLst>
      <p:bldP spid="80901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7123" objId="80900"/>
      </p14:showEvt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8C42D6F7-AEA9-434C-9BE2-62B823A7A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52475"/>
            <a:ext cx="9036050" cy="5876925"/>
          </a:xfrm>
        </p:spPr>
        <p:txBody>
          <a:bodyPr/>
          <a:lstStyle/>
          <a:p>
            <a:pPr marL="285750" indent="-285750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封装化（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encapsulation）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在进行分析描述以及实现抽象、分解、组合等编程原则时，考虑问题对象的完备性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概念封装，从概念上把对象与其它对象区分开来，让每个对象在概念上相对独立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功能封装，以低耦合高内聚的原则对功能进行划分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封装一般发生在横向平级的对象范围内</a:t>
            </a:r>
          </a:p>
          <a:p>
            <a:pPr marL="285750" indent="-285750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继承性（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inheritance）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子对象继承父对象的一切属性和功能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子对象可以定义父对象所没有的属性和功能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建立对象间关系的一种方式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在纵向上建立的关系，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继承关系可以用于进行层次化的抽象</a:t>
            </a:r>
          </a:p>
          <a:p>
            <a:pPr marL="285750" indent="-285750"/>
            <a:r>
              <a:rPr lang="zh-CN" altLang="en-US" sz="2000" b="0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简单、明了、易懂、和谐 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这并不是容易做到的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以最直接的方法实现编程</a:t>
            </a:r>
          </a:p>
          <a:p>
            <a:pPr marL="862013" lvl="1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有的时候为了作到这一点，可以承受性能上的一些损失</a:t>
            </a:r>
          </a:p>
        </p:txBody>
      </p:sp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44F496F-9212-402A-A5FE-07ECA9D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DFBE85-4159-432F-9E3D-B530C9CEAAA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1924" name="AutoShape 4">
            <a:extLst>
              <a:ext uri="{FF2B5EF4-FFF2-40B4-BE49-F238E27FC236}">
                <a16:creationId xmlns:a16="http://schemas.microsoft.com/office/drawing/2014/main" id="{95C987A6-A18F-4E98-8171-6F9A437F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445348"/>
            <a:ext cx="287338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B883BB1-871C-4054-B471-B7C84AD0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3" y="4129013"/>
            <a:ext cx="3888431" cy="2108299"/>
          </a:xfrm>
          <a:prstGeom prst="cloudCallout">
            <a:avLst>
              <a:gd name="adj1" fmla="val -78153"/>
              <a:gd name="adj2" fmla="val 250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不论采用什么编程方法，都要尽可能做到这一点。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要想真正做到这一点，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不仅仅是一种技术，</a:t>
            </a:r>
          </a:p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有时是一种艺术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688305E-7146-419B-9F5B-07FE28C91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2.5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编程基本原则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90642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1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24"/>
                  </p:tgtEl>
                </p:cond>
              </p:nextCondLst>
            </p:seq>
          </p:childTnLst>
        </p:cTn>
      </p:par>
    </p:tnLst>
    <p:bldLst>
      <p:bldP spid="81925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52576" objId="81924"/>
      </p14:showEvt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148DDD30-27C8-4114-9A20-5638C496A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24483"/>
            <a:ext cx="9036050" cy="5876925"/>
          </a:xfrm>
          <a:noFill/>
        </p:spPr>
        <p:txBody>
          <a:bodyPr/>
          <a:lstStyle/>
          <a:p>
            <a:pPr marL="285750" indent="-285750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学习一门新程序语言的大概步骤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安装该程序语言的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开发工具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到计算机上，包括：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程序编辑器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解释器 或 编译器，在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开发环境中，程序编辑器和解释器（或编译器）是集成在一起的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帮助文件、开发工具所自带的编程例子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熟悉该程序语言的各种基本要素（2.3节），学习开发环境的使用方法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编写第一个程序，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HelloWorld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一般在开发工具所自带的编程例子中，都含有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HelloWorld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这样的入门程序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体会该程序语言的编程过程和特点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学习一些与自己编程任务有关的编程例子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照猫画虎，编写自己的任务程序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编程的主要步骤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按设计要求编写代码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编译程序、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调试程序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、测试程序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打包/制作安装程序</a:t>
            </a:r>
          </a:p>
        </p:txBody>
      </p:sp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4573CA4C-9E2A-4DF0-8FA3-3EDCD575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3DA0D-1E55-4ECE-B763-C17ADA038AEE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9876" name="AutoShape 4">
            <a:extLst>
              <a:ext uri="{FF2B5EF4-FFF2-40B4-BE49-F238E27FC236}">
                <a16:creationId xmlns:a16="http://schemas.microsoft.com/office/drawing/2014/main" id="{E227ED63-B0D4-400F-BA5C-9CEC34B0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5184"/>
            <a:ext cx="287337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838A90-F891-44E4-9A77-36F46695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701614"/>
            <a:ext cx="4177655" cy="1967746"/>
          </a:xfrm>
          <a:prstGeom prst="cloudCallout">
            <a:avLst>
              <a:gd name="adj1" fmla="val -69145"/>
              <a:gd name="adj2" fmla="val -48838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带着问题去寻求解决方案。</a:t>
            </a:r>
          </a:p>
          <a:p>
            <a:pPr algn="ctr">
              <a:defRPr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软件开发能力是实践出来的而不是从书本上看出来的。</a:t>
            </a:r>
            <a:endParaRPr lang="en-US" altLang="zh-CN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只看书不实践，没有任何用处；</a:t>
            </a:r>
            <a:endParaRPr lang="en-US" altLang="zh-CN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不看书就实践，会走很多弯路。</a:t>
            </a:r>
          </a:p>
          <a:p>
            <a:pPr algn="ctr">
              <a:defRPr/>
            </a:pPr>
            <a:endParaRPr lang="en-US" altLang="zh-CN" sz="1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39E115-1107-40A7-85C3-196ABF9C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2.6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编程的学习方法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114812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98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876"/>
                  </p:tgtEl>
                </p:cond>
              </p:nextCondLst>
            </p:seq>
          </p:childTnLst>
        </p:cTn>
      </p:par>
    </p:tnLst>
    <p:bldLst>
      <p:bldP spid="7987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71107" objId="7987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D4A5AB34-3B0E-4329-8B01-27158F72C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68239"/>
            <a:ext cx="8964612" cy="5545137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程序语言介绍</a:t>
            </a:r>
          </a:p>
          <a:p>
            <a:pPr marL="862013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程序语言随着计算机技术的发展而发展</a:t>
            </a:r>
          </a:p>
          <a:p>
            <a:pPr marL="862013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程序语言的进化过程</a:t>
            </a:r>
          </a:p>
          <a:p>
            <a:pPr marL="1333500" lvl="2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机器语言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，机器指令的集合，可直接在计算机硬件上执行，由0和1的代码串表示</a:t>
            </a:r>
          </a:p>
          <a:p>
            <a:pPr marL="1806575" lvl="3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例如，‘1011’可表示为赋值</a:t>
            </a:r>
          </a:p>
          <a:p>
            <a:pPr marL="1806575" lvl="3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与计算机硬件密切相关</a:t>
            </a:r>
          </a:p>
          <a:p>
            <a:pPr marL="1806575" lvl="3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由机器语言编写或表示的程序，称为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目标程序</a:t>
            </a:r>
          </a:p>
          <a:p>
            <a:pPr marL="1333500" lvl="2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汇编语言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，为方便机器语言的编写而设计的编程语言，用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字符串来表示难记的0/1代码串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，简化了机器语言的编程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0700" lvl="3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 ‘1011’可用‘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MOV’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符号表示赋值操作</a:t>
            </a:r>
          </a:p>
          <a:p>
            <a:pPr marL="1806575" lvl="3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与计算机硬件相关</a:t>
            </a:r>
          </a:p>
          <a:p>
            <a:pPr marL="1806575" lvl="3">
              <a:defRPr/>
            </a:pP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>
              <a:buFontTx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FDE62677-B921-44D1-A8B2-D9ABDEB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CF0D55-FC2E-4976-B74D-F0BEE48791C9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AutoShape 64">
            <a:extLst>
              <a:ext uri="{FF2B5EF4-FFF2-40B4-BE49-F238E27FC236}">
                <a16:creationId xmlns:a16="http://schemas.microsoft.com/office/drawing/2014/main" id="{CEB04B94-3047-4B08-95D2-041FB8CF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148478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6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BFBB55-1852-4932-B362-9AE39DBD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8" y="1052736"/>
            <a:ext cx="4032572" cy="1686639"/>
          </a:xfrm>
          <a:prstGeom prst="cloudCallout">
            <a:avLst>
              <a:gd name="adj1" fmla="val -16903"/>
              <a:gd name="adj2" fmla="val 78236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在计算机软件发展当中，我们对程序语言做过简要的介绍，在此对有关概念做一下详细的说明。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A848A2A-D4C9-4BC3-AFE2-3880F17A4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65612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11045" objId="6"/>
      </p14:showEvt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7">
            <a:extLst>
              <a:ext uri="{FF2B5EF4-FFF2-40B4-BE49-F238E27FC236}">
                <a16:creationId xmlns:a16="http://schemas.microsoft.com/office/drawing/2014/main" id="{CA7EB4D0-E80A-41CA-9C6C-41FAFA9ED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13" y="1556667"/>
            <a:ext cx="8851900" cy="439261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养成良好的编程习惯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规范书写程序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缩进方式书写，使程序有层次感，易懂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在适当的地方，用好“（）”和空格“ ”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程序的书写过程要尽量统一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合理地使用注释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注意变量名、函数名、过程名的命名方法，要统一协调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编写可重用的程序</a:t>
            </a:r>
          </a:p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多多上机练习</a:t>
            </a:r>
          </a:p>
        </p:txBody>
      </p:sp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CDF075B1-9CF2-40C9-807E-42D17215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CC8B6-0A4E-4C5A-B472-482E9838DFA5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b="0">
                <a:latin typeface="Arial" panose="020B0604020202020204" pitchFamily="34" charset="0"/>
              </a:rPr>
              <a:t>·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3972" name="AutoShape 4">
            <a:extLst>
              <a:ext uri="{FF2B5EF4-FFF2-40B4-BE49-F238E27FC236}">
                <a16:creationId xmlns:a16="http://schemas.microsoft.com/office/drawing/2014/main" id="{D4D5122F-FB7D-4A4F-8F8D-F41C5FFB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44" y="1628800"/>
            <a:ext cx="287908" cy="288032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D41B3C2-4C2F-4412-87A2-17ACFD151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13" y="1244953"/>
            <a:ext cx="3168773" cy="2108299"/>
          </a:xfrm>
          <a:prstGeom prst="cloudCallout">
            <a:avLst>
              <a:gd name="adj1" fmla="val -108370"/>
              <a:gd name="adj2" fmla="val 63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编程要有规则，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没有规矩不成方圆</a:t>
            </a:r>
            <a:endParaRPr lang="en-US" altLang="zh-CN" sz="1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高质量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C++/C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编程指南</a:t>
            </a:r>
          </a:p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一本不错的编程规范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EA21AF-0E51-4CC4-BC37-879DC622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2.5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编程基本原则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91209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3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972"/>
                  </p:tgtEl>
                </p:cond>
              </p:nextCondLst>
            </p:seq>
          </p:childTnLst>
        </p:cTn>
      </p:par>
    </p:tnLst>
    <p:bldLst>
      <p:bldP spid="83973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10476" objId="83972"/>
      </p14:showEvt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67456CF5-9EC6-4978-B25A-10D94ED34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22235561-91BB-4533-853A-A752322E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FF6C1-B4DD-47F5-B237-6F9CBA3815CF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F191E52A-BA4E-46CE-A4C3-258519F9E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6231"/>
            <a:ext cx="8964612" cy="5545137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程序语言介绍</a:t>
            </a:r>
          </a:p>
          <a:p>
            <a:pPr marL="862013" lvl="1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程序语言的进化过程</a:t>
            </a:r>
          </a:p>
          <a:p>
            <a:pPr marL="1333500"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汇编语言</a:t>
            </a: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由汇编语言编写或表示的程序，称为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汇编程序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需要由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把汇编语言翻译为目标程序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由于汇编程序与目标程序（机器指令）最接近，所以运行速度最快。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高级语言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，使用更接近自然语言的语法规则实现编程，需要由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把高级语言翻译为目标程序</a:t>
            </a: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例如，用‘=’表示赋值操作</a:t>
            </a:r>
          </a:p>
          <a:p>
            <a:pPr marL="1806575" lvl="3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与计算机硬件无关</a:t>
            </a: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由高级语言编写或表示的程序，称为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高级程序</a:t>
            </a:r>
          </a:p>
          <a:p>
            <a:pPr marL="180657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一种高级语言的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可以由汇编语言或其他高级语言编写</a:t>
            </a: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2D39025-5FA3-43CF-857D-6FFA7C16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F99F3-E021-4820-9FED-48A41DCFF795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 dirty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C123D0-2775-4B63-B7A3-14F31B8FF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7040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>
            <a:extLst>
              <a:ext uri="{FF2B5EF4-FFF2-40B4-BE49-F238E27FC236}">
                <a16:creationId xmlns:a16="http://schemas.microsoft.com/office/drawing/2014/main" id="{62EC8B40-7D19-4DE7-892C-17AA0AF69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293359"/>
            <a:ext cx="8686800" cy="1538287"/>
          </a:xfrm>
        </p:spPr>
        <p:txBody>
          <a:bodyPr/>
          <a:lstStyle/>
          <a:p>
            <a:pPr marL="285750" indent="-285750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高级语言的翻译方法</a:t>
            </a:r>
          </a:p>
          <a:p>
            <a:pPr marL="862013"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解释型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翻译程序（解释程序，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Interpreter），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翻译一句执行一句</a:t>
            </a:r>
          </a:p>
          <a:p>
            <a:pPr marL="862013"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编译型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翻译程序（编译程序，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Compiler），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整个高级程序全翻译后再执行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D6C3BB43-9FC3-4BF5-B97C-C3185D4B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52C2C-803A-4D93-B719-8D65B4B0712B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8423" name="AutoShape 55">
            <a:extLst>
              <a:ext uri="{FF2B5EF4-FFF2-40B4-BE49-F238E27FC236}">
                <a16:creationId xmlns:a16="http://schemas.microsoft.com/office/drawing/2014/main" id="{3637CF1F-BC4D-4926-804D-90F49519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00932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7" name="AutoShape 59">
            <a:extLst>
              <a:ext uri="{FF2B5EF4-FFF2-40B4-BE49-F238E27FC236}">
                <a16:creationId xmlns:a16="http://schemas.microsoft.com/office/drawing/2014/main" id="{C32B6614-BDCD-47AB-8666-469C849B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060972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28" name="AutoShape 60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EE9DAC0-8C07-4169-A315-4DC59968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280" y="2585095"/>
            <a:ext cx="3090863" cy="421660"/>
          </a:xfrm>
          <a:prstGeom prst="cloudCallout">
            <a:avLst>
              <a:gd name="adj1" fmla="val -40403"/>
              <a:gd name="adj2" fmla="val -10441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dirty="0"/>
              <a:t>C/C++/C#/Java</a:t>
            </a:r>
          </a:p>
        </p:txBody>
      </p:sp>
      <p:grpSp>
        <p:nvGrpSpPr>
          <p:cNvPr id="26633" name="Group 32">
            <a:extLst>
              <a:ext uri="{FF2B5EF4-FFF2-40B4-BE49-F238E27FC236}">
                <a16:creationId xmlns:a16="http://schemas.microsoft.com/office/drawing/2014/main" id="{6C63E852-0B1E-4DB7-B321-FD0EFC3B8262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3275013"/>
            <a:ext cx="1800225" cy="1800225"/>
            <a:chOff x="2078" y="2764"/>
            <a:chExt cx="1134" cy="1134"/>
          </a:xfrm>
        </p:grpSpPr>
        <p:sp>
          <p:nvSpPr>
            <p:cNvPr id="26663" name="Oval 33">
              <a:extLst>
                <a:ext uri="{FF2B5EF4-FFF2-40B4-BE49-F238E27FC236}">
                  <a16:creationId xmlns:a16="http://schemas.microsoft.com/office/drawing/2014/main" id="{53839D7C-C59E-41D0-BA85-5B065300E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764"/>
              <a:ext cx="1134" cy="113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4" name="computr1">
              <a:extLst>
                <a:ext uri="{FF2B5EF4-FFF2-40B4-BE49-F238E27FC236}">
                  <a16:creationId xmlns:a16="http://schemas.microsoft.com/office/drawing/2014/main" id="{4F8CDD28-F963-44FF-BD96-7E356B73B66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6" y="2947"/>
              <a:ext cx="570" cy="5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6 w 21600"/>
                <a:gd name="T43" fmla="*/ 2552 h 21600"/>
                <a:gd name="T44" fmla="*/ 16749 w 21600"/>
                <a:gd name="T45" fmla="*/ 11162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35">
              <a:extLst>
                <a:ext uri="{FF2B5EF4-FFF2-40B4-BE49-F238E27FC236}">
                  <a16:creationId xmlns:a16="http://schemas.microsoft.com/office/drawing/2014/main" id="{FD53ADC6-444D-48FD-9E38-1D0AB6D2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3043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Times New Roman" panose="02020603050405020304" pitchFamily="18" charset="0"/>
                </a:rPr>
                <a:t>裸机</a:t>
              </a:r>
            </a:p>
          </p:txBody>
        </p:sp>
        <p:sp>
          <p:nvSpPr>
            <p:cNvPr id="26666" name="Text Box 36">
              <a:extLst>
                <a:ext uri="{FF2B5EF4-FFF2-40B4-BE49-F238E27FC236}">
                  <a16:creationId xmlns:a16="http://schemas.microsoft.com/office/drawing/2014/main" id="{1ECC88AC-2898-4935-8549-E97569294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59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操作系统</a:t>
              </a:r>
            </a:p>
          </p:txBody>
        </p:sp>
      </p:grpSp>
      <p:sp>
        <p:nvSpPr>
          <p:cNvPr id="26634" name="AutoShape 37">
            <a:extLst>
              <a:ext uri="{FF2B5EF4-FFF2-40B4-BE49-F238E27FC236}">
                <a16:creationId xmlns:a16="http://schemas.microsoft.com/office/drawing/2014/main" id="{87E078EC-C189-44CC-A5F9-F28876E019F1}"/>
              </a:ext>
            </a:extLst>
          </p:cNvPr>
          <p:cNvSpPr>
            <a:spLocks noChangeArrowheads="1"/>
          </p:cNvSpPr>
          <p:nvPr/>
        </p:nvSpPr>
        <p:spPr bwMode="auto">
          <a:xfrm rot="-1756768">
            <a:off x="1998663" y="5119688"/>
            <a:ext cx="1890712" cy="250825"/>
          </a:xfrm>
          <a:prstGeom prst="rightArrow">
            <a:avLst>
              <a:gd name="adj1" fmla="val 50000"/>
              <a:gd name="adj2" fmla="val 74821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5" name="Group 56">
            <a:extLst>
              <a:ext uri="{FF2B5EF4-FFF2-40B4-BE49-F238E27FC236}">
                <a16:creationId xmlns:a16="http://schemas.microsoft.com/office/drawing/2014/main" id="{B040C3CB-188F-412D-8C28-16F19A683AD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00375"/>
            <a:ext cx="7767638" cy="3638550"/>
            <a:chOff x="384" y="1595"/>
            <a:chExt cx="4893" cy="2292"/>
          </a:xfrm>
        </p:grpSpPr>
        <p:sp>
          <p:nvSpPr>
            <p:cNvPr id="26648" name="AutoShape 5">
              <a:extLst>
                <a:ext uri="{FF2B5EF4-FFF2-40B4-BE49-F238E27FC236}">
                  <a16:creationId xmlns:a16="http://schemas.microsoft.com/office/drawing/2014/main" id="{1B03B7E7-AD78-4F9E-A07D-D9176ED2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727"/>
              <a:ext cx="912" cy="624"/>
            </a:xfrm>
            <a:prstGeom prst="flowChartDocumen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1: 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line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2: line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3: module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9" name="Oval 6">
              <a:extLst>
                <a:ext uri="{FF2B5EF4-FFF2-40B4-BE49-F238E27FC236}">
                  <a16:creationId xmlns:a16="http://schemas.microsoft.com/office/drawing/2014/main" id="{3D0C8B1B-709D-47F6-97A6-BB4D378A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20"/>
              <a:ext cx="1009" cy="37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解释程序 (</a:t>
              </a: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bin/exe)</a:t>
              </a:r>
            </a:p>
          </p:txBody>
        </p:sp>
        <p:sp>
          <p:nvSpPr>
            <p:cNvPr id="26650" name="AutoShape 7">
              <a:extLst>
                <a:ext uri="{FF2B5EF4-FFF2-40B4-BE49-F238E27FC236}">
                  <a16:creationId xmlns:a16="http://schemas.microsoft.com/office/drawing/2014/main" id="{1F9982D3-2975-464E-BE8F-1049A24D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3263"/>
              <a:ext cx="934" cy="624"/>
            </a:xfrm>
            <a:prstGeom prst="flowChartDocument">
              <a:avLst/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A: content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B: content 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C: content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1" name="Line 13">
              <a:extLst>
                <a:ext uri="{FF2B5EF4-FFF2-40B4-BE49-F238E27FC236}">
                  <a16:creationId xmlns:a16="http://schemas.microsoft.com/office/drawing/2014/main" id="{2F1389E3-66E9-43E5-AE86-752908349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" y="2323"/>
              <a:ext cx="0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Text Box 15">
              <a:extLst>
                <a:ext uri="{FF2B5EF4-FFF2-40B4-BE49-F238E27FC236}">
                  <a16:creationId xmlns:a16="http://schemas.microsoft.com/office/drawing/2014/main" id="{B5C552FA-9105-4323-B310-AEBBC56E1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384"/>
              <a:ext cx="6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1,        2,       3</a:t>
              </a:r>
            </a:p>
          </p:txBody>
        </p:sp>
        <p:sp>
          <p:nvSpPr>
            <p:cNvPr id="26653" name="Text Box 20">
              <a:extLst>
                <a:ext uri="{FF2B5EF4-FFF2-40B4-BE49-F238E27FC236}">
                  <a16:creationId xmlns:a16="http://schemas.microsoft.com/office/drawing/2014/main" id="{111821AF-26CB-4361-86D6-C64E21083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1851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高级程序(</a:t>
              </a: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text)</a:t>
              </a:r>
            </a:p>
          </p:txBody>
        </p:sp>
        <p:sp>
          <p:nvSpPr>
            <p:cNvPr id="26654" name="Text Box 21">
              <a:extLst>
                <a:ext uri="{FF2B5EF4-FFF2-40B4-BE49-F238E27FC236}">
                  <a16:creationId xmlns:a16="http://schemas.microsoft.com/office/drawing/2014/main" id="{7B2DE400-3DD2-4AB8-A48A-7E5F99DA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3395"/>
              <a:ext cx="5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目标程序(</a:t>
              </a:r>
              <a:r>
                <a:rPr lang="en-US" altLang="zh-CN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bin/exe)</a:t>
              </a:r>
            </a:p>
          </p:txBody>
        </p:sp>
        <p:sp>
          <p:nvSpPr>
            <p:cNvPr id="26655" name="Line 39">
              <a:extLst>
                <a:ext uri="{FF2B5EF4-FFF2-40B4-BE49-F238E27FC236}">
                  <a16:creationId xmlns:a16="http://schemas.microsoft.com/office/drawing/2014/main" id="{FA145960-68B5-4D5C-9BA3-E64B3EC1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" y="3004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40">
              <a:extLst>
                <a:ext uri="{FF2B5EF4-FFF2-40B4-BE49-F238E27FC236}">
                  <a16:creationId xmlns:a16="http://schemas.microsoft.com/office/drawing/2014/main" id="{3C3F93D7-4C6F-4531-961E-B3953A39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23"/>
              <a:ext cx="6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A,        B,     C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7" name="Line 13">
              <a:extLst>
                <a:ext uri="{FF2B5EF4-FFF2-40B4-BE49-F238E27FC236}">
                  <a16:creationId xmlns:a16="http://schemas.microsoft.com/office/drawing/2014/main" id="{07C24E7A-6B05-4A73-8B36-7D5E05EC3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2360"/>
              <a:ext cx="0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13">
              <a:extLst>
                <a:ext uri="{FF2B5EF4-FFF2-40B4-BE49-F238E27FC236}">
                  <a16:creationId xmlns:a16="http://schemas.microsoft.com/office/drawing/2014/main" id="{52F8ACEF-8355-4EA3-B21B-1508E47A0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2256"/>
              <a:ext cx="0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9">
              <a:extLst>
                <a:ext uri="{FF2B5EF4-FFF2-40B4-BE49-F238E27FC236}">
                  <a16:creationId xmlns:a16="http://schemas.microsoft.com/office/drawing/2014/main" id="{262D0B32-ECED-49C1-B081-3A8B6B158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2966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9">
              <a:extLst>
                <a:ext uri="{FF2B5EF4-FFF2-40B4-BE49-F238E27FC236}">
                  <a16:creationId xmlns:a16="http://schemas.microsoft.com/office/drawing/2014/main" id="{76BE589F-E228-48BD-B6DA-CD7864AEE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2971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AutoShape 5">
              <a:extLst>
                <a:ext uri="{FF2B5EF4-FFF2-40B4-BE49-F238E27FC236}">
                  <a16:creationId xmlns:a16="http://schemas.microsoft.com/office/drawing/2014/main" id="{F2BC4F23-885F-4EB5-B03A-FD7931B0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1595"/>
              <a:ext cx="912" cy="596"/>
            </a:xfrm>
            <a:prstGeom prst="flowChartDocumen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1: 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line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2: line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3: module</a:t>
              </a: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2" name="AutoShape 7">
              <a:extLst>
                <a:ext uri="{FF2B5EF4-FFF2-40B4-BE49-F238E27FC236}">
                  <a16:creationId xmlns:a16="http://schemas.microsoft.com/office/drawing/2014/main" id="{DB34228D-A376-4E05-A77D-72ADA2DB0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3136"/>
              <a:ext cx="932" cy="624"/>
            </a:xfrm>
            <a:prstGeom prst="flowChartDocument">
              <a:avLst/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A: content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B: content 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C: content</a:t>
              </a:r>
              <a:endParaRPr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36" name="AutoShape 38">
            <a:extLst>
              <a:ext uri="{FF2B5EF4-FFF2-40B4-BE49-F238E27FC236}">
                <a16:creationId xmlns:a16="http://schemas.microsoft.com/office/drawing/2014/main" id="{8F63464A-9B1A-43BE-AB98-5A158E7935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80681" y="5193507"/>
            <a:ext cx="500063" cy="304800"/>
          </a:xfrm>
          <a:prstGeom prst="leftArrow">
            <a:avLst>
              <a:gd name="adj1" fmla="val 50000"/>
              <a:gd name="adj2" fmla="val 41016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7" name="Oval 24">
            <a:extLst>
              <a:ext uri="{FF2B5EF4-FFF2-40B4-BE49-F238E27FC236}">
                <a16:creationId xmlns:a16="http://schemas.microsoft.com/office/drawing/2014/main" id="{864F01B6-BE32-4B1B-9EF5-C5FBA8A5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4400550"/>
            <a:ext cx="1601788" cy="5937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编译程序 (</a:t>
            </a: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bin/exe)</a:t>
            </a:r>
          </a:p>
        </p:txBody>
      </p:sp>
      <p:sp>
        <p:nvSpPr>
          <p:cNvPr id="26638" name="AutoShape 25">
            <a:extLst>
              <a:ext uri="{FF2B5EF4-FFF2-40B4-BE49-F238E27FC236}">
                <a16:creationId xmlns:a16="http://schemas.microsoft.com/office/drawing/2014/main" id="{B2354EB1-EAFF-45EB-B89B-F4C5529A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07050"/>
            <a:ext cx="1447800" cy="914400"/>
          </a:xfrm>
          <a:prstGeom prst="flowChartDocument">
            <a:avLst/>
          </a:prstGeom>
          <a:noFill/>
          <a:ln w="381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可执行目标程序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bin/exe)</a:t>
            </a:r>
          </a:p>
        </p:txBody>
      </p:sp>
      <p:sp>
        <p:nvSpPr>
          <p:cNvPr id="26639" name="Text Box 26">
            <a:extLst>
              <a:ext uri="{FF2B5EF4-FFF2-40B4-BE49-F238E27FC236}">
                <a16:creationId xmlns:a16="http://schemas.microsoft.com/office/drawing/2014/main" id="{4FCF9163-D9CB-41BC-9818-2154DD98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4014788"/>
            <a:ext cx="719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1, 2, 3</a:t>
            </a:r>
          </a:p>
        </p:txBody>
      </p:sp>
      <p:sp>
        <p:nvSpPr>
          <p:cNvPr id="26640" name="Text Box 27">
            <a:extLst>
              <a:ext uri="{FF2B5EF4-FFF2-40B4-BE49-F238E27FC236}">
                <a16:creationId xmlns:a16="http://schemas.microsoft.com/office/drawing/2014/main" id="{72E7310A-4CB5-436B-8616-5BA685E67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029200"/>
            <a:ext cx="719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A, B, C</a:t>
            </a:r>
          </a:p>
        </p:txBody>
      </p:sp>
      <p:sp>
        <p:nvSpPr>
          <p:cNvPr id="26641" name="AutoShape 28">
            <a:extLst>
              <a:ext uri="{FF2B5EF4-FFF2-40B4-BE49-F238E27FC236}">
                <a16:creationId xmlns:a16="http://schemas.microsoft.com/office/drawing/2014/main" id="{93F03403-15DC-4EB8-BF00-559C9B25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75" y="3917950"/>
            <a:ext cx="230188" cy="468313"/>
          </a:xfrm>
          <a:prstGeom prst="downArrow">
            <a:avLst>
              <a:gd name="adj1" fmla="val 50000"/>
              <a:gd name="adj2" fmla="val 50862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2" name="AutoShape 29">
            <a:extLst>
              <a:ext uri="{FF2B5EF4-FFF2-40B4-BE49-F238E27FC236}">
                <a16:creationId xmlns:a16="http://schemas.microsoft.com/office/drawing/2014/main" id="{B8DB3006-896A-479E-A031-195F36F4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997450"/>
            <a:ext cx="230187" cy="409575"/>
          </a:xfrm>
          <a:prstGeom prst="downArrow">
            <a:avLst>
              <a:gd name="adj1" fmla="val 50000"/>
              <a:gd name="adj2" fmla="val 4448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3" name="Text Box 30">
            <a:extLst>
              <a:ext uri="{FF2B5EF4-FFF2-40B4-BE49-F238E27FC236}">
                <a16:creationId xmlns:a16="http://schemas.microsoft.com/office/drawing/2014/main" id="{4B691ABF-C2B6-4C0C-B9DC-40FE904F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317976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高级程序(</a:t>
            </a: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text)</a:t>
            </a:r>
          </a:p>
        </p:txBody>
      </p:sp>
      <p:sp>
        <p:nvSpPr>
          <p:cNvPr id="26644" name="Text Box 31">
            <a:extLst>
              <a:ext uri="{FF2B5EF4-FFF2-40B4-BE49-F238E27FC236}">
                <a16:creationId xmlns:a16="http://schemas.microsoft.com/office/drawing/2014/main" id="{F47A11F7-58D8-4B57-906F-C5E1D6FC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5643563"/>
            <a:ext cx="78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目标程序(</a:t>
            </a: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bin/unexe)</a:t>
            </a:r>
          </a:p>
        </p:txBody>
      </p:sp>
      <p:sp>
        <p:nvSpPr>
          <p:cNvPr id="26645" name="Oval 45">
            <a:extLst>
              <a:ext uri="{FF2B5EF4-FFF2-40B4-BE49-F238E27FC236}">
                <a16:creationId xmlns:a16="http://schemas.microsoft.com/office/drawing/2014/main" id="{4C19D1DA-66BC-4074-9C4F-0AF6A738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345113"/>
            <a:ext cx="749300" cy="13716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t>链接程序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Linker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t>(bin/exe)</a:t>
            </a:r>
          </a:p>
        </p:txBody>
      </p:sp>
      <p:sp>
        <p:nvSpPr>
          <p:cNvPr id="26646" name="AutoShape 46">
            <a:extLst>
              <a:ext uri="{FF2B5EF4-FFF2-40B4-BE49-F238E27FC236}">
                <a16:creationId xmlns:a16="http://schemas.microsoft.com/office/drawing/2014/main" id="{205452D8-165C-4DDA-9FA8-78461F8736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79382" y="5849144"/>
            <a:ext cx="230187" cy="409575"/>
          </a:xfrm>
          <a:prstGeom prst="downArrow">
            <a:avLst>
              <a:gd name="adj1" fmla="val 50000"/>
              <a:gd name="adj2" fmla="val 4448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7" name="AutoShape 47">
            <a:extLst>
              <a:ext uri="{FF2B5EF4-FFF2-40B4-BE49-F238E27FC236}">
                <a16:creationId xmlns:a16="http://schemas.microsoft.com/office/drawing/2014/main" id="{6D547A43-BB02-4AD2-A6F1-1F5331520D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91932" y="5849144"/>
            <a:ext cx="230187" cy="409575"/>
          </a:xfrm>
          <a:prstGeom prst="downArrow">
            <a:avLst>
              <a:gd name="adj1" fmla="val 50000"/>
              <a:gd name="adj2" fmla="val 4448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9ADD3273-E05C-4CB1-8C4D-24E7C6B00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424" name="AutoShape 56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33BC574-1799-4A94-A20A-9A3F09D5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19" y="1554162"/>
            <a:ext cx="4448175" cy="421660"/>
          </a:xfrm>
          <a:prstGeom prst="cloudCallout">
            <a:avLst>
              <a:gd name="adj1" fmla="val -28435"/>
              <a:gd name="adj2" fmla="val -101384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JavaScript, VBScript, Python</a:t>
            </a:r>
          </a:p>
        </p:txBody>
      </p:sp>
    </p:spTree>
  </p:cSld>
  <p:clrMapOvr>
    <a:masterClrMapping/>
  </p:clrMapOvr>
  <p:transition advClick="0" advTm="8484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42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8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427"/>
                  </p:tgtEl>
                </p:cond>
              </p:nextCondLst>
            </p:seq>
          </p:childTnLst>
        </p:cTn>
      </p:par>
    </p:tnLst>
    <p:bldLst>
      <p:bldP spid="58428" grpId="0" animBg="1" autoUpdateAnimBg="0"/>
      <p:bldP spid="58424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13334" objId="58423"/>
        <p14:triggerEvt type="onClick" time="45832" objId="58423"/>
        <p14:triggerEvt type="onClick" time="47502" objId="5842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70">
            <a:extLst>
              <a:ext uri="{FF2B5EF4-FFF2-40B4-BE49-F238E27FC236}">
                <a16:creationId xmlns:a16="http://schemas.microsoft.com/office/drawing/2014/main" id="{D445B597-4339-417B-8E24-E74BDCA39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23826"/>
            <a:ext cx="9144000" cy="2089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高级语言的翻译方法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混合型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先整个翻译为中间语言程序，再由执行器对中间语言一句一句执行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链接程序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Linker），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把一些模块化的小目标程序（一般是不可执行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bin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）以及一些现有的库程序（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.lib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）用链接程序链接在一起，形成一个大的可执行程序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Executor)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，用于解释型程序语言</a:t>
            </a:r>
          </a:p>
        </p:txBody>
      </p:sp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BB6E1DB0-07B3-41FC-B31E-9014CBE6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872" y="64482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65287-D8BB-4362-9B79-F6FAD345EAB4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8677" name="Group 59">
            <a:extLst>
              <a:ext uri="{FF2B5EF4-FFF2-40B4-BE49-F238E27FC236}">
                <a16:creationId xmlns:a16="http://schemas.microsoft.com/office/drawing/2014/main" id="{B51B8643-908F-497A-B6C8-4976BC83487A}"/>
              </a:ext>
            </a:extLst>
          </p:cNvPr>
          <p:cNvGrpSpPr>
            <a:grpSpLocks/>
          </p:cNvGrpSpPr>
          <p:nvPr/>
        </p:nvGrpSpPr>
        <p:grpSpPr bwMode="auto">
          <a:xfrm>
            <a:off x="743272" y="2944639"/>
            <a:ext cx="7815263" cy="3863975"/>
            <a:chOff x="384" y="1502"/>
            <a:chExt cx="4923" cy="2434"/>
          </a:xfrm>
        </p:grpSpPr>
        <p:grpSp>
          <p:nvGrpSpPr>
            <p:cNvPr id="28684" name="Group 32">
              <a:extLst>
                <a:ext uri="{FF2B5EF4-FFF2-40B4-BE49-F238E27FC236}">
                  <a16:creationId xmlns:a16="http://schemas.microsoft.com/office/drawing/2014/main" id="{94BF0AAF-5BDB-4850-BCBB-095D72674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7" y="1768"/>
              <a:ext cx="1134" cy="1134"/>
              <a:chOff x="2078" y="2764"/>
              <a:chExt cx="1134" cy="1134"/>
            </a:xfrm>
          </p:grpSpPr>
          <p:sp>
            <p:nvSpPr>
              <p:cNvPr id="28718" name="Oval 33">
                <a:extLst>
                  <a:ext uri="{FF2B5EF4-FFF2-40B4-BE49-F238E27FC236}">
                    <a16:creationId xmlns:a16="http://schemas.microsoft.com/office/drawing/2014/main" id="{61A64F3F-3044-4495-B27A-AC8C26D8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2764"/>
                <a:ext cx="1134" cy="113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9" name="computr1">
                <a:extLst>
                  <a:ext uri="{FF2B5EF4-FFF2-40B4-BE49-F238E27FC236}">
                    <a16:creationId xmlns:a16="http://schemas.microsoft.com/office/drawing/2014/main" id="{7ED762FD-452A-4FAC-A911-3F86D201968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366" y="2947"/>
                <a:ext cx="570" cy="56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4926 w 21600"/>
                  <a:gd name="T43" fmla="*/ 2552 h 21600"/>
                  <a:gd name="T44" fmla="*/ 16749 w 21600"/>
                  <a:gd name="T45" fmla="*/ 11162 h 216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0" name="Text Box 35">
                <a:extLst>
                  <a:ext uri="{FF2B5EF4-FFF2-40B4-BE49-F238E27FC236}">
                    <a16:creationId xmlns:a16="http://schemas.microsoft.com/office/drawing/2014/main" id="{C31DB6DD-8F6A-4186-A66C-FEF201554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" y="3043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Times New Roman" panose="02020603050405020304" pitchFamily="18" charset="0"/>
                  </a:rPr>
                  <a:t>裸机</a:t>
                </a:r>
              </a:p>
            </p:txBody>
          </p:sp>
          <p:sp>
            <p:nvSpPr>
              <p:cNvPr id="28721" name="Text Box 36">
                <a:extLst>
                  <a:ext uri="{FF2B5EF4-FFF2-40B4-BE49-F238E27FC236}">
                    <a16:creationId xmlns:a16="http://schemas.microsoft.com/office/drawing/2014/main" id="{EBA778A0-BBE6-4E1F-8977-5006F4640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3" y="359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操作系统</a:t>
                </a:r>
              </a:p>
            </p:txBody>
          </p:sp>
        </p:grpSp>
        <p:sp>
          <p:nvSpPr>
            <p:cNvPr id="28685" name="AutoShape 37">
              <a:extLst>
                <a:ext uri="{FF2B5EF4-FFF2-40B4-BE49-F238E27FC236}">
                  <a16:creationId xmlns:a16="http://schemas.microsoft.com/office/drawing/2014/main" id="{927F7C22-08F1-44FF-AE65-2B278976E2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01265">
              <a:off x="1878" y="2816"/>
              <a:ext cx="574" cy="192"/>
            </a:xfrm>
            <a:prstGeom prst="rightArrow">
              <a:avLst>
                <a:gd name="adj1" fmla="val 50000"/>
                <a:gd name="adj2" fmla="val 74740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86" name="Group 56">
              <a:extLst>
                <a:ext uri="{FF2B5EF4-FFF2-40B4-BE49-F238E27FC236}">
                  <a16:creationId xmlns:a16="http://schemas.microsoft.com/office/drawing/2014/main" id="{8D629B07-1FF2-4F1E-917F-7A4996218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727"/>
              <a:ext cx="1706" cy="2209"/>
              <a:chOff x="384" y="1727"/>
              <a:chExt cx="1706" cy="2209"/>
            </a:xfrm>
          </p:grpSpPr>
          <p:sp>
            <p:nvSpPr>
              <p:cNvPr id="28702" name="AutoShape 5">
                <a:extLst>
                  <a:ext uri="{FF2B5EF4-FFF2-40B4-BE49-F238E27FC236}">
                    <a16:creationId xmlns:a16="http://schemas.microsoft.com/office/drawing/2014/main" id="{116C6D2E-2950-4861-9AE8-D6D7F53B1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1727"/>
                <a:ext cx="912" cy="624"/>
              </a:xfrm>
              <a:prstGeom prst="flowChartDocumen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1: 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line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2: line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3: module</a:t>
                </a: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3" name="Oval 6">
                <a:extLst>
                  <a:ext uri="{FF2B5EF4-FFF2-40B4-BE49-F238E27FC236}">
                    <a16:creationId xmlns:a16="http://schemas.microsoft.com/office/drawing/2014/main" id="{42D19AA4-727F-47AD-BE02-97847920A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620"/>
                <a:ext cx="1009" cy="37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编译程序 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bin/exe)</a:t>
                </a:r>
              </a:p>
            </p:txBody>
          </p:sp>
          <p:sp>
            <p:nvSpPr>
              <p:cNvPr id="28704" name="AutoShape 7">
                <a:extLst>
                  <a:ext uri="{FF2B5EF4-FFF2-40B4-BE49-F238E27FC236}">
                    <a16:creationId xmlns:a16="http://schemas.microsoft.com/office/drawing/2014/main" id="{80C78EAE-E28C-44EE-9350-8D8E3362C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3263"/>
                <a:ext cx="912" cy="624"/>
              </a:xfrm>
              <a:prstGeom prst="flowChartDocument">
                <a:avLst/>
              </a:prstGeom>
              <a:noFill/>
              <a:ln w="381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A: content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B: content 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C: content</a:t>
                </a: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5" name="Line 10">
                <a:extLst>
                  <a:ext uri="{FF2B5EF4-FFF2-40B4-BE49-F238E27FC236}">
                    <a16:creationId xmlns:a16="http://schemas.microsoft.com/office/drawing/2014/main" id="{CFBEE623-D378-4DE0-BF19-E0152037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92" y="3167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2">
                <a:extLst>
                  <a:ext uri="{FF2B5EF4-FFF2-40B4-BE49-F238E27FC236}">
                    <a16:creationId xmlns:a16="http://schemas.microsoft.com/office/drawing/2014/main" id="{2EC28F8E-89A4-4B5A-92D7-E0A32FC86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92" y="3551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3">
                <a:extLst>
                  <a:ext uri="{FF2B5EF4-FFF2-40B4-BE49-F238E27FC236}">
                    <a16:creationId xmlns:a16="http://schemas.microsoft.com/office/drawing/2014/main" id="{69E0E993-38D1-4816-A8B0-0DCAED749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" y="2323"/>
                <a:ext cx="0" cy="2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4">
                <a:extLst>
                  <a:ext uri="{FF2B5EF4-FFF2-40B4-BE49-F238E27FC236}">
                    <a16:creationId xmlns:a16="http://schemas.microsoft.com/office/drawing/2014/main" id="{045B8989-5F95-4FAF-82A8-DCEDF2EA1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481" y="3370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Text Box 15">
                <a:extLst>
                  <a:ext uri="{FF2B5EF4-FFF2-40B4-BE49-F238E27FC236}">
                    <a16:creationId xmlns:a16="http://schemas.microsoft.com/office/drawing/2014/main" id="{AC188FAB-906D-4175-B14B-482556276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2384"/>
                <a:ext cx="4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1, 2, 3</a:t>
                </a:r>
              </a:p>
            </p:txBody>
          </p:sp>
          <p:sp>
            <p:nvSpPr>
              <p:cNvPr id="28710" name="Text Box 17">
                <a:extLst>
                  <a:ext uri="{FF2B5EF4-FFF2-40B4-BE49-F238E27FC236}">
                    <a16:creationId xmlns:a16="http://schemas.microsoft.com/office/drawing/2014/main" id="{18EA5E4A-BD77-447C-9CE2-03E57867B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3152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11" name="Text Box 18">
                <a:extLst>
                  <a:ext uri="{FF2B5EF4-FFF2-40B4-BE49-F238E27FC236}">
                    <a16:creationId xmlns:a16="http://schemas.microsoft.com/office/drawing/2014/main" id="{C100154B-2E29-4790-ADAD-251FE70B4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334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712" name="Text Box 19">
                <a:extLst>
                  <a:ext uri="{FF2B5EF4-FFF2-40B4-BE49-F238E27FC236}">
                    <a16:creationId xmlns:a16="http://schemas.microsoft.com/office/drawing/2014/main" id="{C10FA7E3-0E1E-4BE2-821E-DE5684015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3536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13" name="Text Box 20">
                <a:extLst>
                  <a:ext uri="{FF2B5EF4-FFF2-40B4-BE49-F238E27FC236}">
                    <a16:creationId xmlns:a16="http://schemas.microsoft.com/office/drawing/2014/main" id="{D58B6BEE-E477-404B-80C7-2BD9C46E5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" y="1851"/>
                <a:ext cx="3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高级程序(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text)</a:t>
                </a:r>
              </a:p>
            </p:txBody>
          </p:sp>
          <p:sp>
            <p:nvSpPr>
              <p:cNvPr id="28714" name="Text Box 21">
                <a:extLst>
                  <a:ext uri="{FF2B5EF4-FFF2-40B4-BE49-F238E27FC236}">
                    <a16:creationId xmlns:a16="http://schemas.microsoft.com/office/drawing/2014/main" id="{EADA5B31-2B48-4239-84EB-36708A3FB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" y="3395"/>
                <a:ext cx="46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目标程序(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bin/unexe)</a:t>
                </a:r>
              </a:p>
            </p:txBody>
          </p:sp>
          <p:sp>
            <p:nvSpPr>
              <p:cNvPr id="28715" name="Line 39">
                <a:extLst>
                  <a:ext uri="{FF2B5EF4-FFF2-40B4-BE49-F238E27FC236}">
                    <a16:creationId xmlns:a16="http://schemas.microsoft.com/office/drawing/2014/main" id="{8200499C-E627-4690-B458-1DE9368D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1" y="3004"/>
                <a:ext cx="0" cy="2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6" name="Text Box 40">
                <a:extLst>
                  <a:ext uri="{FF2B5EF4-FFF2-40B4-BE49-F238E27FC236}">
                    <a16:creationId xmlns:a16="http://schemas.microsoft.com/office/drawing/2014/main" id="{D300D514-D3EA-437A-9177-D9473A1A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023"/>
                <a:ext cx="4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A, B, C</a:t>
                </a: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7" name="Oval 42">
                <a:extLst>
                  <a:ext uri="{FF2B5EF4-FFF2-40B4-BE49-F238E27FC236}">
                    <a16:creationId xmlns:a16="http://schemas.microsoft.com/office/drawing/2014/main" id="{228433A2-6161-4D0F-90BA-1B9E5829D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3072"/>
                <a:ext cx="472" cy="86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执行器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Executor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(bin/exe)</a:t>
                </a:r>
              </a:p>
            </p:txBody>
          </p:sp>
        </p:grpSp>
        <p:sp>
          <p:nvSpPr>
            <p:cNvPr id="28687" name="AutoShape 38">
              <a:extLst>
                <a:ext uri="{FF2B5EF4-FFF2-40B4-BE49-F238E27FC236}">
                  <a16:creationId xmlns:a16="http://schemas.microsoft.com/office/drawing/2014/main" id="{8B4B2F60-1CEF-4399-BA08-5EC4587A43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33" y="2977"/>
              <a:ext cx="315" cy="192"/>
            </a:xfrm>
            <a:prstGeom prst="leftArrow">
              <a:avLst>
                <a:gd name="adj1" fmla="val 50000"/>
                <a:gd name="adj2" fmla="val 41016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88" name="Group 58">
              <a:extLst>
                <a:ext uri="{FF2B5EF4-FFF2-40B4-BE49-F238E27FC236}">
                  <a16:creationId xmlns:a16="http://schemas.microsoft.com/office/drawing/2014/main" id="{7B16F458-BF1E-436F-A3C7-58B231C63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502"/>
              <a:ext cx="2955" cy="2434"/>
              <a:chOff x="2352" y="1502"/>
              <a:chExt cx="2955" cy="2434"/>
            </a:xfrm>
          </p:grpSpPr>
          <p:sp>
            <p:nvSpPr>
              <p:cNvPr id="28689" name="Oval 24">
                <a:extLst>
                  <a:ext uri="{FF2B5EF4-FFF2-40B4-BE49-F238E27FC236}">
                    <a16:creationId xmlns:a16="http://schemas.microsoft.com/office/drawing/2014/main" id="{BED4BCB3-9905-43C7-9D59-4244F4FB7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2477"/>
                <a:ext cx="1009" cy="37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编译程序 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bin/exe)</a:t>
                </a:r>
              </a:p>
            </p:txBody>
          </p:sp>
          <p:sp>
            <p:nvSpPr>
              <p:cNvPr id="28690" name="AutoShape 25">
                <a:extLst>
                  <a:ext uri="{FF2B5EF4-FFF2-40B4-BE49-F238E27FC236}">
                    <a16:creationId xmlns:a16="http://schemas.microsoft.com/office/drawing/2014/main" id="{90391454-75B7-4D80-9457-6B8D6A5D9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237"/>
                <a:ext cx="912" cy="576"/>
              </a:xfrm>
              <a:prstGeom prst="flowChartDocument">
                <a:avLst/>
              </a:prstGeom>
              <a:noFill/>
              <a:ln w="381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可执行目标程序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bin/exe)</a:t>
                </a:r>
              </a:p>
            </p:txBody>
          </p:sp>
          <p:sp>
            <p:nvSpPr>
              <p:cNvPr id="28691" name="Text Box 26">
                <a:extLst>
                  <a:ext uri="{FF2B5EF4-FFF2-40B4-BE49-F238E27FC236}">
                    <a16:creationId xmlns:a16="http://schemas.microsoft.com/office/drawing/2014/main" id="{63EB631F-D96C-4E44-9572-CAEA63943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8" y="2234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1, 2, 3</a:t>
                </a:r>
              </a:p>
            </p:txBody>
          </p:sp>
          <p:sp>
            <p:nvSpPr>
              <p:cNvPr id="28692" name="Text Box 27">
                <a:extLst>
                  <a:ext uri="{FF2B5EF4-FFF2-40B4-BE49-F238E27FC236}">
                    <a16:creationId xmlns:a16="http://schemas.microsoft.com/office/drawing/2014/main" id="{CC76BE0B-D285-4CC7-B8BA-E7D3342C7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8" y="2873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A, B, C</a:t>
                </a:r>
              </a:p>
            </p:txBody>
          </p:sp>
          <p:sp>
            <p:nvSpPr>
              <p:cNvPr id="28693" name="AutoShape 28">
                <a:extLst>
                  <a:ext uri="{FF2B5EF4-FFF2-40B4-BE49-F238E27FC236}">
                    <a16:creationId xmlns:a16="http://schemas.microsoft.com/office/drawing/2014/main" id="{B9E449B1-5D8C-4F90-8724-2C979A99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" y="2173"/>
                <a:ext cx="145" cy="295"/>
              </a:xfrm>
              <a:prstGeom prst="downArrow">
                <a:avLst>
                  <a:gd name="adj1" fmla="val 50000"/>
                  <a:gd name="adj2" fmla="val 50862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AutoShape 29">
                <a:extLst>
                  <a:ext uri="{FF2B5EF4-FFF2-40B4-BE49-F238E27FC236}">
                    <a16:creationId xmlns:a16="http://schemas.microsoft.com/office/drawing/2014/main" id="{C6C8592D-C14F-4358-8287-4C5EF892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2853"/>
                <a:ext cx="145" cy="258"/>
              </a:xfrm>
              <a:prstGeom prst="downArrow">
                <a:avLst>
                  <a:gd name="adj1" fmla="val 50000"/>
                  <a:gd name="adj2" fmla="val 44483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5" name="Text Box 30">
                <a:extLst>
                  <a:ext uri="{FF2B5EF4-FFF2-40B4-BE49-F238E27FC236}">
                    <a16:creationId xmlns:a16="http://schemas.microsoft.com/office/drawing/2014/main" id="{59C2125B-8F1C-4029-9E68-6437A53E8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1708"/>
                <a:ext cx="3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高级程序(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text)</a:t>
                </a:r>
              </a:p>
            </p:txBody>
          </p:sp>
          <p:sp>
            <p:nvSpPr>
              <p:cNvPr id="28696" name="Text Box 31">
                <a:extLst>
                  <a:ext uri="{FF2B5EF4-FFF2-40B4-BE49-F238E27FC236}">
                    <a16:creationId xmlns:a16="http://schemas.microsoft.com/office/drawing/2014/main" id="{B7EEAF0B-214F-4780-ABBC-164CBC197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371"/>
                <a:ext cx="4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目标程序(</a:t>
                </a: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bin/unexe)</a:t>
                </a:r>
              </a:p>
            </p:txBody>
          </p:sp>
          <p:sp>
            <p:nvSpPr>
              <p:cNvPr id="28697" name="AutoShape 43">
                <a:extLst>
                  <a:ext uri="{FF2B5EF4-FFF2-40B4-BE49-F238E27FC236}">
                    <a16:creationId xmlns:a16="http://schemas.microsoft.com/office/drawing/2014/main" id="{A6DCE67E-B322-4599-ACBF-93FE9F62A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502"/>
                <a:ext cx="912" cy="720"/>
              </a:xfrm>
              <a:prstGeom prst="flowChartMultidocumen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1: 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line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2: line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3: module</a:t>
                </a: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8" name="AutoShape 44">
                <a:extLst>
                  <a:ext uri="{FF2B5EF4-FFF2-40B4-BE49-F238E27FC236}">
                    <a16:creationId xmlns:a16="http://schemas.microsoft.com/office/drawing/2014/main" id="{739DBDB4-5E1B-49CE-915F-ABCACFDCD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3120"/>
                <a:ext cx="1015" cy="720"/>
              </a:xfrm>
              <a:prstGeom prst="flowChartMultidocument">
                <a:avLst/>
              </a:prstGeom>
              <a:noFill/>
              <a:ln w="381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A: content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B: content 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C: content</a:t>
                </a: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9" name="Oval 45">
                <a:extLst>
                  <a:ext uri="{FF2B5EF4-FFF2-40B4-BE49-F238E27FC236}">
                    <a16:creationId xmlns:a16="http://schemas.microsoft.com/office/drawing/2014/main" id="{33A1BDE0-CBA5-4818-919D-AD8E7F6E3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3072"/>
                <a:ext cx="472" cy="86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链接程序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Linker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(bin/exe)</a:t>
                </a:r>
              </a:p>
            </p:txBody>
          </p:sp>
          <p:sp>
            <p:nvSpPr>
              <p:cNvPr id="28700" name="AutoShape 46">
                <a:extLst>
                  <a:ext uri="{FF2B5EF4-FFF2-40B4-BE49-F238E27FC236}">
                    <a16:creationId xmlns:a16="http://schemas.microsoft.com/office/drawing/2014/main" id="{61D6955F-7BB2-406F-9D02-8ABD93093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81" y="3389"/>
                <a:ext cx="145" cy="258"/>
              </a:xfrm>
              <a:prstGeom prst="downArrow">
                <a:avLst>
                  <a:gd name="adj1" fmla="val 50000"/>
                  <a:gd name="adj2" fmla="val 44483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1" name="AutoShape 47">
                <a:extLst>
                  <a:ext uri="{FF2B5EF4-FFF2-40B4-BE49-F238E27FC236}">
                    <a16:creationId xmlns:a16="http://schemas.microsoft.com/office/drawing/2014/main" id="{5F298D08-CE55-4248-9E21-98599EA6E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334" y="3389"/>
                <a:ext cx="145" cy="258"/>
              </a:xfrm>
              <a:prstGeom prst="downArrow">
                <a:avLst>
                  <a:gd name="adj1" fmla="val 50000"/>
                  <a:gd name="adj2" fmla="val 44483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9452" name="AutoShape 60">
            <a:extLst>
              <a:ext uri="{FF2B5EF4-FFF2-40B4-BE49-F238E27FC236}">
                <a16:creationId xmlns:a16="http://schemas.microsoft.com/office/drawing/2014/main" id="{C2C76203-9386-4937-9AAF-44750106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8478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54" name="AutoShape 62">
            <a:extLst>
              <a:ext uri="{FF2B5EF4-FFF2-40B4-BE49-F238E27FC236}">
                <a16:creationId xmlns:a16="http://schemas.microsoft.com/office/drawing/2014/main" id="{DDABEA9B-C695-4D79-BB7B-90992385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060972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55" name="AutoShape 6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DA20182-4FF7-4F00-AA55-8EAA7712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403" y="1754168"/>
            <a:ext cx="3221299" cy="421660"/>
          </a:xfrm>
          <a:prstGeom prst="cloudCallout">
            <a:avLst>
              <a:gd name="adj1" fmla="val -18671"/>
              <a:gd name="adj2" fmla="val 15610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C/C++/Fortran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56" name="AutoShape 64">
            <a:extLst>
              <a:ext uri="{FF2B5EF4-FFF2-40B4-BE49-F238E27FC236}">
                <a16:creationId xmlns:a16="http://schemas.microsoft.com/office/drawing/2014/main" id="{F4058727-3CD6-4C99-9169-6D6D62C3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825576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57" name="AutoShape 6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01A436-6110-432F-8C60-4EE49364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60" y="3106346"/>
            <a:ext cx="2590800" cy="421660"/>
          </a:xfrm>
          <a:prstGeom prst="cloudCallout">
            <a:avLst>
              <a:gd name="adj1" fmla="val -29949"/>
              <a:gd name="adj2" fmla="val 11612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:Python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虚拟机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AA848A2A-D4C9-4BC3-AFE2-3880F17A428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719" y="-3827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453" name="AutoShape 61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C02D50A-F941-4E71-9DAA-0D097FA6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98" y="425440"/>
            <a:ext cx="2589213" cy="843320"/>
          </a:xfrm>
          <a:prstGeom prst="cloudCallout">
            <a:avLst>
              <a:gd name="adj1" fmla="val -34426"/>
              <a:gd name="adj2" fmla="val 7959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.dll</a:t>
            </a:r>
          </a:p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.class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116865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45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9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45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9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456"/>
                  </p:tgtEl>
                </p:cond>
              </p:nextCondLst>
            </p:seq>
          </p:childTnLst>
        </p:cTn>
      </p:par>
    </p:tnLst>
    <p:bldLst>
      <p:bldP spid="59455" grpId="0" animBg="1" autoUpdateAnimBg="0"/>
      <p:bldP spid="59457" grpId="0" animBg="1" autoUpdateAnimBg="0"/>
      <p:bldP spid="59453" grpId="0" animBg="1" autoUpdateAnimBg="0"/>
    </p:bldLst>
  </p:timing>
  <p:extLst mod="1">
    <p:ext uri="{E180D4A7-C9FB-4DFB-919C-405C955672EB}">
      <p14:showEvtLst xmlns:p14="http://schemas.microsoft.com/office/powerpoint/2010/main">
        <p14:triggerEvt type="onClick" time="5349" objId="59452"/>
        <p14:triggerEvt type="onClick" time="51286" objId="59452"/>
        <p14:triggerEvt type="onClick" time="59482" objId="59454"/>
        <p14:triggerEvt type="onClick" time="96203" objId="59456"/>
        <p14:triggerEvt type="onClick" time="98194" objId="5945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>
            <a:extLst>
              <a:ext uri="{FF2B5EF4-FFF2-40B4-BE49-F238E27FC236}">
                <a16:creationId xmlns:a16="http://schemas.microsoft.com/office/drawing/2014/main" id="{EADA8CED-1D5B-42C9-A0CA-B3CBEB631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84" y="1412255"/>
            <a:ext cx="8964612" cy="5545137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文件与计算机程序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，计算机可识别的0-1串所表示的各种数据形式，基本的形式有：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文本形式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：一般指人可读的字符串，如：“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China”，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“中国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二进制形式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：一般指计算机或计算机程序可识别的二进制串，例如：可执行程序，图像，声音等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file）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：计算机操作系统用来存储代码的（数据或字符的集合）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文件名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：标识文件的符号（字符串）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一个文件名通常分为两部分，用“.”链接，例如：“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NEU.doc”</a:t>
            </a:r>
          </a:p>
          <a:p>
            <a:pPr marL="1806575" lvl="3">
              <a:lnSpc>
                <a:spcPct val="8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文件名标识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，用来标识和区别不同文件，例如，“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NEU”</a:t>
            </a:r>
          </a:p>
          <a:p>
            <a:pPr marL="1806575" lvl="3">
              <a:lnSpc>
                <a:spcPct val="8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文件扩展名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用来标识和区分文件的种类的，例如，“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doc”-&gt;Word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标识文件所用的符号是有限制的，例如，英文的“:？*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等不能出现在文件名中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有些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区分大小写，如“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NEU.doc”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neu.doc”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是两个不同的文件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操作系统中，文件名是不区分大小写的</a:t>
            </a:r>
          </a:p>
        </p:txBody>
      </p:sp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2609844-6748-4EA8-B52F-A050F412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AE96B-476D-4A56-8C1B-5F536E3BC82D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6C48D6-E655-4E1C-986C-7FA881E9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8318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5FDF8180-40DA-42FD-AB13-42726410E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84523"/>
            <a:ext cx="8686800" cy="58769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文件与计算机程序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文件种类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可分为很多种，通常通过扩展名进行识别：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可执行文件，在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中称为“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应用程序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”，以“.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exe”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为扩展名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辅助可执行文件，在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中称为“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应用程序扩展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”，以“.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dll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为扩展名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目标程序文件或中间程序，在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中称为“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目标文件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”，以“.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为扩展名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文件，以“.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doc”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为扩展名</a:t>
            </a:r>
          </a:p>
          <a:p>
            <a:pPr marL="862013" lvl="1">
              <a:lnSpc>
                <a:spcPct val="80000"/>
              </a:lnSpc>
            </a:pP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计算机程序是以文件的形式存储的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一个计算机程序可以由一个或多个文件组成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程序可以有多种，可执行文件的源文件（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source codes）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和各种数据文件（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data, image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等）</a:t>
            </a: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A687C2F5-CB37-4A76-8FF9-FECF51F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74400-4DB7-498E-B436-A59E66955E0B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C2651-2334-4D37-A1A3-90336A2DB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623"/>
            <a:ext cx="7772400" cy="12003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编程原理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程序语言与开发环境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28949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31592</TotalTime>
  <Words>6196</Words>
  <Application>Microsoft Office PowerPoint</Application>
  <PresentationFormat>全屏显示(4:3)</PresentationFormat>
  <Paragraphs>828</Paragraphs>
  <Slides>41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华文宋体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2. 编程原理 内容介绍</vt:lpstr>
      <vt:lpstr>2. 编程原理 2.1什么是编程</vt:lpstr>
      <vt:lpstr>2. 编程原理 2.2程序语言与开发环境</vt:lpstr>
      <vt:lpstr>2. 编程原理 2.2程序语言与开发环境</vt:lpstr>
      <vt:lpstr>2. 编程原理 2.2程序语言与开发环境</vt:lpstr>
      <vt:lpstr>PowerPoint 演示文稿</vt:lpstr>
      <vt:lpstr>2. 编程原理 2.2程序语言与开发环境</vt:lpstr>
      <vt:lpstr>2. 编程原理 2.2程序语言与开发环境</vt:lpstr>
      <vt:lpstr>2. 编程原理 2.2程序语言与开发环境</vt:lpstr>
      <vt:lpstr>2. 编程原理 2.2程序语言与开发环境</vt:lpstr>
      <vt:lpstr>2. 编程原理 2.2程序语言与开发环境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zhanglei</cp:lastModifiedBy>
  <cp:revision>1201</cp:revision>
  <dcterms:created xsi:type="dcterms:W3CDTF">1999-12-08T03:20:02Z</dcterms:created>
  <dcterms:modified xsi:type="dcterms:W3CDTF">2023-05-18T10:31:49Z</dcterms:modified>
</cp:coreProperties>
</file>