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wav" ContentType="audio/x-wav"/>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702" r:id="rId1"/>
  </p:sldMasterIdLst>
  <p:notesMasterIdLst>
    <p:notesMasterId r:id="rId32"/>
  </p:notesMasterIdLst>
  <p:handoutMasterIdLst>
    <p:handoutMasterId r:id="rId33"/>
  </p:handoutMasterIdLst>
  <p:sldIdLst>
    <p:sldId id="257" r:id="rId2"/>
    <p:sldId id="258" r:id="rId3"/>
    <p:sldId id="259" r:id="rId4"/>
    <p:sldId id="260" r:id="rId5"/>
    <p:sldId id="261" r:id="rId6"/>
    <p:sldId id="262" r:id="rId7"/>
    <p:sldId id="263" r:id="rId8"/>
    <p:sldId id="264" r:id="rId9"/>
    <p:sldId id="286"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648450" cy="978217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FF"/>
    <a:srgbClr val="0000CC"/>
    <a:srgbClr val="FF66C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90713" autoAdjust="0"/>
  </p:normalViewPr>
  <p:slideViewPr>
    <p:cSldViewPr>
      <p:cViewPr varScale="1">
        <p:scale>
          <a:sx n="109" d="100"/>
          <a:sy n="109" d="100"/>
        </p:scale>
        <p:origin x="1596" y="102"/>
      </p:cViewPr>
      <p:guideLst>
        <p:guide orient="horz" pos="2160"/>
        <p:guide pos="2880"/>
      </p:guideLst>
    </p:cSldViewPr>
  </p:slideViewPr>
  <p:outlineViewPr>
    <p:cViewPr>
      <p:scale>
        <a:sx n="33" d="100"/>
        <a:sy n="33" d="100"/>
      </p:scale>
      <p:origin x="0" y="0"/>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3BD74342-4644-4BCE-BCF1-915AACDD7BE9}"/>
              </a:ext>
            </a:extLst>
          </p:cNvPr>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3878" tIns="46939" rIns="93878" bIns="46939" numCol="1" anchor="t" anchorCtr="0" compatLnSpc="1">
            <a:prstTxWarp prst="textNoShape">
              <a:avLst/>
            </a:prstTxWarp>
          </a:bodyPr>
          <a:lstStyle>
            <a:lvl1pPr algn="l" defTabSz="938213">
              <a:defRPr sz="1200"/>
            </a:lvl1pPr>
          </a:lstStyle>
          <a:p>
            <a:pPr>
              <a:defRPr/>
            </a:pPr>
            <a:endParaRPr lang="zh-CN" altLang="en-US"/>
          </a:p>
        </p:txBody>
      </p:sp>
      <p:sp>
        <p:nvSpPr>
          <p:cNvPr id="34819" name="Rectangle 3">
            <a:extLst>
              <a:ext uri="{FF2B5EF4-FFF2-40B4-BE49-F238E27FC236}">
                <a16:creationId xmlns:a16="http://schemas.microsoft.com/office/drawing/2014/main" id="{2817CB6F-D40B-44AC-97ED-CB1A728D2126}"/>
              </a:ext>
            </a:extLst>
          </p:cNvPr>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3878" tIns="46939" rIns="93878" bIns="46939" numCol="1" anchor="t" anchorCtr="0" compatLnSpc="1">
            <a:prstTxWarp prst="textNoShape">
              <a:avLst/>
            </a:prstTxWarp>
          </a:bodyPr>
          <a:lstStyle>
            <a:lvl1pPr algn="r" defTabSz="938213">
              <a:defRPr sz="1200"/>
            </a:lvl1pPr>
          </a:lstStyle>
          <a:p>
            <a:pPr>
              <a:defRPr/>
            </a:pPr>
            <a:endParaRPr lang="en-US" altLang="zh-CN"/>
          </a:p>
        </p:txBody>
      </p:sp>
      <p:sp>
        <p:nvSpPr>
          <p:cNvPr id="34820" name="Rectangle 4">
            <a:extLst>
              <a:ext uri="{FF2B5EF4-FFF2-40B4-BE49-F238E27FC236}">
                <a16:creationId xmlns:a16="http://schemas.microsoft.com/office/drawing/2014/main" id="{1EE7A3B9-F5D1-4C21-88BD-05122F584497}"/>
              </a:ext>
            </a:extLst>
          </p:cNvPr>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3878" tIns="46939" rIns="93878" bIns="46939" numCol="1" anchor="b" anchorCtr="0" compatLnSpc="1">
            <a:prstTxWarp prst="textNoShape">
              <a:avLst/>
            </a:prstTxWarp>
          </a:bodyPr>
          <a:lstStyle>
            <a:lvl1pPr algn="l" defTabSz="938213">
              <a:defRPr sz="1200"/>
            </a:lvl1pPr>
          </a:lstStyle>
          <a:p>
            <a:pPr>
              <a:defRPr/>
            </a:pPr>
            <a:endParaRPr lang="en-US" altLang="zh-CN"/>
          </a:p>
        </p:txBody>
      </p:sp>
      <p:sp>
        <p:nvSpPr>
          <p:cNvPr id="34821" name="Rectangle 5">
            <a:extLst>
              <a:ext uri="{FF2B5EF4-FFF2-40B4-BE49-F238E27FC236}">
                <a16:creationId xmlns:a16="http://schemas.microsoft.com/office/drawing/2014/main" id="{18C23601-7802-4099-8C54-2572BE996645}"/>
              </a:ext>
            </a:extLst>
          </p:cNvPr>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3878" tIns="46939" rIns="93878" bIns="46939" numCol="1" anchor="b" anchorCtr="0" compatLnSpc="1">
            <a:prstTxWarp prst="textNoShape">
              <a:avLst/>
            </a:prstTxWarp>
          </a:bodyPr>
          <a:lstStyle>
            <a:lvl1pPr algn="r" defTabSz="938213">
              <a:defRPr sz="1200"/>
            </a:lvl1pPr>
          </a:lstStyle>
          <a:p>
            <a:pPr>
              <a:defRPr/>
            </a:pPr>
            <a:fld id="{83CDD1B1-1DFD-4237-9665-540E5C609461}"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4A019D10-762C-443D-99D0-BB978295A665}"/>
              </a:ext>
            </a:extLst>
          </p:cNvPr>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3878" tIns="46939" rIns="93878" bIns="46939" numCol="1" anchor="t" anchorCtr="0" compatLnSpc="1">
            <a:prstTxWarp prst="textNoShape">
              <a:avLst/>
            </a:prstTxWarp>
          </a:bodyPr>
          <a:lstStyle>
            <a:lvl1pPr algn="l" defTabSz="938213">
              <a:defRPr sz="1200"/>
            </a:lvl1pPr>
          </a:lstStyle>
          <a:p>
            <a:pPr>
              <a:defRPr/>
            </a:pPr>
            <a:endParaRPr lang="zh-CN" altLang="en-US"/>
          </a:p>
        </p:txBody>
      </p:sp>
      <p:sp>
        <p:nvSpPr>
          <p:cNvPr id="3075" name="Rectangle 3">
            <a:extLst>
              <a:ext uri="{FF2B5EF4-FFF2-40B4-BE49-F238E27FC236}">
                <a16:creationId xmlns:a16="http://schemas.microsoft.com/office/drawing/2014/main" id="{1F698E3E-FA42-428A-8C49-BC35F25404AB}"/>
              </a:ext>
            </a:extLst>
          </p:cNvPr>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3878" tIns="46939" rIns="93878" bIns="46939" numCol="1" anchor="t" anchorCtr="0" compatLnSpc="1">
            <a:prstTxWarp prst="textNoShape">
              <a:avLst/>
            </a:prstTxWarp>
          </a:bodyPr>
          <a:lstStyle>
            <a:lvl1pPr algn="r" defTabSz="938213">
              <a:defRPr sz="1200"/>
            </a:lvl1pPr>
          </a:lstStyle>
          <a:p>
            <a:pPr>
              <a:defRPr/>
            </a:pPr>
            <a:endParaRPr lang="en-US" altLang="zh-CN"/>
          </a:p>
        </p:txBody>
      </p:sp>
      <p:sp>
        <p:nvSpPr>
          <p:cNvPr id="15364" name="Rectangle 4">
            <a:extLst>
              <a:ext uri="{FF2B5EF4-FFF2-40B4-BE49-F238E27FC236}">
                <a16:creationId xmlns:a16="http://schemas.microsoft.com/office/drawing/2014/main" id="{6B01BF38-3337-4B51-9D56-6C92A7402A86}"/>
              </a:ext>
            </a:extLst>
          </p:cNvPr>
          <p:cNvSpPr>
            <a:spLocks noGrp="1" noRot="1" noChangeAspect="1" noChangeArrowheads="1" noTextEdit="1"/>
          </p:cNvSpPr>
          <p:nvPr>
            <p:ph type="sldImg" idx="2"/>
          </p:nvPr>
        </p:nvSpPr>
        <p:spPr bwMode="auto">
          <a:xfrm>
            <a:off x="879475" y="735013"/>
            <a:ext cx="4889500" cy="36671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5227C2C1-9FDA-4082-BD0C-D66D7994513F}"/>
              </a:ext>
            </a:extLst>
          </p:cNvPr>
          <p:cNvSpPr>
            <a:spLocks noGrp="1" noChangeArrowheads="1"/>
          </p:cNvSpPr>
          <p:nvPr>
            <p:ph type="body" sz="quarter" idx="3"/>
          </p:nvPr>
        </p:nvSpPr>
        <p:spPr bwMode="auto">
          <a:xfrm>
            <a:off x="885825" y="4646613"/>
            <a:ext cx="4876800" cy="4400550"/>
          </a:xfrm>
          <a:prstGeom prst="rect">
            <a:avLst/>
          </a:prstGeom>
          <a:noFill/>
          <a:ln w="9525">
            <a:noFill/>
            <a:miter lim="800000"/>
            <a:headEnd/>
            <a:tailEnd/>
          </a:ln>
          <a:effectLst/>
        </p:spPr>
        <p:txBody>
          <a:bodyPr vert="horz" wrap="square" lIns="93878" tIns="46939" rIns="93878" bIns="46939"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3078" name="Rectangle 6">
            <a:extLst>
              <a:ext uri="{FF2B5EF4-FFF2-40B4-BE49-F238E27FC236}">
                <a16:creationId xmlns:a16="http://schemas.microsoft.com/office/drawing/2014/main" id="{22B086CB-BE98-4FCE-B624-3A56F4CFEA72}"/>
              </a:ext>
            </a:extLst>
          </p:cNvPr>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3878" tIns="46939" rIns="93878" bIns="46939" numCol="1" anchor="b" anchorCtr="0" compatLnSpc="1">
            <a:prstTxWarp prst="textNoShape">
              <a:avLst/>
            </a:prstTxWarp>
          </a:bodyPr>
          <a:lstStyle>
            <a:lvl1pPr algn="l" defTabSz="938213">
              <a:defRPr sz="1200"/>
            </a:lvl1pPr>
          </a:lstStyle>
          <a:p>
            <a:pPr>
              <a:defRPr/>
            </a:pPr>
            <a:endParaRPr lang="en-US" altLang="zh-CN"/>
          </a:p>
        </p:txBody>
      </p:sp>
      <p:sp>
        <p:nvSpPr>
          <p:cNvPr id="3079" name="Rectangle 7">
            <a:extLst>
              <a:ext uri="{FF2B5EF4-FFF2-40B4-BE49-F238E27FC236}">
                <a16:creationId xmlns:a16="http://schemas.microsoft.com/office/drawing/2014/main" id="{C6A3098A-4973-4D49-AF5B-D68B9011BDF2}"/>
              </a:ext>
            </a:extLst>
          </p:cNvPr>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3878" tIns="46939" rIns="93878" bIns="46939" numCol="1" anchor="b" anchorCtr="0" compatLnSpc="1">
            <a:prstTxWarp prst="textNoShape">
              <a:avLst/>
            </a:prstTxWarp>
          </a:bodyPr>
          <a:lstStyle>
            <a:lvl1pPr algn="r" defTabSz="938213">
              <a:defRPr sz="1200"/>
            </a:lvl1pPr>
          </a:lstStyle>
          <a:p>
            <a:pPr>
              <a:defRPr/>
            </a:pPr>
            <a:fld id="{183B27F2-2CD7-4437-B2D2-D13EB6A86BB4}" type="slidenum">
              <a:rPr lang="zh-CN" altLang="en-US"/>
              <a:pPr>
                <a:defRPr/>
              </a:pPr>
              <a:t>‹#›</a:t>
            </a:fld>
            <a:endParaRPr lang="en-US" altLang="zh-CN"/>
          </a:p>
        </p:txBody>
      </p:sp>
    </p:spTree>
    <p:extLst>
      <p:ext uri="{BB962C8B-B14F-4D97-AF65-F5344CB8AC3E}">
        <p14:creationId xmlns:p14="http://schemas.microsoft.com/office/powerpoint/2010/main" val="182089541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748B1181-EB5C-46D5-8538-FF0CAC6472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49CF6CFF-D4E5-4773-BFFF-E8804C8262C1}" type="slidenum">
              <a:rPr lang="zh-CN" altLang="en-US" sz="1200" smtClean="0"/>
              <a:pPr/>
              <a:t>1</a:t>
            </a:fld>
            <a:endParaRPr lang="en-US" altLang="zh-CN" sz="1200"/>
          </a:p>
        </p:txBody>
      </p:sp>
      <p:sp>
        <p:nvSpPr>
          <p:cNvPr id="18435" name="Rectangle 2">
            <a:extLst>
              <a:ext uri="{FF2B5EF4-FFF2-40B4-BE49-F238E27FC236}">
                <a16:creationId xmlns:a16="http://schemas.microsoft.com/office/drawing/2014/main" id="{7FA67A46-9758-4E34-AA91-A4FD60230196}"/>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5E215825-D672-4214-9993-EC35F6F269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extLst>
      <p:ext uri="{BB962C8B-B14F-4D97-AF65-F5344CB8AC3E}">
        <p14:creationId xmlns:p14="http://schemas.microsoft.com/office/powerpoint/2010/main" val="19213850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id="{492A1F69-2661-4A65-9472-89410F747CF4}"/>
              </a:ext>
            </a:extLst>
          </p:cNvPr>
          <p:cNvSpPr>
            <a:spLocks noGrp="1" noRot="1" noChangeAspect="1" noTextEdit="1"/>
          </p:cNvSpPr>
          <p:nvPr>
            <p:ph type="sldImg"/>
          </p:nvPr>
        </p:nvSpPr>
        <p:spPr>
          <a:ln/>
        </p:spPr>
      </p:sp>
      <p:sp>
        <p:nvSpPr>
          <p:cNvPr id="36867" name="备注占位符 2">
            <a:extLst>
              <a:ext uri="{FF2B5EF4-FFF2-40B4-BE49-F238E27FC236}">
                <a16:creationId xmlns:a16="http://schemas.microsoft.com/office/drawing/2014/main" id="{B7DC6EA8-FF28-464F-A88B-9C33D5BE7CA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有点类似数组，但是要有序。</a:t>
            </a:r>
          </a:p>
        </p:txBody>
      </p:sp>
      <p:sp>
        <p:nvSpPr>
          <p:cNvPr id="36868" name="灯片编号占位符 3">
            <a:extLst>
              <a:ext uri="{FF2B5EF4-FFF2-40B4-BE49-F238E27FC236}">
                <a16:creationId xmlns:a16="http://schemas.microsoft.com/office/drawing/2014/main" id="{2E01D2CA-3EA9-4149-85B3-F773ACCFB80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D60C82C8-8F05-4B72-93B9-AA8A0E9F01F0}" type="slidenum">
              <a:rPr lang="zh-CN" altLang="en-US" sz="1200" smtClean="0"/>
              <a:pPr/>
              <a:t>11</a:t>
            </a:fld>
            <a:endParaRPr lang="en-US" altLang="zh-CN" sz="1200"/>
          </a:p>
        </p:txBody>
      </p:sp>
    </p:spTree>
    <p:extLst>
      <p:ext uri="{BB962C8B-B14F-4D97-AF65-F5344CB8AC3E}">
        <p14:creationId xmlns:p14="http://schemas.microsoft.com/office/powerpoint/2010/main" val="2428293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a:extLst>
              <a:ext uri="{FF2B5EF4-FFF2-40B4-BE49-F238E27FC236}">
                <a16:creationId xmlns:a16="http://schemas.microsoft.com/office/drawing/2014/main" id="{7C4E86BD-E2EF-4AB7-80F7-AEB1B4FA3A42}"/>
              </a:ext>
            </a:extLst>
          </p:cNvPr>
          <p:cNvSpPr>
            <a:spLocks noGrp="1" noRot="1" noChangeAspect="1" noTextEdit="1"/>
          </p:cNvSpPr>
          <p:nvPr>
            <p:ph type="sldImg"/>
          </p:nvPr>
        </p:nvSpPr>
        <p:spPr>
          <a:ln/>
        </p:spPr>
      </p:sp>
      <p:sp>
        <p:nvSpPr>
          <p:cNvPr id="38915" name="备注占位符 2">
            <a:extLst>
              <a:ext uri="{FF2B5EF4-FFF2-40B4-BE49-F238E27FC236}">
                <a16:creationId xmlns:a16="http://schemas.microsoft.com/office/drawing/2014/main" id="{2AE80C5C-3193-401B-8322-E15CD4C2C42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8916" name="灯片编号占位符 3">
            <a:extLst>
              <a:ext uri="{FF2B5EF4-FFF2-40B4-BE49-F238E27FC236}">
                <a16:creationId xmlns:a16="http://schemas.microsoft.com/office/drawing/2014/main" id="{BEFB5539-A9BD-4F37-9C11-E2678689447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DA5147EE-70BF-4B45-B989-C40D74F831F4}" type="slidenum">
              <a:rPr lang="zh-CN" altLang="en-US" sz="1200" smtClean="0"/>
              <a:pPr/>
              <a:t>12</a:t>
            </a:fld>
            <a:endParaRPr lang="en-US" altLang="zh-CN" sz="1200"/>
          </a:p>
        </p:txBody>
      </p:sp>
    </p:spTree>
    <p:extLst>
      <p:ext uri="{BB962C8B-B14F-4D97-AF65-F5344CB8AC3E}">
        <p14:creationId xmlns:p14="http://schemas.microsoft.com/office/powerpoint/2010/main" val="32553116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70C70B6A-84C5-4085-A07E-2581BDAC73CA}"/>
              </a:ext>
            </a:extLst>
          </p:cNvPr>
          <p:cNvSpPr>
            <a:spLocks noGrp="1" noRot="1" noChangeAspect="1" noTextEdit="1"/>
          </p:cNvSpPr>
          <p:nvPr>
            <p:ph type="sldImg"/>
          </p:nvPr>
        </p:nvSpPr>
        <p:spPr>
          <a:ln/>
        </p:spPr>
      </p:sp>
      <p:sp>
        <p:nvSpPr>
          <p:cNvPr id="41987" name="备注占位符 2">
            <a:extLst>
              <a:ext uri="{FF2B5EF4-FFF2-40B4-BE49-F238E27FC236}">
                <a16:creationId xmlns:a16="http://schemas.microsoft.com/office/drawing/2014/main" id="{FBBF77D9-0EB7-4817-AF58-5A59EED6513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通常用一个变量标记线性表的最大长度、用一个变量标记线性表中有效元素的个数，。。。</a:t>
            </a:r>
          </a:p>
        </p:txBody>
      </p:sp>
      <p:sp>
        <p:nvSpPr>
          <p:cNvPr id="41988" name="灯片编号占位符 3">
            <a:extLst>
              <a:ext uri="{FF2B5EF4-FFF2-40B4-BE49-F238E27FC236}">
                <a16:creationId xmlns:a16="http://schemas.microsoft.com/office/drawing/2014/main" id="{3C5CCA14-4634-439F-96C9-A64E5DAE700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EF9FB1A4-11CE-49BE-A9C0-62A468C0465C}" type="slidenum">
              <a:rPr lang="zh-CN" altLang="en-US" sz="1200" smtClean="0"/>
              <a:pPr/>
              <a:t>14</a:t>
            </a:fld>
            <a:endParaRPr lang="en-US" altLang="zh-CN" sz="1200"/>
          </a:p>
        </p:txBody>
      </p:sp>
    </p:spTree>
    <p:extLst>
      <p:ext uri="{BB962C8B-B14F-4D97-AF65-F5344CB8AC3E}">
        <p14:creationId xmlns:p14="http://schemas.microsoft.com/office/powerpoint/2010/main" val="1592137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B37081BE-7A85-4DDB-BA0E-E4266B5667D7}"/>
              </a:ext>
            </a:extLst>
          </p:cNvPr>
          <p:cNvSpPr>
            <a:spLocks noGrp="1" noRot="1" noChangeAspect="1" noTextEdit="1"/>
          </p:cNvSpPr>
          <p:nvPr>
            <p:ph type="sldImg"/>
          </p:nvPr>
        </p:nvSpPr>
        <p:spPr>
          <a:ln/>
        </p:spPr>
      </p:sp>
      <p:sp>
        <p:nvSpPr>
          <p:cNvPr id="44035" name="备注占位符 2">
            <a:extLst>
              <a:ext uri="{FF2B5EF4-FFF2-40B4-BE49-F238E27FC236}">
                <a16:creationId xmlns:a16="http://schemas.microsoft.com/office/drawing/2014/main" id="{E55E427A-11CB-4816-BC0E-E66F4A93185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在数据结构当中，算法以及操作的实现，我们采用伪代码来进行表示。</a:t>
            </a:r>
          </a:p>
        </p:txBody>
      </p:sp>
      <p:sp>
        <p:nvSpPr>
          <p:cNvPr id="44036" name="灯片编号占位符 3">
            <a:extLst>
              <a:ext uri="{FF2B5EF4-FFF2-40B4-BE49-F238E27FC236}">
                <a16:creationId xmlns:a16="http://schemas.microsoft.com/office/drawing/2014/main" id="{2F10EB64-B462-486A-B8F8-C884C0AFA33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6D3D17E8-7EBF-4CF2-B67C-A9A80EB8D7A4}" type="slidenum">
              <a:rPr lang="zh-CN" altLang="en-US" sz="1200" smtClean="0"/>
              <a:pPr/>
              <a:t>15</a:t>
            </a:fld>
            <a:endParaRPr lang="en-US" altLang="zh-CN" sz="1200"/>
          </a:p>
        </p:txBody>
      </p:sp>
    </p:spTree>
    <p:extLst>
      <p:ext uri="{BB962C8B-B14F-4D97-AF65-F5344CB8AC3E}">
        <p14:creationId xmlns:p14="http://schemas.microsoft.com/office/powerpoint/2010/main" val="30630622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43DABEA0-D92E-4D10-B880-19160915E0F6}"/>
              </a:ext>
            </a:extLst>
          </p:cNvPr>
          <p:cNvSpPr>
            <a:spLocks noGrp="1" noRot="1" noChangeAspect="1" noTextEdit="1"/>
          </p:cNvSpPr>
          <p:nvPr>
            <p:ph type="sldImg"/>
          </p:nvPr>
        </p:nvSpPr>
        <p:spPr>
          <a:ln/>
        </p:spPr>
      </p:sp>
      <p:sp>
        <p:nvSpPr>
          <p:cNvPr id="46083" name="备注占位符 2">
            <a:extLst>
              <a:ext uri="{FF2B5EF4-FFF2-40B4-BE49-F238E27FC236}">
                <a16:creationId xmlns:a16="http://schemas.microsoft.com/office/drawing/2014/main" id="{DB04F0F2-3AF5-4941-A1BE-9D61DBC95D1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err="1"/>
              <a:t>i</a:t>
            </a:r>
            <a:r>
              <a:rPr lang="en-US" altLang="zh-CN" dirty="0"/>
              <a:t> = n+1 </a:t>
            </a:r>
            <a:r>
              <a:rPr lang="zh-CN" altLang="en-US" dirty="0"/>
              <a:t>时，可代替前面讲的在结尾处插入。</a:t>
            </a:r>
            <a:endParaRPr lang="en-US" altLang="zh-CN" dirty="0"/>
          </a:p>
          <a:p>
            <a:r>
              <a:rPr lang="en-US" altLang="zh-CN" dirty="0">
                <a:latin typeface="宋体" panose="02010600030101010101" pitchFamily="2" charset="-122"/>
              </a:rPr>
              <a:t>for j = n to </a:t>
            </a:r>
            <a:r>
              <a:rPr lang="en-US" altLang="zh-CN" dirty="0" err="1">
                <a:latin typeface="宋体" panose="02010600030101010101" pitchFamily="2" charset="-122"/>
              </a:rPr>
              <a:t>i</a:t>
            </a:r>
            <a:r>
              <a:rPr lang="en-US" altLang="zh-CN" dirty="0">
                <a:latin typeface="宋体" panose="02010600030101010101" pitchFamily="2" charset="-122"/>
              </a:rPr>
              <a:t> step </a:t>
            </a:r>
            <a:r>
              <a:rPr lang="en-US" altLang="zh-CN" dirty="0"/>
              <a:t>–</a:t>
            </a:r>
            <a:r>
              <a:rPr lang="en-US" altLang="zh-CN" dirty="0">
                <a:latin typeface="宋体" panose="02010600030101010101" pitchFamily="2" charset="-122"/>
              </a:rPr>
              <a:t>1   </a:t>
            </a:r>
            <a:r>
              <a:rPr lang="zh-CN" altLang="en-US" dirty="0">
                <a:latin typeface="宋体" panose="02010600030101010101" pitchFamily="2" charset="-122"/>
              </a:rPr>
              <a:t>用</a:t>
            </a:r>
            <a:r>
              <a:rPr lang="en-US" altLang="zh-CN" dirty="0">
                <a:latin typeface="宋体" panose="02010600030101010101" pitchFamily="2" charset="-122"/>
              </a:rPr>
              <a:t>C</a:t>
            </a:r>
            <a:r>
              <a:rPr lang="zh-CN" altLang="en-US" dirty="0">
                <a:latin typeface="宋体" panose="02010600030101010101" pitchFamily="2" charset="-122"/>
              </a:rPr>
              <a:t>实现的话，</a:t>
            </a:r>
            <a:r>
              <a:rPr lang="en-US" altLang="zh-CN" dirty="0">
                <a:latin typeface="宋体" panose="02010600030101010101" pitchFamily="2" charset="-122"/>
              </a:rPr>
              <a:t>for (j=n, j&gt;=</a:t>
            </a:r>
            <a:r>
              <a:rPr lang="en-US" altLang="zh-CN" dirty="0" err="1">
                <a:latin typeface="宋体" panose="02010600030101010101" pitchFamily="2" charset="-122"/>
              </a:rPr>
              <a:t>i</a:t>
            </a:r>
            <a:r>
              <a:rPr lang="en-US" altLang="zh-CN" dirty="0">
                <a:latin typeface="宋体" panose="02010600030101010101" pitchFamily="2" charset="-122"/>
              </a:rPr>
              <a:t>, j--), </a:t>
            </a:r>
            <a:r>
              <a:rPr lang="zh-CN" altLang="en-US" dirty="0">
                <a:latin typeface="宋体" panose="02010600030101010101" pitchFamily="2" charset="-122"/>
              </a:rPr>
              <a:t>所以在结尾处插入的时候，无需数据的移动。</a:t>
            </a:r>
            <a:endParaRPr lang="zh-CN" altLang="en-US" dirty="0"/>
          </a:p>
        </p:txBody>
      </p:sp>
      <p:sp>
        <p:nvSpPr>
          <p:cNvPr id="46084" name="灯片编号占位符 3">
            <a:extLst>
              <a:ext uri="{FF2B5EF4-FFF2-40B4-BE49-F238E27FC236}">
                <a16:creationId xmlns:a16="http://schemas.microsoft.com/office/drawing/2014/main" id="{CD578CDA-AB1F-4DCA-926F-0997A431A4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805E9A49-4863-4544-B2E2-A3A9233650C8}" type="slidenum">
              <a:rPr lang="zh-CN" altLang="en-US" sz="1200" smtClean="0"/>
              <a:pPr/>
              <a:t>16</a:t>
            </a:fld>
            <a:endParaRPr lang="en-US" altLang="zh-CN" sz="1200"/>
          </a:p>
        </p:txBody>
      </p:sp>
    </p:spTree>
    <p:extLst>
      <p:ext uri="{BB962C8B-B14F-4D97-AF65-F5344CB8AC3E}">
        <p14:creationId xmlns:p14="http://schemas.microsoft.com/office/powerpoint/2010/main" val="12949973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a:extLst>
              <a:ext uri="{FF2B5EF4-FFF2-40B4-BE49-F238E27FC236}">
                <a16:creationId xmlns:a16="http://schemas.microsoft.com/office/drawing/2014/main" id="{50B88397-4273-4A05-8C75-D15359F3E157}"/>
              </a:ext>
            </a:extLst>
          </p:cNvPr>
          <p:cNvSpPr>
            <a:spLocks noGrp="1" noRot="1" noChangeAspect="1" noTextEdit="1"/>
          </p:cNvSpPr>
          <p:nvPr>
            <p:ph type="sldImg"/>
          </p:nvPr>
        </p:nvSpPr>
        <p:spPr>
          <a:ln/>
        </p:spPr>
      </p:sp>
      <p:sp>
        <p:nvSpPr>
          <p:cNvPr id="49155" name="备注占位符 2">
            <a:extLst>
              <a:ext uri="{FF2B5EF4-FFF2-40B4-BE49-F238E27FC236}">
                <a16:creationId xmlns:a16="http://schemas.microsoft.com/office/drawing/2014/main" id="{3D8A4645-6903-4CD6-99B7-71C1C414137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49156" name="灯片编号占位符 3">
            <a:extLst>
              <a:ext uri="{FF2B5EF4-FFF2-40B4-BE49-F238E27FC236}">
                <a16:creationId xmlns:a16="http://schemas.microsoft.com/office/drawing/2014/main" id="{3C18F48D-98B6-4FF2-927A-716A27DCADC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CBC30DE2-8CAF-4753-ACE8-8A4F4321E2A4}" type="slidenum">
              <a:rPr lang="zh-CN" altLang="en-US" sz="1200" smtClean="0"/>
              <a:pPr/>
              <a:t>18</a:t>
            </a:fld>
            <a:endParaRPr lang="en-US" altLang="zh-CN" sz="1200"/>
          </a:p>
        </p:txBody>
      </p:sp>
    </p:spTree>
    <p:extLst>
      <p:ext uri="{BB962C8B-B14F-4D97-AF65-F5344CB8AC3E}">
        <p14:creationId xmlns:p14="http://schemas.microsoft.com/office/powerpoint/2010/main" val="2405545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a:extLst>
              <a:ext uri="{FF2B5EF4-FFF2-40B4-BE49-F238E27FC236}">
                <a16:creationId xmlns:a16="http://schemas.microsoft.com/office/drawing/2014/main" id="{3DD34B75-F525-4D76-9403-9C6CF0218FDC}"/>
              </a:ext>
            </a:extLst>
          </p:cNvPr>
          <p:cNvSpPr>
            <a:spLocks noGrp="1" noRot="1" noChangeAspect="1" noTextEdit="1"/>
          </p:cNvSpPr>
          <p:nvPr>
            <p:ph type="sldImg"/>
          </p:nvPr>
        </p:nvSpPr>
        <p:spPr>
          <a:ln/>
        </p:spPr>
      </p:sp>
      <p:sp>
        <p:nvSpPr>
          <p:cNvPr id="51203" name="备注占位符 2">
            <a:extLst>
              <a:ext uri="{FF2B5EF4-FFF2-40B4-BE49-F238E27FC236}">
                <a16:creationId xmlns:a16="http://schemas.microsoft.com/office/drawing/2014/main" id="{2EF1E118-E213-478B-9A36-C5B4A1DADA2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1204" name="灯片编号占位符 3">
            <a:extLst>
              <a:ext uri="{FF2B5EF4-FFF2-40B4-BE49-F238E27FC236}">
                <a16:creationId xmlns:a16="http://schemas.microsoft.com/office/drawing/2014/main" id="{443C76F7-21E5-4C5E-BA9D-7F9E39B8BC1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89C489AE-0F14-40B2-8019-68C6DA91970F}" type="slidenum">
              <a:rPr lang="zh-CN" altLang="en-US" sz="1200" smtClean="0"/>
              <a:pPr/>
              <a:t>19</a:t>
            </a:fld>
            <a:endParaRPr lang="en-US" altLang="zh-CN" sz="1200"/>
          </a:p>
        </p:txBody>
      </p:sp>
    </p:spTree>
    <p:extLst>
      <p:ext uri="{BB962C8B-B14F-4D97-AF65-F5344CB8AC3E}">
        <p14:creationId xmlns:p14="http://schemas.microsoft.com/office/powerpoint/2010/main" val="42850991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4A865096-5F1E-4FDE-9FA2-B8FF0666D06E}"/>
              </a:ext>
            </a:extLst>
          </p:cNvPr>
          <p:cNvSpPr>
            <a:spLocks noGrp="1" noRot="1" noChangeAspect="1" noTextEdit="1"/>
          </p:cNvSpPr>
          <p:nvPr>
            <p:ph type="sldImg"/>
          </p:nvPr>
        </p:nvSpPr>
        <p:spPr>
          <a:ln/>
        </p:spPr>
      </p:sp>
      <p:sp>
        <p:nvSpPr>
          <p:cNvPr id="53251" name="备注占位符 2">
            <a:extLst>
              <a:ext uri="{FF2B5EF4-FFF2-40B4-BE49-F238E27FC236}">
                <a16:creationId xmlns:a16="http://schemas.microsoft.com/office/drawing/2014/main" id="{EE651D59-8366-4075-95F4-E46026EE410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3252" name="灯片编号占位符 3">
            <a:extLst>
              <a:ext uri="{FF2B5EF4-FFF2-40B4-BE49-F238E27FC236}">
                <a16:creationId xmlns:a16="http://schemas.microsoft.com/office/drawing/2014/main" id="{2E661C3B-5AFA-46D5-A048-86A54B0BD17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E421AC09-5534-4E8F-8A07-52D77C0DB67F}" type="slidenum">
              <a:rPr lang="zh-CN" altLang="en-US" sz="1200" smtClean="0"/>
              <a:pPr/>
              <a:t>20</a:t>
            </a:fld>
            <a:endParaRPr lang="en-US" altLang="zh-CN" sz="1200"/>
          </a:p>
        </p:txBody>
      </p:sp>
    </p:spTree>
    <p:extLst>
      <p:ext uri="{BB962C8B-B14F-4D97-AF65-F5344CB8AC3E}">
        <p14:creationId xmlns:p14="http://schemas.microsoft.com/office/powerpoint/2010/main" val="41690014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219570A9-D7EA-47D1-BE71-1F63B5DB3903}"/>
              </a:ext>
            </a:extLst>
          </p:cNvPr>
          <p:cNvSpPr>
            <a:spLocks noGrp="1" noRot="1" noChangeAspect="1" noTextEdit="1"/>
          </p:cNvSpPr>
          <p:nvPr>
            <p:ph type="sldImg"/>
          </p:nvPr>
        </p:nvSpPr>
        <p:spPr>
          <a:ln/>
        </p:spPr>
      </p:sp>
      <p:sp>
        <p:nvSpPr>
          <p:cNvPr id="55299" name="备注占位符 2">
            <a:extLst>
              <a:ext uri="{FF2B5EF4-FFF2-40B4-BE49-F238E27FC236}">
                <a16:creationId xmlns:a16="http://schemas.microsoft.com/office/drawing/2014/main" id="{E387FF4A-1F85-4366-9AB5-DFCEF525AF2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55300" name="灯片编号占位符 3">
            <a:extLst>
              <a:ext uri="{FF2B5EF4-FFF2-40B4-BE49-F238E27FC236}">
                <a16:creationId xmlns:a16="http://schemas.microsoft.com/office/drawing/2014/main" id="{99C38992-E706-4DE7-8656-B7E98261953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30F155A9-AAF9-4219-897A-597048D7CC9F}" type="slidenum">
              <a:rPr lang="zh-CN" altLang="en-US" sz="1200" smtClean="0"/>
              <a:pPr/>
              <a:t>21</a:t>
            </a:fld>
            <a:endParaRPr lang="en-US" altLang="zh-CN" sz="1200"/>
          </a:p>
        </p:txBody>
      </p:sp>
    </p:spTree>
    <p:extLst>
      <p:ext uri="{BB962C8B-B14F-4D97-AF65-F5344CB8AC3E}">
        <p14:creationId xmlns:p14="http://schemas.microsoft.com/office/powerpoint/2010/main" val="21774327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4DEFD07D-F5D8-45F3-AD0C-50169B33B03B}"/>
              </a:ext>
            </a:extLst>
          </p:cNvPr>
          <p:cNvSpPr>
            <a:spLocks noGrp="1" noRot="1" noChangeAspect="1" noTextEdit="1"/>
          </p:cNvSpPr>
          <p:nvPr>
            <p:ph type="sldImg"/>
          </p:nvPr>
        </p:nvSpPr>
        <p:spPr>
          <a:ln/>
        </p:spPr>
      </p:sp>
      <p:sp>
        <p:nvSpPr>
          <p:cNvPr id="58371" name="备注占位符 2">
            <a:extLst>
              <a:ext uri="{FF2B5EF4-FFF2-40B4-BE49-F238E27FC236}">
                <a16:creationId xmlns:a16="http://schemas.microsoft.com/office/drawing/2014/main" id="{EC0120F0-B1AC-49B5-BF04-5BF43A41F7BD}"/>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分配池</a:t>
            </a:r>
            <a:r>
              <a:rPr lang="en-US" altLang="zh-CN"/>
              <a:t>=</a:t>
            </a:r>
            <a:r>
              <a:rPr lang="zh-CN" altLang="en-US"/>
              <a:t>可利用空间站</a:t>
            </a:r>
          </a:p>
        </p:txBody>
      </p:sp>
      <p:sp>
        <p:nvSpPr>
          <p:cNvPr id="58372" name="灯片编号占位符 3">
            <a:extLst>
              <a:ext uri="{FF2B5EF4-FFF2-40B4-BE49-F238E27FC236}">
                <a16:creationId xmlns:a16="http://schemas.microsoft.com/office/drawing/2014/main" id="{CB0A90A4-C7EB-41FB-AB6C-AF462B5E582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7E20D256-4212-46BF-8134-72AF90E8FD71}" type="slidenum">
              <a:rPr lang="zh-CN" altLang="en-US" sz="1200" smtClean="0"/>
              <a:pPr/>
              <a:t>23</a:t>
            </a:fld>
            <a:endParaRPr lang="en-US" altLang="zh-CN" sz="1200"/>
          </a:p>
        </p:txBody>
      </p:sp>
    </p:spTree>
    <p:extLst>
      <p:ext uri="{BB962C8B-B14F-4D97-AF65-F5344CB8AC3E}">
        <p14:creationId xmlns:p14="http://schemas.microsoft.com/office/powerpoint/2010/main" val="2852856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0D33D714-DCE3-4DF9-B233-AFFC775D4E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E500B90F-1AA3-4866-A2DB-28339F70DE12}" type="slidenum">
              <a:rPr lang="zh-CN" altLang="en-US" sz="1200" smtClean="0"/>
              <a:pPr/>
              <a:t>2</a:t>
            </a:fld>
            <a:endParaRPr lang="en-US" altLang="zh-CN" sz="1200"/>
          </a:p>
        </p:txBody>
      </p:sp>
      <p:sp>
        <p:nvSpPr>
          <p:cNvPr id="20483" name="Rectangle 2">
            <a:extLst>
              <a:ext uri="{FF2B5EF4-FFF2-40B4-BE49-F238E27FC236}">
                <a16:creationId xmlns:a16="http://schemas.microsoft.com/office/drawing/2014/main" id="{73148025-B5C5-4B0D-B630-387865814CA1}"/>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D8C43828-AD2A-4D34-B9FD-B7BD6BA865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Tree>
    <p:extLst>
      <p:ext uri="{BB962C8B-B14F-4D97-AF65-F5344CB8AC3E}">
        <p14:creationId xmlns:p14="http://schemas.microsoft.com/office/powerpoint/2010/main" val="1179055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63A79248-EE89-4C45-A125-5CF39C211844}"/>
              </a:ext>
            </a:extLst>
          </p:cNvPr>
          <p:cNvSpPr>
            <a:spLocks noGrp="1" noRot="1" noChangeAspect="1" noTextEdit="1"/>
          </p:cNvSpPr>
          <p:nvPr>
            <p:ph type="sldImg"/>
          </p:nvPr>
        </p:nvSpPr>
        <p:spPr>
          <a:ln/>
        </p:spPr>
      </p:sp>
      <p:sp>
        <p:nvSpPr>
          <p:cNvPr id="60419" name="备注占位符 2">
            <a:extLst>
              <a:ext uri="{FF2B5EF4-FFF2-40B4-BE49-F238E27FC236}">
                <a16:creationId xmlns:a16="http://schemas.microsoft.com/office/drawing/2014/main" id="{59C51C23-0550-4FEE-AF10-7EB0C68C511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从后往前。最后一个 </a:t>
            </a:r>
            <a:r>
              <a:rPr lang="en-US" altLang="zh-CN" dirty="0" err="1"/>
              <a:t>av</a:t>
            </a:r>
            <a:r>
              <a:rPr lang="en-US" altLang="zh-CN" dirty="0"/>
              <a:t> nil </a:t>
            </a:r>
            <a:r>
              <a:rPr lang="zh-CN" altLang="en-US" dirty="0"/>
              <a:t>往前 </a:t>
            </a:r>
            <a:r>
              <a:rPr lang="en-US" altLang="zh-CN" dirty="0" err="1"/>
              <a:t>av</a:t>
            </a:r>
            <a:r>
              <a:rPr lang="zh-CN" altLang="en-US" dirty="0"/>
              <a:t>不断往前指。形成一个初始链表，该链表的头指针就是</a:t>
            </a:r>
            <a:r>
              <a:rPr lang="en-US" altLang="zh-CN" dirty="0" err="1"/>
              <a:t>av</a:t>
            </a:r>
            <a:endParaRPr lang="zh-CN" altLang="en-US" dirty="0"/>
          </a:p>
        </p:txBody>
      </p:sp>
      <p:sp>
        <p:nvSpPr>
          <p:cNvPr id="60420" name="灯片编号占位符 3">
            <a:extLst>
              <a:ext uri="{FF2B5EF4-FFF2-40B4-BE49-F238E27FC236}">
                <a16:creationId xmlns:a16="http://schemas.microsoft.com/office/drawing/2014/main" id="{7A630B4A-607D-4E6E-AB10-840C2557B05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9BFD29B5-0179-4145-A03C-F7FC85CB7070}" type="slidenum">
              <a:rPr lang="zh-CN" altLang="en-US" sz="1200" smtClean="0"/>
              <a:pPr/>
              <a:t>24</a:t>
            </a:fld>
            <a:endParaRPr lang="en-US" altLang="zh-CN" sz="1200"/>
          </a:p>
        </p:txBody>
      </p:sp>
    </p:spTree>
    <p:extLst>
      <p:ext uri="{BB962C8B-B14F-4D97-AF65-F5344CB8AC3E}">
        <p14:creationId xmlns:p14="http://schemas.microsoft.com/office/powerpoint/2010/main" val="10498938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F66A9A86-4467-4CFD-9F0D-1BA2877E8C97}"/>
              </a:ext>
            </a:extLst>
          </p:cNvPr>
          <p:cNvSpPr>
            <a:spLocks noGrp="1" noRot="1" noChangeAspect="1" noTextEdit="1"/>
          </p:cNvSpPr>
          <p:nvPr>
            <p:ph type="sldImg"/>
          </p:nvPr>
        </p:nvSpPr>
        <p:spPr>
          <a:ln/>
        </p:spPr>
      </p:sp>
      <p:sp>
        <p:nvSpPr>
          <p:cNvPr id="62467" name="备注占位符 2">
            <a:extLst>
              <a:ext uri="{FF2B5EF4-FFF2-40B4-BE49-F238E27FC236}">
                <a16:creationId xmlns:a16="http://schemas.microsoft.com/office/drawing/2014/main" id="{D174E01F-CD42-4749-A7A7-46219945CFF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插入，在</a:t>
            </a:r>
            <a:r>
              <a:rPr lang="en-US" altLang="zh-CN" dirty="0"/>
              <a:t>a</a:t>
            </a:r>
            <a:r>
              <a:rPr lang="zh-CN" altLang="en-US" dirty="0"/>
              <a:t>节点前插入</a:t>
            </a:r>
            <a:r>
              <a:rPr lang="en-US" altLang="zh-CN" dirty="0"/>
              <a:t>b</a:t>
            </a:r>
            <a:r>
              <a:rPr lang="zh-CN" altLang="en-US" dirty="0"/>
              <a:t>节点</a:t>
            </a:r>
            <a:endParaRPr lang="en-US" altLang="zh-CN" dirty="0"/>
          </a:p>
          <a:p>
            <a:r>
              <a:rPr lang="zh-CN" altLang="en-US" dirty="0"/>
              <a:t>如果表中没有数据元素</a:t>
            </a:r>
            <a:r>
              <a:rPr lang="en-US" altLang="zh-CN" dirty="0"/>
              <a:t>a</a:t>
            </a:r>
            <a:r>
              <a:rPr lang="zh-CN" altLang="en-US" dirty="0"/>
              <a:t>，则找到的指针指向最后一个数据元素。</a:t>
            </a:r>
            <a:r>
              <a:rPr lang="zh-CN" altLang="en-US" b="1" dirty="0"/>
              <a:t>好的算法，应该区分这种情况。</a:t>
            </a:r>
            <a:endParaRPr lang="en-US" altLang="zh-CN" b="1" dirty="0"/>
          </a:p>
          <a:p>
            <a:r>
              <a:rPr lang="en-US" altLang="zh-CN" b="1" dirty="0" err="1"/>
              <a:t>Lookfor</a:t>
            </a:r>
            <a:r>
              <a:rPr lang="en-US" altLang="zh-CN" b="1" dirty="0"/>
              <a:t> </a:t>
            </a:r>
            <a:r>
              <a:rPr lang="zh-CN" altLang="en-US" b="1" dirty="0"/>
              <a:t>当</a:t>
            </a:r>
            <a:r>
              <a:rPr lang="en-US" altLang="zh-CN" sz="1200" dirty="0">
                <a:latin typeface="Times New Roman" panose="02020603050405020304" pitchFamily="18" charset="0"/>
                <a:ea typeface="华文中宋" panose="02010600040101010101" pitchFamily="2" charset="-122"/>
                <a:cs typeface="Times New Roman" panose="02020603050405020304" pitchFamily="18" charset="0"/>
              </a:rPr>
              <a:t>( data( next( q ) ) == a </a:t>
            </a:r>
            <a:r>
              <a:rPr lang="zh-CN" altLang="en-US" sz="1200" dirty="0">
                <a:latin typeface="Times New Roman" panose="02020603050405020304" pitchFamily="18" charset="0"/>
                <a:ea typeface="华文中宋" panose="02010600040101010101" pitchFamily="2" charset="-122"/>
                <a:cs typeface="Times New Roman" panose="02020603050405020304" pitchFamily="18" charset="0"/>
              </a:rPr>
              <a:t>时</a:t>
            </a:r>
            <a:r>
              <a:rPr lang="en-US" altLang="zh-CN" sz="1200" dirty="0">
                <a:latin typeface="Times New Roman" panose="02020603050405020304" pitchFamily="18" charset="0"/>
                <a:ea typeface="华文中宋" panose="02010600040101010101" pitchFamily="2" charset="-122"/>
                <a:cs typeface="Times New Roman" panose="02020603050405020304" pitchFamily="18" charset="0"/>
              </a:rPr>
              <a:t>return</a:t>
            </a:r>
            <a:r>
              <a:rPr lang="zh-CN" altLang="en-US" sz="1200" dirty="0">
                <a:latin typeface="Times New Roman" panose="02020603050405020304" pitchFamily="18" charset="0"/>
                <a:ea typeface="华文中宋" panose="02010600040101010101" pitchFamily="2" charset="-122"/>
                <a:cs typeface="Times New Roman" panose="02020603050405020304" pitchFamily="18" charset="0"/>
              </a:rPr>
              <a:t>。因为是单向链表，所以需要找到</a:t>
            </a:r>
            <a:r>
              <a:rPr lang="en-US" altLang="zh-CN" sz="1200" dirty="0">
                <a:latin typeface="Times New Roman" panose="02020603050405020304" pitchFamily="18" charset="0"/>
                <a:ea typeface="华文中宋" panose="02010600040101010101" pitchFamily="2" charset="-122"/>
                <a:cs typeface="Times New Roman" panose="02020603050405020304" pitchFamily="18" charset="0"/>
              </a:rPr>
              <a:t>a</a:t>
            </a:r>
            <a:r>
              <a:rPr lang="zh-CN" altLang="en-US" sz="1200" dirty="0">
                <a:latin typeface="Times New Roman" panose="02020603050405020304" pitchFamily="18" charset="0"/>
                <a:ea typeface="华文中宋" panose="02010600040101010101" pitchFamily="2" charset="-122"/>
                <a:cs typeface="Times New Roman" panose="02020603050405020304" pitchFamily="18" charset="0"/>
              </a:rPr>
              <a:t>节点前面一个节点。</a:t>
            </a:r>
            <a:endParaRPr lang="en-US" altLang="zh-CN" b="1" dirty="0"/>
          </a:p>
          <a:p>
            <a:r>
              <a:rPr lang="en-US" altLang="zh-CN" dirty="0"/>
              <a:t>   </a:t>
            </a:r>
          </a:p>
          <a:p>
            <a:endParaRPr lang="en-US" altLang="zh-CN" dirty="0"/>
          </a:p>
        </p:txBody>
      </p:sp>
      <p:sp>
        <p:nvSpPr>
          <p:cNvPr id="62468" name="灯片编号占位符 3">
            <a:extLst>
              <a:ext uri="{FF2B5EF4-FFF2-40B4-BE49-F238E27FC236}">
                <a16:creationId xmlns:a16="http://schemas.microsoft.com/office/drawing/2014/main" id="{856CC6CB-22B8-4951-B38D-13F4F07DF2C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5385031F-4F8C-4156-9D59-BC5F3BB8ED97}" type="slidenum">
              <a:rPr lang="zh-CN" altLang="en-US" sz="1200" smtClean="0"/>
              <a:pPr/>
              <a:t>25</a:t>
            </a:fld>
            <a:endParaRPr lang="en-US" altLang="zh-CN" sz="1200"/>
          </a:p>
        </p:txBody>
      </p:sp>
    </p:spTree>
    <p:extLst>
      <p:ext uri="{BB962C8B-B14F-4D97-AF65-F5344CB8AC3E}">
        <p14:creationId xmlns:p14="http://schemas.microsoft.com/office/powerpoint/2010/main" val="2516116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828C5B6B-4864-4F58-B715-3FF609FF59C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7ACD63B3-9967-4FCE-8E64-A19C9BCBA0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删除</a:t>
            </a:r>
            <a:r>
              <a:rPr lang="en-US" altLang="zh-CN" dirty="0"/>
              <a:t>a</a:t>
            </a:r>
            <a:r>
              <a:rPr lang="zh-CN" altLang="en-US" dirty="0"/>
              <a:t>节点</a:t>
            </a:r>
            <a:endParaRPr lang="en-US" altLang="zh-CN" dirty="0"/>
          </a:p>
          <a:p>
            <a:r>
              <a:rPr lang="en-US" altLang="zh-CN" dirty="0"/>
              <a:t>q</a:t>
            </a:r>
            <a:r>
              <a:rPr lang="zh-CN" altLang="en-US" dirty="0"/>
              <a:t>是</a:t>
            </a:r>
            <a:r>
              <a:rPr lang="en-US" altLang="zh-CN" dirty="0"/>
              <a:t>a</a:t>
            </a:r>
            <a:r>
              <a:rPr lang="zh-CN" altLang="en-US" dirty="0"/>
              <a:t>节点之前的节点</a:t>
            </a:r>
            <a:endParaRPr lang="en-US" altLang="zh-CN" dirty="0"/>
          </a:p>
        </p:txBody>
      </p:sp>
    </p:spTree>
    <p:extLst>
      <p:ext uri="{BB962C8B-B14F-4D97-AF65-F5344CB8AC3E}">
        <p14:creationId xmlns:p14="http://schemas.microsoft.com/office/powerpoint/2010/main" val="1423394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7025C118-346F-4F84-B070-118CC8BA43B6}"/>
              </a:ext>
            </a:extLst>
          </p:cNvPr>
          <p:cNvSpPr>
            <a:spLocks noGrp="1" noRot="1" noChangeAspect="1" noTextEdit="1"/>
          </p:cNvSpPr>
          <p:nvPr>
            <p:ph type="sldImg"/>
          </p:nvPr>
        </p:nvSpPr>
        <p:spPr>
          <a:ln/>
        </p:spPr>
      </p:sp>
      <p:sp>
        <p:nvSpPr>
          <p:cNvPr id="66563" name="备注占位符 2">
            <a:extLst>
              <a:ext uri="{FF2B5EF4-FFF2-40B4-BE49-F238E27FC236}">
                <a16:creationId xmlns:a16="http://schemas.microsoft.com/office/drawing/2014/main" id="{87A710DD-0B71-4B36-9162-149108F39A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通常情况下，可以采用这样的链式结构存储线性表，称之为单链表。</a:t>
            </a:r>
            <a:endParaRPr lang="en-US" altLang="zh-CN" dirty="0"/>
          </a:p>
          <a:p>
            <a:r>
              <a:rPr lang="zh-CN" altLang="en-US" dirty="0"/>
              <a:t>好处：</a:t>
            </a:r>
            <a:r>
              <a:rPr lang="zh-CN" altLang="en-US" b="1" dirty="0"/>
              <a:t>便于表达一个空表</a:t>
            </a:r>
            <a:r>
              <a:rPr lang="zh-CN" altLang="en-US" dirty="0"/>
              <a:t>。头结点中也可以存放表中数据元素的个数等信息。</a:t>
            </a:r>
            <a:endParaRPr lang="en-US" altLang="zh-CN" dirty="0"/>
          </a:p>
          <a:p>
            <a:r>
              <a:rPr lang="zh-CN" altLang="en-US" dirty="0"/>
              <a:t>如果没有头结点的话，表空的时候，头指针就没了，不是空表是没表。</a:t>
            </a:r>
          </a:p>
        </p:txBody>
      </p:sp>
      <p:sp>
        <p:nvSpPr>
          <p:cNvPr id="66564" name="灯片编号占位符 3">
            <a:extLst>
              <a:ext uri="{FF2B5EF4-FFF2-40B4-BE49-F238E27FC236}">
                <a16:creationId xmlns:a16="http://schemas.microsoft.com/office/drawing/2014/main" id="{BEAB7AA0-82A4-45D0-9B7B-4D75A363C59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7337EA3E-DA31-4E5C-A46C-8B2F57360F82}" type="slidenum">
              <a:rPr lang="zh-CN" altLang="en-US" sz="1200" smtClean="0"/>
              <a:pPr/>
              <a:t>27</a:t>
            </a:fld>
            <a:endParaRPr lang="en-US" altLang="zh-CN" sz="1200"/>
          </a:p>
        </p:txBody>
      </p:sp>
    </p:spTree>
    <p:extLst>
      <p:ext uri="{BB962C8B-B14F-4D97-AF65-F5344CB8AC3E}">
        <p14:creationId xmlns:p14="http://schemas.microsoft.com/office/powerpoint/2010/main" val="39240390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CB3D6EE5-848D-4721-85FF-616B74BDD865}"/>
              </a:ext>
            </a:extLst>
          </p:cNvPr>
          <p:cNvSpPr>
            <a:spLocks noGrp="1" noRot="1" noChangeAspect="1" noTextEdit="1"/>
          </p:cNvSpPr>
          <p:nvPr>
            <p:ph type="sldImg"/>
          </p:nvPr>
        </p:nvSpPr>
        <p:spPr>
          <a:ln/>
        </p:spPr>
      </p:sp>
      <p:sp>
        <p:nvSpPr>
          <p:cNvPr id="68611" name="备注占位符 2">
            <a:extLst>
              <a:ext uri="{FF2B5EF4-FFF2-40B4-BE49-F238E27FC236}">
                <a16:creationId xmlns:a16="http://schemas.microsoft.com/office/drawing/2014/main" id="{74777B38-81ED-49E3-8027-51CCDE07B0F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链表和线性表不同，一个是物理结构，一个是逻辑结构。</a:t>
            </a:r>
            <a:endParaRPr lang="en-US" altLang="zh-CN" dirty="0"/>
          </a:p>
          <a:p>
            <a:r>
              <a:rPr lang="zh-CN" altLang="en-US" dirty="0"/>
              <a:t>双向链表做插入和删除操作时需要修改两个指针域。</a:t>
            </a:r>
          </a:p>
        </p:txBody>
      </p:sp>
      <p:sp>
        <p:nvSpPr>
          <p:cNvPr id="68612" name="灯片编号占位符 3">
            <a:extLst>
              <a:ext uri="{FF2B5EF4-FFF2-40B4-BE49-F238E27FC236}">
                <a16:creationId xmlns:a16="http://schemas.microsoft.com/office/drawing/2014/main" id="{68061DE8-3536-49CC-B684-2DD1C329C84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60868D26-78C5-4999-9FD5-90036D11217F}" type="slidenum">
              <a:rPr lang="zh-CN" altLang="en-US" sz="1200" smtClean="0"/>
              <a:pPr/>
              <a:t>28</a:t>
            </a:fld>
            <a:endParaRPr lang="en-US" altLang="zh-CN" sz="1200"/>
          </a:p>
        </p:txBody>
      </p:sp>
    </p:spTree>
    <p:extLst>
      <p:ext uri="{BB962C8B-B14F-4D97-AF65-F5344CB8AC3E}">
        <p14:creationId xmlns:p14="http://schemas.microsoft.com/office/powerpoint/2010/main" val="1507945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顺序存储在插入和删除时需要移动更多元素。查询更方便。</a:t>
            </a:r>
            <a:endParaRPr lang="en-US" altLang="zh-CN" dirty="0"/>
          </a:p>
          <a:p>
            <a:r>
              <a:rPr lang="zh-CN" altLang="en-US" dirty="0"/>
              <a:t>链表总要从头查找，费时间。</a:t>
            </a:r>
            <a:endParaRPr lang="en-US" altLang="zh-CN" dirty="0"/>
          </a:p>
          <a:p>
            <a:r>
              <a:rPr lang="zh-CN" altLang="en-US" dirty="0"/>
              <a:t>链表需要指针类型，有的语言不提供，如</a:t>
            </a:r>
            <a:r>
              <a:rPr lang="en-US" altLang="zh-CN" dirty="0"/>
              <a:t>java</a:t>
            </a:r>
            <a:r>
              <a:rPr lang="zh-CN" altLang="en-US"/>
              <a:t>等。</a:t>
            </a:r>
          </a:p>
        </p:txBody>
      </p:sp>
      <p:sp>
        <p:nvSpPr>
          <p:cNvPr id="4" name="灯片编号占位符 3"/>
          <p:cNvSpPr>
            <a:spLocks noGrp="1"/>
          </p:cNvSpPr>
          <p:nvPr>
            <p:ph type="sldNum" sz="quarter" idx="10"/>
          </p:nvPr>
        </p:nvSpPr>
        <p:spPr/>
        <p:txBody>
          <a:bodyPr/>
          <a:lstStyle/>
          <a:p>
            <a:pPr>
              <a:defRPr/>
            </a:pPr>
            <a:fld id="{183B27F2-2CD7-4437-B2D2-D13EB6A86BB4}" type="slidenum">
              <a:rPr lang="zh-CN" altLang="en-US" smtClean="0"/>
              <a:pPr>
                <a:defRPr/>
              </a:pPr>
              <a:t>29</a:t>
            </a:fld>
            <a:endParaRPr lang="en-US" altLang="zh-CN"/>
          </a:p>
        </p:txBody>
      </p:sp>
    </p:spTree>
    <p:extLst>
      <p:ext uri="{BB962C8B-B14F-4D97-AF65-F5344CB8AC3E}">
        <p14:creationId xmlns:p14="http://schemas.microsoft.com/office/powerpoint/2010/main" val="22915324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F8FF9323-F020-4DD4-8054-5030C7A1AE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C7228297-49E0-44CC-AA2C-10B1819463BB}" type="slidenum">
              <a:rPr lang="zh-CN" altLang="en-US" sz="1200" smtClean="0"/>
              <a:pPr/>
              <a:t>30</a:t>
            </a:fld>
            <a:endParaRPr lang="en-US" altLang="zh-CN" sz="1200"/>
          </a:p>
        </p:txBody>
      </p:sp>
      <p:sp>
        <p:nvSpPr>
          <p:cNvPr id="71683" name="Rectangle 2">
            <a:extLst>
              <a:ext uri="{FF2B5EF4-FFF2-40B4-BE49-F238E27FC236}">
                <a16:creationId xmlns:a16="http://schemas.microsoft.com/office/drawing/2014/main" id="{00FCE2A1-09D7-470D-976F-04055D30FDE3}"/>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BB9C0B76-7276-495D-A24E-B23C5D1E56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a:p>
            <a:endParaRPr lang="zh-CN" altLang="en-US"/>
          </a:p>
          <a:p>
            <a:endParaRPr lang="en-US" altLang="zh-CN"/>
          </a:p>
        </p:txBody>
      </p:sp>
    </p:spTree>
    <p:extLst>
      <p:ext uri="{BB962C8B-B14F-4D97-AF65-F5344CB8AC3E}">
        <p14:creationId xmlns:p14="http://schemas.microsoft.com/office/powerpoint/2010/main" val="3536345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5EC955C0-A865-4911-9A01-D279C669AE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F858FFC1-5DFE-4F60-A253-80607CF4A864}" type="slidenum">
              <a:rPr lang="zh-CN" altLang="en-US" sz="1200" smtClean="0"/>
              <a:pPr/>
              <a:t>3</a:t>
            </a:fld>
            <a:endParaRPr lang="en-US" altLang="zh-CN" sz="1200"/>
          </a:p>
        </p:txBody>
      </p:sp>
      <p:sp>
        <p:nvSpPr>
          <p:cNvPr id="22531" name="Rectangle 2">
            <a:extLst>
              <a:ext uri="{FF2B5EF4-FFF2-40B4-BE49-F238E27FC236}">
                <a16:creationId xmlns:a16="http://schemas.microsoft.com/office/drawing/2014/main" id="{4728F520-00B1-48B4-BFB6-C41A878E3669}"/>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B685C32F-A367-4116-8EBC-5204BCC333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extLst>
      <p:ext uri="{BB962C8B-B14F-4D97-AF65-F5344CB8AC3E}">
        <p14:creationId xmlns:p14="http://schemas.microsoft.com/office/powerpoint/2010/main" val="4266359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56771A44-CB96-49EF-84F9-05EE826F65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BB3F6827-8819-4411-9DA5-4B15AB81A399}" type="slidenum">
              <a:rPr lang="zh-CN" altLang="en-US" sz="1200" smtClean="0"/>
              <a:pPr/>
              <a:t>4</a:t>
            </a:fld>
            <a:endParaRPr lang="en-US" altLang="zh-CN" sz="1200"/>
          </a:p>
        </p:txBody>
      </p:sp>
      <p:sp>
        <p:nvSpPr>
          <p:cNvPr id="24579" name="Rectangle 2">
            <a:extLst>
              <a:ext uri="{FF2B5EF4-FFF2-40B4-BE49-F238E27FC236}">
                <a16:creationId xmlns:a16="http://schemas.microsoft.com/office/drawing/2014/main" id="{3A73EB87-DB6C-46C6-BCD9-E50E56D91B9C}"/>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B794FDB2-6DCF-4922-8E70-A77098C04EF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数据元素，类似于</a:t>
            </a:r>
            <a:r>
              <a:rPr lang="en-US" altLang="zh-CN"/>
              <a:t>C</a:t>
            </a:r>
            <a:r>
              <a:rPr lang="zh-CN" altLang="en-US"/>
              <a:t>语言中的“结构型”数据类型，可以有嵌套。</a:t>
            </a:r>
            <a:endParaRPr lang="en-US" altLang="zh-CN"/>
          </a:p>
        </p:txBody>
      </p:sp>
    </p:spTree>
    <p:extLst>
      <p:ext uri="{BB962C8B-B14F-4D97-AF65-F5344CB8AC3E}">
        <p14:creationId xmlns:p14="http://schemas.microsoft.com/office/powerpoint/2010/main" val="873642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34B1240D-4E00-4BF1-ADB2-842E1C14C6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60DC91F1-6A45-42EB-8215-3157A1134B95}" type="slidenum">
              <a:rPr lang="zh-CN" altLang="en-US" sz="1200" smtClean="0"/>
              <a:pPr/>
              <a:t>5</a:t>
            </a:fld>
            <a:endParaRPr lang="en-US" altLang="zh-CN" sz="1200"/>
          </a:p>
        </p:txBody>
      </p:sp>
      <p:sp>
        <p:nvSpPr>
          <p:cNvPr id="26627" name="Rectangle 2">
            <a:extLst>
              <a:ext uri="{FF2B5EF4-FFF2-40B4-BE49-F238E27FC236}">
                <a16:creationId xmlns:a16="http://schemas.microsoft.com/office/drawing/2014/main" id="{9392DEE6-694C-445C-A950-41462F3EC2AF}"/>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FED05242-F9C6-42F7-B8C4-0E56FE25B56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Tree>
    <p:extLst>
      <p:ext uri="{BB962C8B-B14F-4D97-AF65-F5344CB8AC3E}">
        <p14:creationId xmlns:p14="http://schemas.microsoft.com/office/powerpoint/2010/main" val="21016427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a:extLst>
              <a:ext uri="{FF2B5EF4-FFF2-40B4-BE49-F238E27FC236}">
                <a16:creationId xmlns:a16="http://schemas.microsoft.com/office/drawing/2014/main" id="{70123AAF-ABBE-4541-AAD4-F4FAACD21F07}"/>
              </a:ext>
            </a:extLst>
          </p:cNvPr>
          <p:cNvSpPr>
            <a:spLocks noGrp="1" noRot="1" noChangeAspect="1" noTextEdit="1"/>
          </p:cNvSpPr>
          <p:nvPr>
            <p:ph type="sldImg"/>
          </p:nvPr>
        </p:nvSpPr>
        <p:spPr>
          <a:ln/>
        </p:spPr>
      </p:sp>
      <p:sp>
        <p:nvSpPr>
          <p:cNvPr id="28675" name="备注占位符 2">
            <a:extLst>
              <a:ext uri="{FF2B5EF4-FFF2-40B4-BE49-F238E27FC236}">
                <a16:creationId xmlns:a16="http://schemas.microsoft.com/office/drawing/2014/main" id="{51EAF055-E6AD-4A70-AFA1-8C887E6ED1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dirty="0"/>
          </a:p>
        </p:txBody>
      </p:sp>
      <p:sp>
        <p:nvSpPr>
          <p:cNvPr id="28676" name="灯片编号占位符 3">
            <a:extLst>
              <a:ext uri="{FF2B5EF4-FFF2-40B4-BE49-F238E27FC236}">
                <a16:creationId xmlns:a16="http://schemas.microsoft.com/office/drawing/2014/main" id="{99917F08-1CD4-44C6-9FC8-3CE06A8D238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02CD876B-573D-4DB8-B7A3-4BE28C953B4C}" type="slidenum">
              <a:rPr lang="zh-CN" altLang="en-US" sz="1200" smtClean="0"/>
              <a:pPr/>
              <a:t>6</a:t>
            </a:fld>
            <a:endParaRPr lang="en-US" altLang="zh-CN" sz="1200"/>
          </a:p>
        </p:txBody>
      </p:sp>
    </p:spTree>
    <p:extLst>
      <p:ext uri="{BB962C8B-B14F-4D97-AF65-F5344CB8AC3E}">
        <p14:creationId xmlns:p14="http://schemas.microsoft.com/office/powerpoint/2010/main" val="1696105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a:extLst>
              <a:ext uri="{FF2B5EF4-FFF2-40B4-BE49-F238E27FC236}">
                <a16:creationId xmlns:a16="http://schemas.microsoft.com/office/drawing/2014/main" id="{B27F8696-FCA7-45FA-A33C-9E473D0227D7}"/>
              </a:ext>
            </a:extLst>
          </p:cNvPr>
          <p:cNvSpPr>
            <a:spLocks noGrp="1" noRot="1" noChangeAspect="1" noTextEdit="1"/>
          </p:cNvSpPr>
          <p:nvPr>
            <p:ph type="sldImg"/>
          </p:nvPr>
        </p:nvSpPr>
        <p:spPr>
          <a:ln/>
        </p:spPr>
      </p:sp>
      <p:sp>
        <p:nvSpPr>
          <p:cNvPr id="30723" name="备注占位符 2">
            <a:extLst>
              <a:ext uri="{FF2B5EF4-FFF2-40B4-BE49-F238E27FC236}">
                <a16:creationId xmlns:a16="http://schemas.microsoft.com/office/drawing/2014/main" id="{22D24C0D-5BFF-444D-BEA5-042A73D0035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0724" name="灯片编号占位符 3">
            <a:extLst>
              <a:ext uri="{FF2B5EF4-FFF2-40B4-BE49-F238E27FC236}">
                <a16:creationId xmlns:a16="http://schemas.microsoft.com/office/drawing/2014/main" id="{09FCA898-9CF1-415E-A57D-2421089DBD1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CEB80035-AE5F-455C-A7DA-398CFA5883F0}" type="slidenum">
              <a:rPr lang="zh-CN" altLang="en-US" sz="1200" smtClean="0"/>
              <a:pPr/>
              <a:t>7</a:t>
            </a:fld>
            <a:endParaRPr lang="en-US" altLang="zh-CN" sz="1200"/>
          </a:p>
        </p:txBody>
      </p:sp>
    </p:spTree>
    <p:extLst>
      <p:ext uri="{BB962C8B-B14F-4D97-AF65-F5344CB8AC3E}">
        <p14:creationId xmlns:p14="http://schemas.microsoft.com/office/powerpoint/2010/main" val="3789421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幻灯片图像占位符 1">
            <a:extLst>
              <a:ext uri="{FF2B5EF4-FFF2-40B4-BE49-F238E27FC236}">
                <a16:creationId xmlns:a16="http://schemas.microsoft.com/office/drawing/2014/main" id="{F7342154-8893-45AD-9AC5-7DFB2F874BFB}"/>
              </a:ext>
            </a:extLst>
          </p:cNvPr>
          <p:cNvSpPr>
            <a:spLocks noGrp="1" noRot="1" noChangeAspect="1" noTextEdit="1"/>
          </p:cNvSpPr>
          <p:nvPr>
            <p:ph type="sldImg"/>
          </p:nvPr>
        </p:nvSpPr>
        <p:spPr>
          <a:ln/>
        </p:spPr>
      </p:sp>
      <p:sp>
        <p:nvSpPr>
          <p:cNvPr id="32771" name="备注占位符 2">
            <a:extLst>
              <a:ext uri="{FF2B5EF4-FFF2-40B4-BE49-F238E27FC236}">
                <a16:creationId xmlns:a16="http://schemas.microsoft.com/office/drawing/2014/main" id="{F047529B-4749-457E-9647-C3D0BB076C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CN"/>
          </a:p>
        </p:txBody>
      </p:sp>
      <p:sp>
        <p:nvSpPr>
          <p:cNvPr id="32772" name="灯片编号占位符 3">
            <a:extLst>
              <a:ext uri="{FF2B5EF4-FFF2-40B4-BE49-F238E27FC236}">
                <a16:creationId xmlns:a16="http://schemas.microsoft.com/office/drawing/2014/main" id="{E469781E-DB56-4606-927D-392455E1CCD2}"/>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338E2E49-8380-43B0-BDBA-78BC15B33349}" type="slidenum">
              <a:rPr lang="zh-CN" altLang="en-US" sz="1200" smtClean="0"/>
              <a:pPr/>
              <a:t>8</a:t>
            </a:fld>
            <a:endParaRPr lang="en-US" altLang="zh-CN" sz="1200"/>
          </a:p>
        </p:txBody>
      </p:sp>
    </p:spTree>
    <p:extLst>
      <p:ext uri="{BB962C8B-B14F-4D97-AF65-F5344CB8AC3E}">
        <p14:creationId xmlns:p14="http://schemas.microsoft.com/office/powerpoint/2010/main" val="3369427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2979AFF7-59DF-4C90-B68A-479AD059521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8213">
              <a:defRPr sz="1400">
                <a:solidFill>
                  <a:schemeClr val="tx1"/>
                </a:solidFill>
                <a:latin typeface="Times New Roman" panose="02020603050405020304" pitchFamily="18" charset="0"/>
                <a:ea typeface="宋体" panose="02010600030101010101" pitchFamily="2" charset="-122"/>
              </a:defRPr>
            </a:lvl1pPr>
            <a:lvl2pPr marL="742950" indent="-285750" defTabSz="938213">
              <a:defRPr sz="1400">
                <a:solidFill>
                  <a:schemeClr val="tx1"/>
                </a:solidFill>
                <a:latin typeface="Times New Roman" panose="02020603050405020304" pitchFamily="18" charset="0"/>
                <a:ea typeface="宋体" panose="02010600030101010101" pitchFamily="2" charset="-122"/>
              </a:defRPr>
            </a:lvl2pPr>
            <a:lvl3pPr marL="1143000" indent="-228600" defTabSz="938213">
              <a:defRPr sz="1400">
                <a:solidFill>
                  <a:schemeClr val="tx1"/>
                </a:solidFill>
                <a:latin typeface="Times New Roman" panose="02020603050405020304" pitchFamily="18" charset="0"/>
                <a:ea typeface="宋体" panose="02010600030101010101" pitchFamily="2" charset="-122"/>
              </a:defRPr>
            </a:lvl3pPr>
            <a:lvl4pPr marL="1600200" indent="-228600" defTabSz="938213">
              <a:defRPr sz="1400">
                <a:solidFill>
                  <a:schemeClr val="tx1"/>
                </a:solidFill>
                <a:latin typeface="Times New Roman" panose="02020603050405020304" pitchFamily="18" charset="0"/>
                <a:ea typeface="宋体" panose="02010600030101010101" pitchFamily="2" charset="-122"/>
              </a:defRPr>
            </a:lvl4pPr>
            <a:lvl5pPr marL="2057400" indent="-228600" defTabSz="938213">
              <a:defRPr sz="1400">
                <a:solidFill>
                  <a:schemeClr val="tx1"/>
                </a:solidFill>
                <a:latin typeface="Times New Roman" panose="02020603050405020304" pitchFamily="18" charset="0"/>
                <a:ea typeface="宋体" panose="02010600030101010101" pitchFamily="2" charset="-122"/>
              </a:defRPr>
            </a:lvl5pPr>
            <a:lvl6pPr marL="25146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6pPr>
            <a:lvl7pPr marL="29718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7pPr>
            <a:lvl8pPr marL="34290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8pPr>
            <a:lvl9pPr marL="3886200" indent="-228600" defTabSz="938213" eaLnBrk="0" fontAlgn="base" hangingPunct="0">
              <a:spcBef>
                <a:spcPct val="0"/>
              </a:spcBef>
              <a:spcAft>
                <a:spcPct val="0"/>
              </a:spcAft>
              <a:defRPr sz="1400">
                <a:solidFill>
                  <a:schemeClr val="tx1"/>
                </a:solidFill>
                <a:latin typeface="Times New Roman" panose="02020603050405020304" pitchFamily="18" charset="0"/>
                <a:ea typeface="宋体" panose="02010600030101010101" pitchFamily="2" charset="-122"/>
              </a:defRPr>
            </a:lvl9pPr>
          </a:lstStyle>
          <a:p>
            <a:fld id="{4EF8F1BB-921E-4456-813F-831C2389CC50}" type="slidenum">
              <a:rPr lang="zh-CN" altLang="en-US" sz="1200" smtClean="0"/>
              <a:pPr/>
              <a:t>10</a:t>
            </a:fld>
            <a:endParaRPr lang="en-US" altLang="zh-CN" sz="1200"/>
          </a:p>
        </p:txBody>
      </p:sp>
      <p:sp>
        <p:nvSpPr>
          <p:cNvPr id="34819" name="Rectangle 2">
            <a:extLst>
              <a:ext uri="{FF2B5EF4-FFF2-40B4-BE49-F238E27FC236}">
                <a16:creationId xmlns:a16="http://schemas.microsoft.com/office/drawing/2014/main" id="{D8B7BAC6-0804-4712-8A6A-A1372021D2B8}"/>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A4E1D209-FA72-4987-91A7-41223EE8B233}"/>
              </a:ext>
            </a:extLst>
          </p:cNvPr>
          <p:cNvSpPr>
            <a:spLocks noGrp="1" noChangeArrowheads="1"/>
          </p:cNvSpPr>
          <p:nvPr>
            <p:ph type="body" idx="1"/>
          </p:nvPr>
        </p:nvSpPr>
        <p:spPr>
          <a:ln/>
        </p:spPr>
        <p:txBody>
          <a:bodyPr/>
          <a:lstStyle/>
          <a:p>
            <a:pPr>
              <a:defRPr/>
            </a:pPr>
            <a:endParaRPr lang="zh-CN" altLang="en-US" dirty="0"/>
          </a:p>
        </p:txBody>
      </p:sp>
    </p:spTree>
    <p:extLst>
      <p:ext uri="{BB962C8B-B14F-4D97-AF65-F5344CB8AC3E}">
        <p14:creationId xmlns:p14="http://schemas.microsoft.com/office/powerpoint/2010/main" val="5863004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4" name="图片 6" descr="dd9.tif">
            <a:extLst>
              <a:ext uri="{FF2B5EF4-FFF2-40B4-BE49-F238E27FC236}">
                <a16:creationId xmlns:a16="http://schemas.microsoft.com/office/drawing/2014/main" id="{70D6C06A-FB4C-4844-BB70-BC97F2143D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5" name="日期占位符 3">
            <a:extLst>
              <a:ext uri="{FF2B5EF4-FFF2-40B4-BE49-F238E27FC236}">
                <a16:creationId xmlns:a16="http://schemas.microsoft.com/office/drawing/2014/main" id="{E269C710-B49E-4E68-A3A6-9A3CC3E525C0}"/>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B29923D3-1947-43E6-BB0C-1801652E8072}"/>
              </a:ext>
            </a:extLst>
          </p:cNvPr>
          <p:cNvSpPr>
            <a:spLocks noGrp="1"/>
          </p:cNvSpPr>
          <p:nvPr>
            <p:ph type="ftr" sz="quarter" idx="11"/>
          </p:nvPr>
        </p:nvSpPr>
        <p:spPr/>
        <p:txBody>
          <a:bodyPr/>
          <a:lstStyle>
            <a:lvl1pPr>
              <a:defRPr/>
            </a:lvl1pPr>
          </a:lstStyle>
          <a:p>
            <a:pPr>
              <a:defRPr/>
            </a:pPr>
            <a:r>
              <a:rPr lang="zh-CN" altLang="en-US"/>
              <a:t>软件技术基础 东北大学 王庆 2005 R3</a:t>
            </a:r>
            <a:endParaRPr lang="en-US" altLang="zh-CN"/>
          </a:p>
        </p:txBody>
      </p:sp>
      <p:sp>
        <p:nvSpPr>
          <p:cNvPr id="7" name="灯片编号占位符 5">
            <a:extLst>
              <a:ext uri="{FF2B5EF4-FFF2-40B4-BE49-F238E27FC236}">
                <a16:creationId xmlns:a16="http://schemas.microsoft.com/office/drawing/2014/main" id="{E8EAC5D6-4199-49F9-90B7-E64931E4971F}"/>
              </a:ext>
            </a:extLst>
          </p:cNvPr>
          <p:cNvSpPr>
            <a:spLocks noGrp="1"/>
          </p:cNvSpPr>
          <p:nvPr>
            <p:ph type="sldNum" sz="quarter" idx="12"/>
          </p:nvPr>
        </p:nvSpPr>
        <p:spPr/>
        <p:txBody>
          <a:bodyPr/>
          <a:lstStyle>
            <a:lvl1pPr>
              <a:defRPr/>
            </a:lvl1pPr>
          </a:lstStyle>
          <a:p>
            <a:pPr>
              <a:defRPr/>
            </a:pPr>
            <a:fld id="{3C39B33F-B01C-4A73-B857-FD916B84ED52}" type="slidenum">
              <a:rPr lang="zh-CN" altLang="en-US" smtClean="0"/>
              <a:pPr>
                <a:defRPr/>
              </a:pPr>
              <a:t>‹#›</a:t>
            </a:fld>
            <a:endParaRPr lang="en-US" altLang="zh-CN">
              <a:latin typeface="Times New Roman" panose="02020603050405020304" pitchFamily="18" charset="0"/>
            </a:endParaRPr>
          </a:p>
        </p:txBody>
      </p:sp>
      <p:pic>
        <p:nvPicPr>
          <p:cNvPr id="8" name="图片 7">
            <a:extLst>
              <a:ext uri="{FF2B5EF4-FFF2-40B4-BE49-F238E27FC236}">
                <a16:creationId xmlns:a16="http://schemas.microsoft.com/office/drawing/2014/main" id="{D87BBC5C-DAE4-4329-9D5D-FB4A5AAB34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36296" y="136564"/>
            <a:ext cx="1639337" cy="1521325"/>
          </a:xfrm>
          <a:prstGeom prst="rect">
            <a:avLst/>
          </a:prstGeom>
        </p:spPr>
      </p:pic>
    </p:spTree>
    <p:extLst>
      <p:ext uri="{BB962C8B-B14F-4D97-AF65-F5344CB8AC3E}">
        <p14:creationId xmlns:p14="http://schemas.microsoft.com/office/powerpoint/2010/main" val="3107645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8E25C3-328A-47C6-8AB8-AD9B9E020513}"/>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677D9E67-9F39-491F-A5CC-30E6ED9F1647}"/>
              </a:ext>
            </a:extLst>
          </p:cNvPr>
          <p:cNvSpPr>
            <a:spLocks noGrp="1"/>
          </p:cNvSpPr>
          <p:nvPr>
            <p:ph type="ftr" sz="quarter" idx="11"/>
          </p:nvPr>
        </p:nvSpPr>
        <p:spPr/>
        <p:txBody>
          <a:bodyPr/>
          <a:lstStyle>
            <a:lvl1pPr>
              <a:defRPr/>
            </a:lvl1pPr>
          </a:lstStyle>
          <a:p>
            <a:pPr>
              <a:defRPr/>
            </a:pPr>
            <a:r>
              <a:rPr lang="zh-CN" altLang="en-US"/>
              <a:t>软件技术基础 东北大学 王庆 2005 R3</a:t>
            </a:r>
            <a:endParaRPr lang="en-US" altLang="zh-CN"/>
          </a:p>
        </p:txBody>
      </p:sp>
      <p:sp>
        <p:nvSpPr>
          <p:cNvPr id="6" name="灯片编号占位符 5">
            <a:extLst>
              <a:ext uri="{FF2B5EF4-FFF2-40B4-BE49-F238E27FC236}">
                <a16:creationId xmlns:a16="http://schemas.microsoft.com/office/drawing/2014/main" id="{50CCFC24-FBA5-4EFB-87B6-F2A8FEFE8F0C}"/>
              </a:ext>
            </a:extLst>
          </p:cNvPr>
          <p:cNvSpPr>
            <a:spLocks noGrp="1"/>
          </p:cNvSpPr>
          <p:nvPr>
            <p:ph type="sldNum" sz="quarter" idx="12"/>
          </p:nvPr>
        </p:nvSpPr>
        <p:spPr/>
        <p:txBody>
          <a:bodyPr/>
          <a:lstStyle>
            <a:lvl1pPr>
              <a:defRPr/>
            </a:lvl1pPr>
          </a:lstStyle>
          <a:p>
            <a:pPr>
              <a:defRPr/>
            </a:pPr>
            <a:fld id="{3C4509BB-2FD6-4994-BD6F-E17565E9A28A}" type="slidenum">
              <a:rPr lang="zh-CN" altLang="en-US" smtClean="0"/>
              <a:pPr>
                <a:defRPr/>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5360398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33594744-11B4-49A0-8968-E7E528C1363B}"/>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1889185F-5EA8-45BF-AE70-10E784044CFF}"/>
              </a:ext>
            </a:extLst>
          </p:cNvPr>
          <p:cNvSpPr>
            <a:spLocks noGrp="1"/>
          </p:cNvSpPr>
          <p:nvPr>
            <p:ph type="ftr" sz="quarter" idx="11"/>
          </p:nvPr>
        </p:nvSpPr>
        <p:spPr/>
        <p:txBody>
          <a:bodyPr/>
          <a:lstStyle>
            <a:lvl1pPr>
              <a:defRPr/>
            </a:lvl1pPr>
          </a:lstStyle>
          <a:p>
            <a:pPr>
              <a:defRPr/>
            </a:pPr>
            <a:r>
              <a:rPr lang="zh-CN" altLang="en-US"/>
              <a:t>软件技术基础 东北大学 王庆 2005 R3</a:t>
            </a:r>
            <a:endParaRPr lang="en-US" altLang="zh-CN"/>
          </a:p>
        </p:txBody>
      </p:sp>
      <p:sp>
        <p:nvSpPr>
          <p:cNvPr id="6" name="灯片编号占位符 5">
            <a:extLst>
              <a:ext uri="{FF2B5EF4-FFF2-40B4-BE49-F238E27FC236}">
                <a16:creationId xmlns:a16="http://schemas.microsoft.com/office/drawing/2014/main" id="{D37C889A-734A-4962-B35D-74C1D9CD5B81}"/>
              </a:ext>
            </a:extLst>
          </p:cNvPr>
          <p:cNvSpPr>
            <a:spLocks noGrp="1"/>
          </p:cNvSpPr>
          <p:nvPr>
            <p:ph type="sldNum" sz="quarter" idx="12"/>
          </p:nvPr>
        </p:nvSpPr>
        <p:spPr/>
        <p:txBody>
          <a:bodyPr/>
          <a:lstStyle>
            <a:lvl1pPr>
              <a:defRPr/>
            </a:lvl1pPr>
          </a:lstStyle>
          <a:p>
            <a:pPr>
              <a:defRPr/>
            </a:pPr>
            <a:fld id="{8EE43B75-56EC-42B4-B6B0-85B16308C540}" type="slidenum">
              <a:rPr lang="zh-CN" altLang="en-US" smtClean="0"/>
              <a:pPr>
                <a:defRPr/>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134224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4" name="图片 4" descr="dd6.tif">
            <a:extLst>
              <a:ext uri="{FF2B5EF4-FFF2-40B4-BE49-F238E27FC236}">
                <a16:creationId xmlns:a16="http://schemas.microsoft.com/office/drawing/2014/main" id="{9EC87CC6-7892-4564-B569-533D6C0A8B6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60089D8E-7584-4543-8BBA-4F58159060B5}"/>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4D203C7D-D42A-4F6A-AF71-A3103B75ABCF}"/>
              </a:ext>
            </a:extLst>
          </p:cNvPr>
          <p:cNvSpPr>
            <a:spLocks noGrp="1"/>
          </p:cNvSpPr>
          <p:nvPr>
            <p:ph type="ftr" sz="quarter" idx="11"/>
          </p:nvPr>
        </p:nvSpPr>
        <p:spPr/>
        <p:txBody>
          <a:bodyPr/>
          <a:lstStyle>
            <a:lvl1pPr>
              <a:defRPr/>
            </a:lvl1pPr>
          </a:lstStyle>
          <a:p>
            <a:pPr>
              <a:defRPr/>
            </a:pPr>
            <a:r>
              <a:rPr lang="zh-CN" altLang="en-US"/>
              <a:t>软件技术基础 东北大学 王庆 2005 R3</a:t>
            </a:r>
            <a:endParaRPr lang="en-US" altLang="zh-CN"/>
          </a:p>
        </p:txBody>
      </p:sp>
      <p:sp>
        <p:nvSpPr>
          <p:cNvPr id="7" name="灯片编号占位符 5">
            <a:extLst>
              <a:ext uri="{FF2B5EF4-FFF2-40B4-BE49-F238E27FC236}">
                <a16:creationId xmlns:a16="http://schemas.microsoft.com/office/drawing/2014/main" id="{8CFD3A6C-4152-42F8-A90B-101E4EFBCA1E}"/>
              </a:ext>
            </a:extLst>
          </p:cNvPr>
          <p:cNvSpPr>
            <a:spLocks noGrp="1"/>
          </p:cNvSpPr>
          <p:nvPr>
            <p:ph type="sldNum" sz="quarter" idx="12"/>
          </p:nvPr>
        </p:nvSpPr>
        <p:spPr/>
        <p:txBody>
          <a:bodyPr/>
          <a:lstStyle>
            <a:lvl1pPr>
              <a:defRPr/>
            </a:lvl1pPr>
          </a:lstStyle>
          <a:p>
            <a:pPr>
              <a:defRPr/>
            </a:pPr>
            <a:fld id="{E7EA1129-BC87-428B-A3D9-A1303BE72AD5}" type="slidenum">
              <a:rPr lang="zh-CN" altLang="en-US" smtClean="0"/>
              <a:pPr>
                <a:defRPr/>
              </a:pPr>
              <a:t>‹#›</a:t>
            </a:fld>
            <a:endParaRPr lang="en-US" altLang="zh-CN">
              <a:latin typeface="Times New Roman" panose="02020603050405020304" pitchFamily="18" charset="0"/>
            </a:endParaRPr>
          </a:p>
        </p:txBody>
      </p:sp>
      <p:pic>
        <p:nvPicPr>
          <p:cNvPr id="8" name="图片 7">
            <a:extLst>
              <a:ext uri="{FF2B5EF4-FFF2-40B4-BE49-F238E27FC236}">
                <a16:creationId xmlns:a16="http://schemas.microsoft.com/office/drawing/2014/main" id="{5CA4CD46-7314-4FC1-834A-B500272093B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945" y="215281"/>
            <a:ext cx="834866" cy="774766"/>
          </a:xfrm>
          <a:prstGeom prst="rect">
            <a:avLst/>
          </a:prstGeom>
        </p:spPr>
      </p:pic>
    </p:spTree>
    <p:extLst>
      <p:ext uri="{BB962C8B-B14F-4D97-AF65-F5344CB8AC3E}">
        <p14:creationId xmlns:p14="http://schemas.microsoft.com/office/powerpoint/2010/main" val="4211148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E72258CC-1566-46B3-9766-9ABC23E08277}"/>
              </a:ext>
            </a:extLst>
          </p:cNvPr>
          <p:cNvSpPr>
            <a:spLocks noGrp="1"/>
          </p:cNvSpPr>
          <p:nvPr>
            <p:ph type="dt" sz="half" idx="10"/>
          </p:nvPr>
        </p:nvSpPr>
        <p:spPr/>
        <p:txBody>
          <a:bodyPr/>
          <a:lstStyle>
            <a:lvl1pPr>
              <a:defRPr/>
            </a:lvl1pPr>
          </a:lstStyle>
          <a:p>
            <a:pPr>
              <a:defRPr/>
            </a:pPr>
            <a:endParaRPr lang="en-US" altLang="zh-CN"/>
          </a:p>
        </p:txBody>
      </p:sp>
      <p:sp>
        <p:nvSpPr>
          <p:cNvPr id="5" name="页脚占位符 4">
            <a:extLst>
              <a:ext uri="{FF2B5EF4-FFF2-40B4-BE49-F238E27FC236}">
                <a16:creationId xmlns:a16="http://schemas.microsoft.com/office/drawing/2014/main" id="{533E9635-6980-4F51-91F5-9EE5A62602C7}"/>
              </a:ext>
            </a:extLst>
          </p:cNvPr>
          <p:cNvSpPr>
            <a:spLocks noGrp="1"/>
          </p:cNvSpPr>
          <p:nvPr>
            <p:ph type="ftr" sz="quarter" idx="11"/>
          </p:nvPr>
        </p:nvSpPr>
        <p:spPr/>
        <p:txBody>
          <a:bodyPr/>
          <a:lstStyle>
            <a:lvl1pPr>
              <a:defRPr/>
            </a:lvl1pPr>
          </a:lstStyle>
          <a:p>
            <a:pPr>
              <a:defRPr/>
            </a:pPr>
            <a:r>
              <a:rPr lang="zh-CN" altLang="en-US"/>
              <a:t>软件技术基础 东北大学 王庆 2005 R3</a:t>
            </a:r>
            <a:endParaRPr lang="en-US" altLang="zh-CN"/>
          </a:p>
        </p:txBody>
      </p:sp>
      <p:sp>
        <p:nvSpPr>
          <p:cNvPr id="6" name="灯片编号占位符 5">
            <a:extLst>
              <a:ext uri="{FF2B5EF4-FFF2-40B4-BE49-F238E27FC236}">
                <a16:creationId xmlns:a16="http://schemas.microsoft.com/office/drawing/2014/main" id="{BA151B84-0F45-4A9B-B17C-B2225F8DE582}"/>
              </a:ext>
            </a:extLst>
          </p:cNvPr>
          <p:cNvSpPr>
            <a:spLocks noGrp="1"/>
          </p:cNvSpPr>
          <p:nvPr>
            <p:ph type="sldNum" sz="quarter" idx="12"/>
          </p:nvPr>
        </p:nvSpPr>
        <p:spPr/>
        <p:txBody>
          <a:bodyPr/>
          <a:lstStyle>
            <a:lvl1pPr>
              <a:defRPr/>
            </a:lvl1pPr>
          </a:lstStyle>
          <a:p>
            <a:pPr>
              <a:defRPr/>
            </a:pPr>
            <a:fld id="{93EF8CC4-30B5-4FC4-9F72-0A0025F9D387}" type="slidenum">
              <a:rPr lang="zh-CN" altLang="en-US" smtClean="0"/>
              <a:pPr>
                <a:defRPr/>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16969697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3EA7F253-E778-4BE8-9B9F-A42A97FB0EEE}"/>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A8A25BDE-EB94-455F-8B06-0EB7E1381F41}"/>
              </a:ext>
            </a:extLst>
          </p:cNvPr>
          <p:cNvSpPr>
            <a:spLocks noGrp="1"/>
          </p:cNvSpPr>
          <p:nvPr>
            <p:ph type="ftr" sz="quarter" idx="11"/>
          </p:nvPr>
        </p:nvSpPr>
        <p:spPr/>
        <p:txBody>
          <a:bodyPr/>
          <a:lstStyle>
            <a:lvl1pPr>
              <a:defRPr/>
            </a:lvl1pPr>
          </a:lstStyle>
          <a:p>
            <a:pPr>
              <a:defRPr/>
            </a:pPr>
            <a:r>
              <a:rPr lang="zh-CN" altLang="en-US"/>
              <a:t>软件技术基础 东北大学 王庆 2005 R3</a:t>
            </a:r>
            <a:endParaRPr lang="en-US" altLang="zh-CN"/>
          </a:p>
        </p:txBody>
      </p:sp>
      <p:sp>
        <p:nvSpPr>
          <p:cNvPr id="7" name="灯片编号占位符 5">
            <a:extLst>
              <a:ext uri="{FF2B5EF4-FFF2-40B4-BE49-F238E27FC236}">
                <a16:creationId xmlns:a16="http://schemas.microsoft.com/office/drawing/2014/main" id="{296D2C24-AE62-4B62-B825-5C8C4C5545C6}"/>
              </a:ext>
            </a:extLst>
          </p:cNvPr>
          <p:cNvSpPr>
            <a:spLocks noGrp="1"/>
          </p:cNvSpPr>
          <p:nvPr>
            <p:ph type="sldNum" sz="quarter" idx="12"/>
          </p:nvPr>
        </p:nvSpPr>
        <p:spPr/>
        <p:txBody>
          <a:bodyPr/>
          <a:lstStyle>
            <a:lvl1pPr>
              <a:defRPr/>
            </a:lvl1pPr>
          </a:lstStyle>
          <a:p>
            <a:pPr>
              <a:defRPr/>
            </a:pPr>
            <a:fld id="{125F8216-0FD0-4934-AC22-85F87A88E597}" type="slidenum">
              <a:rPr lang="zh-CN" altLang="en-US" smtClean="0"/>
              <a:pPr>
                <a:defRPr/>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8674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B6B0C21D-1CE6-4CEF-9A82-01CDFEEDB0D4}"/>
              </a:ext>
            </a:extLst>
          </p:cNvPr>
          <p:cNvSpPr>
            <a:spLocks noGrp="1"/>
          </p:cNvSpPr>
          <p:nvPr>
            <p:ph type="dt" sz="half" idx="10"/>
          </p:nvPr>
        </p:nvSpPr>
        <p:spPr/>
        <p:txBody>
          <a:bodyPr/>
          <a:lstStyle>
            <a:lvl1pPr>
              <a:defRPr/>
            </a:lvl1pPr>
          </a:lstStyle>
          <a:p>
            <a:pPr>
              <a:defRPr/>
            </a:pPr>
            <a:endParaRPr lang="en-US" altLang="zh-CN"/>
          </a:p>
        </p:txBody>
      </p:sp>
      <p:sp>
        <p:nvSpPr>
          <p:cNvPr id="8" name="页脚占位符 4">
            <a:extLst>
              <a:ext uri="{FF2B5EF4-FFF2-40B4-BE49-F238E27FC236}">
                <a16:creationId xmlns:a16="http://schemas.microsoft.com/office/drawing/2014/main" id="{DB9F5FA2-B659-4746-B55A-A651CDF606AD}"/>
              </a:ext>
            </a:extLst>
          </p:cNvPr>
          <p:cNvSpPr>
            <a:spLocks noGrp="1"/>
          </p:cNvSpPr>
          <p:nvPr>
            <p:ph type="ftr" sz="quarter" idx="11"/>
          </p:nvPr>
        </p:nvSpPr>
        <p:spPr/>
        <p:txBody>
          <a:bodyPr/>
          <a:lstStyle>
            <a:lvl1pPr>
              <a:defRPr/>
            </a:lvl1pPr>
          </a:lstStyle>
          <a:p>
            <a:pPr>
              <a:defRPr/>
            </a:pPr>
            <a:r>
              <a:rPr lang="zh-CN" altLang="en-US"/>
              <a:t>软件技术基础 东北大学 王庆 2005 R3</a:t>
            </a:r>
            <a:endParaRPr lang="en-US" altLang="zh-CN"/>
          </a:p>
        </p:txBody>
      </p:sp>
      <p:sp>
        <p:nvSpPr>
          <p:cNvPr id="9" name="灯片编号占位符 5">
            <a:extLst>
              <a:ext uri="{FF2B5EF4-FFF2-40B4-BE49-F238E27FC236}">
                <a16:creationId xmlns:a16="http://schemas.microsoft.com/office/drawing/2014/main" id="{6E0D8AEF-BDE5-472B-B6BF-76D525E9F714}"/>
              </a:ext>
            </a:extLst>
          </p:cNvPr>
          <p:cNvSpPr>
            <a:spLocks noGrp="1"/>
          </p:cNvSpPr>
          <p:nvPr>
            <p:ph type="sldNum" sz="quarter" idx="12"/>
          </p:nvPr>
        </p:nvSpPr>
        <p:spPr/>
        <p:txBody>
          <a:bodyPr/>
          <a:lstStyle>
            <a:lvl1pPr>
              <a:defRPr/>
            </a:lvl1pPr>
          </a:lstStyle>
          <a:p>
            <a:pPr>
              <a:defRPr/>
            </a:pPr>
            <a:fld id="{1A5338DB-ED42-4D8F-93F8-6D6FB00B8E1D}" type="slidenum">
              <a:rPr lang="zh-CN" altLang="en-US" smtClean="0"/>
              <a:pPr>
                <a:defRPr/>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40843891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28FDAB9-1ED7-4DD1-A4A4-1D24C9533747}"/>
              </a:ext>
            </a:extLst>
          </p:cNvPr>
          <p:cNvSpPr>
            <a:spLocks noGrp="1"/>
          </p:cNvSpPr>
          <p:nvPr>
            <p:ph type="dt" sz="half" idx="10"/>
          </p:nvPr>
        </p:nvSpPr>
        <p:spPr/>
        <p:txBody>
          <a:bodyPr/>
          <a:lstStyle>
            <a:lvl1pPr>
              <a:defRPr/>
            </a:lvl1pPr>
          </a:lstStyle>
          <a:p>
            <a:pPr>
              <a:defRPr/>
            </a:pPr>
            <a:endParaRPr lang="en-US" altLang="zh-CN"/>
          </a:p>
        </p:txBody>
      </p:sp>
      <p:sp>
        <p:nvSpPr>
          <p:cNvPr id="4" name="页脚占位符 4">
            <a:extLst>
              <a:ext uri="{FF2B5EF4-FFF2-40B4-BE49-F238E27FC236}">
                <a16:creationId xmlns:a16="http://schemas.microsoft.com/office/drawing/2014/main" id="{BC085F6F-2E96-4232-8CAB-463C046B35F8}"/>
              </a:ext>
            </a:extLst>
          </p:cNvPr>
          <p:cNvSpPr>
            <a:spLocks noGrp="1"/>
          </p:cNvSpPr>
          <p:nvPr>
            <p:ph type="ftr" sz="quarter" idx="11"/>
          </p:nvPr>
        </p:nvSpPr>
        <p:spPr/>
        <p:txBody>
          <a:bodyPr/>
          <a:lstStyle>
            <a:lvl1pPr>
              <a:defRPr/>
            </a:lvl1pPr>
          </a:lstStyle>
          <a:p>
            <a:pPr>
              <a:defRPr/>
            </a:pPr>
            <a:r>
              <a:rPr lang="zh-CN" altLang="en-US"/>
              <a:t>软件技术基础 东北大学 王庆 2005 R3</a:t>
            </a:r>
            <a:endParaRPr lang="en-US" altLang="zh-CN"/>
          </a:p>
        </p:txBody>
      </p:sp>
      <p:sp>
        <p:nvSpPr>
          <p:cNvPr id="5" name="灯片编号占位符 5">
            <a:extLst>
              <a:ext uri="{FF2B5EF4-FFF2-40B4-BE49-F238E27FC236}">
                <a16:creationId xmlns:a16="http://schemas.microsoft.com/office/drawing/2014/main" id="{2DBBFAC8-2BF4-4D75-AF43-81FE428B2335}"/>
              </a:ext>
            </a:extLst>
          </p:cNvPr>
          <p:cNvSpPr>
            <a:spLocks noGrp="1"/>
          </p:cNvSpPr>
          <p:nvPr>
            <p:ph type="sldNum" sz="quarter" idx="12"/>
          </p:nvPr>
        </p:nvSpPr>
        <p:spPr/>
        <p:txBody>
          <a:bodyPr/>
          <a:lstStyle>
            <a:lvl1pPr>
              <a:defRPr/>
            </a:lvl1pPr>
          </a:lstStyle>
          <a:p>
            <a:pPr>
              <a:defRPr/>
            </a:pPr>
            <a:fld id="{28EDAD6E-15D6-4672-B48B-A71CC85E1F28}" type="slidenum">
              <a:rPr lang="zh-CN" altLang="en-US" smtClean="0"/>
              <a:pPr>
                <a:defRPr/>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04055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DD8C6B3A-40A7-4D7B-8CE9-D08B83281674}"/>
              </a:ext>
            </a:extLst>
          </p:cNvPr>
          <p:cNvSpPr>
            <a:spLocks noGrp="1"/>
          </p:cNvSpPr>
          <p:nvPr>
            <p:ph type="dt" sz="half" idx="10"/>
          </p:nvPr>
        </p:nvSpPr>
        <p:spPr/>
        <p:txBody>
          <a:bodyPr/>
          <a:lstStyle>
            <a:lvl1pPr>
              <a:defRPr/>
            </a:lvl1pPr>
          </a:lstStyle>
          <a:p>
            <a:pPr>
              <a:defRPr/>
            </a:pPr>
            <a:endParaRPr lang="en-US" altLang="zh-CN"/>
          </a:p>
        </p:txBody>
      </p:sp>
      <p:sp>
        <p:nvSpPr>
          <p:cNvPr id="3" name="页脚占位符 4">
            <a:extLst>
              <a:ext uri="{FF2B5EF4-FFF2-40B4-BE49-F238E27FC236}">
                <a16:creationId xmlns:a16="http://schemas.microsoft.com/office/drawing/2014/main" id="{90660B09-68E6-48E5-A5E4-B5EA023DD199}"/>
              </a:ext>
            </a:extLst>
          </p:cNvPr>
          <p:cNvSpPr>
            <a:spLocks noGrp="1"/>
          </p:cNvSpPr>
          <p:nvPr>
            <p:ph type="ftr" sz="quarter" idx="11"/>
          </p:nvPr>
        </p:nvSpPr>
        <p:spPr/>
        <p:txBody>
          <a:bodyPr/>
          <a:lstStyle>
            <a:lvl1pPr>
              <a:defRPr/>
            </a:lvl1pPr>
          </a:lstStyle>
          <a:p>
            <a:pPr>
              <a:defRPr/>
            </a:pPr>
            <a:r>
              <a:rPr lang="zh-CN" altLang="en-US"/>
              <a:t>软件技术基础 东北大学 王庆 2005 R3</a:t>
            </a:r>
            <a:endParaRPr lang="en-US" altLang="zh-CN"/>
          </a:p>
        </p:txBody>
      </p:sp>
      <p:sp>
        <p:nvSpPr>
          <p:cNvPr id="4" name="灯片编号占位符 5">
            <a:extLst>
              <a:ext uri="{FF2B5EF4-FFF2-40B4-BE49-F238E27FC236}">
                <a16:creationId xmlns:a16="http://schemas.microsoft.com/office/drawing/2014/main" id="{A58E6177-D4A4-422B-9A91-7BFD4FF1224B}"/>
              </a:ext>
            </a:extLst>
          </p:cNvPr>
          <p:cNvSpPr>
            <a:spLocks noGrp="1"/>
          </p:cNvSpPr>
          <p:nvPr>
            <p:ph type="sldNum" sz="quarter" idx="12"/>
          </p:nvPr>
        </p:nvSpPr>
        <p:spPr/>
        <p:txBody>
          <a:bodyPr/>
          <a:lstStyle>
            <a:lvl1pPr>
              <a:defRPr/>
            </a:lvl1pPr>
          </a:lstStyle>
          <a:p>
            <a:pPr>
              <a:defRPr/>
            </a:pPr>
            <a:fld id="{81F75F0A-F20A-406B-A004-B36DA7C936EC}" type="slidenum">
              <a:rPr lang="zh-CN" altLang="en-US" smtClean="0"/>
              <a:pPr>
                <a:defRPr/>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62882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3">
            <a:extLst>
              <a:ext uri="{FF2B5EF4-FFF2-40B4-BE49-F238E27FC236}">
                <a16:creationId xmlns:a16="http://schemas.microsoft.com/office/drawing/2014/main" id="{1A0A9CE8-89DD-437E-9BFD-797D32A03FBE}"/>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FA960E38-2F4F-4294-A4E1-30B060E98F5E}"/>
              </a:ext>
            </a:extLst>
          </p:cNvPr>
          <p:cNvSpPr>
            <a:spLocks noGrp="1"/>
          </p:cNvSpPr>
          <p:nvPr>
            <p:ph type="ftr" sz="quarter" idx="11"/>
          </p:nvPr>
        </p:nvSpPr>
        <p:spPr/>
        <p:txBody>
          <a:bodyPr/>
          <a:lstStyle>
            <a:lvl1pPr>
              <a:defRPr/>
            </a:lvl1pPr>
          </a:lstStyle>
          <a:p>
            <a:pPr>
              <a:defRPr/>
            </a:pPr>
            <a:r>
              <a:rPr lang="zh-CN" altLang="en-US"/>
              <a:t>软件技术基础 东北大学 王庆 2005 R3</a:t>
            </a:r>
            <a:endParaRPr lang="en-US" altLang="zh-CN"/>
          </a:p>
        </p:txBody>
      </p:sp>
      <p:sp>
        <p:nvSpPr>
          <p:cNvPr id="7" name="灯片编号占位符 5">
            <a:extLst>
              <a:ext uri="{FF2B5EF4-FFF2-40B4-BE49-F238E27FC236}">
                <a16:creationId xmlns:a16="http://schemas.microsoft.com/office/drawing/2014/main" id="{11D5EC0B-BFBF-4FBB-8114-2C037E528F13}"/>
              </a:ext>
            </a:extLst>
          </p:cNvPr>
          <p:cNvSpPr>
            <a:spLocks noGrp="1"/>
          </p:cNvSpPr>
          <p:nvPr>
            <p:ph type="sldNum" sz="quarter" idx="12"/>
          </p:nvPr>
        </p:nvSpPr>
        <p:spPr/>
        <p:txBody>
          <a:bodyPr/>
          <a:lstStyle>
            <a:lvl1pPr>
              <a:defRPr/>
            </a:lvl1pPr>
          </a:lstStyle>
          <a:p>
            <a:pPr>
              <a:defRPr/>
            </a:pPr>
            <a:fld id="{51DB73A4-A5D8-4775-AF07-38177A320919}" type="slidenum">
              <a:rPr lang="zh-CN" altLang="en-US" smtClean="0"/>
              <a:pPr>
                <a:defRPr/>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33291074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日期占位符 3">
            <a:extLst>
              <a:ext uri="{FF2B5EF4-FFF2-40B4-BE49-F238E27FC236}">
                <a16:creationId xmlns:a16="http://schemas.microsoft.com/office/drawing/2014/main" id="{4B3F2729-F396-472B-AAA6-4124C61C0678}"/>
              </a:ext>
            </a:extLst>
          </p:cNvPr>
          <p:cNvSpPr>
            <a:spLocks noGrp="1"/>
          </p:cNvSpPr>
          <p:nvPr>
            <p:ph type="dt" sz="half" idx="10"/>
          </p:nvPr>
        </p:nvSpPr>
        <p:spPr/>
        <p:txBody>
          <a:bodyPr/>
          <a:lstStyle>
            <a:lvl1pPr>
              <a:defRPr/>
            </a:lvl1pPr>
          </a:lstStyle>
          <a:p>
            <a:pPr>
              <a:defRPr/>
            </a:pPr>
            <a:endParaRPr lang="en-US" altLang="zh-CN"/>
          </a:p>
        </p:txBody>
      </p:sp>
      <p:sp>
        <p:nvSpPr>
          <p:cNvPr id="6" name="页脚占位符 4">
            <a:extLst>
              <a:ext uri="{FF2B5EF4-FFF2-40B4-BE49-F238E27FC236}">
                <a16:creationId xmlns:a16="http://schemas.microsoft.com/office/drawing/2014/main" id="{C15FF19B-C61B-41B9-981A-3EAF6D7ADAC7}"/>
              </a:ext>
            </a:extLst>
          </p:cNvPr>
          <p:cNvSpPr>
            <a:spLocks noGrp="1"/>
          </p:cNvSpPr>
          <p:nvPr>
            <p:ph type="ftr" sz="quarter" idx="11"/>
          </p:nvPr>
        </p:nvSpPr>
        <p:spPr/>
        <p:txBody>
          <a:bodyPr/>
          <a:lstStyle>
            <a:lvl1pPr>
              <a:defRPr/>
            </a:lvl1pPr>
          </a:lstStyle>
          <a:p>
            <a:pPr>
              <a:defRPr/>
            </a:pPr>
            <a:r>
              <a:rPr lang="zh-CN" altLang="en-US"/>
              <a:t>软件技术基础 东北大学 王庆 2005 R3</a:t>
            </a:r>
            <a:endParaRPr lang="en-US" altLang="zh-CN"/>
          </a:p>
        </p:txBody>
      </p:sp>
      <p:sp>
        <p:nvSpPr>
          <p:cNvPr id="7" name="灯片编号占位符 5">
            <a:extLst>
              <a:ext uri="{FF2B5EF4-FFF2-40B4-BE49-F238E27FC236}">
                <a16:creationId xmlns:a16="http://schemas.microsoft.com/office/drawing/2014/main" id="{266430EB-61F1-402B-BE62-2364769AEC61}"/>
              </a:ext>
            </a:extLst>
          </p:cNvPr>
          <p:cNvSpPr>
            <a:spLocks noGrp="1"/>
          </p:cNvSpPr>
          <p:nvPr>
            <p:ph type="sldNum" sz="quarter" idx="12"/>
          </p:nvPr>
        </p:nvSpPr>
        <p:spPr/>
        <p:txBody>
          <a:bodyPr/>
          <a:lstStyle>
            <a:lvl1pPr>
              <a:defRPr/>
            </a:lvl1pPr>
          </a:lstStyle>
          <a:p>
            <a:pPr>
              <a:defRPr/>
            </a:pPr>
            <a:fld id="{67D1A93E-7045-42A0-B182-B472316EDC90}" type="slidenum">
              <a:rPr lang="zh-CN" altLang="en-US" smtClean="0"/>
              <a:pPr>
                <a:defRPr/>
              </a:pPr>
              <a:t>‹#›</a:t>
            </a:fld>
            <a:endParaRPr lang="en-US" altLang="zh-CN">
              <a:latin typeface="Times New Roman" panose="02020603050405020304" pitchFamily="18" charset="0"/>
            </a:endParaRPr>
          </a:p>
        </p:txBody>
      </p:sp>
    </p:spTree>
    <p:extLst>
      <p:ext uri="{BB962C8B-B14F-4D97-AF65-F5344CB8AC3E}">
        <p14:creationId xmlns:p14="http://schemas.microsoft.com/office/powerpoint/2010/main" val="2397141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89110898-B060-4208-9FCC-492E41435D4F}"/>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a:extLst>
              <a:ext uri="{FF2B5EF4-FFF2-40B4-BE49-F238E27FC236}">
                <a16:creationId xmlns:a16="http://schemas.microsoft.com/office/drawing/2014/main" id="{4339ECB9-7879-45B2-89D2-F000E6F4920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475B423F-A8B2-4BF1-8E15-0987463EC0C3}"/>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endParaRPr lang="en-US" altLang="zh-CN"/>
          </a:p>
        </p:txBody>
      </p:sp>
      <p:sp>
        <p:nvSpPr>
          <p:cNvPr id="5" name="页脚占位符 4">
            <a:extLst>
              <a:ext uri="{FF2B5EF4-FFF2-40B4-BE49-F238E27FC236}">
                <a16:creationId xmlns:a16="http://schemas.microsoft.com/office/drawing/2014/main" id="{8F458EC7-C9F9-4A52-991F-642E88B9E68E}"/>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r>
              <a:rPr lang="zh-CN" altLang="en-US"/>
              <a:t>软件技术基础 东北大学 王庆 2005 R3</a:t>
            </a:r>
            <a:endParaRPr lang="en-US" altLang="zh-CN"/>
          </a:p>
        </p:txBody>
      </p:sp>
      <p:sp>
        <p:nvSpPr>
          <p:cNvPr id="6" name="灯片编号占位符 5">
            <a:extLst>
              <a:ext uri="{FF2B5EF4-FFF2-40B4-BE49-F238E27FC236}">
                <a16:creationId xmlns:a16="http://schemas.microsoft.com/office/drawing/2014/main" id="{7015E6C7-2A10-4E28-91FF-F3821A7C8CF5}"/>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00C5FFA0-60EB-4BA3-968D-138AD45AF882}" type="slidenum">
              <a:rPr lang="zh-CN" altLang="en-US" smtClean="0"/>
              <a:pPr>
                <a:defRPr/>
              </a:pPr>
              <a:t>‹#›</a:t>
            </a:fld>
            <a:endParaRPr lang="en-US" altLang="zh-CN"/>
          </a:p>
        </p:txBody>
      </p:sp>
    </p:spTree>
    <p:extLst>
      <p:ext uri="{BB962C8B-B14F-4D97-AF65-F5344CB8AC3E}">
        <p14:creationId xmlns:p14="http://schemas.microsoft.com/office/powerpoint/2010/main" val="3648198324"/>
      </p:ext>
    </p:extLst>
  </p:cSld>
  <p:clrMap bg1="lt1" tx1="dk1" bg2="lt2" tx2="dk2" accent1="accent1" accent2="accent2" accent3="accent3" accent4="accent4" accent5="accent5" accent6="accent6" hlink="hlink" folHlink="folHlink"/>
  <p:sldLayoutIdLst>
    <p:sldLayoutId id="2147484703" r:id="rId1"/>
    <p:sldLayoutId id="2147484704" r:id="rId2"/>
    <p:sldLayoutId id="2147484705" r:id="rId3"/>
    <p:sldLayoutId id="2147484706" r:id="rId4"/>
    <p:sldLayoutId id="2147484707" r:id="rId5"/>
    <p:sldLayoutId id="2147484708" r:id="rId6"/>
    <p:sldLayoutId id="2147484709" r:id="rId7"/>
    <p:sldLayoutId id="2147484710" r:id="rId8"/>
    <p:sldLayoutId id="2147484711" r:id="rId9"/>
    <p:sldLayoutId id="2147484712" r:id="rId10"/>
    <p:sldLayoutId id="2147484713" r:id="rId11"/>
  </p:sldLayoutIdLst>
  <p:hf hdr="0" ft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1" fontAlgn="base" hangingPunct="1">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CSampleList/CSampleList.cpp"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5.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oleObject" Target="../embeddings/oleObject1.bin"/></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audio" Target="../media/audio1.wav"/><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D08A7573-9CEC-432C-84A9-C5AEA0FDFB48}"/>
              </a:ext>
            </a:extLst>
          </p:cNvPr>
          <p:cNvSpPr txBox="1">
            <a:spLocks/>
          </p:cNvSpPr>
          <p:nvPr/>
        </p:nvSpPr>
        <p:spPr bwMode="auto">
          <a:xfrm>
            <a:off x="107504" y="1844824"/>
            <a:ext cx="9142412"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a:defRPr/>
            </a:pPr>
            <a:r>
              <a:rPr lang="zh-CN" altLang="en-US" sz="6000" spc="50">
                <a:ln w="11430"/>
                <a:effectLst>
                  <a:outerShdw blurRad="38100" dist="38100" dir="2700000" algn="tl">
                    <a:srgbClr val="000000">
                      <a:alpha val="43137"/>
                    </a:srgbClr>
                  </a:outerShdw>
                </a:effectLst>
                <a:latin typeface="黑体" pitchFamily="49" charset="-122"/>
                <a:ea typeface="黑体" pitchFamily="49" charset="-122"/>
                <a:cs typeface="+mn-cs"/>
              </a:rPr>
              <a:t>计算机软件技术基础</a:t>
            </a:r>
            <a:endParaRPr lang="zh-CN" altLang="en-US" sz="6000" spc="50" dirty="0">
              <a:ln w="11430"/>
              <a:effectLst>
                <a:outerShdw blurRad="38100" dist="38100" dir="2700000" algn="tl">
                  <a:srgbClr val="000000">
                    <a:alpha val="43137"/>
                  </a:srgbClr>
                </a:outerShdw>
              </a:effectLst>
              <a:latin typeface="黑体" pitchFamily="49" charset="-122"/>
              <a:ea typeface="黑体" pitchFamily="49" charset="-122"/>
              <a:cs typeface="+mn-cs"/>
            </a:endParaRPr>
          </a:p>
        </p:txBody>
      </p:sp>
      <p:sp>
        <p:nvSpPr>
          <p:cNvPr id="10" name="副标题 2">
            <a:extLst>
              <a:ext uri="{FF2B5EF4-FFF2-40B4-BE49-F238E27FC236}">
                <a16:creationId xmlns:a16="http://schemas.microsoft.com/office/drawing/2014/main" id="{0AED96BC-D79C-4BEF-8753-B8BA71C92D63}"/>
              </a:ext>
            </a:extLst>
          </p:cNvPr>
          <p:cNvSpPr txBox="1">
            <a:spLocks/>
          </p:cNvSpPr>
          <p:nvPr/>
        </p:nvSpPr>
        <p:spPr bwMode="auto">
          <a:xfrm>
            <a:off x="1403648" y="4005263"/>
            <a:ext cx="64008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Font typeface="Arial" panose="020B0604020202020204" pitchFamily="34" charset="0"/>
              <a:buNone/>
              <a:defRPr sz="3200" kern="1200">
                <a:solidFill>
                  <a:schemeClr val="tx1">
                    <a:tint val="75000"/>
                  </a:schemeClr>
                </a:solidFill>
                <a:latin typeface="+mn-lt"/>
                <a:ea typeface="+mn-ea"/>
                <a:cs typeface="+mn-cs"/>
              </a:defRPr>
            </a:lvl1pPr>
            <a:lvl2pPr marL="457200" indent="0" algn="ctr" rtl="0" eaLnBrk="1" fontAlgn="base" hangingPunct="1">
              <a:spcBef>
                <a:spcPct val="20000"/>
              </a:spcBef>
              <a:spcAft>
                <a:spcPct val="0"/>
              </a:spcAft>
              <a:buFont typeface="Arial" panose="020B0604020202020204" pitchFamily="34" charset="0"/>
              <a:buNone/>
              <a:defRPr sz="2800" kern="1200">
                <a:solidFill>
                  <a:schemeClr val="tx1">
                    <a:tint val="75000"/>
                  </a:schemeClr>
                </a:solidFill>
                <a:latin typeface="+mn-lt"/>
                <a:ea typeface="+mn-ea"/>
                <a:cs typeface="+mn-cs"/>
              </a:defRPr>
            </a:lvl2pPr>
            <a:lvl3pPr marL="914400" indent="0" algn="ctr" rtl="0" eaLnBrk="1" fontAlgn="base" hangingPunct="1">
              <a:spcBef>
                <a:spcPct val="20000"/>
              </a:spcBef>
              <a:spcAft>
                <a:spcPct val="0"/>
              </a:spcAft>
              <a:buFont typeface="Arial" panose="020B0604020202020204" pitchFamily="34" charset="0"/>
              <a:buNone/>
              <a:defRPr sz="2400" kern="1200">
                <a:solidFill>
                  <a:schemeClr val="tx1">
                    <a:tint val="75000"/>
                  </a:schemeClr>
                </a:solidFill>
                <a:latin typeface="+mn-lt"/>
                <a:ea typeface="+mn-ea"/>
                <a:cs typeface="+mn-cs"/>
              </a:defRPr>
            </a:lvl3pPr>
            <a:lvl4pPr marL="1371600" indent="0" algn="ctr" rtl="0" eaLnBrk="1" fontAlgn="base" hangingPunct="1">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4pPr>
            <a:lvl5pPr marL="1828800" indent="0" algn="ctr" rtl="0" eaLnBrk="1" fontAlgn="base" hangingPunct="1">
              <a:spcBef>
                <a:spcPct val="20000"/>
              </a:spcBef>
              <a:spcAft>
                <a:spcPct val="0"/>
              </a:spcAft>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buFont typeface="Arial" charset="0"/>
              <a:buNone/>
              <a:defRPr/>
            </a:pPr>
            <a:r>
              <a:rPr lang="zh-CN" altLang="en-US">
                <a:latin typeface="Times New Roman" panose="02020603050405020304" pitchFamily="18" charset="0"/>
                <a:cs typeface="Times New Roman" panose="02020603050405020304" pitchFamily="18" charset="0"/>
              </a:rPr>
              <a:t>张磊 （机械电子研究所）</a:t>
            </a:r>
            <a:endParaRPr lang="en-US" altLang="zh-CN">
              <a:latin typeface="Times New Roman" panose="02020603050405020304" pitchFamily="18" charset="0"/>
              <a:cs typeface="Times New Roman" panose="02020603050405020304" pitchFamily="18" charset="0"/>
            </a:endParaRPr>
          </a:p>
          <a:p>
            <a:pPr>
              <a:buFont typeface="Arial" charset="0"/>
              <a:buNone/>
              <a:defRPr/>
            </a:pPr>
            <a:r>
              <a:rPr lang="zh-CN" altLang="en-US">
                <a:latin typeface="Times New Roman" panose="02020603050405020304" pitchFamily="18" charset="0"/>
                <a:cs typeface="Times New Roman" panose="02020603050405020304" pitchFamily="18" charset="0"/>
              </a:rPr>
              <a:t>东北大学机械工程与自动化学院</a:t>
            </a:r>
            <a:endParaRPr lang="en-US" altLang="zh-CN">
              <a:latin typeface="Times New Roman" panose="02020603050405020304" pitchFamily="18" charset="0"/>
              <a:cs typeface="Times New Roman" panose="02020603050405020304" pitchFamily="18" charset="0"/>
            </a:endParaRPr>
          </a:p>
          <a:p>
            <a:pPr>
              <a:buFont typeface="Arial" charset="0"/>
              <a:buNone/>
              <a:defRPr/>
            </a:pPr>
            <a:r>
              <a:rPr lang="en-US" altLang="zh-CN">
                <a:latin typeface="Times New Roman" panose="02020603050405020304" pitchFamily="18" charset="0"/>
                <a:cs typeface="Times New Roman" panose="02020603050405020304" pitchFamily="18" charset="0"/>
              </a:rPr>
              <a:t>zhanglei@me.neu.edu.cn</a:t>
            </a:r>
            <a:endParaRPr lang="zh-CN" altLang="en-US" dirty="0">
              <a:latin typeface="Times New Roman" panose="02020603050405020304" pitchFamily="18" charset="0"/>
              <a:cs typeface="Times New Roman" panose="02020603050405020304" pitchFamily="18" charset="0"/>
            </a:endParaRPr>
          </a:p>
        </p:txBody>
      </p:sp>
      <p:sp>
        <p:nvSpPr>
          <p:cNvPr id="11" name="矩形 1">
            <a:extLst>
              <a:ext uri="{FF2B5EF4-FFF2-40B4-BE49-F238E27FC236}">
                <a16:creationId xmlns:a16="http://schemas.microsoft.com/office/drawing/2014/main" id="{0EDAEC1A-C5F6-43C4-ACC7-594E3A9DA075}"/>
              </a:ext>
            </a:extLst>
          </p:cNvPr>
          <p:cNvSpPr>
            <a:spLocks noChangeArrowheads="1"/>
          </p:cNvSpPr>
          <p:nvPr/>
        </p:nvSpPr>
        <p:spPr bwMode="auto">
          <a:xfrm>
            <a:off x="228486" y="232440"/>
            <a:ext cx="17315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spcBef>
                <a:spcPct val="0"/>
              </a:spcBef>
              <a:buFontTx/>
              <a:buNone/>
            </a:pPr>
            <a:r>
              <a:rPr lang="zh-CN" altLang="en-US" sz="2400" b="1" u="sng" dirty="0">
                <a:solidFill>
                  <a:srgbClr val="C00000"/>
                </a:solidFill>
                <a:latin typeface="Times New Roman" panose="02020603050405020304" pitchFamily="18" charset="0"/>
                <a:cs typeface="Times New Roman" panose="02020603050405020304" pitchFamily="18" charset="0"/>
              </a:rPr>
              <a:t>智能制造系</a:t>
            </a:r>
            <a:endParaRPr lang="en-US" altLang="zh-CN" sz="2400" b="1" u="sng" dirty="0">
              <a:solidFill>
                <a:srgbClr val="C00000"/>
              </a:solidFill>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a:extLst>
              <a:ext uri="{FF2B5EF4-FFF2-40B4-BE49-F238E27FC236}">
                <a16:creationId xmlns:a16="http://schemas.microsoft.com/office/drawing/2014/main" id="{B97EAD39-FC00-4F6E-A2D7-73B7CD53CBDA}"/>
              </a:ext>
            </a:extLst>
          </p:cNvPr>
          <p:cNvSpPr>
            <a:spLocks noGrp="1" noChangeArrowheads="1"/>
          </p:cNvSpPr>
          <p:nvPr>
            <p:ph idx="1"/>
          </p:nvPr>
        </p:nvSpPr>
        <p:spPr>
          <a:xfrm>
            <a:off x="35496" y="1269379"/>
            <a:ext cx="9036050" cy="5688013"/>
          </a:xfrm>
        </p:spPr>
        <p:txBody>
          <a:bodyPr/>
          <a:lstStyle/>
          <a:p>
            <a:pPr marL="285750" indent="-285750">
              <a:lnSpc>
                <a:spcPct val="90000"/>
              </a:lnSpc>
              <a:defRPr/>
            </a:pP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物理结构（</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physical structure）</a:t>
            </a:r>
          </a:p>
          <a:p>
            <a:pPr marL="862013" lvl="1">
              <a:lnSpc>
                <a:spcPct val="90000"/>
              </a:lnSpc>
              <a:defRPr/>
            </a:pPr>
            <a:r>
              <a:rPr lang="zh-CN" altLang="en-US" sz="2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索引存储结构</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indexed）</a:t>
            </a:r>
          </a:p>
          <a:p>
            <a:pPr marL="862013" lvl="1">
              <a:lnSpc>
                <a:spcPct val="90000"/>
              </a:lnSpc>
              <a:defRPr/>
            </a:pPr>
            <a:r>
              <a:rPr lang="zh-CN" altLang="en-US" sz="2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散列存储结构</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hash）</a:t>
            </a:r>
            <a:endParaRPr lang="zh-CN" altLang="en-US" sz="1800" dirty="0">
              <a:latin typeface="Times New Roman" panose="02020603050405020304" pitchFamily="18" charset="0"/>
              <a:ea typeface="华文中宋" panose="02010600040101010101" pitchFamily="2" charset="-122"/>
              <a:cs typeface="Times New Roman" panose="02020603050405020304" pitchFamily="18" charset="0"/>
            </a:endParaRPr>
          </a:p>
          <a:p>
            <a:pPr marL="862013" lvl="1">
              <a:lnSpc>
                <a:spcPct val="90000"/>
              </a:lnSpc>
              <a:defRPr/>
            </a:pPr>
            <a:r>
              <a:rPr lang="zh-CN" altLang="en-US" sz="2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顺序存储</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，需要空间是连续的，当不知道数据元素的确切数目时，必须按最大要求分配空间，造成空间浪费较大</a:t>
            </a:r>
          </a:p>
          <a:p>
            <a:pPr marL="862013" lvl="1">
              <a:lnSpc>
                <a:spcPct val="90000"/>
              </a:lnSpc>
              <a:defRPr/>
            </a:pPr>
            <a:r>
              <a:rPr lang="zh-CN" altLang="en-US" sz="2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链式存储</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，不要求连续的存储空间，使用灵活，可随时分配与回收，应用比较广泛；虽然指针域占用了一些空间，但当不知道数据元素的确切数目时，效率还是很高</a:t>
            </a:r>
          </a:p>
          <a:p>
            <a:pPr marL="862013" lvl="1">
              <a:lnSpc>
                <a:spcPct val="90000"/>
              </a:lnSpc>
              <a:defRPr/>
            </a:pPr>
            <a:endParaRPr lang="zh-CN" altLang="en-US" sz="2000" dirty="0">
              <a:latin typeface="Times New Roman" panose="02020603050405020304" pitchFamily="18" charset="0"/>
              <a:ea typeface="华文中宋" panose="02010600040101010101" pitchFamily="2" charset="-122"/>
              <a:cs typeface="Times New Roman" panose="02020603050405020304" pitchFamily="18" charset="0"/>
            </a:endParaRPr>
          </a:p>
          <a:p>
            <a:pPr marL="285750" indent="-285750">
              <a:lnSpc>
                <a:spcPct val="90000"/>
              </a:lnSpc>
              <a:defRPr/>
            </a:pPr>
            <a:r>
              <a:rPr lang="zh-CN" altLang="en-US" sz="24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算法分析</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，是进行评价算法好坏、效率高低的，见 </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P24</a:t>
            </a:r>
          </a:p>
          <a:p>
            <a:pPr marL="862013" lvl="1">
              <a:lnSpc>
                <a:spcPct val="90000"/>
              </a:lnSpc>
              <a:defRPr/>
            </a:pP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时间复杂度（算法执行的步数，而不是具体的时间）</a:t>
            </a:r>
            <a:endParaRPr lang="en-US" altLang="zh-CN" sz="2000" dirty="0">
              <a:latin typeface="Times New Roman" panose="02020603050405020304" pitchFamily="18" charset="0"/>
              <a:ea typeface="华文中宋" panose="02010600040101010101" pitchFamily="2" charset="-122"/>
              <a:cs typeface="Times New Roman" panose="02020603050405020304" pitchFamily="18" charset="0"/>
            </a:endParaRPr>
          </a:p>
          <a:p>
            <a:pPr marL="1262063" lvl="2">
              <a:lnSpc>
                <a:spcPct val="90000"/>
              </a:lnSpc>
              <a:defRPr/>
            </a:pPr>
            <a:r>
              <a:rPr lang="zh-CN" altLang="en-US" sz="1600" dirty="0">
                <a:solidFill>
                  <a:srgbClr val="0000CC"/>
                </a:solidFill>
                <a:latin typeface="Times New Roman" panose="02020603050405020304" pitchFamily="18" charset="0"/>
                <a:ea typeface="华文中宋" panose="02010600040101010101" pitchFamily="2" charset="-122"/>
                <a:cs typeface="Times New Roman" panose="02020603050405020304" pitchFamily="18" charset="0"/>
              </a:rPr>
              <a:t>通常归结为与数据元素个数之间的一个</a:t>
            </a:r>
            <a:r>
              <a:rPr lang="zh-CN" altLang="en-US" sz="16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同阶关系</a:t>
            </a:r>
            <a:r>
              <a:rPr lang="zh-CN" altLang="en-US" sz="1600" dirty="0">
                <a:solidFill>
                  <a:srgbClr val="0000CC"/>
                </a:solidFill>
                <a:latin typeface="Times New Roman" panose="02020603050405020304" pitchFamily="18" charset="0"/>
                <a:ea typeface="华文中宋" panose="02010600040101010101" pitchFamily="2" charset="-122"/>
                <a:cs typeface="Times New Roman" panose="02020603050405020304" pitchFamily="18" charset="0"/>
              </a:rPr>
              <a:t>，例如：</a:t>
            </a:r>
            <a:r>
              <a:rPr lang="en-US" altLang="zh-CN" sz="1600" i="1" dirty="0">
                <a:solidFill>
                  <a:srgbClr val="0000CC"/>
                </a:solidFill>
                <a:latin typeface="Times New Roman" panose="02020603050405020304" pitchFamily="18" charset="0"/>
                <a:ea typeface="华文中宋" panose="02010600040101010101" pitchFamily="2" charset="-122"/>
                <a:cs typeface="Times New Roman" panose="02020603050405020304" pitchFamily="18" charset="0"/>
              </a:rPr>
              <a:t>O</a:t>
            </a:r>
            <a:r>
              <a:rPr lang="en-US" altLang="zh-CN" sz="1600" dirty="0">
                <a:solidFill>
                  <a:srgbClr val="0000CC"/>
                </a:solidFill>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1600" i="1" dirty="0">
                <a:solidFill>
                  <a:srgbClr val="0000CC"/>
                </a:solidFill>
                <a:latin typeface="Times New Roman" panose="02020603050405020304" pitchFamily="18" charset="0"/>
                <a:ea typeface="华文中宋" panose="02010600040101010101" pitchFamily="2" charset="-122"/>
                <a:cs typeface="Times New Roman" panose="02020603050405020304" pitchFamily="18" charset="0"/>
              </a:rPr>
              <a:t>n</a:t>
            </a:r>
            <a:r>
              <a:rPr lang="en-US" altLang="zh-CN" sz="1600" baseline="30000" dirty="0">
                <a:solidFill>
                  <a:srgbClr val="0000CC"/>
                </a:solidFill>
                <a:latin typeface="Times New Roman" panose="02020603050405020304" pitchFamily="18" charset="0"/>
                <a:ea typeface="华文中宋" panose="02010600040101010101" pitchFamily="2" charset="-122"/>
                <a:cs typeface="Times New Roman" panose="02020603050405020304" pitchFamily="18" charset="0"/>
              </a:rPr>
              <a:t>3</a:t>
            </a:r>
            <a:r>
              <a:rPr lang="en-US" altLang="zh-CN" sz="1600" dirty="0">
                <a:solidFill>
                  <a:srgbClr val="0000CC"/>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1600" dirty="0">
                <a:solidFill>
                  <a:srgbClr val="0000CC"/>
                </a:solidFill>
                <a:latin typeface="Times New Roman" panose="02020603050405020304" pitchFamily="18" charset="0"/>
                <a:ea typeface="华文中宋" panose="02010600040101010101" pitchFamily="2" charset="-122"/>
                <a:cs typeface="Times New Roman" panose="02020603050405020304" pitchFamily="18" charset="0"/>
              </a:rPr>
              <a:t>表示算法的执行步数和数据元素个数的三次方是同阶的。</a:t>
            </a:r>
          </a:p>
          <a:p>
            <a:pPr marL="862013" lvl="1">
              <a:lnSpc>
                <a:spcPct val="90000"/>
              </a:lnSpc>
              <a:defRPr/>
            </a:pP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空间复杂度（算法在执行过程中所需的辅助存储空间）</a:t>
            </a:r>
          </a:p>
          <a:p>
            <a:pPr marL="862013" lvl="1">
              <a:lnSpc>
                <a:spcPct val="90000"/>
              </a:lnSpc>
              <a:defRPr/>
            </a:pP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算法的复杂程度</a:t>
            </a:r>
            <a:endParaRPr lang="en-US" altLang="zh-CN" sz="2000" dirty="0">
              <a:latin typeface="Times New Roman" panose="02020603050405020304" pitchFamily="18" charset="0"/>
              <a:ea typeface="华文中宋" panose="02010600040101010101" pitchFamily="2" charset="-122"/>
              <a:cs typeface="Times New Roman" panose="02020603050405020304" pitchFamily="18" charset="0"/>
            </a:endParaRPr>
          </a:p>
          <a:p>
            <a:pPr marL="862013" lvl="1">
              <a:lnSpc>
                <a:spcPct val="90000"/>
              </a:lnSpc>
              <a:buFontTx/>
              <a:buNone/>
              <a:defRPr/>
            </a:pP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数据结构可以从时间和空间复杂度两个角度影响算法的实现以及执行效率</a:t>
            </a:r>
          </a:p>
        </p:txBody>
      </p:sp>
      <p:sp>
        <p:nvSpPr>
          <p:cNvPr id="33794" name="灯片编号占位符 5">
            <a:extLst>
              <a:ext uri="{FF2B5EF4-FFF2-40B4-BE49-F238E27FC236}">
                <a16:creationId xmlns:a16="http://schemas.microsoft.com/office/drawing/2014/main" id="{39AD80DF-737E-4CC0-AC2E-5C75AE0D7DE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A5DA02FA-D9AF-4B2A-8D80-927AD25DC690}" type="slidenum">
              <a:rPr lang="zh-CN" altLang="en-US" sz="1400" b="0" smtClean="0">
                <a:latin typeface="Arial" panose="020B0604020202020204" pitchFamily="34" charset="0"/>
              </a:rPr>
              <a:pPr>
                <a:spcBef>
                  <a:spcPct val="0"/>
                </a:spcBef>
                <a:buFontTx/>
                <a:buNone/>
              </a:pPr>
              <a:t>10</a:t>
            </a:fld>
            <a:endParaRPr lang="en-US" altLang="zh-CN" sz="1400" b="0">
              <a:latin typeface="Times New Roman" panose="02020603050405020304" pitchFamily="18" charset="0"/>
            </a:endParaRPr>
          </a:p>
        </p:txBody>
      </p:sp>
      <p:sp>
        <p:nvSpPr>
          <p:cNvPr id="7" name="Rectangle 2">
            <a:extLst>
              <a:ext uri="{FF2B5EF4-FFF2-40B4-BE49-F238E27FC236}">
                <a16:creationId xmlns:a16="http://schemas.microsoft.com/office/drawing/2014/main" id="{F1B5BD24-6316-40D7-A6AE-C83D6E3A6C44}"/>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3.1</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概述</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a:extLst>
              <a:ext uri="{FF2B5EF4-FFF2-40B4-BE49-F238E27FC236}">
                <a16:creationId xmlns:a16="http://schemas.microsoft.com/office/drawing/2014/main" id="{BE426430-CE41-4A6A-B91D-B5191D5BDF29}"/>
              </a:ext>
            </a:extLst>
          </p:cNvPr>
          <p:cNvSpPr>
            <a:spLocks noGrp="1" noChangeArrowheads="1"/>
          </p:cNvSpPr>
          <p:nvPr>
            <p:ph idx="1"/>
          </p:nvPr>
        </p:nvSpPr>
        <p:spPr>
          <a:xfrm>
            <a:off x="107950" y="980728"/>
            <a:ext cx="8610600" cy="5807075"/>
          </a:xfrm>
        </p:spPr>
        <p:txBody>
          <a:bodyPr/>
          <a:lstStyle/>
          <a:p>
            <a:pPr marL="285750" indent="-285750"/>
            <a:r>
              <a:rPr lang="zh-CN" altLang="en-US" sz="2800" dirty="0">
                <a:latin typeface="Times New Roman" panose="02020603050405020304" pitchFamily="18" charset="0"/>
                <a:ea typeface="华文中宋" panose="02010600040101010101" pitchFamily="2" charset="-122"/>
                <a:cs typeface="Times New Roman" panose="02020603050405020304" pitchFamily="18" charset="0"/>
              </a:rPr>
              <a:t>线性表定义（</a:t>
            </a:r>
            <a:r>
              <a:rPr lang="en-US" altLang="zh-CN" sz="2800" dirty="0">
                <a:latin typeface="Times New Roman" panose="02020603050405020304" pitchFamily="18" charset="0"/>
                <a:ea typeface="华文中宋" panose="02010600040101010101" pitchFamily="2" charset="-122"/>
                <a:cs typeface="Times New Roman" panose="02020603050405020304" pitchFamily="18" charset="0"/>
              </a:rPr>
              <a:t>sequenced list, linear list）</a:t>
            </a:r>
          </a:p>
          <a:p>
            <a:pPr marL="862013" lvl="1"/>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线性表是一种最简单、最常用的数据结构</a:t>
            </a:r>
          </a:p>
          <a:p>
            <a:pPr marL="862013" lvl="1"/>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线性表是一组</a:t>
            </a:r>
            <a:r>
              <a:rPr lang="zh-CN" altLang="en-US"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有序、有限的数据元素</a:t>
            </a:r>
          </a:p>
          <a:p>
            <a:pPr marL="862013" lvl="1"/>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一般表示形式：</a:t>
            </a:r>
          </a:p>
          <a:p>
            <a:pPr marL="862013" lvl="1">
              <a:buFontTx/>
              <a:buNone/>
            </a:pP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        L = ( </a:t>
            </a:r>
            <a:r>
              <a:rPr lang="en-US" altLang="zh-CN" i="1" dirty="0">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1800" i="1" baseline="-25000" dirty="0">
                <a:latin typeface="Times New Roman" panose="02020603050405020304" pitchFamily="18" charset="0"/>
                <a:ea typeface="华文中宋" panose="02010600040101010101" pitchFamily="2" charset="-122"/>
                <a:cs typeface="Times New Roman" panose="02020603050405020304" pitchFamily="18" charset="0"/>
              </a:rPr>
              <a:t>1</a:t>
            </a:r>
            <a:r>
              <a:rPr lang="en-US" altLang="zh-CN" sz="2400" i="1"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i="1" dirty="0">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1800" i="1" baseline="-25000" dirty="0">
                <a:latin typeface="Times New Roman" panose="02020603050405020304" pitchFamily="18" charset="0"/>
                <a:ea typeface="华文中宋" panose="02010600040101010101" pitchFamily="2" charset="-122"/>
                <a:cs typeface="Times New Roman" panose="02020603050405020304" pitchFamily="18" charset="0"/>
              </a:rPr>
              <a:t>2</a:t>
            </a:r>
            <a:r>
              <a:rPr lang="en-US" altLang="zh-CN" sz="2400" i="1"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i="1" dirty="0">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1800" i="1" baseline="-25000" dirty="0">
                <a:latin typeface="Times New Roman" panose="02020603050405020304" pitchFamily="18" charset="0"/>
                <a:ea typeface="华文中宋" panose="02010600040101010101" pitchFamily="2" charset="-122"/>
                <a:cs typeface="Times New Roman" panose="02020603050405020304" pitchFamily="18" charset="0"/>
              </a:rPr>
              <a:t>3</a:t>
            </a:r>
            <a:r>
              <a:rPr lang="en-US" altLang="zh-CN" sz="2400" i="1" dirty="0">
                <a:latin typeface="Times New Roman" panose="02020603050405020304" pitchFamily="18" charset="0"/>
                <a:ea typeface="华文中宋" panose="02010600040101010101" pitchFamily="2" charset="-122"/>
                <a:cs typeface="Times New Roman" panose="02020603050405020304" pitchFamily="18" charset="0"/>
              </a:rPr>
              <a:t>, … , </a:t>
            </a:r>
            <a:r>
              <a:rPr lang="en-US" altLang="zh-CN" i="1" dirty="0">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1800" i="1" baseline="-25000" dirty="0">
                <a:latin typeface="Times New Roman" panose="02020603050405020304" pitchFamily="18" charset="0"/>
                <a:ea typeface="华文中宋" panose="02010600040101010101" pitchFamily="2" charset="-122"/>
                <a:cs typeface="Times New Roman" panose="02020603050405020304" pitchFamily="18" charset="0"/>
              </a:rPr>
              <a:t>n</a:t>
            </a:r>
            <a:r>
              <a:rPr lang="en-US" altLang="zh-CN" sz="2400" i="1"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a:t>
            </a:r>
          </a:p>
          <a:p>
            <a:pPr marL="862013" lvl="1"/>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例如，一个星期有七天，</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week</a:t>
            </a:r>
          </a:p>
          <a:p>
            <a:pPr marL="862013" lvl="1">
              <a:buFontTx/>
              <a:buNone/>
            </a:pP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   Week = ( Monday, Tuesday, Wednesday, Thursday, Friday, Saturday, Sunday )</a:t>
            </a:r>
          </a:p>
          <a:p>
            <a:pPr marL="862013" lvl="1">
              <a:buFontTx/>
              <a:buNone/>
            </a:pP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   Month = ( 1, 2, 3, 4, … , 31 )</a:t>
            </a:r>
          </a:p>
          <a:p>
            <a:pPr marL="862013" lvl="1"/>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特点：</a:t>
            </a:r>
          </a:p>
          <a:p>
            <a:pPr marL="1333500" lvl="2"/>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除第一个元素外，其它每个元素都仅有一个直接前趋元素</a:t>
            </a:r>
          </a:p>
          <a:p>
            <a:pPr marL="1333500" lvl="2"/>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除最后一个元素外，其它每个元素都仅有一个直接后继元素</a:t>
            </a:r>
          </a:p>
          <a:p>
            <a:pPr marL="1333500" lvl="2"/>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线性表中的数据元素是</a:t>
            </a:r>
            <a:r>
              <a:rPr lang="zh-CN" altLang="en-US" sz="2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有序排列</a:t>
            </a:r>
            <a:r>
              <a:rPr lang="zh-CN" altLang="en-US"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的</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，既 (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a, b ) ≠ ( b, a )</a:t>
            </a:r>
          </a:p>
          <a:p>
            <a:pPr marL="1333500" lvl="2"/>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不论是什么数据类型，所有元素的</a:t>
            </a:r>
            <a:r>
              <a:rPr lang="zh-CN" altLang="en-US" sz="2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数据类型都一样</a:t>
            </a:r>
          </a:p>
        </p:txBody>
      </p:sp>
      <p:sp>
        <p:nvSpPr>
          <p:cNvPr id="35842" name="灯片编号占位符 5">
            <a:extLst>
              <a:ext uri="{FF2B5EF4-FFF2-40B4-BE49-F238E27FC236}">
                <a16:creationId xmlns:a16="http://schemas.microsoft.com/office/drawing/2014/main" id="{B95413FC-87C1-475A-9CDE-FE677B59E1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457AD68B-F53F-494B-89D0-F17DC66830E9}" type="slidenum">
              <a:rPr lang="zh-CN" altLang="en-US" sz="1400" b="0" smtClean="0">
                <a:latin typeface="Arial" panose="020B0604020202020204" pitchFamily="34" charset="0"/>
              </a:rPr>
              <a:pPr>
                <a:spcBef>
                  <a:spcPct val="0"/>
                </a:spcBef>
                <a:buFontTx/>
                <a:buNone/>
              </a:pPr>
              <a:t>11</a:t>
            </a:fld>
            <a:endParaRPr lang="en-US" altLang="zh-CN" sz="1400" b="0">
              <a:latin typeface="Times New Roman" panose="02020603050405020304" pitchFamily="18" charset="0"/>
            </a:endParaRPr>
          </a:p>
        </p:txBody>
      </p:sp>
      <p:grpSp>
        <p:nvGrpSpPr>
          <p:cNvPr id="35845" name="Group 14">
            <a:extLst>
              <a:ext uri="{FF2B5EF4-FFF2-40B4-BE49-F238E27FC236}">
                <a16:creationId xmlns:a16="http://schemas.microsoft.com/office/drawing/2014/main" id="{93527242-B32E-43C8-848E-3E46726D1E4C}"/>
              </a:ext>
            </a:extLst>
          </p:cNvPr>
          <p:cNvGrpSpPr>
            <a:grpSpLocks/>
          </p:cNvGrpSpPr>
          <p:nvPr/>
        </p:nvGrpSpPr>
        <p:grpSpPr bwMode="auto">
          <a:xfrm>
            <a:off x="6084168" y="2852489"/>
            <a:ext cx="2016125" cy="144463"/>
            <a:chOff x="1180" y="1248"/>
            <a:chExt cx="932" cy="48"/>
          </a:xfrm>
        </p:grpSpPr>
        <p:sp>
          <p:nvSpPr>
            <p:cNvPr id="35846" name="Oval 15">
              <a:extLst>
                <a:ext uri="{FF2B5EF4-FFF2-40B4-BE49-F238E27FC236}">
                  <a16:creationId xmlns:a16="http://schemas.microsoft.com/office/drawing/2014/main" id="{6544CDBE-098E-4EFF-81B0-D93617498DD2}"/>
                </a:ext>
              </a:extLst>
            </p:cNvPr>
            <p:cNvSpPr>
              <a:spLocks noChangeArrowheads="1"/>
            </p:cNvSpPr>
            <p:nvPr/>
          </p:nvSpPr>
          <p:spPr bwMode="auto">
            <a:xfrm>
              <a:off x="1180" y="124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35847" name="Oval 16">
              <a:extLst>
                <a:ext uri="{FF2B5EF4-FFF2-40B4-BE49-F238E27FC236}">
                  <a16:creationId xmlns:a16="http://schemas.microsoft.com/office/drawing/2014/main" id="{1EC60A21-8B36-40D4-AD76-EEBCF1E89121}"/>
                </a:ext>
              </a:extLst>
            </p:cNvPr>
            <p:cNvSpPr>
              <a:spLocks noChangeArrowheads="1"/>
            </p:cNvSpPr>
            <p:nvPr/>
          </p:nvSpPr>
          <p:spPr bwMode="auto">
            <a:xfrm>
              <a:off x="1474" y="124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35848" name="Line 17">
              <a:extLst>
                <a:ext uri="{FF2B5EF4-FFF2-40B4-BE49-F238E27FC236}">
                  <a16:creationId xmlns:a16="http://schemas.microsoft.com/office/drawing/2014/main" id="{F2BBC3B6-C6E3-4222-9D25-F8B5DF025A8B}"/>
                </a:ext>
              </a:extLst>
            </p:cNvPr>
            <p:cNvSpPr>
              <a:spLocks noChangeShapeType="1"/>
            </p:cNvSpPr>
            <p:nvPr/>
          </p:nvSpPr>
          <p:spPr bwMode="auto">
            <a:xfrm>
              <a:off x="1234" y="1275"/>
              <a:ext cx="2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49" name="Oval 18">
              <a:extLst>
                <a:ext uri="{FF2B5EF4-FFF2-40B4-BE49-F238E27FC236}">
                  <a16:creationId xmlns:a16="http://schemas.microsoft.com/office/drawing/2014/main" id="{9A061785-6F6F-49B4-9F27-213EA042D8F8}"/>
                </a:ext>
              </a:extLst>
            </p:cNvPr>
            <p:cNvSpPr>
              <a:spLocks noChangeArrowheads="1"/>
            </p:cNvSpPr>
            <p:nvPr/>
          </p:nvSpPr>
          <p:spPr bwMode="auto">
            <a:xfrm>
              <a:off x="1769" y="124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35850" name="Oval 19">
              <a:extLst>
                <a:ext uri="{FF2B5EF4-FFF2-40B4-BE49-F238E27FC236}">
                  <a16:creationId xmlns:a16="http://schemas.microsoft.com/office/drawing/2014/main" id="{312F8945-73A6-40BE-9A75-4FD413226770}"/>
                </a:ext>
              </a:extLst>
            </p:cNvPr>
            <p:cNvSpPr>
              <a:spLocks noChangeArrowheads="1"/>
            </p:cNvSpPr>
            <p:nvPr/>
          </p:nvSpPr>
          <p:spPr bwMode="auto">
            <a:xfrm>
              <a:off x="2064" y="124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35851" name="Line 20">
              <a:extLst>
                <a:ext uri="{FF2B5EF4-FFF2-40B4-BE49-F238E27FC236}">
                  <a16:creationId xmlns:a16="http://schemas.microsoft.com/office/drawing/2014/main" id="{F4CA1AD4-064B-43D6-A3F1-6EA31BC9A33B}"/>
                </a:ext>
              </a:extLst>
            </p:cNvPr>
            <p:cNvSpPr>
              <a:spLocks noChangeShapeType="1"/>
            </p:cNvSpPr>
            <p:nvPr/>
          </p:nvSpPr>
          <p:spPr bwMode="auto">
            <a:xfrm>
              <a:off x="1532" y="1275"/>
              <a:ext cx="2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5852" name="Line 21">
              <a:extLst>
                <a:ext uri="{FF2B5EF4-FFF2-40B4-BE49-F238E27FC236}">
                  <a16:creationId xmlns:a16="http://schemas.microsoft.com/office/drawing/2014/main" id="{7EB2DD76-3FE5-4A5A-BC44-E6307B6C269C}"/>
                </a:ext>
              </a:extLst>
            </p:cNvPr>
            <p:cNvSpPr>
              <a:spLocks noChangeShapeType="1"/>
            </p:cNvSpPr>
            <p:nvPr/>
          </p:nvSpPr>
          <p:spPr bwMode="auto">
            <a:xfrm>
              <a:off x="1831" y="1275"/>
              <a:ext cx="22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5" name="Rectangle 2">
            <a:extLst>
              <a:ext uri="{FF2B5EF4-FFF2-40B4-BE49-F238E27FC236}">
                <a16:creationId xmlns:a16="http://schemas.microsoft.com/office/drawing/2014/main" id="{B5B2D176-44FE-4A59-90F0-6C532CB5C19A}"/>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3.2</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线性表</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3">
            <a:extLst>
              <a:ext uri="{FF2B5EF4-FFF2-40B4-BE49-F238E27FC236}">
                <a16:creationId xmlns:a16="http://schemas.microsoft.com/office/drawing/2014/main" id="{0C890C19-051D-4B6E-A50E-7EE6F982AE87}"/>
              </a:ext>
            </a:extLst>
          </p:cNvPr>
          <p:cNvSpPr>
            <a:spLocks noGrp="1" noChangeArrowheads="1"/>
          </p:cNvSpPr>
          <p:nvPr>
            <p:ph idx="1"/>
          </p:nvPr>
        </p:nvSpPr>
        <p:spPr>
          <a:xfrm>
            <a:off x="179388" y="1772890"/>
            <a:ext cx="8610600" cy="3816350"/>
          </a:xfrm>
        </p:spPr>
        <p:txBody>
          <a:bodyPr/>
          <a:lstStyle/>
          <a:p>
            <a:pPr marL="285750" indent="-285750">
              <a:lnSpc>
                <a:spcPct val="90000"/>
              </a:lnSpc>
            </a:pP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线性表的基本操作（运算）</a:t>
            </a:r>
          </a:p>
          <a:p>
            <a:pPr marL="862013" lvl="1">
              <a:lnSpc>
                <a:spcPct val="90000"/>
              </a:lnSpc>
            </a:pP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线性表的声明、创建和初始化（</a:t>
            </a:r>
            <a:r>
              <a:rPr lang="en-US" altLang="zh-CN" dirty="0" err="1">
                <a:latin typeface="Times New Roman" panose="02020603050405020304" pitchFamily="18" charset="0"/>
                <a:ea typeface="华文中宋" panose="02010600040101010101" pitchFamily="2" charset="-122"/>
                <a:cs typeface="Times New Roman" panose="02020603050405020304" pitchFamily="18" charset="0"/>
              </a:rPr>
              <a:t>declaration，create，initialization</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a:t>
            </a:r>
          </a:p>
          <a:p>
            <a:pPr marL="862013" lvl="1">
              <a:lnSpc>
                <a:spcPct val="90000"/>
              </a:lnSpc>
            </a:pP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数据元素的插入、删除、修改（</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insert, delete, update）</a:t>
            </a:r>
          </a:p>
          <a:p>
            <a:pPr marL="862013" lvl="1">
              <a:lnSpc>
                <a:spcPct val="90000"/>
              </a:lnSpc>
            </a:pP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数据元素的查找、排序（</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search, sorting）</a:t>
            </a:r>
          </a:p>
          <a:p>
            <a:pPr marL="862013" lvl="1">
              <a:lnSpc>
                <a:spcPct val="90000"/>
              </a:lnSpc>
            </a:pP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线性表的释放（</a:t>
            </a:r>
            <a:r>
              <a:rPr lang="en-US" altLang="zh-CN" dirty="0" err="1">
                <a:latin typeface="Times New Roman" panose="02020603050405020304" pitchFamily="18" charset="0"/>
                <a:ea typeface="华文中宋" panose="02010600040101010101" pitchFamily="2" charset="-122"/>
                <a:cs typeface="Times New Roman" panose="02020603050405020304" pitchFamily="18" charset="0"/>
              </a:rPr>
              <a:t>release，destruct</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a:t>
            </a:r>
          </a:p>
          <a:p>
            <a:pPr marL="862013" lvl="1">
              <a:lnSpc>
                <a:spcPct val="90000"/>
              </a:lnSpc>
            </a:pP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组合操作，运用以上操作完成更复杂的功能</a:t>
            </a:r>
            <a:endParaRPr lang="en-US" altLang="zh-CN"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7890" name="灯片编号占位符 5">
            <a:extLst>
              <a:ext uri="{FF2B5EF4-FFF2-40B4-BE49-F238E27FC236}">
                <a16:creationId xmlns:a16="http://schemas.microsoft.com/office/drawing/2014/main" id="{B7CD0A5A-A5A0-4A82-8A2B-2F011685B5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F0E0A3C1-4CDD-4BE6-9A8D-03939CA78BC0}" type="slidenum">
              <a:rPr lang="zh-CN" altLang="en-US" sz="1400" b="0" smtClean="0">
                <a:latin typeface="Arial" panose="020B0604020202020204" pitchFamily="34" charset="0"/>
              </a:rPr>
              <a:pPr>
                <a:spcBef>
                  <a:spcPct val="0"/>
                </a:spcBef>
                <a:buFontTx/>
                <a:buNone/>
              </a:pPr>
              <a:t>12</a:t>
            </a:fld>
            <a:endParaRPr lang="en-US" altLang="zh-CN" sz="1400" b="0">
              <a:latin typeface="Times New Roman" panose="02020603050405020304" pitchFamily="18" charset="0"/>
            </a:endParaRPr>
          </a:p>
        </p:txBody>
      </p:sp>
      <p:sp>
        <p:nvSpPr>
          <p:cNvPr id="7" name="Rectangle 2">
            <a:extLst>
              <a:ext uri="{FF2B5EF4-FFF2-40B4-BE49-F238E27FC236}">
                <a16:creationId xmlns:a16="http://schemas.microsoft.com/office/drawing/2014/main" id="{C4ED5E73-13DB-4FA6-820D-BFBBEB4C9B72}"/>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3.2</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线性表</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3">
            <a:extLst>
              <a:ext uri="{FF2B5EF4-FFF2-40B4-BE49-F238E27FC236}">
                <a16:creationId xmlns:a16="http://schemas.microsoft.com/office/drawing/2014/main" id="{A85BEF3A-DD6B-4632-AB3C-259878888A5E}"/>
              </a:ext>
            </a:extLst>
          </p:cNvPr>
          <p:cNvSpPr>
            <a:spLocks noGrp="1" noChangeArrowheads="1"/>
          </p:cNvSpPr>
          <p:nvPr>
            <p:ph idx="1"/>
          </p:nvPr>
        </p:nvSpPr>
        <p:spPr>
          <a:xfrm>
            <a:off x="107950" y="1413023"/>
            <a:ext cx="8928546" cy="5040313"/>
          </a:xfrm>
        </p:spPr>
        <p:txBody>
          <a:bodyPr/>
          <a:lstStyle/>
          <a:p>
            <a:pPr marL="285750" indent="-285750"/>
            <a:r>
              <a:rPr lang="zh-CN" altLang="en-US" dirty="0">
                <a:latin typeface="华文中宋" panose="02010600040101010101" pitchFamily="2" charset="-122"/>
                <a:ea typeface="华文中宋" panose="02010600040101010101" pitchFamily="2" charset="-122"/>
              </a:rPr>
              <a:t>线性表的存储</a:t>
            </a:r>
            <a:endParaRPr lang="en-US" altLang="zh-CN" dirty="0">
              <a:latin typeface="华文中宋" panose="02010600040101010101" pitchFamily="2" charset="-122"/>
              <a:ea typeface="华文中宋" panose="02010600040101010101" pitchFamily="2" charset="-122"/>
            </a:endParaRPr>
          </a:p>
          <a:p>
            <a:pPr marL="862013" lvl="1"/>
            <a:r>
              <a:rPr lang="zh-CN" altLang="en-US" dirty="0">
                <a:latin typeface="华文中宋" panose="02010600040101010101" pitchFamily="2" charset="-122"/>
                <a:ea typeface="华文中宋" panose="02010600040101010101" pitchFamily="2" charset="-122"/>
              </a:rPr>
              <a:t>线性表在计算机中的具体存储方式：</a:t>
            </a:r>
          </a:p>
          <a:p>
            <a:pPr marL="1333500" lvl="2"/>
            <a:r>
              <a:rPr lang="zh-CN" altLang="en-US" dirty="0">
                <a:solidFill>
                  <a:srgbClr val="FF0000"/>
                </a:solidFill>
                <a:latin typeface="华文中宋" panose="02010600040101010101" pitchFamily="2" charset="-122"/>
                <a:ea typeface="华文中宋" panose="02010600040101010101" pitchFamily="2" charset="-122"/>
              </a:rPr>
              <a:t>顺序存储</a:t>
            </a:r>
            <a:r>
              <a:rPr lang="zh-CN" altLang="en-US" dirty="0">
                <a:latin typeface="华文中宋" panose="02010600040101010101" pitchFamily="2" charset="-122"/>
                <a:ea typeface="华文中宋" panose="02010600040101010101" pitchFamily="2" charset="-122"/>
              </a:rPr>
              <a:t>，在计算机内存中，连续存储，存储数据元素的内存地址（存储地址）是连续的</a:t>
            </a:r>
          </a:p>
          <a:p>
            <a:pPr marL="1333500" lvl="2"/>
            <a:r>
              <a:rPr lang="zh-CN" altLang="en-US" dirty="0">
                <a:solidFill>
                  <a:srgbClr val="FF0000"/>
                </a:solidFill>
                <a:latin typeface="华文中宋" panose="02010600040101010101" pitchFamily="2" charset="-122"/>
                <a:ea typeface="华文中宋" panose="02010600040101010101" pitchFamily="2" charset="-122"/>
              </a:rPr>
              <a:t>链表</a:t>
            </a:r>
            <a:r>
              <a:rPr lang="en-US" altLang="zh-CN" dirty="0">
                <a:solidFill>
                  <a:srgbClr val="FF0000"/>
                </a:solidFill>
                <a:latin typeface="华文中宋" panose="02010600040101010101" pitchFamily="2" charset="-122"/>
                <a:ea typeface="华文中宋" panose="02010600040101010101" pitchFamily="2" charset="-122"/>
              </a:rPr>
              <a:t>(</a:t>
            </a:r>
            <a:r>
              <a:rPr lang="zh-CN" altLang="en-US" dirty="0">
                <a:solidFill>
                  <a:srgbClr val="FF0000"/>
                </a:solidFill>
                <a:latin typeface="华文中宋" panose="02010600040101010101" pitchFamily="2" charset="-122"/>
                <a:ea typeface="华文中宋" panose="02010600040101010101" pitchFamily="2" charset="-122"/>
              </a:rPr>
              <a:t>链式</a:t>
            </a:r>
            <a:r>
              <a:rPr lang="en-US" altLang="zh-CN" dirty="0">
                <a:solidFill>
                  <a:srgbClr val="FF0000"/>
                </a:solidFill>
                <a:latin typeface="华文中宋" panose="02010600040101010101" pitchFamily="2" charset="-122"/>
                <a:ea typeface="华文中宋" panose="02010600040101010101" pitchFamily="2" charset="-122"/>
              </a:rPr>
              <a:t>)</a:t>
            </a:r>
            <a:r>
              <a:rPr lang="zh-CN" altLang="en-US" dirty="0">
                <a:solidFill>
                  <a:srgbClr val="FF0000"/>
                </a:solidFill>
                <a:latin typeface="华文中宋" panose="02010600040101010101" pitchFamily="2" charset="-122"/>
                <a:ea typeface="华文中宋" panose="02010600040101010101" pitchFamily="2" charset="-122"/>
              </a:rPr>
              <a:t>存储</a:t>
            </a:r>
            <a:r>
              <a:rPr lang="zh-CN" altLang="en-US" dirty="0">
                <a:latin typeface="华文中宋" panose="02010600040101010101" pitchFamily="2" charset="-122"/>
                <a:ea typeface="华文中宋" panose="02010600040101010101" pitchFamily="2" charset="-122"/>
              </a:rPr>
              <a:t>，分散存储在内存中，存储地址用 </a:t>
            </a:r>
            <a:r>
              <a:rPr lang="zh-CN" altLang="en-US" dirty="0">
                <a:solidFill>
                  <a:srgbClr val="FF0000"/>
                </a:solidFill>
                <a:latin typeface="华文中宋" panose="02010600040101010101" pitchFamily="2" charset="-122"/>
                <a:ea typeface="华文中宋" panose="02010600040101010101" pitchFamily="2" charset="-122"/>
              </a:rPr>
              <a:t>地址指针 </a:t>
            </a:r>
            <a:r>
              <a:rPr lang="zh-CN" altLang="en-US" dirty="0">
                <a:latin typeface="华文中宋" panose="02010600040101010101" pitchFamily="2" charset="-122"/>
                <a:ea typeface="华文中宋" panose="02010600040101010101" pitchFamily="2" charset="-122"/>
              </a:rPr>
              <a:t>把数据元素链接在一起；</a:t>
            </a:r>
          </a:p>
          <a:p>
            <a:pPr marL="1901825" lvl="3"/>
            <a:r>
              <a:rPr lang="zh-CN" altLang="en-US" dirty="0">
                <a:latin typeface="华文中宋" panose="02010600040101010101" pitchFamily="2" charset="-122"/>
                <a:ea typeface="华文中宋" panose="02010600040101010101" pitchFamily="2" charset="-122"/>
              </a:rPr>
              <a:t>单向链表</a:t>
            </a:r>
          </a:p>
          <a:p>
            <a:pPr marL="1901825" lvl="3"/>
            <a:r>
              <a:rPr lang="zh-CN" altLang="en-US" dirty="0">
                <a:latin typeface="华文中宋" panose="02010600040101010101" pitchFamily="2" charset="-122"/>
                <a:ea typeface="华文中宋" panose="02010600040101010101" pitchFamily="2" charset="-122"/>
              </a:rPr>
              <a:t>双向链表</a:t>
            </a:r>
          </a:p>
          <a:p>
            <a:pPr marL="1901825" lvl="3"/>
            <a:r>
              <a:rPr lang="zh-CN" altLang="en-US" dirty="0">
                <a:latin typeface="华文中宋" panose="02010600040101010101" pitchFamily="2" charset="-122"/>
                <a:ea typeface="华文中宋" panose="02010600040101010101" pitchFamily="2" charset="-122"/>
              </a:rPr>
              <a:t>循环链表</a:t>
            </a:r>
          </a:p>
          <a:p>
            <a:pPr marL="862013" lvl="1"/>
            <a:r>
              <a:rPr lang="zh-CN" altLang="en-US" dirty="0">
                <a:latin typeface="华文中宋" panose="02010600040101010101" pitchFamily="2" charset="-122"/>
                <a:ea typeface="华文中宋" panose="02010600040101010101" pitchFamily="2" charset="-122"/>
              </a:rPr>
              <a:t>存储方式不同，线性表的操作也不相同。</a:t>
            </a:r>
          </a:p>
          <a:p>
            <a:pPr marL="862013" lvl="1"/>
            <a:endParaRPr lang="zh-CN" altLang="en-US" dirty="0">
              <a:latin typeface="华文中宋" panose="02010600040101010101" pitchFamily="2" charset="-122"/>
              <a:ea typeface="华文中宋" panose="02010600040101010101" pitchFamily="2" charset="-122"/>
            </a:endParaRPr>
          </a:p>
        </p:txBody>
      </p:sp>
      <p:sp>
        <p:nvSpPr>
          <p:cNvPr id="39938" name="灯片编号占位符 5">
            <a:extLst>
              <a:ext uri="{FF2B5EF4-FFF2-40B4-BE49-F238E27FC236}">
                <a16:creationId xmlns:a16="http://schemas.microsoft.com/office/drawing/2014/main" id="{CB319B8C-A74B-4066-95D7-71570DDF49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30D39168-0A68-44F5-99BA-4AC6F2A4E724}" type="slidenum">
              <a:rPr lang="zh-CN" altLang="en-US" sz="1400" b="0" smtClean="0">
                <a:latin typeface="Arial" panose="020B0604020202020204" pitchFamily="34" charset="0"/>
              </a:rPr>
              <a:pPr>
                <a:spcBef>
                  <a:spcPct val="0"/>
                </a:spcBef>
                <a:buFontTx/>
                <a:buNone/>
              </a:pPr>
              <a:t>13</a:t>
            </a:fld>
            <a:endParaRPr lang="en-US" altLang="zh-CN" sz="1400" b="0">
              <a:latin typeface="Times New Roman" panose="02020603050405020304" pitchFamily="18" charset="0"/>
            </a:endParaRPr>
          </a:p>
        </p:txBody>
      </p:sp>
      <p:sp>
        <p:nvSpPr>
          <p:cNvPr id="8" name="Rectangle 2">
            <a:extLst>
              <a:ext uri="{FF2B5EF4-FFF2-40B4-BE49-F238E27FC236}">
                <a16:creationId xmlns:a16="http://schemas.microsoft.com/office/drawing/2014/main" id="{77400253-E4EA-4023-B806-E2EF27D8C49F}"/>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3.2</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线性表</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a:extLst>
              <a:ext uri="{FF2B5EF4-FFF2-40B4-BE49-F238E27FC236}">
                <a16:creationId xmlns:a16="http://schemas.microsoft.com/office/drawing/2014/main" id="{128DCEA0-8B5D-4716-8F0B-39322C2F6105}"/>
              </a:ext>
            </a:extLst>
          </p:cNvPr>
          <p:cNvSpPr>
            <a:spLocks noGrp="1" noChangeArrowheads="1"/>
          </p:cNvSpPr>
          <p:nvPr>
            <p:ph idx="1"/>
          </p:nvPr>
        </p:nvSpPr>
        <p:spPr>
          <a:xfrm>
            <a:off x="107950" y="1269007"/>
            <a:ext cx="8856663" cy="5040313"/>
          </a:xfrm>
        </p:spPr>
        <p:txBody>
          <a:bodyPr/>
          <a:lstStyle/>
          <a:p>
            <a:pPr marL="285750" indent="-285750"/>
            <a:r>
              <a:rPr lang="zh-CN" altLang="en-US" sz="2800" dirty="0">
                <a:latin typeface="Times New Roman" panose="02020603050405020304" pitchFamily="18" charset="0"/>
                <a:ea typeface="华文中宋" panose="02010600040101010101" pitchFamily="2" charset="-122"/>
                <a:cs typeface="Times New Roman" panose="02020603050405020304" pitchFamily="18" charset="0"/>
              </a:rPr>
              <a:t>顺序存储的线性表</a:t>
            </a:r>
          </a:p>
          <a:p>
            <a:pPr marL="862013" lvl="1"/>
            <a:r>
              <a:rPr lang="zh-CN" altLang="en-US"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存储地址的计算</a:t>
            </a:r>
          </a:p>
          <a:p>
            <a:pPr marL="862013" lvl="1">
              <a:buFontTx/>
              <a:buNone/>
            </a:pP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addr</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ai</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addr</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(a1) +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 1) *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element_size</a:t>
            </a:r>
            <a:endParaRPr lang="en-US" altLang="zh-CN" sz="2000" dirty="0">
              <a:latin typeface="Times New Roman" panose="02020603050405020304" pitchFamily="18" charset="0"/>
              <a:ea typeface="华文中宋" panose="02010600040101010101" pitchFamily="2" charset="-122"/>
              <a:cs typeface="Times New Roman" panose="02020603050405020304" pitchFamily="18" charset="0"/>
            </a:endParaRPr>
          </a:p>
          <a:p>
            <a:pPr marL="862013" lvl="1">
              <a:buFontTx/>
              <a:buNone/>
            </a:pP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element_size</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是一个数据元素所占存储单元的数目</a:t>
            </a:r>
          </a:p>
          <a:p>
            <a:pPr marL="862013" lvl="1"/>
            <a:r>
              <a:rPr lang="zh-CN" altLang="en-US"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声明</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char s[16]</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dirty="0" err="1">
                <a:latin typeface="Times New Roman" panose="02020603050405020304" pitchFamily="18" charset="0"/>
                <a:ea typeface="华文中宋" panose="02010600040101010101" pitchFamily="2" charset="-122"/>
                <a:cs typeface="Times New Roman" panose="02020603050405020304" pitchFamily="18" charset="0"/>
              </a:rPr>
              <a:t>int</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 s[20];</a:t>
            </a:r>
          </a:p>
          <a:p>
            <a:pPr marL="1333500" lvl="2"/>
            <a:r>
              <a:rPr lang="zh-CN" altLang="en-US"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线性表的最大长度</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，线性表最多可容纳的元素个数，</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max_size</a:t>
            </a:r>
            <a:endParaRPr lang="en-US" altLang="zh-CN" sz="2000" dirty="0">
              <a:latin typeface="Times New Roman" panose="02020603050405020304" pitchFamily="18" charset="0"/>
              <a:ea typeface="华文中宋" panose="02010600040101010101" pitchFamily="2" charset="-122"/>
              <a:cs typeface="Times New Roman" panose="02020603050405020304" pitchFamily="18" charset="0"/>
            </a:endParaRPr>
          </a:p>
          <a:p>
            <a:pPr marL="1333500" lvl="2"/>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线性表的</a:t>
            </a:r>
            <a:r>
              <a:rPr lang="zh-CN" altLang="en-US"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正在使用的长度</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，有效的数据元素的个数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n</a:t>
            </a:r>
          </a:p>
          <a:p>
            <a:pPr marL="1333500" lvl="2"/>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初始化时，</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n = 0</a:t>
            </a:r>
          </a:p>
          <a:p>
            <a:pPr marL="1333500" lvl="2"/>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增加一个元素，</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n = n + 1</a:t>
            </a:r>
          </a:p>
          <a:p>
            <a:pPr marL="1333500" lvl="2"/>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减少一个元素，</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n = n - 1</a:t>
            </a:r>
          </a:p>
        </p:txBody>
      </p:sp>
      <p:sp>
        <p:nvSpPr>
          <p:cNvPr id="40962" name="灯片编号占位符 5">
            <a:extLst>
              <a:ext uri="{FF2B5EF4-FFF2-40B4-BE49-F238E27FC236}">
                <a16:creationId xmlns:a16="http://schemas.microsoft.com/office/drawing/2014/main" id="{2B725D1C-7743-4071-A716-FF65772F35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8875C390-0E2F-4D1D-AB0E-9BDF8796B336}" type="slidenum">
              <a:rPr lang="zh-CN" altLang="en-US" sz="1400" b="0" smtClean="0">
                <a:latin typeface="Arial" panose="020B0604020202020204" pitchFamily="34" charset="0"/>
              </a:rPr>
              <a:pPr>
                <a:spcBef>
                  <a:spcPct val="0"/>
                </a:spcBef>
                <a:buFontTx/>
                <a:buNone/>
              </a:pPr>
              <a:t>14</a:t>
            </a:fld>
            <a:endParaRPr lang="en-US" altLang="zh-CN" sz="1400" b="0">
              <a:latin typeface="Times New Roman" panose="02020603050405020304" pitchFamily="18" charset="0"/>
            </a:endParaRPr>
          </a:p>
        </p:txBody>
      </p:sp>
      <p:grpSp>
        <p:nvGrpSpPr>
          <p:cNvPr id="40965" name="Group 30">
            <a:extLst>
              <a:ext uri="{FF2B5EF4-FFF2-40B4-BE49-F238E27FC236}">
                <a16:creationId xmlns:a16="http://schemas.microsoft.com/office/drawing/2014/main" id="{274D54D1-0642-4AB4-9200-98C26A840DE8}"/>
              </a:ext>
            </a:extLst>
          </p:cNvPr>
          <p:cNvGrpSpPr>
            <a:grpSpLocks/>
          </p:cNvGrpSpPr>
          <p:nvPr/>
        </p:nvGrpSpPr>
        <p:grpSpPr bwMode="auto">
          <a:xfrm>
            <a:off x="5004048" y="4536480"/>
            <a:ext cx="3743325" cy="2105025"/>
            <a:chOff x="2971" y="2886"/>
            <a:chExt cx="2358" cy="1326"/>
          </a:xfrm>
        </p:grpSpPr>
        <p:sp>
          <p:nvSpPr>
            <p:cNvPr id="40966" name="Text Box 18">
              <a:extLst>
                <a:ext uri="{FF2B5EF4-FFF2-40B4-BE49-F238E27FC236}">
                  <a16:creationId xmlns:a16="http://schemas.microsoft.com/office/drawing/2014/main" id="{E1DFA0B5-4C23-4F08-AF11-245A76F62B63}"/>
                </a:ext>
              </a:extLst>
            </p:cNvPr>
            <p:cNvSpPr txBox="1">
              <a:spLocks noChangeArrowheads="1"/>
            </p:cNvSpPr>
            <p:nvPr/>
          </p:nvSpPr>
          <p:spPr bwMode="auto">
            <a:xfrm>
              <a:off x="4724" y="3001"/>
              <a:ext cx="605" cy="22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dirty="0">
                  <a:solidFill>
                    <a:schemeClr val="tx1"/>
                  </a:solidFill>
                  <a:latin typeface="Times New Roman" panose="02020603050405020304" pitchFamily="18" charset="0"/>
                  <a:cs typeface="Times New Roman" panose="02020603050405020304" pitchFamily="18" charset="0"/>
                </a:rPr>
                <a:t>a1</a:t>
              </a:r>
            </a:p>
          </p:txBody>
        </p:sp>
        <p:sp>
          <p:nvSpPr>
            <p:cNvPr id="40967" name="Text Box 19">
              <a:extLst>
                <a:ext uri="{FF2B5EF4-FFF2-40B4-BE49-F238E27FC236}">
                  <a16:creationId xmlns:a16="http://schemas.microsoft.com/office/drawing/2014/main" id="{9F94C566-AEF8-457E-AB04-61AB7703AF4D}"/>
                </a:ext>
              </a:extLst>
            </p:cNvPr>
            <p:cNvSpPr txBox="1">
              <a:spLocks noChangeArrowheads="1"/>
            </p:cNvSpPr>
            <p:nvPr/>
          </p:nvSpPr>
          <p:spPr bwMode="auto">
            <a:xfrm>
              <a:off x="4724" y="3221"/>
              <a:ext cx="605" cy="22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a:solidFill>
                    <a:schemeClr val="tx1"/>
                  </a:solidFill>
                  <a:latin typeface="Times New Roman" panose="02020603050405020304" pitchFamily="18" charset="0"/>
                  <a:cs typeface="Times New Roman" panose="02020603050405020304" pitchFamily="18" charset="0"/>
                </a:rPr>
                <a:t>a2</a:t>
              </a:r>
              <a:endParaRPr lang="zh-CN" altLang="en-US" sz="1600" b="0">
                <a:solidFill>
                  <a:schemeClr val="tx1"/>
                </a:solidFill>
                <a:latin typeface="Times New Roman" panose="02020603050405020304" pitchFamily="18" charset="0"/>
                <a:cs typeface="Times New Roman" panose="02020603050405020304" pitchFamily="18" charset="0"/>
              </a:endParaRPr>
            </a:p>
          </p:txBody>
        </p:sp>
        <p:sp>
          <p:nvSpPr>
            <p:cNvPr id="40968" name="Text Box 20">
              <a:extLst>
                <a:ext uri="{FF2B5EF4-FFF2-40B4-BE49-F238E27FC236}">
                  <a16:creationId xmlns:a16="http://schemas.microsoft.com/office/drawing/2014/main" id="{0C664D72-E2AD-4574-A9E1-694B1A79F564}"/>
                </a:ext>
              </a:extLst>
            </p:cNvPr>
            <p:cNvSpPr txBox="1">
              <a:spLocks noChangeArrowheads="1"/>
            </p:cNvSpPr>
            <p:nvPr/>
          </p:nvSpPr>
          <p:spPr bwMode="auto">
            <a:xfrm>
              <a:off x="4724" y="3445"/>
              <a:ext cx="605" cy="2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600" b="0">
                  <a:solidFill>
                    <a:schemeClr val="tx1"/>
                  </a:solidFill>
                  <a:latin typeface="Times New Roman" panose="02020603050405020304" pitchFamily="18" charset="0"/>
                  <a:cs typeface="Times New Roman" panose="02020603050405020304" pitchFamily="18" charset="0"/>
                </a:rPr>
                <a:t>… …</a:t>
              </a:r>
            </a:p>
          </p:txBody>
        </p:sp>
        <p:sp>
          <p:nvSpPr>
            <p:cNvPr id="40969" name="Text Box 21">
              <a:extLst>
                <a:ext uri="{FF2B5EF4-FFF2-40B4-BE49-F238E27FC236}">
                  <a16:creationId xmlns:a16="http://schemas.microsoft.com/office/drawing/2014/main" id="{66CD33A8-A742-4D2C-BD8E-730E2ABD7B40}"/>
                </a:ext>
              </a:extLst>
            </p:cNvPr>
            <p:cNvSpPr txBox="1">
              <a:spLocks noChangeArrowheads="1"/>
            </p:cNvSpPr>
            <p:nvPr/>
          </p:nvSpPr>
          <p:spPr bwMode="auto">
            <a:xfrm>
              <a:off x="3943" y="2887"/>
              <a:ext cx="377"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600" b="0">
                  <a:solidFill>
                    <a:schemeClr val="tx1"/>
                  </a:solidFill>
                  <a:latin typeface="Times New Roman" panose="02020603050405020304" pitchFamily="18" charset="0"/>
                  <a:cs typeface="Times New Roman" panose="02020603050405020304" pitchFamily="18" charset="0"/>
                </a:rPr>
                <a:t>地址</a:t>
              </a:r>
              <a:endParaRPr lang="en-US" altLang="zh-CN" sz="1600" b="0">
                <a:solidFill>
                  <a:schemeClr val="tx1"/>
                </a:solidFill>
                <a:latin typeface="Times New Roman" panose="02020603050405020304" pitchFamily="18" charset="0"/>
                <a:cs typeface="Times New Roman" panose="02020603050405020304" pitchFamily="18" charset="0"/>
              </a:endParaRPr>
            </a:p>
          </p:txBody>
        </p:sp>
        <p:sp>
          <p:nvSpPr>
            <p:cNvPr id="40970" name="Line 22">
              <a:extLst>
                <a:ext uri="{FF2B5EF4-FFF2-40B4-BE49-F238E27FC236}">
                  <a16:creationId xmlns:a16="http://schemas.microsoft.com/office/drawing/2014/main" id="{8848AAA5-6193-4539-B9B8-455254B0FAD5}"/>
                </a:ext>
              </a:extLst>
            </p:cNvPr>
            <p:cNvSpPr>
              <a:spLocks noChangeShapeType="1"/>
            </p:cNvSpPr>
            <p:nvPr/>
          </p:nvSpPr>
          <p:spPr bwMode="auto">
            <a:xfrm flipV="1">
              <a:off x="4502" y="2994"/>
              <a:ext cx="2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971" name="Line 23">
              <a:extLst>
                <a:ext uri="{FF2B5EF4-FFF2-40B4-BE49-F238E27FC236}">
                  <a16:creationId xmlns:a16="http://schemas.microsoft.com/office/drawing/2014/main" id="{EC4D4964-5B34-434E-9299-56874F5BA64E}"/>
                </a:ext>
              </a:extLst>
            </p:cNvPr>
            <p:cNvSpPr>
              <a:spLocks noChangeShapeType="1"/>
            </p:cNvSpPr>
            <p:nvPr/>
          </p:nvSpPr>
          <p:spPr bwMode="auto">
            <a:xfrm flipV="1">
              <a:off x="4502" y="3214"/>
              <a:ext cx="2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972" name="Text Box 24">
              <a:extLst>
                <a:ext uri="{FF2B5EF4-FFF2-40B4-BE49-F238E27FC236}">
                  <a16:creationId xmlns:a16="http://schemas.microsoft.com/office/drawing/2014/main" id="{28522DAE-ECC3-4760-B4CC-CACFA0EC56DB}"/>
                </a:ext>
              </a:extLst>
            </p:cNvPr>
            <p:cNvSpPr txBox="1">
              <a:spLocks noChangeArrowheads="1"/>
            </p:cNvSpPr>
            <p:nvPr/>
          </p:nvSpPr>
          <p:spPr bwMode="auto">
            <a:xfrm>
              <a:off x="4724" y="3715"/>
              <a:ext cx="605" cy="22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a:solidFill>
                    <a:schemeClr val="tx1"/>
                  </a:solidFill>
                  <a:latin typeface="Times New Roman" panose="02020603050405020304" pitchFamily="18" charset="0"/>
                  <a:cs typeface="Times New Roman" panose="02020603050405020304" pitchFamily="18" charset="0"/>
                </a:rPr>
                <a:t>ai</a:t>
              </a:r>
              <a:endParaRPr lang="zh-CN" altLang="en-US" sz="1600" b="0">
                <a:solidFill>
                  <a:schemeClr val="tx1"/>
                </a:solidFill>
                <a:latin typeface="Times New Roman" panose="02020603050405020304" pitchFamily="18" charset="0"/>
                <a:cs typeface="Times New Roman" panose="02020603050405020304" pitchFamily="18" charset="0"/>
              </a:endParaRPr>
            </a:p>
          </p:txBody>
        </p:sp>
        <p:sp>
          <p:nvSpPr>
            <p:cNvPr id="40973" name="Text Box 25">
              <a:extLst>
                <a:ext uri="{FF2B5EF4-FFF2-40B4-BE49-F238E27FC236}">
                  <a16:creationId xmlns:a16="http://schemas.microsoft.com/office/drawing/2014/main" id="{679337C9-9098-49BF-B824-A86D742BFDF4}"/>
                </a:ext>
              </a:extLst>
            </p:cNvPr>
            <p:cNvSpPr txBox="1">
              <a:spLocks noChangeArrowheads="1"/>
            </p:cNvSpPr>
            <p:nvPr/>
          </p:nvSpPr>
          <p:spPr bwMode="auto">
            <a:xfrm>
              <a:off x="4724" y="3937"/>
              <a:ext cx="605" cy="275"/>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600" b="0">
                  <a:solidFill>
                    <a:schemeClr val="tx1"/>
                  </a:solidFill>
                  <a:latin typeface="Times New Roman" panose="02020603050405020304" pitchFamily="18" charset="0"/>
                  <a:cs typeface="Times New Roman" panose="02020603050405020304" pitchFamily="18" charset="0"/>
                </a:rPr>
                <a:t>… …</a:t>
              </a:r>
            </a:p>
          </p:txBody>
        </p:sp>
        <p:sp>
          <p:nvSpPr>
            <p:cNvPr id="40974" name="Text Box 26">
              <a:extLst>
                <a:ext uri="{FF2B5EF4-FFF2-40B4-BE49-F238E27FC236}">
                  <a16:creationId xmlns:a16="http://schemas.microsoft.com/office/drawing/2014/main" id="{0BB0A107-D082-4C9C-9926-C5BDC8BC6808}"/>
                </a:ext>
              </a:extLst>
            </p:cNvPr>
            <p:cNvSpPr txBox="1">
              <a:spLocks noChangeArrowheads="1"/>
            </p:cNvSpPr>
            <p:nvPr/>
          </p:nvSpPr>
          <p:spPr bwMode="auto">
            <a:xfrm>
              <a:off x="4180" y="2886"/>
              <a:ext cx="27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r">
                <a:spcBef>
                  <a:spcPct val="50000"/>
                </a:spcBef>
                <a:buFontTx/>
                <a:buNone/>
              </a:pPr>
              <a:r>
                <a:rPr lang="en-US" altLang="zh-CN" sz="1600" b="0">
                  <a:solidFill>
                    <a:schemeClr val="tx1"/>
                  </a:solidFill>
                  <a:latin typeface="Times New Roman" panose="02020603050405020304" pitchFamily="18" charset="0"/>
                  <a:cs typeface="Times New Roman" panose="02020603050405020304" pitchFamily="18" charset="0"/>
                </a:rPr>
                <a:t>b</a:t>
              </a:r>
            </a:p>
          </p:txBody>
        </p:sp>
        <p:sp>
          <p:nvSpPr>
            <p:cNvPr id="40975" name="Text Box 27">
              <a:extLst>
                <a:ext uri="{FF2B5EF4-FFF2-40B4-BE49-F238E27FC236}">
                  <a16:creationId xmlns:a16="http://schemas.microsoft.com/office/drawing/2014/main" id="{AD802C0A-7DB4-4EE3-A446-A2A1B3F1D6E0}"/>
                </a:ext>
              </a:extLst>
            </p:cNvPr>
            <p:cNvSpPr txBox="1">
              <a:spLocks noChangeArrowheads="1"/>
            </p:cNvSpPr>
            <p:nvPr/>
          </p:nvSpPr>
          <p:spPr bwMode="auto">
            <a:xfrm>
              <a:off x="3450" y="3098"/>
              <a:ext cx="10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r">
                <a:spcBef>
                  <a:spcPct val="50000"/>
                </a:spcBef>
                <a:buFontTx/>
                <a:buNone/>
              </a:pPr>
              <a:r>
                <a:rPr lang="en-US" altLang="zh-CN" sz="1600" b="0">
                  <a:solidFill>
                    <a:schemeClr val="tx1"/>
                  </a:solidFill>
                  <a:latin typeface="Times New Roman" panose="02020603050405020304" pitchFamily="18" charset="0"/>
                  <a:cs typeface="Times New Roman" panose="02020603050405020304" pitchFamily="18" charset="0"/>
                </a:rPr>
                <a:t>b + element_size </a:t>
              </a:r>
            </a:p>
          </p:txBody>
        </p:sp>
        <p:sp>
          <p:nvSpPr>
            <p:cNvPr id="40976" name="Line 28">
              <a:extLst>
                <a:ext uri="{FF2B5EF4-FFF2-40B4-BE49-F238E27FC236}">
                  <a16:creationId xmlns:a16="http://schemas.microsoft.com/office/drawing/2014/main" id="{9A11DA94-4298-420B-B3C4-41F57018EB61}"/>
                </a:ext>
              </a:extLst>
            </p:cNvPr>
            <p:cNvSpPr>
              <a:spLocks noChangeShapeType="1"/>
            </p:cNvSpPr>
            <p:nvPr/>
          </p:nvSpPr>
          <p:spPr bwMode="auto">
            <a:xfrm flipV="1">
              <a:off x="4502" y="3715"/>
              <a:ext cx="20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40977" name="Text Box 29">
              <a:extLst>
                <a:ext uri="{FF2B5EF4-FFF2-40B4-BE49-F238E27FC236}">
                  <a16:creationId xmlns:a16="http://schemas.microsoft.com/office/drawing/2014/main" id="{33E1EFBB-E530-45AC-B6A9-2589DF6ED246}"/>
                </a:ext>
              </a:extLst>
            </p:cNvPr>
            <p:cNvSpPr txBox="1">
              <a:spLocks noChangeArrowheads="1"/>
            </p:cNvSpPr>
            <p:nvPr/>
          </p:nvSpPr>
          <p:spPr bwMode="auto">
            <a:xfrm>
              <a:off x="2971" y="3599"/>
              <a:ext cx="147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r">
                <a:spcBef>
                  <a:spcPct val="50000"/>
                </a:spcBef>
                <a:buFontTx/>
                <a:buNone/>
              </a:pPr>
              <a:r>
                <a:rPr lang="en-US" altLang="zh-CN" sz="1600" b="0">
                  <a:solidFill>
                    <a:schemeClr val="tx1"/>
                  </a:solidFill>
                  <a:latin typeface="Times New Roman" panose="02020603050405020304" pitchFamily="18" charset="0"/>
                  <a:cs typeface="Times New Roman" panose="02020603050405020304" pitchFamily="18" charset="0"/>
                </a:rPr>
                <a:t>b + ( i – 1) * element_size</a:t>
              </a:r>
            </a:p>
          </p:txBody>
        </p:sp>
      </p:grpSp>
      <p:sp>
        <p:nvSpPr>
          <p:cNvPr id="20" name="Rectangle 2">
            <a:extLst>
              <a:ext uri="{FF2B5EF4-FFF2-40B4-BE49-F238E27FC236}">
                <a16:creationId xmlns:a16="http://schemas.microsoft.com/office/drawing/2014/main" id="{E8B95BE3-162A-4F92-9625-A827702E2BCD}"/>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3.2</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线性表</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1">
            <a:extLst>
              <a:ext uri="{FF2B5EF4-FFF2-40B4-BE49-F238E27FC236}">
                <a16:creationId xmlns:a16="http://schemas.microsoft.com/office/drawing/2014/main" id="{0A627225-9CA6-4D09-9A94-6729055EDA7F}"/>
              </a:ext>
            </a:extLst>
          </p:cNvPr>
          <p:cNvSpPr>
            <a:spLocks noChangeArrowheads="1"/>
          </p:cNvSpPr>
          <p:nvPr/>
        </p:nvSpPr>
        <p:spPr bwMode="auto">
          <a:xfrm>
            <a:off x="6372225" y="6119813"/>
            <a:ext cx="2879725" cy="765175"/>
          </a:xfrm>
          <a:prstGeom prst="rect">
            <a:avLst/>
          </a:prstGeom>
          <a:solidFill>
            <a:srgbClr val="FFFFFF"/>
          </a:solidFill>
          <a:ln>
            <a:noFill/>
          </a:ln>
          <a:extLst>
            <a:ext uri="{91240B29-F687-4F45-9708-019B960494DF}">
              <a14:hiddenLine xmlns:a14="http://schemas.microsoft.com/office/drawing/2010/main" w="9525" algn="ctr">
                <a:solidFill>
                  <a:srgbClr val="000000"/>
                </a:solidFill>
                <a:round/>
                <a:headEnd/>
                <a:tailEnd/>
              </a14:hiddenLine>
            </a:ext>
          </a:extLst>
        </p:spPr>
        <p:txBody>
          <a:bodyPr lIns="18000" tIns="10800" rIns="18000" bIns="1080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29700" name="Rectangle 3">
            <a:extLst>
              <a:ext uri="{FF2B5EF4-FFF2-40B4-BE49-F238E27FC236}">
                <a16:creationId xmlns:a16="http://schemas.microsoft.com/office/drawing/2014/main" id="{957D4EF4-E978-49EC-A4F5-48934F569E4B}"/>
              </a:ext>
            </a:extLst>
          </p:cNvPr>
          <p:cNvSpPr>
            <a:spLocks noGrp="1" noChangeArrowheads="1"/>
          </p:cNvSpPr>
          <p:nvPr>
            <p:ph idx="1"/>
          </p:nvPr>
        </p:nvSpPr>
        <p:spPr>
          <a:xfrm>
            <a:off x="138113" y="1125363"/>
            <a:ext cx="9005887" cy="5688013"/>
          </a:xfrm>
        </p:spPr>
        <p:txBody>
          <a:bodyPr>
            <a:normAutofit/>
          </a:bodyPr>
          <a:lstStyle/>
          <a:p>
            <a:pPr marL="285750" indent="-285750">
              <a:lnSpc>
                <a:spcPct val="90000"/>
              </a:lnSpc>
              <a:defRPr/>
            </a:pPr>
            <a:r>
              <a:rPr lang="zh-CN" altLang="en-US" sz="2800" dirty="0">
                <a:latin typeface="Times New Roman" panose="02020603050405020304" pitchFamily="18" charset="0"/>
                <a:ea typeface="华文中宋" panose="02010600040101010101" pitchFamily="2" charset="-122"/>
                <a:cs typeface="Times New Roman" panose="02020603050405020304" pitchFamily="18" charset="0"/>
              </a:rPr>
              <a:t>顺序存储的线性表</a:t>
            </a:r>
          </a:p>
          <a:p>
            <a:pPr marL="862013" lvl="1">
              <a:lnSpc>
                <a:spcPct val="90000"/>
              </a:lnSpc>
              <a:defRPr/>
            </a:pP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操作的实现（用伪代码</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[pseudo-code]</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来表示）</a:t>
            </a:r>
          </a:p>
          <a:p>
            <a:pPr marL="862013" lvl="1">
              <a:lnSpc>
                <a:spcPct val="90000"/>
              </a:lnSpc>
              <a:defRPr/>
            </a:pPr>
            <a:r>
              <a:rPr lang="zh-CN" altLang="en-US" sz="24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插入</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insert），</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按插入位置的不同可以分为：</a:t>
            </a:r>
          </a:p>
          <a:p>
            <a:pPr marL="1333500" lvl="2">
              <a:lnSpc>
                <a:spcPct val="90000"/>
              </a:lnSpc>
              <a:defRPr/>
            </a:pPr>
            <a:r>
              <a:rPr lang="zh-CN" altLang="en-US"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在结尾处插入</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，也称为追加（</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append），</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例如，在长度为 </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n </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的线性表 </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V </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尾部加一个元素 </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X</a:t>
            </a:r>
          </a:p>
          <a:p>
            <a:pPr marL="2384425" lvl="4">
              <a:lnSpc>
                <a:spcPct val="90000"/>
              </a:lnSpc>
              <a:spcBef>
                <a:spcPct val="0"/>
              </a:spcBef>
              <a:buFontTx/>
              <a:buNone/>
              <a:defRPr/>
            </a:pPr>
            <a:endParaRPr lang="en-US" altLang="zh-CN" dirty="0">
              <a:latin typeface="Times New Roman" panose="02020603050405020304" pitchFamily="18" charset="0"/>
              <a:ea typeface="华文中宋" panose="02010600040101010101" pitchFamily="2" charset="-122"/>
              <a:cs typeface="Times New Roman" panose="02020603050405020304" pitchFamily="18" charset="0"/>
            </a:endParaRPr>
          </a:p>
          <a:p>
            <a:pPr marL="2384425" lvl="4">
              <a:lnSpc>
                <a:spcPct val="90000"/>
              </a:lnSpc>
              <a:spcBef>
                <a:spcPct val="0"/>
              </a:spcBef>
              <a:buFontTx/>
              <a:buNone/>
              <a:defRPr/>
            </a:pPr>
            <a:endParaRPr lang="en-US" altLang="zh-CN" dirty="0">
              <a:latin typeface="Times New Roman" panose="02020603050405020304" pitchFamily="18" charset="0"/>
              <a:ea typeface="华文中宋" panose="02010600040101010101" pitchFamily="2" charset="-122"/>
              <a:cs typeface="Times New Roman" panose="02020603050405020304" pitchFamily="18" charset="0"/>
            </a:endParaRPr>
          </a:p>
          <a:p>
            <a:pPr marL="2384425" lvl="4">
              <a:lnSpc>
                <a:spcPct val="90000"/>
              </a:lnSpc>
              <a:spcBef>
                <a:spcPct val="0"/>
              </a:spcBef>
              <a:buFontTx/>
              <a:buNone/>
              <a:defRPr/>
            </a:pPr>
            <a:r>
              <a:rPr lang="en-US" altLang="zh-CN" dirty="0" err="1">
                <a:latin typeface="Times New Roman" panose="02020603050405020304" pitchFamily="18" charset="0"/>
                <a:ea typeface="华文中宋" panose="02010600040101010101" pitchFamily="2" charset="-122"/>
                <a:cs typeface="Times New Roman" panose="02020603050405020304" pitchFamily="18" charset="0"/>
              </a:rPr>
              <a:t>AppendList</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V, n, x )</a:t>
            </a:r>
          </a:p>
          <a:p>
            <a:pPr marL="2384425" lvl="4">
              <a:lnSpc>
                <a:spcPct val="90000"/>
              </a:lnSpc>
              <a:spcBef>
                <a:spcPct val="0"/>
              </a:spcBef>
              <a:buFontTx/>
              <a:buNone/>
              <a:defRPr/>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a:t>
            </a:r>
          </a:p>
          <a:p>
            <a:pPr marL="2384425" lvl="4">
              <a:lnSpc>
                <a:spcPct val="90000"/>
              </a:lnSpc>
              <a:spcBef>
                <a:spcPct val="0"/>
              </a:spcBef>
              <a:buFontTx/>
              <a:buNone/>
              <a:defRPr/>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V[ </a:t>
            </a:r>
            <a:r>
              <a:rPr lang="en-US" altLang="zh-CN"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n + 1</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 = X</a:t>
            </a:r>
          </a:p>
          <a:p>
            <a:pPr marL="2384425" lvl="4">
              <a:lnSpc>
                <a:spcPct val="90000"/>
              </a:lnSpc>
              <a:spcBef>
                <a:spcPct val="0"/>
              </a:spcBef>
              <a:buFontTx/>
              <a:buNone/>
              <a:defRPr/>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n = n + 1</a:t>
            </a:r>
          </a:p>
          <a:p>
            <a:pPr marL="2384425" lvl="4">
              <a:lnSpc>
                <a:spcPct val="90000"/>
              </a:lnSpc>
              <a:spcBef>
                <a:spcPct val="0"/>
              </a:spcBef>
              <a:buFontTx/>
              <a:buNone/>
              <a:defRPr/>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t>
            </a:r>
          </a:p>
          <a:p>
            <a:pPr marL="2384425" lvl="4">
              <a:lnSpc>
                <a:spcPct val="90000"/>
              </a:lnSpc>
              <a:spcBef>
                <a:spcPct val="0"/>
              </a:spcBef>
              <a:buFontTx/>
              <a:buNone/>
              <a:defRPr/>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a:t>
            </a:r>
          </a:p>
          <a:p>
            <a:pPr marL="2384425" lvl="4">
              <a:lnSpc>
                <a:spcPct val="90000"/>
              </a:lnSpc>
              <a:spcBef>
                <a:spcPct val="0"/>
              </a:spcBef>
              <a:buFontTx/>
              <a:buNone/>
              <a:defRPr/>
            </a:pPr>
            <a:endParaRPr lang="en-US" altLang="zh-CN" dirty="0">
              <a:latin typeface="Times New Roman" panose="02020603050405020304" pitchFamily="18" charset="0"/>
              <a:ea typeface="华文中宋" panose="02010600040101010101" pitchFamily="2" charset="-122"/>
              <a:cs typeface="Times New Roman" panose="02020603050405020304" pitchFamily="18" charset="0"/>
            </a:endParaRPr>
          </a:p>
          <a:p>
            <a:pPr marL="2384425" lvl="4">
              <a:lnSpc>
                <a:spcPct val="90000"/>
              </a:lnSpc>
              <a:spcBef>
                <a:spcPct val="0"/>
              </a:spcBef>
              <a:buFontTx/>
              <a:buNone/>
              <a:defRPr/>
            </a:pPr>
            <a:r>
              <a:rPr lang="en-US" altLang="zh-CN" sz="1600" b="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1600" b="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如果表满插入时会出错</a:t>
            </a:r>
            <a:r>
              <a:rPr lang="en-US" altLang="zh-CN" sz="1600" b="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a:t>
            </a:r>
          </a:p>
          <a:p>
            <a:pPr marL="2384425" lvl="4">
              <a:lnSpc>
                <a:spcPct val="90000"/>
              </a:lnSpc>
              <a:spcBef>
                <a:spcPct val="0"/>
              </a:spcBef>
              <a:buFontTx/>
              <a:buNone/>
              <a:defRPr/>
            </a:pPr>
            <a:r>
              <a:rPr lang="en-US" altLang="zh-CN" sz="1600" b="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1600" b="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可用在非尾处插入代替）</a:t>
            </a:r>
          </a:p>
          <a:p>
            <a:pPr marL="1333500" lvl="2">
              <a:lnSpc>
                <a:spcPct val="90000"/>
              </a:lnSpc>
              <a:defRPr/>
            </a:pPr>
            <a:r>
              <a:rPr lang="zh-CN" altLang="en-US"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在非尾处插入</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，第 </a:t>
            </a:r>
            <a:r>
              <a:rPr lang="en-US" altLang="zh-CN" dirty="0" err="1">
                <a:latin typeface="Times New Roman" panose="02020603050405020304" pitchFamily="18" charset="0"/>
                <a:ea typeface="华文中宋" panose="02010600040101010101" pitchFamily="2" charset="-122"/>
                <a:cs typeface="Times New Roman" panose="02020603050405020304" pitchFamily="18" charset="0"/>
              </a:rPr>
              <a:t>i</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个元素前插入一个数据元素 </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X，</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插入前，线性表的最大长度为</a:t>
            </a:r>
            <a:r>
              <a:rPr lang="en-US" altLang="zh-CN" dirty="0" err="1">
                <a:latin typeface="Times New Roman" panose="02020603050405020304" pitchFamily="18" charset="0"/>
                <a:ea typeface="华文中宋" panose="02010600040101010101" pitchFamily="2" charset="-122"/>
                <a:cs typeface="Times New Roman" panose="02020603050405020304" pitchFamily="18" charset="0"/>
              </a:rPr>
              <a:t>max_size</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有效长度为 </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n</a:t>
            </a:r>
          </a:p>
          <a:p>
            <a:pPr marL="2384425" lvl="4">
              <a:lnSpc>
                <a:spcPct val="90000"/>
              </a:lnSpc>
              <a:spcBef>
                <a:spcPct val="0"/>
              </a:spcBef>
              <a:buFontTx/>
              <a:buNone/>
              <a:defRPr/>
            </a:pPr>
            <a:endParaRPr lang="en-US" altLang="zh-CN"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3011" name="灯片编号占位符 5">
            <a:extLst>
              <a:ext uri="{FF2B5EF4-FFF2-40B4-BE49-F238E27FC236}">
                <a16:creationId xmlns:a16="http://schemas.microsoft.com/office/drawing/2014/main" id="{8F0D246D-3181-461C-9214-0B6CBD37603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A8817D1E-20C7-4728-9060-8EFDF82C23F7}" type="slidenum">
              <a:rPr lang="zh-CN" altLang="en-US" sz="1400" b="0" smtClean="0">
                <a:latin typeface="Arial" panose="020B0604020202020204" pitchFamily="34" charset="0"/>
              </a:rPr>
              <a:pPr>
                <a:spcBef>
                  <a:spcPct val="0"/>
                </a:spcBef>
                <a:buFontTx/>
                <a:buNone/>
              </a:pPr>
              <a:t>15</a:t>
            </a:fld>
            <a:endParaRPr lang="en-US" altLang="zh-CN" sz="1400" b="0">
              <a:latin typeface="Times New Roman" panose="02020603050405020304" pitchFamily="18" charset="0"/>
            </a:endParaRPr>
          </a:p>
        </p:txBody>
      </p:sp>
      <p:grpSp>
        <p:nvGrpSpPr>
          <p:cNvPr id="43014" name="Group 30">
            <a:extLst>
              <a:ext uri="{FF2B5EF4-FFF2-40B4-BE49-F238E27FC236}">
                <a16:creationId xmlns:a16="http://schemas.microsoft.com/office/drawing/2014/main" id="{899DF744-2CEF-41B9-B2D5-A876E38E215F}"/>
              </a:ext>
            </a:extLst>
          </p:cNvPr>
          <p:cNvGrpSpPr>
            <a:grpSpLocks/>
          </p:cNvGrpSpPr>
          <p:nvPr/>
        </p:nvGrpSpPr>
        <p:grpSpPr bwMode="auto">
          <a:xfrm>
            <a:off x="5795963" y="3179763"/>
            <a:ext cx="2817812" cy="2265362"/>
            <a:chOff x="3243" y="2496"/>
            <a:chExt cx="1775" cy="1427"/>
          </a:xfrm>
        </p:grpSpPr>
        <p:sp>
          <p:nvSpPr>
            <p:cNvPr id="43017" name="Text Box 31">
              <a:extLst>
                <a:ext uri="{FF2B5EF4-FFF2-40B4-BE49-F238E27FC236}">
                  <a16:creationId xmlns:a16="http://schemas.microsoft.com/office/drawing/2014/main" id="{49D659E7-AA2E-4B07-A43F-A343D6C22669}"/>
                </a:ext>
              </a:extLst>
            </p:cNvPr>
            <p:cNvSpPr txBox="1">
              <a:spLocks noChangeArrowheads="1"/>
            </p:cNvSpPr>
            <p:nvPr/>
          </p:nvSpPr>
          <p:spPr bwMode="auto">
            <a:xfrm>
              <a:off x="3334" y="2853"/>
              <a:ext cx="56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宋体" panose="02010600030101010101" pitchFamily="2" charset="-122"/>
                </a:rPr>
                <a:t>a1</a:t>
              </a:r>
            </a:p>
          </p:txBody>
        </p:sp>
        <p:sp>
          <p:nvSpPr>
            <p:cNvPr id="43018" name="Text Box 32">
              <a:extLst>
                <a:ext uri="{FF2B5EF4-FFF2-40B4-BE49-F238E27FC236}">
                  <a16:creationId xmlns:a16="http://schemas.microsoft.com/office/drawing/2014/main" id="{D14F472F-A47F-43A6-8753-06F20610A94D}"/>
                </a:ext>
              </a:extLst>
            </p:cNvPr>
            <p:cNvSpPr txBox="1">
              <a:spLocks noChangeArrowheads="1"/>
            </p:cNvSpPr>
            <p:nvPr/>
          </p:nvSpPr>
          <p:spPr bwMode="auto">
            <a:xfrm>
              <a:off x="3334" y="3031"/>
              <a:ext cx="56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宋体" panose="02010600030101010101" pitchFamily="2" charset="-122"/>
                </a:rPr>
                <a:t>a2</a:t>
              </a:r>
              <a:endParaRPr lang="zh-CN" altLang="en-US" sz="1600">
                <a:solidFill>
                  <a:schemeClr val="tx1"/>
                </a:solidFill>
                <a:latin typeface="宋体" panose="02010600030101010101" pitchFamily="2" charset="-122"/>
              </a:endParaRPr>
            </a:p>
          </p:txBody>
        </p:sp>
        <p:sp>
          <p:nvSpPr>
            <p:cNvPr id="43019" name="Text Box 33">
              <a:extLst>
                <a:ext uri="{FF2B5EF4-FFF2-40B4-BE49-F238E27FC236}">
                  <a16:creationId xmlns:a16="http://schemas.microsoft.com/office/drawing/2014/main" id="{20658955-99C1-4233-80CB-9722CDA0B113}"/>
                </a:ext>
              </a:extLst>
            </p:cNvPr>
            <p:cNvSpPr txBox="1">
              <a:spLocks noChangeArrowheads="1"/>
            </p:cNvSpPr>
            <p:nvPr/>
          </p:nvSpPr>
          <p:spPr bwMode="auto">
            <a:xfrm>
              <a:off x="3334" y="3209"/>
              <a:ext cx="56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宋体" panose="02010600030101010101" pitchFamily="2" charset="-122"/>
                </a:rPr>
                <a:t>a3</a:t>
              </a:r>
              <a:endParaRPr lang="zh-CN" altLang="en-US" sz="1600">
                <a:solidFill>
                  <a:schemeClr val="tx1"/>
                </a:solidFill>
                <a:latin typeface="宋体" panose="02010600030101010101" pitchFamily="2" charset="-122"/>
              </a:endParaRPr>
            </a:p>
          </p:txBody>
        </p:sp>
        <p:sp>
          <p:nvSpPr>
            <p:cNvPr id="43020" name="Text Box 34">
              <a:extLst>
                <a:ext uri="{FF2B5EF4-FFF2-40B4-BE49-F238E27FC236}">
                  <a16:creationId xmlns:a16="http://schemas.microsoft.com/office/drawing/2014/main" id="{EC47FA3C-06C5-4E4D-A3AA-9B46EA8C7B6A}"/>
                </a:ext>
              </a:extLst>
            </p:cNvPr>
            <p:cNvSpPr txBox="1">
              <a:spLocks noChangeArrowheads="1"/>
            </p:cNvSpPr>
            <p:nvPr/>
          </p:nvSpPr>
          <p:spPr bwMode="auto">
            <a:xfrm>
              <a:off x="3334" y="3387"/>
              <a:ext cx="56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600">
                  <a:solidFill>
                    <a:schemeClr val="tx1"/>
                  </a:solidFill>
                  <a:latin typeface="Times New Roman" panose="02020603050405020304" pitchFamily="18" charset="0"/>
                </a:rPr>
                <a:t>…</a:t>
              </a:r>
              <a:endParaRPr lang="zh-CN" altLang="en-US" sz="1600">
                <a:solidFill>
                  <a:schemeClr val="tx1"/>
                </a:solidFill>
                <a:latin typeface="宋体" panose="02010600030101010101" pitchFamily="2" charset="-122"/>
              </a:endParaRPr>
            </a:p>
          </p:txBody>
        </p:sp>
        <p:sp>
          <p:nvSpPr>
            <p:cNvPr id="43021" name="Text Box 35">
              <a:extLst>
                <a:ext uri="{FF2B5EF4-FFF2-40B4-BE49-F238E27FC236}">
                  <a16:creationId xmlns:a16="http://schemas.microsoft.com/office/drawing/2014/main" id="{14C8C963-C753-4378-9935-7A4CD9B8D6F8}"/>
                </a:ext>
              </a:extLst>
            </p:cNvPr>
            <p:cNvSpPr txBox="1">
              <a:spLocks noChangeArrowheads="1"/>
            </p:cNvSpPr>
            <p:nvPr/>
          </p:nvSpPr>
          <p:spPr bwMode="auto">
            <a:xfrm>
              <a:off x="3334" y="3565"/>
              <a:ext cx="56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宋体" panose="02010600030101010101" pitchFamily="2" charset="-122"/>
                </a:rPr>
                <a:t>an</a:t>
              </a:r>
              <a:endParaRPr lang="zh-CN" altLang="en-US" sz="1600">
                <a:solidFill>
                  <a:schemeClr val="tx1"/>
                </a:solidFill>
                <a:latin typeface="宋体" panose="02010600030101010101" pitchFamily="2" charset="-122"/>
              </a:endParaRPr>
            </a:p>
          </p:txBody>
        </p:sp>
        <p:sp>
          <p:nvSpPr>
            <p:cNvPr id="43022" name="Text Box 36">
              <a:extLst>
                <a:ext uri="{FF2B5EF4-FFF2-40B4-BE49-F238E27FC236}">
                  <a16:creationId xmlns:a16="http://schemas.microsoft.com/office/drawing/2014/main" id="{8A324D2A-E927-4ADA-89B6-7D2D983A41EC}"/>
                </a:ext>
              </a:extLst>
            </p:cNvPr>
            <p:cNvSpPr txBox="1">
              <a:spLocks noChangeArrowheads="1"/>
            </p:cNvSpPr>
            <p:nvPr/>
          </p:nvSpPr>
          <p:spPr bwMode="auto">
            <a:xfrm>
              <a:off x="3243" y="2496"/>
              <a:ext cx="804"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600">
                  <a:solidFill>
                    <a:schemeClr val="tx1"/>
                  </a:solidFill>
                  <a:latin typeface="Times New Roman" panose="02020603050405020304" pitchFamily="18" charset="0"/>
                </a:rPr>
                <a:t>插入前 </a:t>
              </a:r>
              <a:r>
                <a:rPr lang="en-US" altLang="zh-CN" sz="1600">
                  <a:solidFill>
                    <a:schemeClr val="tx1"/>
                  </a:solidFill>
                  <a:latin typeface="Times New Roman" panose="02020603050405020304" pitchFamily="18" charset="0"/>
                </a:rPr>
                <a:t>V</a:t>
              </a:r>
              <a:r>
                <a:rPr lang="zh-CN" altLang="en-US" sz="1600">
                  <a:solidFill>
                    <a:schemeClr val="tx1"/>
                  </a:solidFill>
                  <a:latin typeface="Times New Roman" panose="02020603050405020304" pitchFamily="18" charset="0"/>
                </a:rPr>
                <a:t>表</a:t>
              </a:r>
            </a:p>
          </p:txBody>
        </p:sp>
        <p:sp>
          <p:nvSpPr>
            <p:cNvPr id="43023" name="Text Box 37">
              <a:extLst>
                <a:ext uri="{FF2B5EF4-FFF2-40B4-BE49-F238E27FC236}">
                  <a16:creationId xmlns:a16="http://schemas.microsoft.com/office/drawing/2014/main" id="{557D569F-D559-4DF6-BB97-BB67E4A0EA1F}"/>
                </a:ext>
              </a:extLst>
            </p:cNvPr>
            <p:cNvSpPr txBox="1">
              <a:spLocks noChangeArrowheads="1"/>
            </p:cNvSpPr>
            <p:nvPr/>
          </p:nvSpPr>
          <p:spPr bwMode="auto">
            <a:xfrm>
              <a:off x="4318" y="2853"/>
              <a:ext cx="56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宋体" panose="02010600030101010101" pitchFamily="2" charset="-122"/>
                </a:rPr>
                <a:t>a1</a:t>
              </a:r>
            </a:p>
          </p:txBody>
        </p:sp>
        <p:sp>
          <p:nvSpPr>
            <p:cNvPr id="43024" name="Text Box 38">
              <a:extLst>
                <a:ext uri="{FF2B5EF4-FFF2-40B4-BE49-F238E27FC236}">
                  <a16:creationId xmlns:a16="http://schemas.microsoft.com/office/drawing/2014/main" id="{7D1A1BDF-7B51-4B1C-A14D-97BF9A8565FF}"/>
                </a:ext>
              </a:extLst>
            </p:cNvPr>
            <p:cNvSpPr txBox="1">
              <a:spLocks noChangeArrowheads="1"/>
            </p:cNvSpPr>
            <p:nvPr/>
          </p:nvSpPr>
          <p:spPr bwMode="auto">
            <a:xfrm>
              <a:off x="4318" y="3031"/>
              <a:ext cx="56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宋体" panose="02010600030101010101" pitchFamily="2" charset="-122"/>
                </a:rPr>
                <a:t>a2</a:t>
              </a:r>
              <a:endParaRPr lang="zh-CN" altLang="en-US" sz="1600">
                <a:solidFill>
                  <a:schemeClr val="tx1"/>
                </a:solidFill>
                <a:latin typeface="宋体" panose="02010600030101010101" pitchFamily="2" charset="-122"/>
              </a:endParaRPr>
            </a:p>
          </p:txBody>
        </p:sp>
        <p:sp>
          <p:nvSpPr>
            <p:cNvPr id="43025" name="Text Box 39">
              <a:extLst>
                <a:ext uri="{FF2B5EF4-FFF2-40B4-BE49-F238E27FC236}">
                  <a16:creationId xmlns:a16="http://schemas.microsoft.com/office/drawing/2014/main" id="{F5D84F92-E225-416F-AC80-C85FD429056A}"/>
                </a:ext>
              </a:extLst>
            </p:cNvPr>
            <p:cNvSpPr txBox="1">
              <a:spLocks noChangeArrowheads="1"/>
            </p:cNvSpPr>
            <p:nvPr/>
          </p:nvSpPr>
          <p:spPr bwMode="auto">
            <a:xfrm>
              <a:off x="4318" y="3209"/>
              <a:ext cx="56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宋体" panose="02010600030101010101" pitchFamily="2" charset="-122"/>
                </a:rPr>
                <a:t>a3</a:t>
              </a:r>
              <a:endParaRPr lang="zh-CN" altLang="en-US" sz="1600">
                <a:solidFill>
                  <a:schemeClr val="tx1"/>
                </a:solidFill>
                <a:latin typeface="宋体" panose="02010600030101010101" pitchFamily="2" charset="-122"/>
              </a:endParaRPr>
            </a:p>
          </p:txBody>
        </p:sp>
        <p:sp>
          <p:nvSpPr>
            <p:cNvPr id="43026" name="Text Box 40">
              <a:extLst>
                <a:ext uri="{FF2B5EF4-FFF2-40B4-BE49-F238E27FC236}">
                  <a16:creationId xmlns:a16="http://schemas.microsoft.com/office/drawing/2014/main" id="{71EB2276-CCB2-4C6C-80EB-C2581D330EFB}"/>
                </a:ext>
              </a:extLst>
            </p:cNvPr>
            <p:cNvSpPr txBox="1">
              <a:spLocks noChangeArrowheads="1"/>
            </p:cNvSpPr>
            <p:nvPr/>
          </p:nvSpPr>
          <p:spPr bwMode="auto">
            <a:xfrm>
              <a:off x="4318" y="3387"/>
              <a:ext cx="56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Times New Roman" panose="02020603050405020304" pitchFamily="18" charset="0"/>
                </a:rPr>
                <a:t>…</a:t>
              </a:r>
              <a:endParaRPr lang="zh-CN" altLang="en-US" sz="1600">
                <a:solidFill>
                  <a:schemeClr val="tx1"/>
                </a:solidFill>
                <a:latin typeface="宋体" panose="02010600030101010101" pitchFamily="2" charset="-122"/>
              </a:endParaRPr>
            </a:p>
          </p:txBody>
        </p:sp>
        <p:sp>
          <p:nvSpPr>
            <p:cNvPr id="43027" name="Text Box 41">
              <a:extLst>
                <a:ext uri="{FF2B5EF4-FFF2-40B4-BE49-F238E27FC236}">
                  <a16:creationId xmlns:a16="http://schemas.microsoft.com/office/drawing/2014/main" id="{0D354097-A54F-417B-8389-79DBD534CC97}"/>
                </a:ext>
              </a:extLst>
            </p:cNvPr>
            <p:cNvSpPr txBox="1">
              <a:spLocks noChangeArrowheads="1"/>
            </p:cNvSpPr>
            <p:nvPr/>
          </p:nvSpPr>
          <p:spPr bwMode="auto">
            <a:xfrm>
              <a:off x="4318" y="3565"/>
              <a:ext cx="56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宋体" panose="02010600030101010101" pitchFamily="2" charset="-122"/>
                </a:rPr>
                <a:t>an</a:t>
              </a:r>
              <a:endParaRPr lang="zh-CN" altLang="en-US" sz="1600">
                <a:solidFill>
                  <a:schemeClr val="tx1"/>
                </a:solidFill>
                <a:latin typeface="宋体" panose="02010600030101010101" pitchFamily="2" charset="-122"/>
              </a:endParaRPr>
            </a:p>
          </p:txBody>
        </p:sp>
        <p:sp>
          <p:nvSpPr>
            <p:cNvPr id="43028" name="Text Box 42">
              <a:extLst>
                <a:ext uri="{FF2B5EF4-FFF2-40B4-BE49-F238E27FC236}">
                  <a16:creationId xmlns:a16="http://schemas.microsoft.com/office/drawing/2014/main" id="{03530B66-E54F-4A23-8CB7-74294DA2D858}"/>
                </a:ext>
              </a:extLst>
            </p:cNvPr>
            <p:cNvSpPr txBox="1">
              <a:spLocks noChangeArrowheads="1"/>
            </p:cNvSpPr>
            <p:nvPr/>
          </p:nvSpPr>
          <p:spPr bwMode="auto">
            <a:xfrm>
              <a:off x="4150" y="2496"/>
              <a:ext cx="86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600">
                  <a:solidFill>
                    <a:schemeClr val="tx1"/>
                  </a:solidFill>
                  <a:latin typeface="Times New Roman" panose="02020603050405020304" pitchFamily="18" charset="0"/>
                </a:rPr>
                <a:t>插入后 </a:t>
              </a:r>
              <a:r>
                <a:rPr lang="en-US" altLang="zh-CN" sz="1600">
                  <a:solidFill>
                    <a:schemeClr val="tx1"/>
                  </a:solidFill>
                  <a:latin typeface="Times New Roman" panose="02020603050405020304" pitchFamily="18" charset="0"/>
                </a:rPr>
                <a:t>V</a:t>
              </a:r>
              <a:r>
                <a:rPr lang="zh-CN" altLang="en-US" sz="1600">
                  <a:solidFill>
                    <a:schemeClr val="tx1"/>
                  </a:solidFill>
                  <a:latin typeface="Times New Roman" panose="02020603050405020304" pitchFamily="18" charset="0"/>
                </a:rPr>
                <a:t>表</a:t>
              </a:r>
            </a:p>
          </p:txBody>
        </p:sp>
        <p:sp>
          <p:nvSpPr>
            <p:cNvPr id="43029" name="Text Box 43">
              <a:extLst>
                <a:ext uri="{FF2B5EF4-FFF2-40B4-BE49-F238E27FC236}">
                  <a16:creationId xmlns:a16="http://schemas.microsoft.com/office/drawing/2014/main" id="{38A301C5-6772-4A30-8CA3-B8984629DF6B}"/>
                </a:ext>
              </a:extLst>
            </p:cNvPr>
            <p:cNvSpPr txBox="1">
              <a:spLocks noChangeArrowheads="1"/>
            </p:cNvSpPr>
            <p:nvPr/>
          </p:nvSpPr>
          <p:spPr bwMode="auto">
            <a:xfrm>
              <a:off x="4318" y="3744"/>
              <a:ext cx="567" cy="179"/>
            </a:xfrm>
            <a:prstGeom prst="rect">
              <a:avLst/>
            </a:prstGeom>
            <a:solidFill>
              <a:schemeClr val="tx2"/>
            </a:solidFill>
            <a:ln w="9525">
              <a:solidFill>
                <a:schemeClr val="bg2"/>
              </a:solidFill>
              <a:miter lim="800000"/>
              <a:headEnd/>
              <a:tailEnd/>
            </a:ln>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latin typeface="宋体" panose="02010600030101010101" pitchFamily="2" charset="-122"/>
                </a:rPr>
                <a:t>X</a:t>
              </a:r>
              <a:endParaRPr lang="zh-CN" altLang="en-US" sz="1600">
                <a:latin typeface="宋体" panose="02010600030101010101" pitchFamily="2" charset="-122"/>
              </a:endParaRPr>
            </a:p>
          </p:txBody>
        </p:sp>
      </p:grpSp>
      <p:sp>
        <p:nvSpPr>
          <p:cNvPr id="20" name="AutoShape 31">
            <a:hlinkClick r:id="" action="ppaction://noaction">
              <a:snd r:embed="rId3" name="chimes.wav"/>
            </a:hlinkClick>
            <a:extLst>
              <a:ext uri="{FF2B5EF4-FFF2-40B4-BE49-F238E27FC236}">
                <a16:creationId xmlns:a16="http://schemas.microsoft.com/office/drawing/2014/main" id="{1EA34322-7BC0-4710-8B36-0EA1FA2DF2CD}"/>
              </a:ext>
            </a:extLst>
          </p:cNvPr>
          <p:cNvSpPr>
            <a:spLocks noChangeArrowheads="1"/>
          </p:cNvSpPr>
          <p:nvPr/>
        </p:nvSpPr>
        <p:spPr bwMode="auto">
          <a:xfrm>
            <a:off x="7072313" y="1571625"/>
            <a:ext cx="430212" cy="303392"/>
          </a:xfrm>
          <a:prstGeom prst="irregularSeal1">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21" name="AutoShape 32">
            <a:hlinkHover r:id="" action="ppaction://noaction" highlightClick="1"/>
            <a:extLst>
              <a:ext uri="{FF2B5EF4-FFF2-40B4-BE49-F238E27FC236}">
                <a16:creationId xmlns:a16="http://schemas.microsoft.com/office/drawing/2014/main" id="{C7B7A026-33E0-4E17-8513-15B53CC2FE38}"/>
              </a:ext>
            </a:extLst>
          </p:cNvPr>
          <p:cNvSpPr>
            <a:spLocks noChangeArrowheads="1"/>
          </p:cNvSpPr>
          <p:nvPr/>
        </p:nvSpPr>
        <p:spPr bwMode="auto">
          <a:xfrm>
            <a:off x="125413" y="841732"/>
            <a:ext cx="2203450" cy="5809536"/>
          </a:xfrm>
          <a:prstGeom prst="cloudCallout">
            <a:avLst>
              <a:gd name="adj1" fmla="val 64787"/>
              <a:gd name="adj2" fmla="val -36301"/>
            </a:avLst>
          </a:prstGeom>
          <a:solidFill>
            <a:schemeClr val="accent6">
              <a:lumMod val="60000"/>
              <a:lumOff val="40000"/>
            </a:schemeClr>
          </a:solidFill>
          <a:ln w="9525">
            <a:solidFill>
              <a:schemeClr val="tx1"/>
            </a:solidFill>
            <a:round/>
            <a:headEnd/>
            <a:tailEnd/>
          </a:ln>
        </p:spPr>
        <p:txBody>
          <a:bodyPr lIns="0" tIns="0" rIns="0" bIns="0">
            <a:spAutoFit/>
          </a:bodyPr>
          <a:lstStyle/>
          <a:p>
            <a:pPr>
              <a:defRPr/>
            </a:pPr>
            <a:r>
              <a:rPr lang="zh-CN" altLang="en-US" sz="1600" b="1" dirty="0">
                <a:latin typeface="华文中宋" panose="02010600040101010101" pitchFamily="2" charset="-122"/>
                <a:ea typeface="华文中宋" panose="02010600040101010101" pitchFamily="2" charset="-122"/>
              </a:rPr>
              <a:t>不是编程语言，</a:t>
            </a:r>
            <a:endParaRPr lang="en-US" altLang="zh-CN" sz="1600" b="1" dirty="0">
              <a:latin typeface="华文中宋" panose="02010600040101010101" pitchFamily="2" charset="-122"/>
              <a:ea typeface="华文中宋" panose="02010600040101010101" pitchFamily="2" charset="-122"/>
            </a:endParaRPr>
          </a:p>
          <a:p>
            <a:pPr>
              <a:defRPr/>
            </a:pPr>
            <a:r>
              <a:rPr lang="zh-CN" altLang="en-US" sz="1600" b="1" dirty="0">
                <a:latin typeface="华文中宋" panose="02010600040101010101" pitchFamily="2" charset="-122"/>
                <a:ea typeface="华文中宋" panose="02010600040101010101" pitchFamily="2" charset="-122"/>
              </a:rPr>
              <a:t>而是一种用于描述算法实现过程的语言，</a:t>
            </a:r>
            <a:endParaRPr lang="en-US" altLang="zh-CN" sz="1600" b="1" dirty="0">
              <a:latin typeface="华文中宋" panose="02010600040101010101" pitchFamily="2" charset="-122"/>
              <a:ea typeface="华文中宋" panose="02010600040101010101" pitchFamily="2" charset="-122"/>
            </a:endParaRPr>
          </a:p>
          <a:p>
            <a:pPr>
              <a:defRPr/>
            </a:pPr>
            <a:r>
              <a:rPr lang="zh-CN" altLang="en-US" sz="1600" b="1" dirty="0">
                <a:latin typeface="华文中宋" panose="02010600040101010101" pitchFamily="2" charset="-122"/>
                <a:ea typeface="华文中宋" panose="02010600040101010101" pitchFamily="2" charset="-122"/>
              </a:rPr>
              <a:t>伪代码具有结构清晰，代码简单，可读性好，并且类似于自然语言，甚至可以使用自然语言的特点。</a:t>
            </a:r>
            <a:endParaRPr lang="en-US" altLang="zh-CN" sz="1600" b="1" dirty="0">
              <a:latin typeface="华文中宋" panose="02010600040101010101" pitchFamily="2" charset="-122"/>
              <a:ea typeface="华文中宋" panose="02010600040101010101" pitchFamily="2" charset="-122"/>
            </a:endParaRPr>
          </a:p>
          <a:p>
            <a:pPr>
              <a:defRPr/>
            </a:pPr>
            <a:r>
              <a:rPr lang="zh-CN" altLang="en-US" sz="1600" b="1" dirty="0">
                <a:latin typeface="华文中宋" panose="02010600040101010101" pitchFamily="2" charset="-122"/>
                <a:ea typeface="华文中宋" panose="02010600040101010101" pitchFamily="2" charset="-122"/>
              </a:rPr>
              <a:t>伪代码描述的算法，可采用任何一种编程语言来实现。</a:t>
            </a:r>
            <a:endParaRPr lang="en-US" altLang="zh-CN" sz="1600" b="1" dirty="0">
              <a:latin typeface="华文中宋" panose="02010600040101010101" pitchFamily="2" charset="-122"/>
              <a:ea typeface="华文中宋" panose="02010600040101010101" pitchFamily="2" charset="-122"/>
            </a:endParaRPr>
          </a:p>
        </p:txBody>
      </p:sp>
      <p:sp>
        <p:nvSpPr>
          <p:cNvPr id="24" name="Rectangle 2">
            <a:extLst>
              <a:ext uri="{FF2B5EF4-FFF2-40B4-BE49-F238E27FC236}">
                <a16:creationId xmlns:a16="http://schemas.microsoft.com/office/drawing/2014/main" id="{7ECF7A68-23AB-4003-94B2-0D65270810D4}"/>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3.2</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线性表</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nodeType="clickPar">
                      <p:stCondLst>
                        <p:cond delay="0"/>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childTnLst>
              </p:cTn>
              <p:nextCondLst>
                <p:cond evt="onClick" delay="0">
                  <p:tgtEl>
                    <p:spTgt spid="20"/>
                  </p:tgtEl>
                </p:cond>
              </p:nextCondLst>
            </p:seq>
          </p:childTnLst>
        </p:cTn>
      </p:par>
    </p:tnLst>
    <p:bldLst>
      <p:bldP spid="21"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a:extLst>
              <a:ext uri="{FF2B5EF4-FFF2-40B4-BE49-F238E27FC236}">
                <a16:creationId xmlns:a16="http://schemas.microsoft.com/office/drawing/2014/main" id="{BE6F9F91-D583-43C3-9FA9-3B3A856D7B73}"/>
              </a:ext>
            </a:extLst>
          </p:cNvPr>
          <p:cNvSpPr>
            <a:spLocks noGrp="1" noChangeArrowheads="1"/>
          </p:cNvSpPr>
          <p:nvPr>
            <p:ph idx="1"/>
          </p:nvPr>
        </p:nvSpPr>
        <p:spPr>
          <a:xfrm>
            <a:off x="106784" y="1080467"/>
            <a:ext cx="6121400" cy="5876925"/>
          </a:xfrm>
        </p:spPr>
        <p:txBody>
          <a:bodyPr/>
          <a:lstStyle/>
          <a:p>
            <a:pPr marL="285750" indent="-285750">
              <a:lnSpc>
                <a:spcPct val="80000"/>
              </a:lnSpc>
            </a:pPr>
            <a:r>
              <a:rPr lang="zh-CN" altLang="en-US" sz="2800" dirty="0">
                <a:latin typeface="Times New Roman" panose="02020603050405020304" pitchFamily="18" charset="0"/>
                <a:ea typeface="华文中宋" panose="02010600040101010101" pitchFamily="2" charset="-122"/>
                <a:cs typeface="Times New Roman" panose="02020603050405020304" pitchFamily="18" charset="0"/>
              </a:rPr>
              <a:t>在非尾处插入</a:t>
            </a:r>
          </a:p>
          <a:p>
            <a:pPr marL="862013" lvl="1">
              <a:lnSpc>
                <a:spcPct val="80000"/>
              </a:lnSpc>
              <a:buFontTx/>
              <a:buNone/>
            </a:pPr>
            <a:r>
              <a:rPr lang="en-US" altLang="zh-CN" sz="1800" dirty="0" err="1">
                <a:latin typeface="Times New Roman" panose="02020603050405020304" pitchFamily="18" charset="0"/>
                <a:ea typeface="华文中宋" panose="02010600040101010101" pitchFamily="2" charset="-122"/>
                <a:cs typeface="Times New Roman" panose="02020603050405020304" pitchFamily="18" charset="0"/>
              </a:rPr>
              <a:t>InsertList</a:t>
            </a: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V, n, </a:t>
            </a:r>
            <a:r>
              <a:rPr lang="en-US" altLang="zh-CN" sz="1800" dirty="0" err="1">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X ) </a:t>
            </a:r>
          </a:p>
          <a:p>
            <a:pPr marL="862013" lvl="1">
              <a:lnSpc>
                <a:spcPct val="80000"/>
              </a:lnSpc>
              <a:buFontTx/>
              <a:buNone/>
            </a:pP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a:t>
            </a:r>
          </a:p>
          <a:p>
            <a:pPr marL="862013" lvl="1">
              <a:lnSpc>
                <a:spcPct val="80000"/>
              </a:lnSpc>
              <a:buFontTx/>
              <a:buNone/>
            </a:pP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if ( n &gt;= </a:t>
            </a:r>
            <a:r>
              <a:rPr lang="en-US" altLang="zh-CN" sz="1800" dirty="0" err="1">
                <a:latin typeface="Times New Roman" panose="02020603050405020304" pitchFamily="18" charset="0"/>
                <a:ea typeface="华文中宋" panose="02010600040101010101" pitchFamily="2" charset="-122"/>
                <a:cs typeface="Times New Roman" panose="02020603050405020304" pitchFamily="18" charset="0"/>
              </a:rPr>
              <a:t>max_size</a:t>
            </a: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 { //</a:t>
            </a:r>
            <a:r>
              <a:rPr lang="zh-CN" altLang="en-US" sz="1800" dirty="0">
                <a:latin typeface="Times New Roman" panose="02020603050405020304" pitchFamily="18" charset="0"/>
                <a:ea typeface="华文中宋" panose="02010600040101010101" pitchFamily="2" charset="-122"/>
                <a:cs typeface="Times New Roman" panose="02020603050405020304" pitchFamily="18" charset="0"/>
              </a:rPr>
              <a:t>或用函数来判断</a:t>
            </a:r>
            <a:endParaRPr lang="en-US" altLang="zh-CN" sz="1800" dirty="0">
              <a:latin typeface="Times New Roman" panose="02020603050405020304" pitchFamily="18" charset="0"/>
              <a:ea typeface="华文中宋" panose="02010600040101010101" pitchFamily="2" charset="-122"/>
              <a:cs typeface="Times New Roman" panose="02020603050405020304" pitchFamily="18" charset="0"/>
            </a:endParaRPr>
          </a:p>
          <a:p>
            <a:pPr marL="862013" lvl="1">
              <a:lnSpc>
                <a:spcPct val="80000"/>
              </a:lnSpc>
              <a:buFontTx/>
              <a:buNone/>
            </a:pP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1800" dirty="0">
                <a:latin typeface="Times New Roman" panose="02020603050405020304" pitchFamily="18" charset="0"/>
                <a:ea typeface="华文中宋" panose="02010600040101010101" pitchFamily="2" charset="-122"/>
                <a:cs typeface="Times New Roman" panose="02020603050405020304" pitchFamily="18" charset="0"/>
              </a:rPr>
              <a:t>表满， </a:t>
            </a: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return</a:t>
            </a:r>
          </a:p>
          <a:p>
            <a:pPr marL="862013" lvl="1">
              <a:lnSpc>
                <a:spcPct val="80000"/>
              </a:lnSpc>
              <a:buFontTx/>
              <a:buNone/>
            </a:pP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a:t>
            </a:r>
          </a:p>
          <a:p>
            <a:pPr marL="862013" lvl="1">
              <a:lnSpc>
                <a:spcPct val="80000"/>
              </a:lnSpc>
              <a:buFontTx/>
              <a:buNone/>
            </a:pP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if ( </a:t>
            </a:r>
            <a:r>
              <a:rPr lang="en-US" altLang="zh-CN" sz="1800" dirty="0" err="1">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&lt; 1 ) or ( </a:t>
            </a:r>
            <a:r>
              <a:rPr lang="en-US" altLang="zh-CN" sz="1800" dirty="0" err="1">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&gt; n + 1 ) then {</a:t>
            </a:r>
          </a:p>
          <a:p>
            <a:pPr marL="862013" lvl="1">
              <a:lnSpc>
                <a:spcPct val="80000"/>
              </a:lnSpc>
              <a:buFontTx/>
              <a:buNone/>
            </a:pP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1800" dirty="0">
                <a:latin typeface="Times New Roman" panose="02020603050405020304" pitchFamily="18" charset="0"/>
                <a:ea typeface="华文中宋" panose="02010600040101010101" pitchFamily="2" charset="-122"/>
                <a:cs typeface="Times New Roman" panose="02020603050405020304" pitchFamily="18" charset="0"/>
              </a:rPr>
              <a:t>参数 </a:t>
            </a:r>
            <a:r>
              <a:rPr lang="en-US" altLang="zh-CN" sz="1800" dirty="0" err="1">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1800" dirty="0">
                <a:latin typeface="Times New Roman" panose="02020603050405020304" pitchFamily="18" charset="0"/>
                <a:ea typeface="华文中宋" panose="02010600040101010101" pitchFamily="2" charset="-122"/>
                <a:cs typeface="Times New Roman" panose="02020603050405020304" pitchFamily="18" charset="0"/>
              </a:rPr>
              <a:t>错误，</a:t>
            </a: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return </a:t>
            </a:r>
          </a:p>
          <a:p>
            <a:pPr marL="862013" lvl="1">
              <a:lnSpc>
                <a:spcPct val="80000"/>
              </a:lnSpc>
              <a:buFontTx/>
              <a:buNone/>
            </a:pP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a:t>
            </a:r>
          </a:p>
          <a:p>
            <a:pPr marL="862013" lvl="1">
              <a:lnSpc>
                <a:spcPct val="80000"/>
              </a:lnSpc>
              <a:buFontTx/>
              <a:buNone/>
            </a:pP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else {</a:t>
            </a:r>
          </a:p>
          <a:p>
            <a:pPr marL="862013" lvl="1">
              <a:lnSpc>
                <a:spcPct val="80000"/>
              </a:lnSpc>
              <a:buFontTx/>
              <a:buNone/>
            </a:pP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for j = n to </a:t>
            </a:r>
            <a:r>
              <a:rPr lang="en-US" altLang="zh-CN" sz="1800" dirty="0" err="1">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step –1</a:t>
            </a:r>
          </a:p>
          <a:p>
            <a:pPr marL="862013" lvl="1">
              <a:lnSpc>
                <a:spcPct val="80000"/>
              </a:lnSpc>
              <a:buFontTx/>
              <a:buNone/>
            </a:pP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V[j+1] ← V[j]</a:t>
            </a:r>
          </a:p>
          <a:p>
            <a:pPr marL="862013" lvl="1">
              <a:lnSpc>
                <a:spcPct val="80000"/>
              </a:lnSpc>
              <a:buFontTx/>
              <a:buNone/>
            </a:pP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end (j)</a:t>
            </a:r>
          </a:p>
          <a:p>
            <a:pPr marL="862013" lvl="1">
              <a:lnSpc>
                <a:spcPct val="80000"/>
              </a:lnSpc>
              <a:buFontTx/>
              <a:buNone/>
            </a:pP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V[</a:t>
            </a:r>
            <a:r>
              <a:rPr lang="en-US" altLang="zh-CN" sz="1800" dirty="0" err="1">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 X</a:t>
            </a:r>
          </a:p>
          <a:p>
            <a:pPr marL="862013" lvl="1">
              <a:lnSpc>
                <a:spcPct val="80000"/>
              </a:lnSpc>
              <a:buFontTx/>
              <a:buNone/>
            </a:pP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n = n + 1</a:t>
            </a:r>
          </a:p>
          <a:p>
            <a:pPr marL="862013" lvl="1">
              <a:lnSpc>
                <a:spcPct val="80000"/>
              </a:lnSpc>
              <a:buFontTx/>
              <a:buNone/>
            </a:pP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return</a:t>
            </a:r>
          </a:p>
          <a:p>
            <a:pPr marL="862013" lvl="1">
              <a:lnSpc>
                <a:spcPct val="80000"/>
              </a:lnSpc>
              <a:buFontTx/>
              <a:buNone/>
            </a:pP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a:t>
            </a:r>
          </a:p>
          <a:p>
            <a:pPr marL="862013" lvl="1">
              <a:lnSpc>
                <a:spcPct val="80000"/>
              </a:lnSpc>
              <a:buFontTx/>
              <a:buNone/>
            </a:pP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a:t>
            </a:r>
          </a:p>
          <a:p>
            <a:pPr marL="862013" lvl="1">
              <a:lnSpc>
                <a:spcPct val="80000"/>
              </a:lnSpc>
              <a:buFontTx/>
              <a:buNone/>
            </a:pPr>
            <a:r>
              <a:rPr lang="zh-CN" altLang="en-US" sz="18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hlinkClick r:id="rId3" action="ppaction://hlinkfile"/>
              </a:rPr>
              <a:t>参见：</a:t>
            </a:r>
            <a:r>
              <a:rPr lang="en-US" altLang="zh-CN" sz="1800" dirty="0" err="1">
                <a:solidFill>
                  <a:schemeClr val="tx2"/>
                </a:solidFill>
                <a:latin typeface="Times New Roman" panose="02020603050405020304" pitchFamily="18" charset="0"/>
                <a:ea typeface="华文中宋" panose="02010600040101010101" pitchFamily="2" charset="-122"/>
                <a:cs typeface="Times New Roman" panose="02020603050405020304" pitchFamily="18" charset="0"/>
                <a:hlinkClick r:id="rId3" action="ppaction://hlinkfile"/>
              </a:rPr>
              <a:t>CSampleList</a:t>
            </a:r>
            <a:endParaRPr lang="en-US" altLang="zh-CN" sz="18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endParaRPr>
          </a:p>
          <a:p>
            <a:pPr marL="862013" lvl="1">
              <a:lnSpc>
                <a:spcPct val="80000"/>
              </a:lnSpc>
              <a:buFontTx/>
              <a:buNone/>
            </a:pPr>
            <a:r>
              <a:rPr lang="en-US" altLang="zh-CN" sz="18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18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（伪代码转化为</a:t>
            </a:r>
            <a:r>
              <a:rPr lang="en-US" altLang="zh-CN" sz="18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C++</a:t>
            </a:r>
            <a:r>
              <a:rPr lang="zh-CN" altLang="en-US" sz="18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代码）</a:t>
            </a:r>
            <a:endParaRPr lang="en-US" altLang="zh-CN" sz="18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5058" name="灯片编号占位符 5">
            <a:extLst>
              <a:ext uri="{FF2B5EF4-FFF2-40B4-BE49-F238E27FC236}">
                <a16:creationId xmlns:a16="http://schemas.microsoft.com/office/drawing/2014/main" id="{5E6BC75C-3591-442E-A20A-E7C91733E8C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1592C763-7BD2-4386-9A7B-42AF5137AEFD}" type="slidenum">
              <a:rPr lang="zh-CN" altLang="en-US" sz="1400" b="0" smtClean="0">
                <a:latin typeface="Arial" panose="020B0604020202020204" pitchFamily="34" charset="0"/>
              </a:rPr>
              <a:pPr>
                <a:spcBef>
                  <a:spcPct val="0"/>
                </a:spcBef>
                <a:buFontTx/>
                <a:buNone/>
              </a:pPr>
              <a:t>16</a:t>
            </a:fld>
            <a:endParaRPr lang="en-US" altLang="zh-CN" sz="1400" b="0">
              <a:latin typeface="Times New Roman" panose="02020603050405020304" pitchFamily="18" charset="0"/>
            </a:endParaRPr>
          </a:p>
        </p:txBody>
      </p:sp>
      <p:grpSp>
        <p:nvGrpSpPr>
          <p:cNvPr id="45061" name="Group 25">
            <a:extLst>
              <a:ext uri="{FF2B5EF4-FFF2-40B4-BE49-F238E27FC236}">
                <a16:creationId xmlns:a16="http://schemas.microsoft.com/office/drawing/2014/main" id="{665527FA-C6CD-46A0-A99E-2891EE2FDF28}"/>
              </a:ext>
            </a:extLst>
          </p:cNvPr>
          <p:cNvGrpSpPr>
            <a:grpSpLocks/>
          </p:cNvGrpSpPr>
          <p:nvPr/>
        </p:nvGrpSpPr>
        <p:grpSpPr bwMode="auto">
          <a:xfrm>
            <a:off x="5824538" y="1949450"/>
            <a:ext cx="3300412" cy="2127250"/>
            <a:chOff x="3314" y="1875"/>
            <a:chExt cx="2079" cy="1340"/>
          </a:xfrm>
        </p:grpSpPr>
        <p:sp>
          <p:nvSpPr>
            <p:cNvPr id="45063" name="Text Box 26">
              <a:extLst>
                <a:ext uri="{FF2B5EF4-FFF2-40B4-BE49-F238E27FC236}">
                  <a16:creationId xmlns:a16="http://schemas.microsoft.com/office/drawing/2014/main" id="{055139E3-FFC2-47D1-BC55-D6B856D01985}"/>
                </a:ext>
              </a:extLst>
            </p:cNvPr>
            <p:cNvSpPr txBox="1">
              <a:spLocks noChangeArrowheads="1"/>
            </p:cNvSpPr>
            <p:nvPr/>
          </p:nvSpPr>
          <p:spPr bwMode="auto">
            <a:xfrm>
              <a:off x="4109" y="2146"/>
              <a:ext cx="5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宋体" panose="02010600030101010101" pitchFamily="2" charset="-122"/>
                </a:rPr>
                <a:t>a1</a:t>
              </a:r>
            </a:p>
          </p:txBody>
        </p:sp>
        <p:sp>
          <p:nvSpPr>
            <p:cNvPr id="45064" name="Text Box 27">
              <a:extLst>
                <a:ext uri="{FF2B5EF4-FFF2-40B4-BE49-F238E27FC236}">
                  <a16:creationId xmlns:a16="http://schemas.microsoft.com/office/drawing/2014/main" id="{E561C016-F213-4433-955F-5952A42E5A63}"/>
                </a:ext>
              </a:extLst>
            </p:cNvPr>
            <p:cNvSpPr txBox="1">
              <a:spLocks noChangeArrowheads="1"/>
            </p:cNvSpPr>
            <p:nvPr/>
          </p:nvSpPr>
          <p:spPr bwMode="auto">
            <a:xfrm>
              <a:off x="4109" y="2324"/>
              <a:ext cx="5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dirty="0">
                  <a:solidFill>
                    <a:schemeClr val="tx1"/>
                  </a:solidFill>
                  <a:latin typeface="Times New Roman" panose="02020603050405020304" pitchFamily="18" charset="0"/>
                </a:rPr>
                <a:t>…</a:t>
              </a:r>
              <a:endParaRPr lang="zh-CN" altLang="en-US" sz="1600" dirty="0">
                <a:solidFill>
                  <a:schemeClr val="tx1"/>
                </a:solidFill>
                <a:latin typeface="宋体" panose="02010600030101010101" pitchFamily="2" charset="-122"/>
              </a:endParaRPr>
            </a:p>
          </p:txBody>
        </p:sp>
        <p:sp>
          <p:nvSpPr>
            <p:cNvPr id="45065" name="Text Box 28">
              <a:extLst>
                <a:ext uri="{FF2B5EF4-FFF2-40B4-BE49-F238E27FC236}">
                  <a16:creationId xmlns:a16="http://schemas.microsoft.com/office/drawing/2014/main" id="{5B5643F7-0EE1-4A4D-87CE-C874E35387A2}"/>
                </a:ext>
              </a:extLst>
            </p:cNvPr>
            <p:cNvSpPr txBox="1">
              <a:spLocks noChangeArrowheads="1"/>
            </p:cNvSpPr>
            <p:nvPr/>
          </p:nvSpPr>
          <p:spPr bwMode="auto">
            <a:xfrm>
              <a:off x="4109" y="2502"/>
              <a:ext cx="5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宋体" panose="02010600030101010101" pitchFamily="2" charset="-122"/>
                </a:rPr>
                <a:t>ai</a:t>
              </a:r>
              <a:endParaRPr lang="zh-CN" altLang="en-US" sz="1600">
                <a:solidFill>
                  <a:schemeClr val="tx1"/>
                </a:solidFill>
                <a:latin typeface="宋体" panose="02010600030101010101" pitchFamily="2" charset="-122"/>
              </a:endParaRPr>
            </a:p>
          </p:txBody>
        </p:sp>
        <p:sp>
          <p:nvSpPr>
            <p:cNvPr id="45066" name="Text Box 29">
              <a:extLst>
                <a:ext uri="{FF2B5EF4-FFF2-40B4-BE49-F238E27FC236}">
                  <a16:creationId xmlns:a16="http://schemas.microsoft.com/office/drawing/2014/main" id="{2B51510E-5F1D-4D81-A61C-4DD41D8A4D57}"/>
                </a:ext>
              </a:extLst>
            </p:cNvPr>
            <p:cNvSpPr txBox="1">
              <a:spLocks noChangeArrowheads="1"/>
            </p:cNvSpPr>
            <p:nvPr/>
          </p:nvSpPr>
          <p:spPr bwMode="auto">
            <a:xfrm>
              <a:off x="4109" y="2680"/>
              <a:ext cx="5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Times New Roman" panose="02020603050405020304" pitchFamily="18" charset="0"/>
                </a:rPr>
                <a:t>…</a:t>
              </a:r>
              <a:endParaRPr lang="zh-CN" altLang="en-US" sz="1600">
                <a:solidFill>
                  <a:schemeClr val="tx1"/>
                </a:solidFill>
                <a:latin typeface="宋体" panose="02010600030101010101" pitchFamily="2" charset="-122"/>
              </a:endParaRPr>
            </a:p>
          </p:txBody>
        </p:sp>
        <p:sp>
          <p:nvSpPr>
            <p:cNvPr id="45067" name="Text Box 30">
              <a:extLst>
                <a:ext uri="{FF2B5EF4-FFF2-40B4-BE49-F238E27FC236}">
                  <a16:creationId xmlns:a16="http://schemas.microsoft.com/office/drawing/2014/main" id="{F8AA179E-EF8B-4E4F-9FC2-6D42FF622260}"/>
                </a:ext>
              </a:extLst>
            </p:cNvPr>
            <p:cNvSpPr txBox="1">
              <a:spLocks noChangeArrowheads="1"/>
            </p:cNvSpPr>
            <p:nvPr/>
          </p:nvSpPr>
          <p:spPr bwMode="auto">
            <a:xfrm>
              <a:off x="4109" y="2858"/>
              <a:ext cx="5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宋体" panose="02010600030101010101" pitchFamily="2" charset="-122"/>
                </a:rPr>
                <a:t>an</a:t>
              </a:r>
              <a:endParaRPr lang="zh-CN" altLang="en-US" sz="1600">
                <a:solidFill>
                  <a:schemeClr val="tx1"/>
                </a:solidFill>
                <a:latin typeface="宋体" panose="02010600030101010101" pitchFamily="2" charset="-122"/>
              </a:endParaRPr>
            </a:p>
          </p:txBody>
        </p:sp>
        <p:sp>
          <p:nvSpPr>
            <p:cNvPr id="45068" name="Text Box 31">
              <a:extLst>
                <a:ext uri="{FF2B5EF4-FFF2-40B4-BE49-F238E27FC236}">
                  <a16:creationId xmlns:a16="http://schemas.microsoft.com/office/drawing/2014/main" id="{311E5CEA-934C-43AC-BD60-09177BB6DC02}"/>
                </a:ext>
              </a:extLst>
            </p:cNvPr>
            <p:cNvSpPr txBox="1">
              <a:spLocks noChangeArrowheads="1"/>
            </p:cNvSpPr>
            <p:nvPr/>
          </p:nvSpPr>
          <p:spPr bwMode="auto">
            <a:xfrm>
              <a:off x="4123" y="1888"/>
              <a:ext cx="52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600">
                  <a:solidFill>
                    <a:schemeClr val="tx1"/>
                  </a:solidFill>
                  <a:latin typeface="Times New Roman" panose="02020603050405020304" pitchFamily="18" charset="0"/>
                </a:rPr>
                <a:t>插入前</a:t>
              </a:r>
            </a:p>
          </p:txBody>
        </p:sp>
        <p:sp>
          <p:nvSpPr>
            <p:cNvPr id="45069" name="Text Box 32">
              <a:extLst>
                <a:ext uri="{FF2B5EF4-FFF2-40B4-BE49-F238E27FC236}">
                  <a16:creationId xmlns:a16="http://schemas.microsoft.com/office/drawing/2014/main" id="{800862EB-BD4A-4AC4-B58F-B051A43E7ED2}"/>
                </a:ext>
              </a:extLst>
            </p:cNvPr>
            <p:cNvSpPr txBox="1">
              <a:spLocks noChangeArrowheads="1"/>
            </p:cNvSpPr>
            <p:nvPr/>
          </p:nvSpPr>
          <p:spPr bwMode="auto">
            <a:xfrm>
              <a:off x="4834" y="1875"/>
              <a:ext cx="559"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600">
                  <a:solidFill>
                    <a:schemeClr val="tx1"/>
                  </a:solidFill>
                  <a:latin typeface="Times New Roman" panose="02020603050405020304" pitchFamily="18" charset="0"/>
                </a:rPr>
                <a:t>插入后</a:t>
              </a:r>
            </a:p>
          </p:txBody>
        </p:sp>
        <p:sp>
          <p:nvSpPr>
            <p:cNvPr id="45070" name="Text Box 33">
              <a:extLst>
                <a:ext uri="{FF2B5EF4-FFF2-40B4-BE49-F238E27FC236}">
                  <a16:creationId xmlns:a16="http://schemas.microsoft.com/office/drawing/2014/main" id="{5C437E50-EE56-4BDB-B961-62185DD636FF}"/>
                </a:ext>
              </a:extLst>
            </p:cNvPr>
            <p:cNvSpPr txBox="1">
              <a:spLocks noChangeArrowheads="1"/>
            </p:cNvSpPr>
            <p:nvPr/>
          </p:nvSpPr>
          <p:spPr bwMode="auto">
            <a:xfrm>
              <a:off x="3314" y="2418"/>
              <a:ext cx="540" cy="179"/>
            </a:xfrm>
            <a:prstGeom prst="rect">
              <a:avLst/>
            </a:prstGeom>
            <a:solidFill>
              <a:schemeClr val="tx2"/>
            </a:solidFill>
            <a:ln w="9525">
              <a:solidFill>
                <a:schemeClr val="bg2"/>
              </a:solidFill>
              <a:miter lim="800000"/>
              <a:headEnd/>
              <a:tailEnd/>
            </a:ln>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latin typeface="宋体" panose="02010600030101010101" pitchFamily="2" charset="-122"/>
                </a:rPr>
                <a:t>X</a:t>
              </a:r>
              <a:endParaRPr lang="zh-CN" altLang="en-US" sz="1600">
                <a:latin typeface="宋体" panose="02010600030101010101" pitchFamily="2" charset="-122"/>
              </a:endParaRPr>
            </a:p>
          </p:txBody>
        </p:sp>
        <p:sp>
          <p:nvSpPr>
            <p:cNvPr id="45071" name="Text Box 34">
              <a:extLst>
                <a:ext uri="{FF2B5EF4-FFF2-40B4-BE49-F238E27FC236}">
                  <a16:creationId xmlns:a16="http://schemas.microsoft.com/office/drawing/2014/main" id="{3A8A04A7-98BC-490F-AA1D-27705F8D3DE2}"/>
                </a:ext>
              </a:extLst>
            </p:cNvPr>
            <p:cNvSpPr txBox="1">
              <a:spLocks noChangeArrowheads="1"/>
            </p:cNvSpPr>
            <p:nvPr/>
          </p:nvSpPr>
          <p:spPr bwMode="auto">
            <a:xfrm>
              <a:off x="4836" y="2134"/>
              <a:ext cx="5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宋体" panose="02010600030101010101" pitchFamily="2" charset="-122"/>
                </a:rPr>
                <a:t>a1</a:t>
              </a:r>
            </a:p>
          </p:txBody>
        </p:sp>
        <p:sp>
          <p:nvSpPr>
            <p:cNvPr id="45072" name="Text Box 35">
              <a:extLst>
                <a:ext uri="{FF2B5EF4-FFF2-40B4-BE49-F238E27FC236}">
                  <a16:creationId xmlns:a16="http://schemas.microsoft.com/office/drawing/2014/main" id="{3147E4C5-58B1-470A-AECE-331E12B8C2CF}"/>
                </a:ext>
              </a:extLst>
            </p:cNvPr>
            <p:cNvSpPr txBox="1">
              <a:spLocks noChangeArrowheads="1"/>
            </p:cNvSpPr>
            <p:nvPr/>
          </p:nvSpPr>
          <p:spPr bwMode="auto">
            <a:xfrm>
              <a:off x="4836" y="2312"/>
              <a:ext cx="5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Times New Roman" panose="02020603050405020304" pitchFamily="18" charset="0"/>
                </a:rPr>
                <a:t>…</a:t>
              </a:r>
              <a:endParaRPr lang="zh-CN" altLang="en-US" sz="1600">
                <a:solidFill>
                  <a:schemeClr val="tx1"/>
                </a:solidFill>
                <a:latin typeface="宋体" panose="02010600030101010101" pitchFamily="2" charset="-122"/>
              </a:endParaRPr>
            </a:p>
          </p:txBody>
        </p:sp>
        <p:sp>
          <p:nvSpPr>
            <p:cNvPr id="45073" name="Text Box 36">
              <a:extLst>
                <a:ext uri="{FF2B5EF4-FFF2-40B4-BE49-F238E27FC236}">
                  <a16:creationId xmlns:a16="http://schemas.microsoft.com/office/drawing/2014/main" id="{06D2DAB6-FCC1-4156-B923-92FC3BBC5861}"/>
                </a:ext>
              </a:extLst>
            </p:cNvPr>
            <p:cNvSpPr txBox="1">
              <a:spLocks noChangeArrowheads="1"/>
            </p:cNvSpPr>
            <p:nvPr/>
          </p:nvSpPr>
          <p:spPr bwMode="auto">
            <a:xfrm>
              <a:off x="4836" y="2680"/>
              <a:ext cx="5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宋体" panose="02010600030101010101" pitchFamily="2" charset="-122"/>
                </a:rPr>
                <a:t>ai</a:t>
              </a:r>
              <a:endParaRPr lang="zh-CN" altLang="en-US" sz="1600">
                <a:solidFill>
                  <a:schemeClr val="tx1"/>
                </a:solidFill>
                <a:latin typeface="宋体" panose="02010600030101010101" pitchFamily="2" charset="-122"/>
              </a:endParaRPr>
            </a:p>
          </p:txBody>
        </p:sp>
        <p:sp>
          <p:nvSpPr>
            <p:cNvPr id="45074" name="Text Box 37">
              <a:extLst>
                <a:ext uri="{FF2B5EF4-FFF2-40B4-BE49-F238E27FC236}">
                  <a16:creationId xmlns:a16="http://schemas.microsoft.com/office/drawing/2014/main" id="{62A78CEA-4683-43B4-99D4-8EDB5490EA54}"/>
                </a:ext>
              </a:extLst>
            </p:cNvPr>
            <p:cNvSpPr txBox="1">
              <a:spLocks noChangeArrowheads="1"/>
            </p:cNvSpPr>
            <p:nvPr/>
          </p:nvSpPr>
          <p:spPr bwMode="auto">
            <a:xfrm>
              <a:off x="4836" y="2858"/>
              <a:ext cx="5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Times New Roman" panose="02020603050405020304" pitchFamily="18" charset="0"/>
                </a:rPr>
                <a:t>…</a:t>
              </a:r>
              <a:endParaRPr lang="zh-CN" altLang="en-US" sz="1600">
                <a:solidFill>
                  <a:schemeClr val="tx1"/>
                </a:solidFill>
                <a:latin typeface="宋体" panose="02010600030101010101" pitchFamily="2" charset="-122"/>
              </a:endParaRPr>
            </a:p>
          </p:txBody>
        </p:sp>
        <p:sp>
          <p:nvSpPr>
            <p:cNvPr id="45075" name="Text Box 38">
              <a:extLst>
                <a:ext uri="{FF2B5EF4-FFF2-40B4-BE49-F238E27FC236}">
                  <a16:creationId xmlns:a16="http://schemas.microsoft.com/office/drawing/2014/main" id="{2EEAC3CA-B1F5-41A5-A588-F205B8C5A8A9}"/>
                </a:ext>
              </a:extLst>
            </p:cNvPr>
            <p:cNvSpPr txBox="1">
              <a:spLocks noChangeArrowheads="1"/>
            </p:cNvSpPr>
            <p:nvPr/>
          </p:nvSpPr>
          <p:spPr bwMode="auto">
            <a:xfrm>
              <a:off x="4836" y="3036"/>
              <a:ext cx="5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宋体" panose="02010600030101010101" pitchFamily="2" charset="-122"/>
                </a:rPr>
                <a:t>an</a:t>
              </a:r>
              <a:endParaRPr lang="zh-CN" altLang="en-US" sz="1600">
                <a:solidFill>
                  <a:schemeClr val="tx1"/>
                </a:solidFill>
                <a:latin typeface="宋体" panose="02010600030101010101" pitchFamily="2" charset="-122"/>
              </a:endParaRPr>
            </a:p>
          </p:txBody>
        </p:sp>
        <p:sp>
          <p:nvSpPr>
            <p:cNvPr id="45076" name="Text Box 39">
              <a:extLst>
                <a:ext uri="{FF2B5EF4-FFF2-40B4-BE49-F238E27FC236}">
                  <a16:creationId xmlns:a16="http://schemas.microsoft.com/office/drawing/2014/main" id="{77A55297-BC81-4C6D-A77C-C7AA518AC857}"/>
                </a:ext>
              </a:extLst>
            </p:cNvPr>
            <p:cNvSpPr txBox="1">
              <a:spLocks noChangeArrowheads="1"/>
            </p:cNvSpPr>
            <p:nvPr/>
          </p:nvSpPr>
          <p:spPr bwMode="auto">
            <a:xfrm>
              <a:off x="4836" y="2497"/>
              <a:ext cx="540" cy="179"/>
            </a:xfrm>
            <a:prstGeom prst="rect">
              <a:avLst/>
            </a:prstGeom>
            <a:solidFill>
              <a:schemeClr val="tx2"/>
            </a:solidFill>
            <a:ln w="9525">
              <a:solidFill>
                <a:schemeClr val="bg2"/>
              </a:solidFill>
              <a:miter lim="800000"/>
              <a:headEnd/>
              <a:tailEnd/>
            </a:ln>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latin typeface="宋体" panose="02010600030101010101" pitchFamily="2" charset="-122"/>
                </a:rPr>
                <a:t>X</a:t>
              </a:r>
              <a:endParaRPr lang="zh-CN" altLang="en-US" sz="1600">
                <a:latin typeface="宋体" panose="02010600030101010101" pitchFamily="2" charset="-122"/>
              </a:endParaRPr>
            </a:p>
          </p:txBody>
        </p:sp>
        <p:sp>
          <p:nvSpPr>
            <p:cNvPr id="45077" name="Line 40">
              <a:extLst>
                <a:ext uri="{FF2B5EF4-FFF2-40B4-BE49-F238E27FC236}">
                  <a16:creationId xmlns:a16="http://schemas.microsoft.com/office/drawing/2014/main" id="{FEBA11C1-CCE2-48E1-810E-CFAE19FFB9F5}"/>
                </a:ext>
              </a:extLst>
            </p:cNvPr>
            <p:cNvSpPr>
              <a:spLocks noChangeShapeType="1"/>
            </p:cNvSpPr>
            <p:nvPr/>
          </p:nvSpPr>
          <p:spPr bwMode="auto">
            <a:xfrm>
              <a:off x="3875" y="2507"/>
              <a:ext cx="19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45062" name="Rectangle 41">
            <a:extLst>
              <a:ext uri="{FF2B5EF4-FFF2-40B4-BE49-F238E27FC236}">
                <a16:creationId xmlns:a16="http://schemas.microsoft.com/office/drawing/2014/main" id="{4CC29081-7AC7-4E4D-9A24-68B1FF1E074B}"/>
              </a:ext>
            </a:extLst>
          </p:cNvPr>
          <p:cNvSpPr>
            <a:spLocks noChangeArrowheads="1"/>
          </p:cNvSpPr>
          <p:nvPr/>
        </p:nvSpPr>
        <p:spPr bwMode="auto">
          <a:xfrm>
            <a:off x="3455368" y="4502943"/>
            <a:ext cx="5688632"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b="1">
                <a:solidFill>
                  <a:schemeClr val="bg2"/>
                </a:solidFill>
                <a:latin typeface="Bookman" pitchFamily="18" charset="0"/>
              </a:defRPr>
            </a:lvl1pPr>
            <a:lvl2pPr marL="862013"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lvl="1">
              <a:lnSpc>
                <a:spcPct val="80000"/>
              </a:lnSpc>
            </a:pPr>
            <a:r>
              <a:rPr lang="zh-CN" altLang="en-US" sz="22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表满否</a:t>
            </a:r>
            <a:endParaRPr lang="en-US" altLang="zh-CN" sz="22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endParaRPr>
          </a:p>
          <a:p>
            <a:pPr lvl="1">
              <a:lnSpc>
                <a:spcPct val="80000"/>
              </a:lnSpc>
            </a:pPr>
            <a:r>
              <a:rPr lang="zh-CN" altLang="en-US" sz="22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合理的插入位置</a:t>
            </a:r>
          </a:p>
          <a:p>
            <a:pPr lvl="1">
              <a:lnSpc>
                <a:spcPct val="80000"/>
              </a:lnSpc>
            </a:pPr>
            <a:r>
              <a:rPr lang="zh-CN" altLang="en-US" sz="22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第 </a:t>
            </a:r>
            <a:r>
              <a:rPr lang="en-US" altLang="zh-CN" sz="2200" dirty="0" err="1">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2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2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个以后的元素（包括第 </a:t>
            </a:r>
            <a:r>
              <a:rPr lang="en-US" altLang="zh-CN" sz="2200" dirty="0" err="1">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2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2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个元素）向后窜一个元素位置</a:t>
            </a:r>
          </a:p>
          <a:p>
            <a:pPr lvl="1">
              <a:lnSpc>
                <a:spcPct val="80000"/>
              </a:lnSpc>
            </a:pPr>
            <a:r>
              <a:rPr lang="zh-CN" altLang="en-US" sz="22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把 </a:t>
            </a:r>
            <a:r>
              <a:rPr lang="en-US" altLang="zh-CN" sz="22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X </a:t>
            </a:r>
            <a:r>
              <a:rPr lang="zh-CN" altLang="en-US" sz="22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元素放在第 </a:t>
            </a:r>
            <a:r>
              <a:rPr lang="en-US" altLang="zh-CN" sz="2200" dirty="0" err="1">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2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2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个元素位置上</a:t>
            </a:r>
          </a:p>
          <a:p>
            <a:pPr lvl="1">
              <a:lnSpc>
                <a:spcPct val="80000"/>
              </a:lnSpc>
            </a:pPr>
            <a:r>
              <a:rPr lang="zh-CN" altLang="en-US" sz="22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线性表的有效元素个数 ＋ 1</a:t>
            </a:r>
          </a:p>
        </p:txBody>
      </p:sp>
      <p:sp>
        <p:nvSpPr>
          <p:cNvPr id="24" name="Rectangle 2">
            <a:extLst>
              <a:ext uri="{FF2B5EF4-FFF2-40B4-BE49-F238E27FC236}">
                <a16:creationId xmlns:a16="http://schemas.microsoft.com/office/drawing/2014/main" id="{BCFDCBC0-CD0E-4BDB-BEBC-8F22DC0033F9}"/>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3.2</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线性表</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a:extLst>
              <a:ext uri="{FF2B5EF4-FFF2-40B4-BE49-F238E27FC236}">
                <a16:creationId xmlns:a16="http://schemas.microsoft.com/office/drawing/2014/main" id="{CDD7FDFE-CAC2-4B0D-BBC7-FC14C2D24576}"/>
              </a:ext>
            </a:extLst>
          </p:cNvPr>
          <p:cNvSpPr>
            <a:spLocks noGrp="1" noChangeArrowheads="1"/>
          </p:cNvSpPr>
          <p:nvPr>
            <p:ph idx="1"/>
          </p:nvPr>
        </p:nvSpPr>
        <p:spPr>
          <a:xfrm>
            <a:off x="48493" y="1413594"/>
            <a:ext cx="6035675" cy="5111750"/>
          </a:xfrm>
        </p:spPr>
        <p:txBody>
          <a:bodyPr/>
          <a:lstStyle/>
          <a:p>
            <a:pPr marL="285750" indent="-285750">
              <a:lnSpc>
                <a:spcPct val="90000"/>
              </a:lnSpc>
            </a:pPr>
            <a:r>
              <a:rPr lang="zh-CN" altLang="en-US" sz="2800" dirty="0">
                <a:latin typeface="Times New Roman" panose="02020603050405020304" pitchFamily="18" charset="0"/>
                <a:ea typeface="华文中宋" panose="02010600040101010101" pitchFamily="2" charset="-122"/>
                <a:cs typeface="Times New Roman" panose="02020603050405020304" pitchFamily="18" charset="0"/>
              </a:rPr>
              <a:t>删除（</a:t>
            </a:r>
            <a:r>
              <a:rPr lang="en-US" altLang="zh-CN" sz="2800" dirty="0">
                <a:latin typeface="Times New Roman" panose="02020603050405020304" pitchFamily="18" charset="0"/>
                <a:ea typeface="华文中宋" panose="02010600040101010101" pitchFamily="2" charset="-122"/>
                <a:cs typeface="Times New Roman" panose="02020603050405020304" pitchFamily="18" charset="0"/>
              </a:rPr>
              <a:t>delete）</a:t>
            </a:r>
          </a:p>
          <a:p>
            <a:pPr marL="862013" lvl="1">
              <a:lnSpc>
                <a:spcPct val="90000"/>
              </a:lnSpc>
            </a:pP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按位置删除，把线性表的第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个元素删除；删除前线性表的最大长度为</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max_size</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有效长度为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n</a:t>
            </a:r>
          </a:p>
          <a:p>
            <a:pPr marL="862013" lvl="1">
              <a:lnSpc>
                <a:spcPct val="90000"/>
              </a:lnSpc>
              <a:spcBef>
                <a:spcPct val="0"/>
              </a:spcBef>
              <a:buFontTx/>
              <a:buNone/>
            </a:pP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DeleteList</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V, n,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 </a:t>
            </a:r>
          </a:p>
          <a:p>
            <a:pPr marL="862013" lvl="1">
              <a:lnSpc>
                <a:spcPct val="9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a:t>
            </a:r>
          </a:p>
          <a:p>
            <a:pPr marL="862013" lvl="1">
              <a:lnSpc>
                <a:spcPct val="9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if (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&lt; 1 ) or (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&gt; n ) then {</a:t>
            </a:r>
          </a:p>
          <a:p>
            <a:pPr marL="862013" lvl="1">
              <a:lnSpc>
                <a:spcPct val="9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参数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错误，</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return </a:t>
            </a:r>
          </a:p>
          <a:p>
            <a:pPr marL="862013" lvl="1">
              <a:lnSpc>
                <a:spcPct val="9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a:t>
            </a:r>
          </a:p>
          <a:p>
            <a:pPr marL="862013" lvl="1">
              <a:lnSpc>
                <a:spcPct val="9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else {</a:t>
            </a:r>
          </a:p>
          <a:p>
            <a:pPr marL="862013" lvl="1">
              <a:lnSpc>
                <a:spcPct val="9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for j =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to n-1</a:t>
            </a:r>
          </a:p>
          <a:p>
            <a:pPr marL="862013" lvl="1">
              <a:lnSpc>
                <a:spcPct val="9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V[j] ← V[j+1]</a:t>
            </a:r>
          </a:p>
          <a:p>
            <a:pPr marL="862013" lvl="1">
              <a:lnSpc>
                <a:spcPct val="9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end (j)</a:t>
            </a:r>
          </a:p>
          <a:p>
            <a:pPr marL="862013" lvl="1">
              <a:lnSpc>
                <a:spcPct val="9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n = n - 1</a:t>
            </a:r>
          </a:p>
          <a:p>
            <a:pPr marL="862013" lvl="1">
              <a:lnSpc>
                <a:spcPct val="9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return</a:t>
            </a:r>
          </a:p>
          <a:p>
            <a:pPr marL="862013" lvl="1">
              <a:lnSpc>
                <a:spcPct val="9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a:t>
            </a:r>
          </a:p>
          <a:p>
            <a:pPr marL="862013" lvl="1">
              <a:lnSpc>
                <a:spcPct val="9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a:t>
            </a:r>
          </a:p>
        </p:txBody>
      </p:sp>
      <p:sp>
        <p:nvSpPr>
          <p:cNvPr id="47106" name="灯片编号占位符 5">
            <a:extLst>
              <a:ext uri="{FF2B5EF4-FFF2-40B4-BE49-F238E27FC236}">
                <a16:creationId xmlns:a16="http://schemas.microsoft.com/office/drawing/2014/main" id="{861241A3-7D3C-42CC-8010-6850268E62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304DB8E5-C3D9-4832-983E-FC86BAEE143E}" type="slidenum">
              <a:rPr lang="zh-CN" altLang="en-US" sz="1400" b="0" smtClean="0">
                <a:latin typeface="Arial" panose="020B0604020202020204" pitchFamily="34" charset="0"/>
              </a:rPr>
              <a:pPr>
                <a:spcBef>
                  <a:spcPct val="0"/>
                </a:spcBef>
                <a:buFontTx/>
                <a:buNone/>
              </a:pPr>
              <a:t>17</a:t>
            </a:fld>
            <a:endParaRPr lang="en-US" altLang="zh-CN" sz="1400" b="0">
              <a:latin typeface="Times New Roman" panose="02020603050405020304" pitchFamily="18" charset="0"/>
            </a:endParaRPr>
          </a:p>
        </p:txBody>
      </p:sp>
      <p:sp>
        <p:nvSpPr>
          <p:cNvPr id="47109" name="Rectangle 40">
            <a:extLst>
              <a:ext uri="{FF2B5EF4-FFF2-40B4-BE49-F238E27FC236}">
                <a16:creationId xmlns:a16="http://schemas.microsoft.com/office/drawing/2014/main" id="{7333AC8D-5E03-46FD-AB27-302724983588}"/>
              </a:ext>
            </a:extLst>
          </p:cNvPr>
          <p:cNvSpPr>
            <a:spLocks noChangeArrowheads="1"/>
          </p:cNvSpPr>
          <p:nvPr/>
        </p:nvSpPr>
        <p:spPr bwMode="auto">
          <a:xfrm>
            <a:off x="3779838" y="4597400"/>
            <a:ext cx="5256212"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b="1">
                <a:solidFill>
                  <a:schemeClr val="bg2"/>
                </a:solidFill>
                <a:latin typeface="Bookman" pitchFamily="18" charset="0"/>
              </a:defRPr>
            </a:lvl1pPr>
            <a:lvl2pPr marL="862013"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lvl="1">
              <a:lnSpc>
                <a:spcPct val="90000"/>
              </a:lnSpc>
            </a:pPr>
            <a:r>
              <a:rPr lang="zh-CN" altLang="en-US" sz="20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合理的删除位置</a:t>
            </a:r>
          </a:p>
          <a:p>
            <a:pPr lvl="1">
              <a:lnSpc>
                <a:spcPct val="90000"/>
              </a:lnSpc>
            </a:pPr>
            <a:r>
              <a:rPr lang="zh-CN" altLang="en-US" sz="20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第 </a:t>
            </a:r>
            <a:r>
              <a:rPr lang="en-US" altLang="zh-CN" sz="20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i+1 </a:t>
            </a:r>
            <a:r>
              <a:rPr lang="zh-CN" altLang="en-US" sz="20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个以后的元素（包括第 </a:t>
            </a:r>
            <a:r>
              <a:rPr lang="en-US" altLang="zh-CN" sz="20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i+1 </a:t>
            </a:r>
            <a:r>
              <a:rPr lang="zh-CN" altLang="en-US" sz="20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个元素）向前窜一个元素位置</a:t>
            </a:r>
          </a:p>
          <a:p>
            <a:pPr lvl="1">
              <a:lnSpc>
                <a:spcPct val="90000"/>
              </a:lnSpc>
            </a:pPr>
            <a:r>
              <a:rPr lang="zh-CN" altLang="en-US" sz="20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第 </a:t>
            </a:r>
            <a:r>
              <a:rPr lang="en-US" altLang="zh-CN" sz="2000" dirty="0" err="1">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0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0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个元素所在的存储单元，被第 </a:t>
            </a:r>
            <a:r>
              <a:rPr lang="en-US" altLang="zh-CN" sz="20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i+1 </a:t>
            </a:r>
            <a:r>
              <a:rPr lang="zh-CN" altLang="en-US" sz="20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个元素占用</a:t>
            </a:r>
          </a:p>
          <a:p>
            <a:pPr lvl="1">
              <a:lnSpc>
                <a:spcPct val="90000"/>
              </a:lnSpc>
            </a:pPr>
            <a:r>
              <a:rPr lang="zh-CN" altLang="en-US" sz="20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线性表的有效元素个数 - 1</a:t>
            </a:r>
          </a:p>
        </p:txBody>
      </p:sp>
      <p:grpSp>
        <p:nvGrpSpPr>
          <p:cNvPr id="47110" name="组合 23">
            <a:extLst>
              <a:ext uri="{FF2B5EF4-FFF2-40B4-BE49-F238E27FC236}">
                <a16:creationId xmlns:a16="http://schemas.microsoft.com/office/drawing/2014/main" id="{81DC3A7B-63CE-4E27-AE83-480BA1B25712}"/>
              </a:ext>
            </a:extLst>
          </p:cNvPr>
          <p:cNvGrpSpPr>
            <a:grpSpLocks/>
          </p:cNvGrpSpPr>
          <p:nvPr/>
        </p:nvGrpSpPr>
        <p:grpSpPr bwMode="auto">
          <a:xfrm>
            <a:off x="5724525" y="1857375"/>
            <a:ext cx="3155950" cy="2378075"/>
            <a:chOff x="5724525" y="2133605"/>
            <a:chExt cx="3155950" cy="2378765"/>
          </a:xfrm>
        </p:grpSpPr>
        <p:grpSp>
          <p:nvGrpSpPr>
            <p:cNvPr id="47111" name="Group 41">
              <a:extLst>
                <a:ext uri="{FF2B5EF4-FFF2-40B4-BE49-F238E27FC236}">
                  <a16:creationId xmlns:a16="http://schemas.microsoft.com/office/drawing/2014/main" id="{3AF45400-6D5F-4217-BF2F-709D6FBC4A9E}"/>
                </a:ext>
              </a:extLst>
            </p:cNvPr>
            <p:cNvGrpSpPr>
              <a:grpSpLocks/>
            </p:cNvGrpSpPr>
            <p:nvPr/>
          </p:nvGrpSpPr>
          <p:grpSpPr bwMode="auto">
            <a:xfrm>
              <a:off x="5724525" y="2133605"/>
              <a:ext cx="3155950" cy="2090738"/>
              <a:chOff x="975" y="1542"/>
              <a:chExt cx="1988" cy="1317"/>
            </a:xfrm>
          </p:grpSpPr>
          <p:sp>
            <p:nvSpPr>
              <p:cNvPr id="47114" name="Text Box 42">
                <a:extLst>
                  <a:ext uri="{FF2B5EF4-FFF2-40B4-BE49-F238E27FC236}">
                    <a16:creationId xmlns:a16="http://schemas.microsoft.com/office/drawing/2014/main" id="{74F59FE8-43B6-4CC4-A7F0-84974E34AB63}"/>
                  </a:ext>
                </a:extLst>
              </p:cNvPr>
              <p:cNvSpPr txBox="1">
                <a:spLocks noChangeArrowheads="1"/>
              </p:cNvSpPr>
              <p:nvPr/>
            </p:nvSpPr>
            <p:spPr bwMode="auto">
              <a:xfrm>
                <a:off x="1565" y="1542"/>
                <a:ext cx="6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600">
                    <a:solidFill>
                      <a:schemeClr val="tx1"/>
                    </a:solidFill>
                    <a:latin typeface="Times New Roman" panose="02020603050405020304" pitchFamily="18" charset="0"/>
                  </a:rPr>
                  <a:t>删除前</a:t>
                </a:r>
              </a:p>
            </p:txBody>
          </p:sp>
          <p:sp>
            <p:nvSpPr>
              <p:cNvPr id="47115" name="Text Box 43">
                <a:extLst>
                  <a:ext uri="{FF2B5EF4-FFF2-40B4-BE49-F238E27FC236}">
                    <a16:creationId xmlns:a16="http://schemas.microsoft.com/office/drawing/2014/main" id="{B098332A-349C-4F9C-9CFD-3A8E03D250A4}"/>
                  </a:ext>
                </a:extLst>
              </p:cNvPr>
              <p:cNvSpPr txBox="1">
                <a:spLocks noChangeArrowheads="1"/>
              </p:cNvSpPr>
              <p:nvPr/>
            </p:nvSpPr>
            <p:spPr bwMode="auto">
              <a:xfrm>
                <a:off x="1595" y="1791"/>
                <a:ext cx="5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宋体" panose="02010600030101010101" pitchFamily="2" charset="-122"/>
                  </a:rPr>
                  <a:t>a1</a:t>
                </a:r>
              </a:p>
            </p:txBody>
          </p:sp>
          <p:sp>
            <p:nvSpPr>
              <p:cNvPr id="47116" name="Text Box 44">
                <a:extLst>
                  <a:ext uri="{FF2B5EF4-FFF2-40B4-BE49-F238E27FC236}">
                    <a16:creationId xmlns:a16="http://schemas.microsoft.com/office/drawing/2014/main" id="{AFB8D2F3-9C25-48CE-A462-CD36CC7031F6}"/>
                  </a:ext>
                </a:extLst>
              </p:cNvPr>
              <p:cNvSpPr txBox="1">
                <a:spLocks noChangeArrowheads="1"/>
              </p:cNvSpPr>
              <p:nvPr/>
            </p:nvSpPr>
            <p:spPr bwMode="auto">
              <a:xfrm>
                <a:off x="1595" y="1969"/>
                <a:ext cx="5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Times New Roman" panose="02020603050405020304" pitchFamily="18" charset="0"/>
                  </a:rPr>
                  <a:t>…</a:t>
                </a:r>
                <a:endParaRPr lang="zh-CN" altLang="en-US" sz="1600">
                  <a:solidFill>
                    <a:schemeClr val="tx1"/>
                  </a:solidFill>
                  <a:latin typeface="宋体" panose="02010600030101010101" pitchFamily="2" charset="-122"/>
                </a:endParaRPr>
              </a:p>
            </p:txBody>
          </p:sp>
          <p:sp>
            <p:nvSpPr>
              <p:cNvPr id="47117" name="Text Box 45">
                <a:extLst>
                  <a:ext uri="{FF2B5EF4-FFF2-40B4-BE49-F238E27FC236}">
                    <a16:creationId xmlns:a16="http://schemas.microsoft.com/office/drawing/2014/main" id="{B209D110-9E23-4018-89F4-60B251C67E3A}"/>
                  </a:ext>
                </a:extLst>
              </p:cNvPr>
              <p:cNvSpPr txBox="1">
                <a:spLocks noChangeArrowheads="1"/>
              </p:cNvSpPr>
              <p:nvPr/>
            </p:nvSpPr>
            <p:spPr bwMode="auto">
              <a:xfrm>
                <a:off x="1595" y="2147"/>
                <a:ext cx="5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宋体" panose="02010600030101010101" pitchFamily="2" charset="-122"/>
                  </a:rPr>
                  <a:t>ai-1</a:t>
                </a:r>
                <a:endParaRPr lang="zh-CN" altLang="en-US" sz="1600">
                  <a:solidFill>
                    <a:schemeClr val="tx1"/>
                  </a:solidFill>
                  <a:latin typeface="宋体" panose="02010600030101010101" pitchFamily="2" charset="-122"/>
                </a:endParaRPr>
              </a:p>
            </p:txBody>
          </p:sp>
          <p:sp>
            <p:nvSpPr>
              <p:cNvPr id="47118" name="Text Box 46">
                <a:extLst>
                  <a:ext uri="{FF2B5EF4-FFF2-40B4-BE49-F238E27FC236}">
                    <a16:creationId xmlns:a16="http://schemas.microsoft.com/office/drawing/2014/main" id="{B7F78536-BE76-401E-9F74-626300CF02CD}"/>
                  </a:ext>
                </a:extLst>
              </p:cNvPr>
              <p:cNvSpPr txBox="1">
                <a:spLocks noChangeArrowheads="1"/>
              </p:cNvSpPr>
              <p:nvPr/>
            </p:nvSpPr>
            <p:spPr bwMode="auto">
              <a:xfrm>
                <a:off x="1595" y="2325"/>
                <a:ext cx="5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Times New Roman" panose="02020603050405020304" pitchFamily="18" charset="0"/>
                  </a:rPr>
                  <a:t>ai</a:t>
                </a:r>
                <a:endParaRPr lang="zh-CN" altLang="en-US" sz="1600">
                  <a:solidFill>
                    <a:schemeClr val="tx1"/>
                  </a:solidFill>
                  <a:latin typeface="宋体" panose="02010600030101010101" pitchFamily="2" charset="-122"/>
                </a:endParaRPr>
              </a:p>
            </p:txBody>
          </p:sp>
          <p:sp>
            <p:nvSpPr>
              <p:cNvPr id="47119" name="Text Box 47">
                <a:extLst>
                  <a:ext uri="{FF2B5EF4-FFF2-40B4-BE49-F238E27FC236}">
                    <a16:creationId xmlns:a16="http://schemas.microsoft.com/office/drawing/2014/main" id="{A1531910-E1B9-4E3B-8199-C0E5AB45AA23}"/>
                  </a:ext>
                </a:extLst>
              </p:cNvPr>
              <p:cNvSpPr txBox="1">
                <a:spLocks noChangeArrowheads="1"/>
              </p:cNvSpPr>
              <p:nvPr/>
            </p:nvSpPr>
            <p:spPr bwMode="auto">
              <a:xfrm>
                <a:off x="1595" y="2503"/>
                <a:ext cx="5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宋体" panose="02010600030101010101" pitchFamily="2" charset="-122"/>
                  </a:rPr>
                  <a:t>ai+1</a:t>
                </a:r>
                <a:endParaRPr lang="zh-CN" altLang="en-US" sz="1600">
                  <a:solidFill>
                    <a:schemeClr val="tx1"/>
                  </a:solidFill>
                  <a:latin typeface="宋体" panose="02010600030101010101" pitchFamily="2" charset="-122"/>
                </a:endParaRPr>
              </a:p>
            </p:txBody>
          </p:sp>
          <p:sp>
            <p:nvSpPr>
              <p:cNvPr id="47120" name="Text Box 48">
                <a:extLst>
                  <a:ext uri="{FF2B5EF4-FFF2-40B4-BE49-F238E27FC236}">
                    <a16:creationId xmlns:a16="http://schemas.microsoft.com/office/drawing/2014/main" id="{3DE7FE8D-029F-48C5-8736-A02C40221E91}"/>
                  </a:ext>
                </a:extLst>
              </p:cNvPr>
              <p:cNvSpPr txBox="1">
                <a:spLocks noChangeArrowheads="1"/>
              </p:cNvSpPr>
              <p:nvPr/>
            </p:nvSpPr>
            <p:spPr bwMode="auto">
              <a:xfrm>
                <a:off x="2413" y="1542"/>
                <a:ext cx="52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600">
                    <a:solidFill>
                      <a:schemeClr val="tx1"/>
                    </a:solidFill>
                    <a:latin typeface="Times New Roman" panose="02020603050405020304" pitchFamily="18" charset="0"/>
                  </a:rPr>
                  <a:t>删除后</a:t>
                </a:r>
              </a:p>
            </p:txBody>
          </p:sp>
          <p:sp>
            <p:nvSpPr>
              <p:cNvPr id="47121" name="Text Box 49">
                <a:extLst>
                  <a:ext uri="{FF2B5EF4-FFF2-40B4-BE49-F238E27FC236}">
                    <a16:creationId xmlns:a16="http://schemas.microsoft.com/office/drawing/2014/main" id="{A772B03B-CDF1-4939-B2D0-8DF62DA08B6E}"/>
                  </a:ext>
                </a:extLst>
              </p:cNvPr>
              <p:cNvSpPr txBox="1">
                <a:spLocks noChangeArrowheads="1"/>
              </p:cNvSpPr>
              <p:nvPr/>
            </p:nvSpPr>
            <p:spPr bwMode="auto">
              <a:xfrm>
                <a:off x="975" y="2314"/>
                <a:ext cx="540" cy="1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r">
                  <a:spcBef>
                    <a:spcPct val="50000"/>
                  </a:spcBef>
                  <a:buFontTx/>
                  <a:buNone/>
                </a:pPr>
                <a:r>
                  <a:rPr lang="zh-CN" altLang="en-US" sz="1600">
                    <a:solidFill>
                      <a:schemeClr val="tx2"/>
                    </a:solidFill>
                    <a:latin typeface="宋体" panose="02010600030101010101" pitchFamily="2" charset="-122"/>
                  </a:rPr>
                  <a:t>删除 -&gt;</a:t>
                </a:r>
              </a:p>
            </p:txBody>
          </p:sp>
          <p:sp>
            <p:nvSpPr>
              <p:cNvPr id="47122" name="Text Box 50">
                <a:extLst>
                  <a:ext uri="{FF2B5EF4-FFF2-40B4-BE49-F238E27FC236}">
                    <a16:creationId xmlns:a16="http://schemas.microsoft.com/office/drawing/2014/main" id="{03DB5316-E15B-48AE-93E7-9C938100230B}"/>
                  </a:ext>
                </a:extLst>
              </p:cNvPr>
              <p:cNvSpPr txBox="1">
                <a:spLocks noChangeArrowheads="1"/>
              </p:cNvSpPr>
              <p:nvPr/>
            </p:nvSpPr>
            <p:spPr bwMode="auto">
              <a:xfrm>
                <a:off x="2423" y="1792"/>
                <a:ext cx="5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宋体" panose="02010600030101010101" pitchFamily="2" charset="-122"/>
                  </a:rPr>
                  <a:t>a1</a:t>
                </a:r>
              </a:p>
            </p:txBody>
          </p:sp>
          <p:sp>
            <p:nvSpPr>
              <p:cNvPr id="47123" name="Text Box 51">
                <a:extLst>
                  <a:ext uri="{FF2B5EF4-FFF2-40B4-BE49-F238E27FC236}">
                    <a16:creationId xmlns:a16="http://schemas.microsoft.com/office/drawing/2014/main" id="{161B41C0-9E1A-4417-AFE9-C2364882090D}"/>
                  </a:ext>
                </a:extLst>
              </p:cNvPr>
              <p:cNvSpPr txBox="1">
                <a:spLocks noChangeArrowheads="1"/>
              </p:cNvSpPr>
              <p:nvPr/>
            </p:nvSpPr>
            <p:spPr bwMode="auto">
              <a:xfrm>
                <a:off x="2423" y="1970"/>
                <a:ext cx="5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Times New Roman" panose="02020603050405020304" pitchFamily="18" charset="0"/>
                  </a:rPr>
                  <a:t>…</a:t>
                </a:r>
                <a:endParaRPr lang="zh-CN" altLang="en-US" sz="1600">
                  <a:solidFill>
                    <a:schemeClr val="tx1"/>
                  </a:solidFill>
                  <a:latin typeface="宋体" panose="02010600030101010101" pitchFamily="2" charset="-122"/>
                </a:endParaRPr>
              </a:p>
            </p:txBody>
          </p:sp>
          <p:sp>
            <p:nvSpPr>
              <p:cNvPr id="47124" name="Text Box 52">
                <a:extLst>
                  <a:ext uri="{FF2B5EF4-FFF2-40B4-BE49-F238E27FC236}">
                    <a16:creationId xmlns:a16="http://schemas.microsoft.com/office/drawing/2014/main" id="{9D334B05-422F-4FF5-854C-9D9D1A7C6DFD}"/>
                  </a:ext>
                </a:extLst>
              </p:cNvPr>
              <p:cNvSpPr txBox="1">
                <a:spLocks noChangeArrowheads="1"/>
              </p:cNvSpPr>
              <p:nvPr/>
            </p:nvSpPr>
            <p:spPr bwMode="auto">
              <a:xfrm>
                <a:off x="2423" y="2324"/>
                <a:ext cx="5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宋体" panose="02010600030101010101" pitchFamily="2" charset="-122"/>
                  </a:rPr>
                  <a:t>ai+1</a:t>
                </a:r>
                <a:endParaRPr lang="zh-CN" altLang="en-US" sz="1600">
                  <a:solidFill>
                    <a:schemeClr val="tx1"/>
                  </a:solidFill>
                  <a:latin typeface="宋体" panose="02010600030101010101" pitchFamily="2" charset="-122"/>
                </a:endParaRPr>
              </a:p>
            </p:txBody>
          </p:sp>
          <p:sp>
            <p:nvSpPr>
              <p:cNvPr id="47125" name="Text Box 53">
                <a:extLst>
                  <a:ext uri="{FF2B5EF4-FFF2-40B4-BE49-F238E27FC236}">
                    <a16:creationId xmlns:a16="http://schemas.microsoft.com/office/drawing/2014/main" id="{C19EC23B-187E-4520-8AE2-FE68CB3F5DBA}"/>
                  </a:ext>
                </a:extLst>
              </p:cNvPr>
              <p:cNvSpPr txBox="1">
                <a:spLocks noChangeArrowheads="1"/>
              </p:cNvSpPr>
              <p:nvPr/>
            </p:nvSpPr>
            <p:spPr bwMode="auto">
              <a:xfrm>
                <a:off x="2423" y="2502"/>
                <a:ext cx="5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Times New Roman" panose="02020603050405020304" pitchFamily="18" charset="0"/>
                  </a:rPr>
                  <a:t>…</a:t>
                </a:r>
                <a:endParaRPr lang="zh-CN" altLang="en-US" sz="1600">
                  <a:solidFill>
                    <a:schemeClr val="tx1"/>
                  </a:solidFill>
                  <a:latin typeface="宋体" panose="02010600030101010101" pitchFamily="2" charset="-122"/>
                </a:endParaRPr>
              </a:p>
            </p:txBody>
          </p:sp>
          <p:sp>
            <p:nvSpPr>
              <p:cNvPr id="47126" name="Text Box 54">
                <a:extLst>
                  <a:ext uri="{FF2B5EF4-FFF2-40B4-BE49-F238E27FC236}">
                    <a16:creationId xmlns:a16="http://schemas.microsoft.com/office/drawing/2014/main" id="{2B736EEC-99F6-4D4D-9423-34826C1883F1}"/>
                  </a:ext>
                </a:extLst>
              </p:cNvPr>
              <p:cNvSpPr txBox="1">
                <a:spLocks noChangeArrowheads="1"/>
              </p:cNvSpPr>
              <p:nvPr/>
            </p:nvSpPr>
            <p:spPr bwMode="auto">
              <a:xfrm>
                <a:off x="2423" y="2680"/>
                <a:ext cx="5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宋体" panose="02010600030101010101" pitchFamily="2" charset="-122"/>
                  </a:rPr>
                  <a:t>an</a:t>
                </a:r>
                <a:endParaRPr lang="zh-CN" altLang="en-US" sz="1600">
                  <a:solidFill>
                    <a:schemeClr val="tx1"/>
                  </a:solidFill>
                  <a:latin typeface="宋体" panose="02010600030101010101" pitchFamily="2" charset="-122"/>
                </a:endParaRPr>
              </a:p>
            </p:txBody>
          </p:sp>
          <p:sp>
            <p:nvSpPr>
              <p:cNvPr id="47127" name="Text Box 55">
                <a:extLst>
                  <a:ext uri="{FF2B5EF4-FFF2-40B4-BE49-F238E27FC236}">
                    <a16:creationId xmlns:a16="http://schemas.microsoft.com/office/drawing/2014/main" id="{524DED7D-37F7-4BAB-ADF7-004EF92125AB}"/>
                  </a:ext>
                </a:extLst>
              </p:cNvPr>
              <p:cNvSpPr txBox="1">
                <a:spLocks noChangeArrowheads="1"/>
              </p:cNvSpPr>
              <p:nvPr/>
            </p:nvSpPr>
            <p:spPr bwMode="auto">
              <a:xfrm>
                <a:off x="2423" y="2148"/>
                <a:ext cx="5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宋体" panose="02010600030101010101" pitchFamily="2" charset="-122"/>
                  </a:rPr>
                  <a:t>ai-1</a:t>
                </a:r>
                <a:endParaRPr lang="zh-CN" altLang="en-US" sz="1600">
                  <a:solidFill>
                    <a:schemeClr val="tx1"/>
                  </a:solidFill>
                  <a:latin typeface="宋体" panose="02010600030101010101" pitchFamily="2" charset="-122"/>
                </a:endParaRPr>
              </a:p>
            </p:txBody>
          </p:sp>
        </p:grpSp>
        <p:sp>
          <p:nvSpPr>
            <p:cNvPr id="47112" name="Text Box 47">
              <a:extLst>
                <a:ext uri="{FF2B5EF4-FFF2-40B4-BE49-F238E27FC236}">
                  <a16:creationId xmlns:a16="http://schemas.microsoft.com/office/drawing/2014/main" id="{132D4242-0250-418D-AC06-AA1905F9A65A}"/>
                </a:ext>
              </a:extLst>
            </p:cNvPr>
            <p:cNvSpPr txBox="1">
              <a:spLocks noChangeArrowheads="1"/>
            </p:cNvSpPr>
            <p:nvPr/>
          </p:nvSpPr>
          <p:spPr bwMode="auto">
            <a:xfrm>
              <a:off x="6711677" y="3943907"/>
              <a:ext cx="857250" cy="28416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Times New Roman" panose="02020603050405020304" pitchFamily="18" charset="0"/>
                </a:rPr>
                <a:t>…</a:t>
              </a:r>
              <a:endParaRPr lang="zh-CN" altLang="en-US" sz="1600">
                <a:solidFill>
                  <a:schemeClr val="tx1"/>
                </a:solidFill>
                <a:latin typeface="宋体" panose="02010600030101010101" pitchFamily="2" charset="-122"/>
              </a:endParaRPr>
            </a:p>
          </p:txBody>
        </p:sp>
        <p:sp>
          <p:nvSpPr>
            <p:cNvPr id="47113" name="Text Box 47">
              <a:extLst>
                <a:ext uri="{FF2B5EF4-FFF2-40B4-BE49-F238E27FC236}">
                  <a16:creationId xmlns:a16="http://schemas.microsoft.com/office/drawing/2014/main" id="{B0542C4E-94D9-4522-9949-D7F9659C8D3D}"/>
                </a:ext>
              </a:extLst>
            </p:cNvPr>
            <p:cNvSpPr txBox="1">
              <a:spLocks noChangeArrowheads="1"/>
            </p:cNvSpPr>
            <p:nvPr/>
          </p:nvSpPr>
          <p:spPr bwMode="auto">
            <a:xfrm>
              <a:off x="6716592" y="4228207"/>
              <a:ext cx="857250" cy="284163"/>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宋体" panose="02010600030101010101" pitchFamily="2" charset="-122"/>
                </a:rPr>
                <a:t>an</a:t>
              </a:r>
              <a:endParaRPr lang="zh-CN" altLang="en-US" sz="1600">
                <a:solidFill>
                  <a:schemeClr val="tx1"/>
                </a:solidFill>
                <a:latin typeface="宋体" panose="02010600030101010101" pitchFamily="2" charset="-122"/>
              </a:endParaRPr>
            </a:p>
          </p:txBody>
        </p:sp>
      </p:grpSp>
      <p:sp>
        <p:nvSpPr>
          <p:cNvPr id="27" name="Rectangle 2">
            <a:extLst>
              <a:ext uri="{FF2B5EF4-FFF2-40B4-BE49-F238E27FC236}">
                <a16:creationId xmlns:a16="http://schemas.microsoft.com/office/drawing/2014/main" id="{D347BB77-E288-468F-B47C-B9268785605B}"/>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3.2</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线性表</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a:extLst>
              <a:ext uri="{FF2B5EF4-FFF2-40B4-BE49-F238E27FC236}">
                <a16:creationId xmlns:a16="http://schemas.microsoft.com/office/drawing/2014/main" id="{2CBCF353-2854-4C1B-A98C-FAD63E5131C3}"/>
              </a:ext>
            </a:extLst>
          </p:cNvPr>
          <p:cNvSpPr>
            <a:spLocks noGrp="1" noChangeArrowheads="1"/>
          </p:cNvSpPr>
          <p:nvPr>
            <p:ph idx="1"/>
          </p:nvPr>
        </p:nvSpPr>
        <p:spPr>
          <a:xfrm>
            <a:off x="107950" y="1123776"/>
            <a:ext cx="9036050" cy="5689600"/>
          </a:xfrm>
        </p:spPr>
        <p:txBody>
          <a:bodyPr/>
          <a:lstStyle/>
          <a:p>
            <a:pPr marL="285750" indent="-285750">
              <a:lnSpc>
                <a:spcPct val="90000"/>
              </a:lnSpc>
            </a:pP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顺序存储的线性表操作的计算时间复杂性分析</a:t>
            </a:r>
            <a:endParaRPr lang="en-US" altLang="zh-CN" sz="2000" dirty="0">
              <a:latin typeface="Times New Roman" panose="02020603050405020304" pitchFamily="18" charset="0"/>
              <a:ea typeface="华文中宋" panose="02010600040101010101" pitchFamily="2" charset="-122"/>
              <a:cs typeface="Times New Roman" panose="02020603050405020304" pitchFamily="18" charset="0"/>
            </a:endParaRPr>
          </a:p>
          <a:p>
            <a:pPr marL="862013" lvl="1">
              <a:lnSpc>
                <a:spcPct val="90000"/>
              </a:lnSpc>
            </a:pPr>
            <a:r>
              <a:rPr lang="zh-CN" altLang="en-US" sz="1800" dirty="0">
                <a:latin typeface="Times New Roman" panose="02020603050405020304" pitchFamily="18" charset="0"/>
                <a:ea typeface="华文中宋" panose="02010600040101010101" pitchFamily="2" charset="-122"/>
                <a:cs typeface="Times New Roman" panose="02020603050405020304" pitchFamily="18" charset="0"/>
              </a:rPr>
              <a:t>对于插入操作</a:t>
            </a:r>
          </a:p>
          <a:p>
            <a:pPr marL="1333500" lvl="2">
              <a:lnSpc>
                <a:spcPct val="90000"/>
              </a:lnSpc>
            </a:pPr>
            <a:r>
              <a:rPr lang="zh-CN" altLang="en-US" sz="1600" dirty="0">
                <a:latin typeface="Times New Roman" panose="02020603050405020304" pitchFamily="18" charset="0"/>
                <a:ea typeface="华文中宋" panose="02010600040101010101" pitchFamily="2" charset="-122"/>
                <a:cs typeface="Times New Roman" panose="02020603050405020304" pitchFamily="18" charset="0"/>
              </a:rPr>
              <a:t>设 </a:t>
            </a:r>
            <a:r>
              <a:rPr lang="en-US" altLang="zh-CN" sz="1600" i="1" dirty="0">
                <a:latin typeface="Times New Roman" panose="02020603050405020304" pitchFamily="18" charset="0"/>
                <a:ea typeface="华文中宋" panose="02010600040101010101" pitchFamily="2" charset="-122"/>
                <a:cs typeface="Times New Roman" panose="02020603050405020304" pitchFamily="18" charset="0"/>
              </a:rPr>
              <a:t>Pi</a:t>
            </a: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1600" dirty="0">
                <a:latin typeface="Times New Roman" panose="02020603050405020304" pitchFamily="18" charset="0"/>
                <a:ea typeface="华文中宋" panose="02010600040101010101" pitchFamily="2" charset="-122"/>
                <a:cs typeface="Times New Roman" panose="02020603050405020304" pitchFamily="18" charset="0"/>
              </a:rPr>
              <a:t>是在第 </a:t>
            </a:r>
            <a:r>
              <a:rPr lang="en-US" altLang="zh-CN" sz="1600" i="1" dirty="0" err="1">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1600" dirty="0">
                <a:latin typeface="Times New Roman" panose="02020603050405020304" pitchFamily="18" charset="0"/>
                <a:ea typeface="华文中宋" panose="02010600040101010101" pitchFamily="2" charset="-122"/>
                <a:cs typeface="Times New Roman" panose="02020603050405020304" pitchFamily="18" charset="0"/>
              </a:rPr>
              <a:t>个元素前插入一个新元素的概率， </a:t>
            </a:r>
            <a:r>
              <a:rPr lang="en-US" altLang="zh-CN" sz="1600" i="1" dirty="0">
                <a:latin typeface="Times New Roman" panose="02020603050405020304" pitchFamily="18" charset="0"/>
                <a:ea typeface="华文中宋" panose="02010600040101010101" pitchFamily="2" charset="-122"/>
                <a:cs typeface="Times New Roman" panose="02020603050405020304" pitchFamily="18" charset="0"/>
              </a:rPr>
              <a:t>Pi</a:t>
            </a: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 1 / ( n + 1 )</a:t>
            </a:r>
            <a:endParaRPr lang="zh-CN" altLang="en-US" sz="1600" dirty="0">
              <a:latin typeface="Times New Roman" panose="02020603050405020304" pitchFamily="18" charset="0"/>
              <a:ea typeface="华文中宋" panose="02010600040101010101" pitchFamily="2" charset="-122"/>
              <a:cs typeface="Times New Roman" panose="02020603050405020304" pitchFamily="18" charset="0"/>
            </a:endParaRPr>
          </a:p>
          <a:p>
            <a:pPr marL="1333500" lvl="2">
              <a:lnSpc>
                <a:spcPct val="90000"/>
              </a:lnSpc>
            </a:pPr>
            <a:r>
              <a:rPr lang="zh-CN" altLang="en-US" sz="1600" dirty="0">
                <a:latin typeface="Times New Roman" panose="02020603050405020304" pitchFamily="18" charset="0"/>
                <a:ea typeface="华文中宋" panose="02010600040101010101" pitchFamily="2" charset="-122"/>
                <a:cs typeface="Times New Roman" panose="02020603050405020304" pitchFamily="18" charset="0"/>
              </a:rPr>
              <a:t>如果在第 </a:t>
            </a:r>
            <a:r>
              <a:rPr lang="en-US" altLang="zh-CN" sz="1600" i="1" dirty="0" err="1">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1600" dirty="0">
                <a:latin typeface="Times New Roman" panose="02020603050405020304" pitchFamily="18" charset="0"/>
                <a:ea typeface="华文中宋" panose="02010600040101010101" pitchFamily="2" charset="-122"/>
                <a:cs typeface="Times New Roman" panose="02020603050405020304" pitchFamily="18" charset="0"/>
              </a:rPr>
              <a:t>个元素前插入一个新元素，则移动次数为 ( </a:t>
            </a: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n – </a:t>
            </a:r>
            <a:r>
              <a:rPr lang="en-US" altLang="zh-CN" sz="1600" dirty="0" err="1">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+ 1 )</a:t>
            </a:r>
          </a:p>
          <a:p>
            <a:pPr marL="1333500" lvl="2">
              <a:lnSpc>
                <a:spcPct val="90000"/>
              </a:lnSpc>
            </a:pPr>
            <a:r>
              <a:rPr lang="zh-CN" altLang="en-US" sz="1600" dirty="0">
                <a:latin typeface="Times New Roman" panose="02020603050405020304" pitchFamily="18" charset="0"/>
                <a:ea typeface="华文中宋" panose="02010600040101010101" pitchFamily="2" charset="-122"/>
                <a:cs typeface="Times New Roman" panose="02020603050405020304" pitchFamily="18" charset="0"/>
              </a:rPr>
              <a:t>按数学期望的计算方法，向长度为 </a:t>
            </a: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n </a:t>
            </a:r>
            <a:r>
              <a:rPr lang="zh-CN" altLang="en-US" sz="1600" dirty="0">
                <a:latin typeface="Times New Roman" panose="02020603050405020304" pitchFamily="18" charset="0"/>
                <a:ea typeface="华文中宋" panose="02010600040101010101" pitchFamily="2" charset="-122"/>
                <a:cs typeface="Times New Roman" panose="02020603050405020304" pitchFamily="18" charset="0"/>
              </a:rPr>
              <a:t>的线性表插入一个元素所需的平均移动次数为</a:t>
            </a:r>
          </a:p>
          <a:p>
            <a:pPr marL="1333500" lvl="2">
              <a:lnSpc>
                <a:spcPct val="90000"/>
              </a:lnSpc>
            </a:pPr>
            <a:endParaRPr lang="zh-CN" altLang="en-US" sz="1600" dirty="0">
              <a:latin typeface="Times New Roman" panose="02020603050405020304" pitchFamily="18" charset="0"/>
              <a:ea typeface="华文中宋" panose="02010600040101010101" pitchFamily="2" charset="-122"/>
              <a:cs typeface="Times New Roman" panose="02020603050405020304" pitchFamily="18" charset="0"/>
            </a:endParaRPr>
          </a:p>
          <a:p>
            <a:pPr marL="1333500" lvl="2">
              <a:lnSpc>
                <a:spcPct val="90000"/>
              </a:lnSpc>
            </a:pPr>
            <a:endParaRPr lang="zh-CN" altLang="en-US" sz="1600" dirty="0">
              <a:latin typeface="Times New Roman" panose="02020603050405020304" pitchFamily="18" charset="0"/>
              <a:ea typeface="华文中宋" panose="02010600040101010101" pitchFamily="2" charset="-122"/>
              <a:cs typeface="Times New Roman" panose="02020603050405020304" pitchFamily="18" charset="0"/>
            </a:endParaRPr>
          </a:p>
          <a:p>
            <a:pPr marL="1333500" lvl="2">
              <a:lnSpc>
                <a:spcPct val="90000"/>
              </a:lnSpc>
            </a:pPr>
            <a:endParaRPr lang="en-US" altLang="zh-CN" sz="1600" dirty="0">
              <a:latin typeface="Times New Roman" panose="02020603050405020304" pitchFamily="18" charset="0"/>
              <a:ea typeface="华文中宋" panose="02010600040101010101" pitchFamily="2" charset="-122"/>
              <a:cs typeface="Times New Roman" panose="02020603050405020304" pitchFamily="18" charset="0"/>
            </a:endParaRPr>
          </a:p>
          <a:p>
            <a:pPr marL="862013" lvl="1">
              <a:lnSpc>
                <a:spcPct val="90000"/>
              </a:lnSpc>
            </a:pPr>
            <a:r>
              <a:rPr lang="zh-CN" altLang="en-US" sz="1800" dirty="0">
                <a:latin typeface="Times New Roman" panose="02020603050405020304" pitchFamily="18" charset="0"/>
                <a:ea typeface="华文中宋" panose="02010600040101010101" pitchFamily="2" charset="-122"/>
                <a:cs typeface="Times New Roman" panose="02020603050405020304" pitchFamily="18" charset="0"/>
              </a:rPr>
              <a:t>对于删除操作</a:t>
            </a:r>
          </a:p>
          <a:p>
            <a:pPr marL="1333500" lvl="2">
              <a:lnSpc>
                <a:spcPct val="90000"/>
              </a:lnSpc>
            </a:pPr>
            <a:r>
              <a:rPr lang="zh-CN" altLang="en-US" sz="1600" dirty="0">
                <a:latin typeface="Times New Roman" panose="02020603050405020304" pitchFamily="18" charset="0"/>
                <a:ea typeface="华文中宋" panose="02010600040101010101" pitchFamily="2" charset="-122"/>
                <a:cs typeface="Times New Roman" panose="02020603050405020304" pitchFamily="18" charset="0"/>
              </a:rPr>
              <a:t>设 </a:t>
            </a: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Qi </a:t>
            </a:r>
            <a:r>
              <a:rPr lang="zh-CN" altLang="en-US" sz="1600" dirty="0">
                <a:latin typeface="Times New Roman" panose="02020603050405020304" pitchFamily="18" charset="0"/>
                <a:ea typeface="华文中宋" panose="02010600040101010101" pitchFamily="2" charset="-122"/>
                <a:cs typeface="Times New Roman" panose="02020603050405020304" pitchFamily="18" charset="0"/>
              </a:rPr>
              <a:t>是删除第 </a:t>
            </a:r>
            <a:r>
              <a:rPr lang="en-US" altLang="zh-CN" sz="1600" dirty="0" err="1">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1600" dirty="0">
                <a:latin typeface="Times New Roman" panose="02020603050405020304" pitchFamily="18" charset="0"/>
                <a:ea typeface="华文中宋" panose="02010600040101010101" pitchFamily="2" charset="-122"/>
                <a:cs typeface="Times New Roman" panose="02020603050405020304" pitchFamily="18" charset="0"/>
              </a:rPr>
              <a:t>个元素的概率， </a:t>
            </a: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Qi = 1 / n</a:t>
            </a:r>
          </a:p>
          <a:p>
            <a:pPr marL="1333500" lvl="2">
              <a:lnSpc>
                <a:spcPct val="90000"/>
              </a:lnSpc>
            </a:pPr>
            <a:r>
              <a:rPr lang="zh-CN" altLang="en-US" sz="1600" dirty="0">
                <a:latin typeface="Times New Roman" panose="02020603050405020304" pitchFamily="18" charset="0"/>
                <a:ea typeface="华文中宋" panose="02010600040101010101" pitchFamily="2" charset="-122"/>
                <a:cs typeface="Times New Roman" panose="02020603050405020304" pitchFamily="18" charset="0"/>
              </a:rPr>
              <a:t>如果删除第 </a:t>
            </a:r>
            <a:r>
              <a:rPr lang="en-US" altLang="zh-CN" sz="1600" dirty="0" err="1">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1600" dirty="0">
                <a:latin typeface="Times New Roman" panose="02020603050405020304" pitchFamily="18" charset="0"/>
                <a:ea typeface="华文中宋" panose="02010600040101010101" pitchFamily="2" charset="-122"/>
                <a:cs typeface="Times New Roman" panose="02020603050405020304" pitchFamily="18" charset="0"/>
              </a:rPr>
              <a:t>个元素，则移动次数为 ( </a:t>
            </a: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n – </a:t>
            </a:r>
            <a:r>
              <a:rPr lang="en-US" altLang="zh-CN" sz="1600" dirty="0" err="1">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a:t>
            </a:r>
          </a:p>
          <a:p>
            <a:pPr marL="1333500" lvl="2">
              <a:lnSpc>
                <a:spcPct val="90000"/>
              </a:lnSpc>
            </a:pPr>
            <a:r>
              <a:rPr lang="zh-CN" altLang="en-US" sz="1600" dirty="0">
                <a:latin typeface="Times New Roman" panose="02020603050405020304" pitchFamily="18" charset="0"/>
                <a:ea typeface="华文中宋" panose="02010600040101010101" pitchFamily="2" charset="-122"/>
                <a:cs typeface="Times New Roman" panose="02020603050405020304" pitchFamily="18" charset="0"/>
              </a:rPr>
              <a:t>按数学期望的计算方法，删除长度为 </a:t>
            </a: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n </a:t>
            </a:r>
            <a:r>
              <a:rPr lang="zh-CN" altLang="en-US" sz="1600" dirty="0">
                <a:latin typeface="Times New Roman" panose="02020603050405020304" pitchFamily="18" charset="0"/>
                <a:ea typeface="华文中宋" panose="02010600040101010101" pitchFamily="2" charset="-122"/>
                <a:cs typeface="Times New Roman" panose="02020603050405020304" pitchFamily="18" charset="0"/>
              </a:rPr>
              <a:t>的线性表中的一个元素所需的平均移动次数为</a:t>
            </a:r>
          </a:p>
          <a:p>
            <a:pPr marL="1333500" lvl="2">
              <a:lnSpc>
                <a:spcPct val="90000"/>
              </a:lnSpc>
            </a:pPr>
            <a:endParaRPr lang="zh-CN" altLang="en-US" sz="1600" dirty="0">
              <a:latin typeface="Times New Roman" panose="02020603050405020304" pitchFamily="18" charset="0"/>
              <a:ea typeface="华文中宋" panose="02010600040101010101" pitchFamily="2" charset="-122"/>
              <a:cs typeface="Times New Roman" panose="02020603050405020304" pitchFamily="18" charset="0"/>
            </a:endParaRPr>
          </a:p>
          <a:p>
            <a:pPr marL="1333500" lvl="2">
              <a:lnSpc>
                <a:spcPct val="90000"/>
              </a:lnSpc>
            </a:pPr>
            <a:endParaRPr lang="zh-CN" altLang="en-US" sz="1600" dirty="0">
              <a:latin typeface="Times New Roman" panose="02020603050405020304" pitchFamily="18" charset="0"/>
              <a:ea typeface="华文中宋" panose="02010600040101010101" pitchFamily="2" charset="-122"/>
              <a:cs typeface="Times New Roman" panose="02020603050405020304" pitchFamily="18" charset="0"/>
            </a:endParaRPr>
          </a:p>
          <a:p>
            <a:pPr marL="1333500" lvl="2">
              <a:lnSpc>
                <a:spcPct val="90000"/>
              </a:lnSpc>
            </a:pPr>
            <a:endParaRPr lang="zh-CN" altLang="en-US" sz="1600" dirty="0">
              <a:latin typeface="Times New Roman" panose="02020603050405020304" pitchFamily="18" charset="0"/>
              <a:ea typeface="华文中宋" panose="02010600040101010101" pitchFamily="2" charset="-122"/>
              <a:cs typeface="Times New Roman" panose="02020603050405020304" pitchFamily="18" charset="0"/>
            </a:endParaRPr>
          </a:p>
          <a:p>
            <a:pPr marL="862013" lvl="1">
              <a:lnSpc>
                <a:spcPct val="90000"/>
              </a:lnSpc>
            </a:pPr>
            <a:r>
              <a:rPr lang="zh-CN" altLang="en-US" sz="1800" dirty="0">
                <a:latin typeface="Times New Roman" panose="02020603050405020304" pitchFamily="18" charset="0"/>
                <a:ea typeface="华文中宋" panose="02010600040101010101" pitchFamily="2" charset="-122"/>
                <a:cs typeface="Times New Roman" panose="02020603050405020304" pitchFamily="18" charset="0"/>
              </a:rPr>
              <a:t>可以看出，时间复杂性是与线性表的</a:t>
            </a:r>
            <a:r>
              <a:rPr lang="zh-CN" altLang="en-US" sz="18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有效长度 </a:t>
            </a:r>
            <a:r>
              <a:rPr lang="en-US" altLang="zh-CN" sz="18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n</a:t>
            </a: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1800" dirty="0">
                <a:latin typeface="Times New Roman" panose="02020603050405020304" pitchFamily="18" charset="0"/>
                <a:ea typeface="华文中宋" panose="02010600040101010101" pitchFamily="2" charset="-122"/>
                <a:cs typeface="Times New Roman" panose="02020603050405020304" pitchFamily="18" charset="0"/>
              </a:rPr>
              <a:t>的大小线性相关的</a:t>
            </a:r>
          </a:p>
          <a:p>
            <a:pPr marL="862013" lvl="1">
              <a:lnSpc>
                <a:spcPct val="90000"/>
              </a:lnSpc>
            </a:pPr>
            <a:r>
              <a:rPr lang="zh-CN" altLang="en-US" sz="18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长度 </a:t>
            </a:r>
            <a:r>
              <a:rPr lang="en-US" altLang="zh-CN" sz="18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n </a:t>
            </a:r>
            <a:r>
              <a:rPr lang="zh-CN" altLang="en-US" sz="1800" dirty="0">
                <a:solidFill>
                  <a:schemeClr val="tx1"/>
                </a:solidFill>
                <a:latin typeface="Times New Roman" panose="02020603050405020304" pitchFamily="18" charset="0"/>
                <a:ea typeface="华文中宋" panose="02010600040101010101" pitchFamily="2" charset="-122"/>
                <a:cs typeface="Times New Roman" panose="02020603050405020304" pitchFamily="18" charset="0"/>
              </a:rPr>
              <a:t>越大，所要进行的移动操作越多，占用的运算时间越长</a:t>
            </a:r>
          </a:p>
          <a:p>
            <a:pPr marL="862013" lvl="1">
              <a:lnSpc>
                <a:spcPct val="90000"/>
              </a:lnSpc>
            </a:pPr>
            <a:r>
              <a:rPr lang="zh-CN" altLang="en-US" sz="1800" dirty="0">
                <a:latin typeface="Times New Roman" panose="02020603050405020304" pitchFamily="18" charset="0"/>
                <a:ea typeface="华文中宋" panose="02010600040101010101" pitchFamily="2" charset="-122"/>
                <a:cs typeface="Times New Roman" panose="02020603050405020304" pitchFamily="18" charset="0"/>
              </a:rPr>
              <a:t>因此，顺序存储的线性表，不适合经常进行插入、删除操作，而适合表中元素相对稳定的场合</a:t>
            </a:r>
            <a:endParaRPr lang="en-US" altLang="zh-CN" sz="1800"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48130" name="灯片编号占位符 5">
            <a:extLst>
              <a:ext uri="{FF2B5EF4-FFF2-40B4-BE49-F238E27FC236}">
                <a16:creationId xmlns:a16="http://schemas.microsoft.com/office/drawing/2014/main" id="{FEA3AE9B-94E5-47D6-9933-9EEE9B8F4C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9F9B5501-187D-4623-B592-DEDB8B5F120E}" type="slidenum">
              <a:rPr lang="zh-CN" altLang="en-US" sz="1400" b="0" smtClean="0">
                <a:latin typeface="Arial" panose="020B0604020202020204" pitchFamily="34" charset="0"/>
              </a:rPr>
              <a:pPr>
                <a:spcBef>
                  <a:spcPct val="0"/>
                </a:spcBef>
                <a:buFontTx/>
                <a:buNone/>
              </a:pPr>
              <a:t>18</a:t>
            </a:fld>
            <a:endParaRPr lang="en-US" altLang="zh-CN" sz="1400" b="0">
              <a:latin typeface="Times New Roman" panose="02020603050405020304" pitchFamily="18" charset="0"/>
            </a:endParaRPr>
          </a:p>
        </p:txBody>
      </p:sp>
      <p:graphicFrame>
        <p:nvGraphicFramePr>
          <p:cNvPr id="48133" name="Object 19">
            <a:extLst>
              <a:ext uri="{FF2B5EF4-FFF2-40B4-BE49-F238E27FC236}">
                <a16:creationId xmlns:a16="http://schemas.microsoft.com/office/drawing/2014/main" id="{57C4587F-715D-4877-B057-87F89629BEA8}"/>
              </a:ext>
            </a:extLst>
          </p:cNvPr>
          <p:cNvGraphicFramePr>
            <a:graphicFrameLocks noChangeAspect="1"/>
          </p:cNvGraphicFramePr>
          <p:nvPr>
            <p:extLst>
              <p:ext uri="{D42A27DB-BD31-4B8C-83A1-F6EECF244321}">
                <p14:modId xmlns:p14="http://schemas.microsoft.com/office/powerpoint/2010/main" val="1151090617"/>
              </p:ext>
            </p:extLst>
          </p:nvPr>
        </p:nvGraphicFramePr>
        <p:xfrm>
          <a:off x="2135188" y="2542133"/>
          <a:ext cx="5605462" cy="844550"/>
        </p:xfrm>
        <a:graphic>
          <a:graphicData uri="http://schemas.openxmlformats.org/presentationml/2006/ole">
            <mc:AlternateContent xmlns:mc="http://schemas.openxmlformats.org/markup-compatibility/2006">
              <mc:Choice xmlns:v="urn:schemas-microsoft-com:vml" Requires="v">
                <p:oleObj spid="_x0000_s1136" name="Equation" r:id="rId4" imgW="2838482" imgH="399965" progId="Equation.DSMT4">
                  <p:embed/>
                </p:oleObj>
              </mc:Choice>
              <mc:Fallback>
                <p:oleObj name="Equation" r:id="rId4" imgW="2838482" imgH="399965" progId="Equation.DSMT4">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5188" y="2542133"/>
                        <a:ext cx="5605462"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34" name="Object 20">
            <a:extLst>
              <a:ext uri="{FF2B5EF4-FFF2-40B4-BE49-F238E27FC236}">
                <a16:creationId xmlns:a16="http://schemas.microsoft.com/office/drawing/2014/main" id="{6C7B484B-CDFF-49A3-84B5-D3B526862C2C}"/>
              </a:ext>
            </a:extLst>
          </p:cNvPr>
          <p:cNvGraphicFramePr>
            <a:graphicFrameLocks noChangeAspect="1"/>
          </p:cNvGraphicFramePr>
          <p:nvPr>
            <p:extLst>
              <p:ext uri="{D42A27DB-BD31-4B8C-83A1-F6EECF244321}">
                <p14:modId xmlns:p14="http://schemas.microsoft.com/office/powerpoint/2010/main" val="2424950170"/>
              </p:ext>
            </p:extLst>
          </p:nvPr>
        </p:nvGraphicFramePr>
        <p:xfrm>
          <a:off x="2124075" y="4483646"/>
          <a:ext cx="5006975" cy="817562"/>
        </p:xfrm>
        <a:graphic>
          <a:graphicData uri="http://schemas.openxmlformats.org/presentationml/2006/ole">
            <mc:AlternateContent xmlns:mc="http://schemas.openxmlformats.org/markup-compatibility/2006">
              <mc:Choice xmlns:v="urn:schemas-microsoft-com:vml" Requires="v">
                <p:oleObj spid="_x0000_s1137" name="Equation" r:id="rId6" imgW="2486169" imgH="399965" progId="Equation.DSMT4">
                  <p:embed/>
                </p:oleObj>
              </mc:Choice>
              <mc:Fallback>
                <p:oleObj name="Equation" r:id="rId6" imgW="2486169" imgH="399965" progId="Equation.DSMT4">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4483646"/>
                        <a:ext cx="5006975"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Rectangle 2">
            <a:extLst>
              <a:ext uri="{FF2B5EF4-FFF2-40B4-BE49-F238E27FC236}">
                <a16:creationId xmlns:a16="http://schemas.microsoft.com/office/drawing/2014/main" id="{2B0F65ED-96D2-4A92-80FF-E97E946B179C}"/>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3.2</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线性表</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3">
            <a:extLst>
              <a:ext uri="{FF2B5EF4-FFF2-40B4-BE49-F238E27FC236}">
                <a16:creationId xmlns:a16="http://schemas.microsoft.com/office/drawing/2014/main" id="{9E77B0D5-72C7-43BF-A9BD-8AD58B689F66}"/>
              </a:ext>
            </a:extLst>
          </p:cNvPr>
          <p:cNvSpPr>
            <a:spLocks noGrp="1" noChangeArrowheads="1"/>
          </p:cNvSpPr>
          <p:nvPr>
            <p:ph idx="1"/>
          </p:nvPr>
        </p:nvSpPr>
        <p:spPr>
          <a:xfrm>
            <a:off x="179388" y="1267941"/>
            <a:ext cx="5472112" cy="4105275"/>
          </a:xfrm>
        </p:spPr>
        <p:txBody>
          <a:bodyPr/>
          <a:lstStyle/>
          <a:p>
            <a:pPr marL="285750" indent="-285750">
              <a:lnSpc>
                <a:spcPct val="90000"/>
              </a:lnSpc>
            </a:pPr>
            <a:r>
              <a:rPr lang="zh-CN" altLang="en-US" sz="2800" dirty="0">
                <a:latin typeface="华文中宋" panose="02010600040101010101" pitchFamily="2" charset="-122"/>
                <a:ea typeface="华文中宋" panose="02010600040101010101" pitchFamily="2" charset="-122"/>
              </a:rPr>
              <a:t>链式存储的线性表</a:t>
            </a:r>
          </a:p>
          <a:p>
            <a:pPr marL="862013" lvl="1">
              <a:lnSpc>
                <a:spcPct val="90000"/>
              </a:lnSpc>
            </a:pPr>
            <a:r>
              <a:rPr lang="zh-CN" altLang="en-US" sz="2400" dirty="0">
                <a:latin typeface="华文中宋" panose="02010600040101010101" pitchFamily="2" charset="-122"/>
                <a:ea typeface="华文中宋" panose="02010600040101010101" pitchFamily="2" charset="-122"/>
              </a:rPr>
              <a:t>顺序存储的线性表的一些缺点</a:t>
            </a:r>
          </a:p>
          <a:p>
            <a:pPr marL="1333500" lvl="2">
              <a:lnSpc>
                <a:spcPct val="90000"/>
              </a:lnSpc>
            </a:pPr>
            <a:r>
              <a:rPr lang="zh-CN" altLang="en-US" sz="2000" dirty="0">
                <a:latin typeface="华文中宋" panose="02010600040101010101" pitchFamily="2" charset="-122"/>
                <a:ea typeface="华文中宋" panose="02010600040101010101" pitchFamily="2" charset="-122"/>
              </a:rPr>
              <a:t>在分配线性表空间时，如果最大长度定大了，则浪费存储空间；如果定小了，则所分配的存储空间不能满足需要</a:t>
            </a:r>
          </a:p>
          <a:p>
            <a:pPr marL="1333500" lvl="2">
              <a:lnSpc>
                <a:spcPct val="90000"/>
              </a:lnSpc>
            </a:pPr>
            <a:r>
              <a:rPr lang="zh-CN" altLang="en-US" sz="2000" dirty="0">
                <a:latin typeface="华文中宋" panose="02010600040101010101" pitchFamily="2" charset="-122"/>
                <a:ea typeface="华文中宋" panose="02010600040101010101" pitchFamily="2" charset="-122"/>
              </a:rPr>
              <a:t>经常进行插入和删除操作，降低了效率</a:t>
            </a:r>
          </a:p>
          <a:p>
            <a:pPr marL="862013" lvl="1">
              <a:lnSpc>
                <a:spcPct val="90000"/>
              </a:lnSpc>
            </a:pPr>
            <a:r>
              <a:rPr lang="zh-CN" altLang="en-US" sz="2400" dirty="0">
                <a:latin typeface="华文中宋" panose="02010600040101010101" pitchFamily="2" charset="-122"/>
                <a:ea typeface="华文中宋" panose="02010600040101010101" pitchFamily="2" charset="-122"/>
              </a:rPr>
              <a:t>采用链式存储可以避免上述缺点</a:t>
            </a:r>
          </a:p>
          <a:p>
            <a:pPr marL="862013" lvl="1">
              <a:lnSpc>
                <a:spcPct val="90000"/>
              </a:lnSpc>
            </a:pPr>
            <a:r>
              <a:rPr lang="zh-CN" altLang="en-US" sz="2400" dirty="0">
                <a:solidFill>
                  <a:srgbClr val="FF0000"/>
                </a:solidFill>
                <a:latin typeface="华文中宋" panose="02010600040101010101" pitchFamily="2" charset="-122"/>
                <a:ea typeface="华文中宋" panose="02010600040101010101" pitchFamily="2" charset="-122"/>
              </a:rPr>
              <a:t>链表存储结构</a:t>
            </a:r>
          </a:p>
          <a:p>
            <a:pPr marL="862013" lvl="1">
              <a:lnSpc>
                <a:spcPct val="90000"/>
              </a:lnSpc>
            </a:pPr>
            <a:endParaRPr lang="zh-CN" altLang="en-US" sz="2400" dirty="0">
              <a:latin typeface="华文中宋" panose="02010600040101010101" pitchFamily="2" charset="-122"/>
              <a:ea typeface="华文中宋" panose="02010600040101010101" pitchFamily="2" charset="-122"/>
            </a:endParaRPr>
          </a:p>
        </p:txBody>
      </p:sp>
      <p:sp>
        <p:nvSpPr>
          <p:cNvPr id="50178" name="灯片编号占位符 5">
            <a:extLst>
              <a:ext uri="{FF2B5EF4-FFF2-40B4-BE49-F238E27FC236}">
                <a16:creationId xmlns:a16="http://schemas.microsoft.com/office/drawing/2014/main" id="{483207B5-9F34-4E46-8733-0798C97451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DD4D426A-4C60-47BB-869C-4AE485CE9350}" type="slidenum">
              <a:rPr lang="zh-CN" altLang="en-US" sz="1400" b="0" smtClean="0">
                <a:latin typeface="Arial" panose="020B0604020202020204" pitchFamily="34" charset="0"/>
              </a:rPr>
              <a:pPr>
                <a:spcBef>
                  <a:spcPct val="0"/>
                </a:spcBef>
                <a:buFontTx/>
                <a:buNone/>
              </a:pPr>
              <a:t>19</a:t>
            </a:fld>
            <a:endParaRPr lang="en-US" altLang="zh-CN" sz="1400" b="0">
              <a:latin typeface="Times New Roman" panose="02020603050405020304" pitchFamily="18" charset="0"/>
            </a:endParaRPr>
          </a:p>
        </p:txBody>
      </p:sp>
      <p:grpSp>
        <p:nvGrpSpPr>
          <p:cNvPr id="50181" name="Group 64">
            <a:extLst>
              <a:ext uri="{FF2B5EF4-FFF2-40B4-BE49-F238E27FC236}">
                <a16:creationId xmlns:a16="http://schemas.microsoft.com/office/drawing/2014/main" id="{EAEFC2A5-FDFC-45B9-A7DF-F3E314F08136}"/>
              </a:ext>
            </a:extLst>
          </p:cNvPr>
          <p:cNvGrpSpPr>
            <a:grpSpLocks/>
          </p:cNvGrpSpPr>
          <p:nvPr/>
        </p:nvGrpSpPr>
        <p:grpSpPr bwMode="auto">
          <a:xfrm>
            <a:off x="412750" y="5022850"/>
            <a:ext cx="7688263" cy="1574800"/>
            <a:chOff x="612" y="1117"/>
            <a:chExt cx="4717" cy="992"/>
          </a:xfrm>
        </p:grpSpPr>
        <p:grpSp>
          <p:nvGrpSpPr>
            <p:cNvPr id="50207" name="Group 65">
              <a:extLst>
                <a:ext uri="{FF2B5EF4-FFF2-40B4-BE49-F238E27FC236}">
                  <a16:creationId xmlns:a16="http://schemas.microsoft.com/office/drawing/2014/main" id="{177ED8D1-0773-4CA4-8188-3B23CA02AE1C}"/>
                </a:ext>
              </a:extLst>
            </p:cNvPr>
            <p:cNvGrpSpPr>
              <a:grpSpLocks/>
            </p:cNvGrpSpPr>
            <p:nvPr/>
          </p:nvGrpSpPr>
          <p:grpSpPr bwMode="auto">
            <a:xfrm>
              <a:off x="1486" y="1325"/>
              <a:ext cx="714" cy="201"/>
              <a:chOff x="3200" y="2623"/>
              <a:chExt cx="634" cy="179"/>
            </a:xfrm>
          </p:grpSpPr>
          <p:sp>
            <p:nvSpPr>
              <p:cNvPr id="50226" name="Text Box 66">
                <a:extLst>
                  <a:ext uri="{FF2B5EF4-FFF2-40B4-BE49-F238E27FC236}">
                    <a16:creationId xmlns:a16="http://schemas.microsoft.com/office/drawing/2014/main" id="{7A275303-59B9-439A-85EF-8D060E217793}"/>
                  </a:ext>
                </a:extLst>
              </p:cNvPr>
              <p:cNvSpPr txBox="1">
                <a:spLocks noChangeArrowheads="1"/>
              </p:cNvSpPr>
              <p:nvPr/>
            </p:nvSpPr>
            <p:spPr bwMode="auto">
              <a:xfrm>
                <a:off x="3200"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Times New Roman" panose="02020603050405020304" pitchFamily="18" charset="0"/>
                  </a:rPr>
                  <a:t>a1</a:t>
                </a:r>
              </a:p>
            </p:txBody>
          </p:sp>
          <p:sp>
            <p:nvSpPr>
              <p:cNvPr id="50227" name="Text Box 67">
                <a:extLst>
                  <a:ext uri="{FF2B5EF4-FFF2-40B4-BE49-F238E27FC236}">
                    <a16:creationId xmlns:a16="http://schemas.microsoft.com/office/drawing/2014/main" id="{6F94373A-001B-4561-8BA1-70E8ECAF7F2B}"/>
                  </a:ext>
                </a:extLst>
              </p:cNvPr>
              <p:cNvSpPr txBox="1">
                <a:spLocks noChangeArrowheads="1"/>
              </p:cNvSpPr>
              <p:nvPr/>
            </p:nvSpPr>
            <p:spPr bwMode="auto">
              <a:xfrm>
                <a:off x="3517"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2"/>
                    </a:solidFill>
                    <a:latin typeface="Times New Roman" panose="02020603050405020304" pitchFamily="18" charset="0"/>
                  </a:rPr>
                  <a:t>AB01</a:t>
                </a:r>
                <a:endParaRPr lang="zh-CN" altLang="en-US" sz="1600">
                  <a:solidFill>
                    <a:schemeClr val="tx2"/>
                  </a:solidFill>
                  <a:latin typeface="Times New Roman" panose="02020603050405020304" pitchFamily="18" charset="0"/>
                </a:endParaRPr>
              </a:p>
            </p:txBody>
          </p:sp>
        </p:grpSp>
        <p:sp>
          <p:nvSpPr>
            <p:cNvPr id="50208" name="Text Box 68">
              <a:extLst>
                <a:ext uri="{FF2B5EF4-FFF2-40B4-BE49-F238E27FC236}">
                  <a16:creationId xmlns:a16="http://schemas.microsoft.com/office/drawing/2014/main" id="{D6DE9D29-A45E-47C3-ADFC-136041BFA998}"/>
                </a:ext>
              </a:extLst>
            </p:cNvPr>
            <p:cNvSpPr txBox="1">
              <a:spLocks noChangeArrowheads="1"/>
            </p:cNvSpPr>
            <p:nvPr/>
          </p:nvSpPr>
          <p:spPr bwMode="auto">
            <a:xfrm>
              <a:off x="612" y="1117"/>
              <a:ext cx="73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Times New Roman" panose="02020603050405020304" pitchFamily="18" charset="0"/>
                </a:rPr>
                <a:t>Head </a:t>
              </a:r>
              <a:r>
                <a:rPr lang="zh-CN" altLang="en-US" sz="1600">
                  <a:solidFill>
                    <a:schemeClr val="tx1"/>
                  </a:solidFill>
                  <a:latin typeface="Times New Roman" panose="02020603050405020304" pitchFamily="18" charset="0"/>
                </a:rPr>
                <a:t>地址</a:t>
              </a:r>
            </a:p>
            <a:p>
              <a:pPr algn="ctr">
                <a:spcBef>
                  <a:spcPct val="50000"/>
                </a:spcBef>
                <a:buFontTx/>
                <a:buNone/>
              </a:pPr>
              <a:r>
                <a:rPr lang="en-US" altLang="zh-CN" sz="1600">
                  <a:solidFill>
                    <a:schemeClr val="tx1"/>
                  </a:solidFill>
                  <a:latin typeface="Times New Roman" panose="02020603050405020304" pitchFamily="18" charset="0"/>
                </a:rPr>
                <a:t>B03D</a:t>
              </a:r>
            </a:p>
          </p:txBody>
        </p:sp>
        <p:sp>
          <p:nvSpPr>
            <p:cNvPr id="50209" name="Line 69">
              <a:extLst>
                <a:ext uri="{FF2B5EF4-FFF2-40B4-BE49-F238E27FC236}">
                  <a16:creationId xmlns:a16="http://schemas.microsoft.com/office/drawing/2014/main" id="{80526940-0980-4FBD-806E-F54B8A3647EC}"/>
                </a:ext>
              </a:extLst>
            </p:cNvPr>
            <p:cNvSpPr>
              <a:spLocks noChangeShapeType="1"/>
            </p:cNvSpPr>
            <p:nvPr/>
          </p:nvSpPr>
          <p:spPr bwMode="auto">
            <a:xfrm flipV="1">
              <a:off x="1127" y="1326"/>
              <a:ext cx="34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10" name="Line 70">
              <a:extLst>
                <a:ext uri="{FF2B5EF4-FFF2-40B4-BE49-F238E27FC236}">
                  <a16:creationId xmlns:a16="http://schemas.microsoft.com/office/drawing/2014/main" id="{0CB3B2F9-06AB-4D4A-9CEA-15F057F84A74}"/>
                </a:ext>
              </a:extLst>
            </p:cNvPr>
            <p:cNvSpPr>
              <a:spLocks noChangeShapeType="1"/>
            </p:cNvSpPr>
            <p:nvPr/>
          </p:nvSpPr>
          <p:spPr bwMode="auto">
            <a:xfrm>
              <a:off x="2153" y="1427"/>
              <a:ext cx="35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11" name="Text Box 71">
              <a:extLst>
                <a:ext uri="{FF2B5EF4-FFF2-40B4-BE49-F238E27FC236}">
                  <a16:creationId xmlns:a16="http://schemas.microsoft.com/office/drawing/2014/main" id="{E3BC5F7D-1730-4C68-BE71-1095B500A1DC}"/>
                </a:ext>
              </a:extLst>
            </p:cNvPr>
            <p:cNvSpPr txBox="1">
              <a:spLocks noChangeArrowheads="1"/>
            </p:cNvSpPr>
            <p:nvPr/>
          </p:nvSpPr>
          <p:spPr bwMode="auto">
            <a:xfrm>
              <a:off x="2315" y="1236"/>
              <a:ext cx="308"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r">
                <a:spcBef>
                  <a:spcPct val="50000"/>
                </a:spcBef>
                <a:buFontTx/>
                <a:buNone/>
              </a:pPr>
              <a:r>
                <a:rPr lang="en-US" altLang="zh-CN" sz="1600">
                  <a:solidFill>
                    <a:schemeClr val="tx1"/>
                  </a:solidFill>
                  <a:latin typeface="Times New Roman" panose="02020603050405020304" pitchFamily="18" charset="0"/>
                </a:rPr>
                <a:t>AB01</a:t>
              </a:r>
            </a:p>
          </p:txBody>
        </p:sp>
        <p:grpSp>
          <p:nvGrpSpPr>
            <p:cNvPr id="50212" name="Group 72">
              <a:extLst>
                <a:ext uri="{FF2B5EF4-FFF2-40B4-BE49-F238E27FC236}">
                  <a16:creationId xmlns:a16="http://schemas.microsoft.com/office/drawing/2014/main" id="{8BDBC5BF-95D2-45B4-A51E-D441FDC75414}"/>
                </a:ext>
              </a:extLst>
            </p:cNvPr>
            <p:cNvGrpSpPr>
              <a:grpSpLocks/>
            </p:cNvGrpSpPr>
            <p:nvPr/>
          </p:nvGrpSpPr>
          <p:grpSpPr bwMode="auto">
            <a:xfrm>
              <a:off x="2524" y="1436"/>
              <a:ext cx="714" cy="201"/>
              <a:chOff x="3200" y="2623"/>
              <a:chExt cx="634" cy="179"/>
            </a:xfrm>
          </p:grpSpPr>
          <p:sp>
            <p:nvSpPr>
              <p:cNvPr id="50224" name="Text Box 73">
                <a:extLst>
                  <a:ext uri="{FF2B5EF4-FFF2-40B4-BE49-F238E27FC236}">
                    <a16:creationId xmlns:a16="http://schemas.microsoft.com/office/drawing/2014/main" id="{E70F1AB1-FD93-4245-9DF8-B52CE24236A4}"/>
                  </a:ext>
                </a:extLst>
              </p:cNvPr>
              <p:cNvSpPr txBox="1">
                <a:spLocks noChangeArrowheads="1"/>
              </p:cNvSpPr>
              <p:nvPr/>
            </p:nvSpPr>
            <p:spPr bwMode="auto">
              <a:xfrm>
                <a:off x="3200"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Times New Roman" panose="02020603050405020304" pitchFamily="18" charset="0"/>
                  </a:rPr>
                  <a:t>a2</a:t>
                </a:r>
              </a:p>
            </p:txBody>
          </p:sp>
          <p:sp>
            <p:nvSpPr>
              <p:cNvPr id="50225" name="Text Box 74">
                <a:extLst>
                  <a:ext uri="{FF2B5EF4-FFF2-40B4-BE49-F238E27FC236}">
                    <a16:creationId xmlns:a16="http://schemas.microsoft.com/office/drawing/2014/main" id="{75A5990B-9E33-45AA-A440-827DE0EB4A96}"/>
                  </a:ext>
                </a:extLst>
              </p:cNvPr>
              <p:cNvSpPr txBox="1">
                <a:spLocks noChangeArrowheads="1"/>
              </p:cNvSpPr>
              <p:nvPr/>
            </p:nvSpPr>
            <p:spPr bwMode="auto">
              <a:xfrm>
                <a:off x="3517"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2"/>
                    </a:solidFill>
                    <a:latin typeface="Times New Roman" panose="02020603050405020304" pitchFamily="18" charset="0"/>
                  </a:rPr>
                  <a:t>DA29</a:t>
                </a:r>
                <a:endParaRPr lang="zh-CN" altLang="en-US" sz="1600">
                  <a:solidFill>
                    <a:schemeClr val="tx2"/>
                  </a:solidFill>
                  <a:latin typeface="Times New Roman" panose="02020603050405020304" pitchFamily="18" charset="0"/>
                </a:endParaRPr>
              </a:p>
            </p:txBody>
          </p:sp>
        </p:grpSp>
        <p:grpSp>
          <p:nvGrpSpPr>
            <p:cNvPr id="50213" name="Group 75">
              <a:extLst>
                <a:ext uri="{FF2B5EF4-FFF2-40B4-BE49-F238E27FC236}">
                  <a16:creationId xmlns:a16="http://schemas.microsoft.com/office/drawing/2014/main" id="{625A980C-F7FB-435F-9865-B8CD0F52C353}"/>
                </a:ext>
              </a:extLst>
            </p:cNvPr>
            <p:cNvGrpSpPr>
              <a:grpSpLocks/>
            </p:cNvGrpSpPr>
            <p:nvPr/>
          </p:nvGrpSpPr>
          <p:grpSpPr bwMode="auto">
            <a:xfrm>
              <a:off x="3574" y="1541"/>
              <a:ext cx="714" cy="201"/>
              <a:chOff x="3200" y="2623"/>
              <a:chExt cx="634" cy="179"/>
            </a:xfrm>
          </p:grpSpPr>
          <p:sp>
            <p:nvSpPr>
              <p:cNvPr id="50222" name="Text Box 76">
                <a:extLst>
                  <a:ext uri="{FF2B5EF4-FFF2-40B4-BE49-F238E27FC236}">
                    <a16:creationId xmlns:a16="http://schemas.microsoft.com/office/drawing/2014/main" id="{500BAE95-E132-4805-95A9-B0AC5A37731B}"/>
                  </a:ext>
                </a:extLst>
              </p:cNvPr>
              <p:cNvSpPr txBox="1">
                <a:spLocks noChangeArrowheads="1"/>
              </p:cNvSpPr>
              <p:nvPr/>
            </p:nvSpPr>
            <p:spPr bwMode="auto">
              <a:xfrm>
                <a:off x="3200"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Times New Roman" panose="02020603050405020304" pitchFamily="18" charset="0"/>
                  </a:rPr>
                  <a:t>a3</a:t>
                </a:r>
              </a:p>
            </p:txBody>
          </p:sp>
          <p:sp>
            <p:nvSpPr>
              <p:cNvPr id="50223" name="Text Box 77">
                <a:extLst>
                  <a:ext uri="{FF2B5EF4-FFF2-40B4-BE49-F238E27FC236}">
                    <a16:creationId xmlns:a16="http://schemas.microsoft.com/office/drawing/2014/main" id="{20BD50DA-9EB5-4550-8A32-17B917485EA6}"/>
                  </a:ext>
                </a:extLst>
              </p:cNvPr>
              <p:cNvSpPr txBox="1">
                <a:spLocks noChangeArrowheads="1"/>
              </p:cNvSpPr>
              <p:nvPr/>
            </p:nvSpPr>
            <p:spPr bwMode="auto">
              <a:xfrm>
                <a:off x="3517"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2"/>
                    </a:solidFill>
                    <a:latin typeface="Times New Roman" panose="02020603050405020304" pitchFamily="18" charset="0"/>
                  </a:rPr>
                  <a:t>BEF5</a:t>
                </a:r>
                <a:endParaRPr lang="zh-CN" altLang="en-US" sz="1600">
                  <a:solidFill>
                    <a:schemeClr val="tx2"/>
                  </a:solidFill>
                  <a:latin typeface="Times New Roman" panose="02020603050405020304" pitchFamily="18" charset="0"/>
                </a:endParaRPr>
              </a:p>
            </p:txBody>
          </p:sp>
        </p:grpSp>
        <p:sp>
          <p:nvSpPr>
            <p:cNvPr id="50214" name="Line 78">
              <a:extLst>
                <a:ext uri="{FF2B5EF4-FFF2-40B4-BE49-F238E27FC236}">
                  <a16:creationId xmlns:a16="http://schemas.microsoft.com/office/drawing/2014/main" id="{59B04642-06D4-48D5-AD01-A2F7A8404697}"/>
                </a:ext>
              </a:extLst>
            </p:cNvPr>
            <p:cNvSpPr>
              <a:spLocks noChangeShapeType="1"/>
            </p:cNvSpPr>
            <p:nvPr/>
          </p:nvSpPr>
          <p:spPr bwMode="auto">
            <a:xfrm>
              <a:off x="3196" y="1541"/>
              <a:ext cx="35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15" name="Text Box 79">
              <a:extLst>
                <a:ext uri="{FF2B5EF4-FFF2-40B4-BE49-F238E27FC236}">
                  <a16:creationId xmlns:a16="http://schemas.microsoft.com/office/drawing/2014/main" id="{6A52187C-5498-4691-9380-F2DD76482B0A}"/>
                </a:ext>
              </a:extLst>
            </p:cNvPr>
            <p:cNvSpPr txBox="1">
              <a:spLocks noChangeArrowheads="1"/>
            </p:cNvSpPr>
            <p:nvPr/>
          </p:nvSpPr>
          <p:spPr bwMode="auto">
            <a:xfrm>
              <a:off x="3364" y="1350"/>
              <a:ext cx="3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r">
                <a:spcBef>
                  <a:spcPct val="50000"/>
                </a:spcBef>
                <a:buFontTx/>
                <a:buNone/>
              </a:pPr>
              <a:r>
                <a:rPr lang="en-US" altLang="zh-CN" sz="1600">
                  <a:solidFill>
                    <a:schemeClr val="tx1"/>
                  </a:solidFill>
                  <a:latin typeface="Times New Roman" panose="02020603050405020304" pitchFamily="18" charset="0"/>
                </a:rPr>
                <a:t>DA29</a:t>
              </a:r>
            </a:p>
          </p:txBody>
        </p:sp>
        <p:grpSp>
          <p:nvGrpSpPr>
            <p:cNvPr id="50216" name="Group 80">
              <a:extLst>
                <a:ext uri="{FF2B5EF4-FFF2-40B4-BE49-F238E27FC236}">
                  <a16:creationId xmlns:a16="http://schemas.microsoft.com/office/drawing/2014/main" id="{C764F53A-4654-49CB-8E81-2023A7059CB2}"/>
                </a:ext>
              </a:extLst>
            </p:cNvPr>
            <p:cNvGrpSpPr>
              <a:grpSpLocks/>
            </p:cNvGrpSpPr>
            <p:nvPr/>
          </p:nvGrpSpPr>
          <p:grpSpPr bwMode="auto">
            <a:xfrm>
              <a:off x="4615" y="1641"/>
              <a:ext cx="714" cy="201"/>
              <a:chOff x="3200" y="2623"/>
              <a:chExt cx="634" cy="179"/>
            </a:xfrm>
          </p:grpSpPr>
          <p:sp>
            <p:nvSpPr>
              <p:cNvPr id="50220" name="Text Box 81">
                <a:extLst>
                  <a:ext uri="{FF2B5EF4-FFF2-40B4-BE49-F238E27FC236}">
                    <a16:creationId xmlns:a16="http://schemas.microsoft.com/office/drawing/2014/main" id="{92A6D700-7EF3-424E-803A-466B1FE256A8}"/>
                  </a:ext>
                </a:extLst>
              </p:cNvPr>
              <p:cNvSpPr txBox="1">
                <a:spLocks noChangeArrowheads="1"/>
              </p:cNvSpPr>
              <p:nvPr/>
            </p:nvSpPr>
            <p:spPr bwMode="auto">
              <a:xfrm>
                <a:off x="3200"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Times New Roman" panose="02020603050405020304" pitchFamily="18" charset="0"/>
                  </a:rPr>
                  <a:t>a4</a:t>
                </a:r>
              </a:p>
            </p:txBody>
          </p:sp>
          <p:sp>
            <p:nvSpPr>
              <p:cNvPr id="50221" name="Text Box 82">
                <a:extLst>
                  <a:ext uri="{FF2B5EF4-FFF2-40B4-BE49-F238E27FC236}">
                    <a16:creationId xmlns:a16="http://schemas.microsoft.com/office/drawing/2014/main" id="{16BB7835-1ADB-489C-BB0A-3A34AE6A4867}"/>
                  </a:ext>
                </a:extLst>
              </p:cNvPr>
              <p:cNvSpPr txBox="1">
                <a:spLocks noChangeArrowheads="1"/>
              </p:cNvSpPr>
              <p:nvPr/>
            </p:nvSpPr>
            <p:spPr bwMode="auto">
              <a:xfrm>
                <a:off x="3517"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2"/>
                    </a:solidFill>
                    <a:latin typeface="Times New Roman" panose="02020603050405020304" pitchFamily="18" charset="0"/>
                  </a:rPr>
                  <a:t>Nil</a:t>
                </a:r>
              </a:p>
            </p:txBody>
          </p:sp>
        </p:grpSp>
        <p:sp>
          <p:nvSpPr>
            <p:cNvPr id="50217" name="Line 83">
              <a:extLst>
                <a:ext uri="{FF2B5EF4-FFF2-40B4-BE49-F238E27FC236}">
                  <a16:creationId xmlns:a16="http://schemas.microsoft.com/office/drawing/2014/main" id="{7D378242-4B48-4C64-9696-7BD029990281}"/>
                </a:ext>
              </a:extLst>
            </p:cNvPr>
            <p:cNvSpPr>
              <a:spLocks noChangeShapeType="1"/>
            </p:cNvSpPr>
            <p:nvPr/>
          </p:nvSpPr>
          <p:spPr bwMode="auto">
            <a:xfrm>
              <a:off x="4246" y="1641"/>
              <a:ext cx="35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0218" name="Text Box 84">
              <a:extLst>
                <a:ext uri="{FF2B5EF4-FFF2-40B4-BE49-F238E27FC236}">
                  <a16:creationId xmlns:a16="http://schemas.microsoft.com/office/drawing/2014/main" id="{0DED35CD-6701-4A6A-81C9-2EAD1075986A}"/>
                </a:ext>
              </a:extLst>
            </p:cNvPr>
            <p:cNvSpPr txBox="1">
              <a:spLocks noChangeArrowheads="1"/>
            </p:cNvSpPr>
            <p:nvPr/>
          </p:nvSpPr>
          <p:spPr bwMode="auto">
            <a:xfrm>
              <a:off x="4405" y="1450"/>
              <a:ext cx="3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r">
                <a:spcBef>
                  <a:spcPct val="50000"/>
                </a:spcBef>
                <a:buFontTx/>
                <a:buNone/>
              </a:pPr>
              <a:r>
                <a:rPr lang="en-US" altLang="zh-CN" sz="1600">
                  <a:solidFill>
                    <a:schemeClr val="tx1"/>
                  </a:solidFill>
                  <a:latin typeface="Times New Roman" panose="02020603050405020304" pitchFamily="18" charset="0"/>
                </a:rPr>
                <a:t>BEF5</a:t>
              </a:r>
            </a:p>
          </p:txBody>
        </p:sp>
        <p:sp>
          <p:nvSpPr>
            <p:cNvPr id="50219" name="Text Box 85">
              <a:extLst>
                <a:ext uri="{FF2B5EF4-FFF2-40B4-BE49-F238E27FC236}">
                  <a16:creationId xmlns:a16="http://schemas.microsoft.com/office/drawing/2014/main" id="{BB81B793-4C11-4413-A2B9-FA257A201808}"/>
                </a:ext>
              </a:extLst>
            </p:cNvPr>
            <p:cNvSpPr txBox="1">
              <a:spLocks noChangeArrowheads="1"/>
            </p:cNvSpPr>
            <p:nvPr/>
          </p:nvSpPr>
          <p:spPr bwMode="auto">
            <a:xfrm>
              <a:off x="3079" y="1897"/>
              <a:ext cx="15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Times New Roman" panose="02020603050405020304" pitchFamily="18" charset="0"/>
                </a:rPr>
                <a:t>Nil </a:t>
              </a:r>
              <a:r>
                <a:rPr lang="zh-CN" altLang="en-US" sz="1600">
                  <a:solidFill>
                    <a:schemeClr val="tx1"/>
                  </a:solidFill>
                  <a:latin typeface="Times New Roman" panose="02020603050405020304" pitchFamily="18" charset="0"/>
                </a:rPr>
                <a:t>表示空指针（值为 0 ）</a:t>
              </a:r>
            </a:p>
          </p:txBody>
        </p:sp>
      </p:grpSp>
      <p:grpSp>
        <p:nvGrpSpPr>
          <p:cNvPr id="50182" name="Group 86">
            <a:extLst>
              <a:ext uri="{FF2B5EF4-FFF2-40B4-BE49-F238E27FC236}">
                <a16:creationId xmlns:a16="http://schemas.microsoft.com/office/drawing/2014/main" id="{348678B8-9A24-4B82-AAF5-D3D9DCF92F17}"/>
              </a:ext>
            </a:extLst>
          </p:cNvPr>
          <p:cNvGrpSpPr>
            <a:grpSpLocks/>
          </p:cNvGrpSpPr>
          <p:nvPr/>
        </p:nvGrpSpPr>
        <p:grpSpPr bwMode="auto">
          <a:xfrm>
            <a:off x="5280025" y="1701800"/>
            <a:ext cx="4292600" cy="2951163"/>
            <a:chOff x="176" y="2297"/>
            <a:chExt cx="2704" cy="1859"/>
          </a:xfrm>
        </p:grpSpPr>
        <p:grpSp>
          <p:nvGrpSpPr>
            <p:cNvPr id="50183" name="Group 87">
              <a:extLst>
                <a:ext uri="{FF2B5EF4-FFF2-40B4-BE49-F238E27FC236}">
                  <a16:creationId xmlns:a16="http://schemas.microsoft.com/office/drawing/2014/main" id="{7951AE74-29D9-4CFE-BA99-D9FCC4A28361}"/>
                </a:ext>
              </a:extLst>
            </p:cNvPr>
            <p:cNvGrpSpPr>
              <a:grpSpLocks/>
            </p:cNvGrpSpPr>
            <p:nvPr/>
          </p:nvGrpSpPr>
          <p:grpSpPr bwMode="auto">
            <a:xfrm>
              <a:off x="414" y="2298"/>
              <a:ext cx="1550" cy="1611"/>
              <a:chOff x="550" y="2359"/>
              <a:chExt cx="1385" cy="1611"/>
            </a:xfrm>
          </p:grpSpPr>
          <p:sp>
            <p:nvSpPr>
              <p:cNvPr id="50189" name="Text Box 88">
                <a:extLst>
                  <a:ext uri="{FF2B5EF4-FFF2-40B4-BE49-F238E27FC236}">
                    <a16:creationId xmlns:a16="http://schemas.microsoft.com/office/drawing/2014/main" id="{AFD0D1B2-AE83-48D9-B618-64D1312C1C98}"/>
                  </a:ext>
                </a:extLst>
              </p:cNvPr>
              <p:cNvSpPr txBox="1">
                <a:spLocks noChangeArrowheads="1"/>
              </p:cNvSpPr>
              <p:nvPr/>
            </p:nvSpPr>
            <p:spPr bwMode="auto">
              <a:xfrm>
                <a:off x="960" y="3791"/>
                <a:ext cx="97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600">
                  <a:solidFill>
                    <a:schemeClr val="tx1"/>
                  </a:solidFill>
                  <a:latin typeface="Times New Roman" panose="02020603050405020304" pitchFamily="18" charset="0"/>
                </a:endParaRPr>
              </a:p>
            </p:txBody>
          </p:sp>
          <p:sp>
            <p:nvSpPr>
              <p:cNvPr id="50190" name="Text Box 89">
                <a:extLst>
                  <a:ext uri="{FF2B5EF4-FFF2-40B4-BE49-F238E27FC236}">
                    <a16:creationId xmlns:a16="http://schemas.microsoft.com/office/drawing/2014/main" id="{EC7414C2-4A56-4197-B8E9-3DC4BE018DEC}"/>
                  </a:ext>
                </a:extLst>
              </p:cNvPr>
              <p:cNvSpPr txBox="1">
                <a:spLocks noChangeArrowheads="1"/>
              </p:cNvSpPr>
              <p:nvPr/>
            </p:nvSpPr>
            <p:spPr bwMode="auto">
              <a:xfrm>
                <a:off x="960" y="3257"/>
                <a:ext cx="97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600">
                  <a:solidFill>
                    <a:schemeClr val="tx1"/>
                  </a:solidFill>
                  <a:latin typeface="Times New Roman" panose="02020603050405020304" pitchFamily="18" charset="0"/>
                </a:endParaRPr>
              </a:p>
            </p:txBody>
          </p:sp>
          <p:sp>
            <p:nvSpPr>
              <p:cNvPr id="50191" name="Text Box 90">
                <a:extLst>
                  <a:ext uri="{FF2B5EF4-FFF2-40B4-BE49-F238E27FC236}">
                    <a16:creationId xmlns:a16="http://schemas.microsoft.com/office/drawing/2014/main" id="{0CFD851A-1A8E-4AC2-BF54-4FFFF626B9FA}"/>
                  </a:ext>
                </a:extLst>
              </p:cNvPr>
              <p:cNvSpPr txBox="1">
                <a:spLocks noChangeArrowheads="1"/>
              </p:cNvSpPr>
              <p:nvPr/>
            </p:nvSpPr>
            <p:spPr bwMode="auto">
              <a:xfrm>
                <a:off x="960" y="2537"/>
                <a:ext cx="97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600">
                  <a:solidFill>
                    <a:schemeClr val="tx1"/>
                  </a:solidFill>
                  <a:latin typeface="Times New Roman" panose="02020603050405020304" pitchFamily="18" charset="0"/>
                </a:endParaRPr>
              </a:p>
            </p:txBody>
          </p:sp>
          <p:sp>
            <p:nvSpPr>
              <p:cNvPr id="50192" name="Text Box 91">
                <a:extLst>
                  <a:ext uri="{FF2B5EF4-FFF2-40B4-BE49-F238E27FC236}">
                    <a16:creationId xmlns:a16="http://schemas.microsoft.com/office/drawing/2014/main" id="{D0AA5154-E0D2-4153-BD0D-BEC7EBDF8E2B}"/>
                  </a:ext>
                </a:extLst>
              </p:cNvPr>
              <p:cNvSpPr txBox="1">
                <a:spLocks noChangeArrowheads="1"/>
              </p:cNvSpPr>
              <p:nvPr/>
            </p:nvSpPr>
            <p:spPr bwMode="auto">
              <a:xfrm>
                <a:off x="960" y="2359"/>
                <a:ext cx="97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Times New Roman" panose="02020603050405020304" pitchFamily="18" charset="0"/>
                  </a:rPr>
                  <a:t>B03D</a:t>
                </a:r>
              </a:p>
            </p:txBody>
          </p:sp>
          <p:sp>
            <p:nvSpPr>
              <p:cNvPr id="50193" name="Text Box 92">
                <a:extLst>
                  <a:ext uri="{FF2B5EF4-FFF2-40B4-BE49-F238E27FC236}">
                    <a16:creationId xmlns:a16="http://schemas.microsoft.com/office/drawing/2014/main" id="{392D93C2-80F2-4437-A9B0-4ECE7BA3D038}"/>
                  </a:ext>
                </a:extLst>
              </p:cNvPr>
              <p:cNvSpPr txBox="1">
                <a:spLocks noChangeArrowheads="1"/>
              </p:cNvSpPr>
              <p:nvPr/>
            </p:nvSpPr>
            <p:spPr bwMode="auto">
              <a:xfrm>
                <a:off x="550" y="2387"/>
                <a:ext cx="280" cy="1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r">
                  <a:spcBef>
                    <a:spcPct val="15000"/>
                  </a:spcBef>
                  <a:buFontTx/>
                  <a:buNone/>
                </a:pPr>
                <a:r>
                  <a:rPr lang="en-US" altLang="zh-CN" sz="1600" u="sng">
                    <a:solidFill>
                      <a:schemeClr val="tx2"/>
                    </a:solidFill>
                    <a:latin typeface="Times New Roman" panose="02020603050405020304" pitchFamily="18" charset="0"/>
                  </a:rPr>
                  <a:t>7A39</a:t>
                </a:r>
              </a:p>
              <a:p>
                <a:pPr algn="r">
                  <a:spcBef>
                    <a:spcPct val="15000"/>
                  </a:spcBef>
                  <a:buFontTx/>
                  <a:buNone/>
                </a:pPr>
                <a:endParaRPr lang="en-US" altLang="zh-CN" sz="1600" u="sng">
                  <a:solidFill>
                    <a:schemeClr val="tx2"/>
                  </a:solidFill>
                  <a:latin typeface="Times New Roman" panose="02020603050405020304" pitchFamily="18" charset="0"/>
                </a:endParaRPr>
              </a:p>
              <a:p>
                <a:pPr algn="r">
                  <a:spcBef>
                    <a:spcPct val="15000"/>
                  </a:spcBef>
                  <a:buFontTx/>
                  <a:buNone/>
                </a:pPr>
                <a:r>
                  <a:rPr lang="en-US" altLang="zh-CN" sz="1600" u="sng">
                    <a:solidFill>
                      <a:schemeClr val="tx2"/>
                    </a:solidFill>
                    <a:latin typeface="Times New Roman" panose="02020603050405020304" pitchFamily="18" charset="0"/>
                  </a:rPr>
                  <a:t>AB01</a:t>
                </a:r>
              </a:p>
              <a:p>
                <a:pPr algn="r">
                  <a:spcBef>
                    <a:spcPct val="15000"/>
                  </a:spcBef>
                  <a:buFontTx/>
                  <a:buNone/>
                </a:pPr>
                <a:endParaRPr lang="en-US" altLang="zh-CN" sz="1600" u="sng">
                  <a:solidFill>
                    <a:schemeClr val="tx2"/>
                  </a:solidFill>
                  <a:latin typeface="Times New Roman" panose="02020603050405020304" pitchFamily="18" charset="0"/>
                </a:endParaRPr>
              </a:p>
              <a:p>
                <a:pPr algn="r">
                  <a:spcBef>
                    <a:spcPct val="15000"/>
                  </a:spcBef>
                  <a:buFontTx/>
                  <a:buNone/>
                </a:pPr>
                <a:r>
                  <a:rPr lang="en-US" altLang="zh-CN" sz="1600" u="sng">
                    <a:solidFill>
                      <a:schemeClr val="tx2"/>
                    </a:solidFill>
                    <a:latin typeface="Times New Roman" panose="02020603050405020304" pitchFamily="18" charset="0"/>
                  </a:rPr>
                  <a:t>B03D</a:t>
                </a:r>
              </a:p>
              <a:p>
                <a:pPr algn="r">
                  <a:spcBef>
                    <a:spcPct val="15000"/>
                  </a:spcBef>
                  <a:buFontTx/>
                  <a:buNone/>
                </a:pPr>
                <a:endParaRPr lang="en-US" altLang="zh-CN" sz="1600" u="sng">
                  <a:solidFill>
                    <a:schemeClr val="tx2"/>
                  </a:solidFill>
                  <a:latin typeface="Times New Roman" panose="02020603050405020304" pitchFamily="18" charset="0"/>
                </a:endParaRPr>
              </a:p>
              <a:p>
                <a:pPr algn="r">
                  <a:spcBef>
                    <a:spcPct val="15000"/>
                  </a:spcBef>
                  <a:buFontTx/>
                  <a:buNone/>
                </a:pPr>
                <a:r>
                  <a:rPr lang="en-US" altLang="zh-CN" sz="1600" u="sng">
                    <a:solidFill>
                      <a:schemeClr val="tx2"/>
                    </a:solidFill>
                    <a:latin typeface="Times New Roman" panose="02020603050405020304" pitchFamily="18" charset="0"/>
                  </a:rPr>
                  <a:t>BEF5</a:t>
                </a:r>
              </a:p>
              <a:p>
                <a:pPr algn="r">
                  <a:spcBef>
                    <a:spcPct val="15000"/>
                  </a:spcBef>
                  <a:buFontTx/>
                  <a:buNone/>
                </a:pPr>
                <a:r>
                  <a:rPr lang="en-US" altLang="zh-CN" sz="1600" u="sng">
                    <a:solidFill>
                      <a:schemeClr val="tx2"/>
                    </a:solidFill>
                    <a:latin typeface="Times New Roman" panose="02020603050405020304" pitchFamily="18" charset="0"/>
                  </a:rPr>
                  <a:t>DA29</a:t>
                </a:r>
              </a:p>
            </p:txBody>
          </p:sp>
          <p:grpSp>
            <p:nvGrpSpPr>
              <p:cNvPr id="50194" name="Group 93">
                <a:extLst>
                  <a:ext uri="{FF2B5EF4-FFF2-40B4-BE49-F238E27FC236}">
                    <a16:creationId xmlns:a16="http://schemas.microsoft.com/office/drawing/2014/main" id="{FE25F563-5F53-4545-9EC0-8550F4D12038}"/>
                  </a:ext>
                </a:extLst>
              </p:cNvPr>
              <p:cNvGrpSpPr>
                <a:grpSpLocks/>
              </p:cNvGrpSpPr>
              <p:nvPr/>
            </p:nvGrpSpPr>
            <p:grpSpPr bwMode="auto">
              <a:xfrm>
                <a:off x="960" y="2722"/>
                <a:ext cx="975" cy="179"/>
                <a:chOff x="960" y="2722"/>
                <a:chExt cx="975" cy="179"/>
              </a:xfrm>
            </p:grpSpPr>
            <p:sp>
              <p:nvSpPr>
                <p:cNvPr id="50205" name="Text Box 94">
                  <a:extLst>
                    <a:ext uri="{FF2B5EF4-FFF2-40B4-BE49-F238E27FC236}">
                      <a16:creationId xmlns:a16="http://schemas.microsoft.com/office/drawing/2014/main" id="{5EA1B684-1D2E-41CE-ACF1-B27F29D88301}"/>
                    </a:ext>
                  </a:extLst>
                </p:cNvPr>
                <p:cNvSpPr txBox="1">
                  <a:spLocks noChangeArrowheads="1"/>
                </p:cNvSpPr>
                <p:nvPr/>
              </p:nvSpPr>
              <p:spPr bwMode="auto">
                <a:xfrm>
                  <a:off x="960" y="2722"/>
                  <a:ext cx="97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Times New Roman" panose="02020603050405020304" pitchFamily="18" charset="0"/>
                    </a:rPr>
                    <a:t>   a2             DA29</a:t>
                  </a:r>
                </a:p>
              </p:txBody>
            </p:sp>
            <p:sp>
              <p:nvSpPr>
                <p:cNvPr id="50206" name="Line 95">
                  <a:extLst>
                    <a:ext uri="{FF2B5EF4-FFF2-40B4-BE49-F238E27FC236}">
                      <a16:creationId xmlns:a16="http://schemas.microsoft.com/office/drawing/2014/main" id="{B8B76C5C-133B-4C1F-B753-58FC28D420E8}"/>
                    </a:ext>
                  </a:extLst>
                </p:cNvPr>
                <p:cNvSpPr>
                  <a:spLocks noChangeShapeType="1"/>
                </p:cNvSpPr>
                <p:nvPr/>
              </p:nvSpPr>
              <p:spPr bwMode="auto">
                <a:xfrm>
                  <a:off x="1447" y="2729"/>
                  <a:ext cx="0" cy="163"/>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195" name="Text Box 96">
                <a:extLst>
                  <a:ext uri="{FF2B5EF4-FFF2-40B4-BE49-F238E27FC236}">
                    <a16:creationId xmlns:a16="http://schemas.microsoft.com/office/drawing/2014/main" id="{9FFF44D6-3EDB-4EAE-81FB-BBB5B301420E}"/>
                  </a:ext>
                </a:extLst>
              </p:cNvPr>
              <p:cNvSpPr txBox="1">
                <a:spLocks noChangeArrowheads="1"/>
              </p:cNvSpPr>
              <p:nvPr/>
            </p:nvSpPr>
            <p:spPr bwMode="auto">
              <a:xfrm>
                <a:off x="960" y="2900"/>
                <a:ext cx="97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600">
                  <a:solidFill>
                    <a:schemeClr val="tx1"/>
                  </a:solidFill>
                  <a:latin typeface="Times New Roman" panose="02020603050405020304" pitchFamily="18" charset="0"/>
                </a:endParaRPr>
              </a:p>
            </p:txBody>
          </p:sp>
          <p:grpSp>
            <p:nvGrpSpPr>
              <p:cNvPr id="50196" name="Group 97">
                <a:extLst>
                  <a:ext uri="{FF2B5EF4-FFF2-40B4-BE49-F238E27FC236}">
                    <a16:creationId xmlns:a16="http://schemas.microsoft.com/office/drawing/2014/main" id="{978B4DDF-05F2-4631-9C6D-361B82333076}"/>
                  </a:ext>
                </a:extLst>
              </p:cNvPr>
              <p:cNvGrpSpPr>
                <a:grpSpLocks/>
              </p:cNvGrpSpPr>
              <p:nvPr/>
            </p:nvGrpSpPr>
            <p:grpSpPr bwMode="auto">
              <a:xfrm>
                <a:off x="960" y="3078"/>
                <a:ext cx="975" cy="179"/>
                <a:chOff x="960" y="2722"/>
                <a:chExt cx="975" cy="179"/>
              </a:xfrm>
            </p:grpSpPr>
            <p:sp>
              <p:nvSpPr>
                <p:cNvPr id="50203" name="Text Box 98">
                  <a:extLst>
                    <a:ext uri="{FF2B5EF4-FFF2-40B4-BE49-F238E27FC236}">
                      <a16:creationId xmlns:a16="http://schemas.microsoft.com/office/drawing/2014/main" id="{1817E7FB-44ED-4CBB-8879-34D6FDC724D8}"/>
                    </a:ext>
                  </a:extLst>
                </p:cNvPr>
                <p:cNvSpPr txBox="1">
                  <a:spLocks noChangeArrowheads="1"/>
                </p:cNvSpPr>
                <p:nvPr/>
              </p:nvSpPr>
              <p:spPr bwMode="auto">
                <a:xfrm>
                  <a:off x="960" y="2722"/>
                  <a:ext cx="97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Times New Roman" panose="02020603050405020304" pitchFamily="18" charset="0"/>
                    </a:rPr>
                    <a:t>   a1             AB01</a:t>
                  </a:r>
                </a:p>
              </p:txBody>
            </p:sp>
            <p:sp>
              <p:nvSpPr>
                <p:cNvPr id="50204" name="Line 99">
                  <a:extLst>
                    <a:ext uri="{FF2B5EF4-FFF2-40B4-BE49-F238E27FC236}">
                      <a16:creationId xmlns:a16="http://schemas.microsoft.com/office/drawing/2014/main" id="{55DFE19F-A3C4-4987-B499-7CEE7F5D9ADD}"/>
                    </a:ext>
                  </a:extLst>
                </p:cNvPr>
                <p:cNvSpPr>
                  <a:spLocks noChangeShapeType="1"/>
                </p:cNvSpPr>
                <p:nvPr/>
              </p:nvSpPr>
              <p:spPr bwMode="auto">
                <a:xfrm>
                  <a:off x="1447" y="2729"/>
                  <a:ext cx="0" cy="163"/>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97" name="Group 100">
                <a:extLst>
                  <a:ext uri="{FF2B5EF4-FFF2-40B4-BE49-F238E27FC236}">
                    <a16:creationId xmlns:a16="http://schemas.microsoft.com/office/drawing/2014/main" id="{748F4CC8-79C8-4F53-A2F1-0D14CAAE1A95}"/>
                  </a:ext>
                </a:extLst>
              </p:cNvPr>
              <p:cNvGrpSpPr>
                <a:grpSpLocks/>
              </p:cNvGrpSpPr>
              <p:nvPr/>
            </p:nvGrpSpPr>
            <p:grpSpPr bwMode="auto">
              <a:xfrm>
                <a:off x="960" y="3436"/>
                <a:ext cx="975" cy="179"/>
                <a:chOff x="960" y="2722"/>
                <a:chExt cx="975" cy="179"/>
              </a:xfrm>
            </p:grpSpPr>
            <p:sp>
              <p:nvSpPr>
                <p:cNvPr id="50201" name="Text Box 101">
                  <a:extLst>
                    <a:ext uri="{FF2B5EF4-FFF2-40B4-BE49-F238E27FC236}">
                      <a16:creationId xmlns:a16="http://schemas.microsoft.com/office/drawing/2014/main" id="{AB73F12E-60CD-4AB9-9990-1B4544E247DA}"/>
                    </a:ext>
                  </a:extLst>
                </p:cNvPr>
                <p:cNvSpPr txBox="1">
                  <a:spLocks noChangeArrowheads="1"/>
                </p:cNvSpPr>
                <p:nvPr/>
              </p:nvSpPr>
              <p:spPr bwMode="auto">
                <a:xfrm>
                  <a:off x="960" y="2722"/>
                  <a:ext cx="97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Times New Roman" panose="02020603050405020304" pitchFamily="18" charset="0"/>
                    </a:rPr>
                    <a:t>   a4             Nil(0)</a:t>
                  </a:r>
                </a:p>
              </p:txBody>
            </p:sp>
            <p:sp>
              <p:nvSpPr>
                <p:cNvPr id="50202" name="Line 102">
                  <a:extLst>
                    <a:ext uri="{FF2B5EF4-FFF2-40B4-BE49-F238E27FC236}">
                      <a16:creationId xmlns:a16="http://schemas.microsoft.com/office/drawing/2014/main" id="{CF0154F2-25D6-4248-A92F-EE2C3E3FC226}"/>
                    </a:ext>
                  </a:extLst>
                </p:cNvPr>
                <p:cNvSpPr>
                  <a:spLocks noChangeShapeType="1"/>
                </p:cNvSpPr>
                <p:nvPr/>
              </p:nvSpPr>
              <p:spPr bwMode="auto">
                <a:xfrm>
                  <a:off x="1447" y="2729"/>
                  <a:ext cx="0" cy="163"/>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98" name="Group 103">
                <a:extLst>
                  <a:ext uri="{FF2B5EF4-FFF2-40B4-BE49-F238E27FC236}">
                    <a16:creationId xmlns:a16="http://schemas.microsoft.com/office/drawing/2014/main" id="{E60DF756-5A73-41C9-AF9D-ABCAE162E785}"/>
                  </a:ext>
                </a:extLst>
              </p:cNvPr>
              <p:cNvGrpSpPr>
                <a:grpSpLocks/>
              </p:cNvGrpSpPr>
              <p:nvPr/>
            </p:nvGrpSpPr>
            <p:grpSpPr bwMode="auto">
              <a:xfrm>
                <a:off x="960" y="3614"/>
                <a:ext cx="975" cy="179"/>
                <a:chOff x="960" y="2722"/>
                <a:chExt cx="975" cy="179"/>
              </a:xfrm>
            </p:grpSpPr>
            <p:sp>
              <p:nvSpPr>
                <p:cNvPr id="50199" name="Text Box 104">
                  <a:extLst>
                    <a:ext uri="{FF2B5EF4-FFF2-40B4-BE49-F238E27FC236}">
                      <a16:creationId xmlns:a16="http://schemas.microsoft.com/office/drawing/2014/main" id="{C86593D3-C48E-4610-A605-58D9B8F539A9}"/>
                    </a:ext>
                  </a:extLst>
                </p:cNvPr>
                <p:cNvSpPr txBox="1">
                  <a:spLocks noChangeArrowheads="1"/>
                </p:cNvSpPr>
                <p:nvPr/>
              </p:nvSpPr>
              <p:spPr bwMode="auto">
                <a:xfrm>
                  <a:off x="960" y="2722"/>
                  <a:ext cx="97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Times New Roman" panose="02020603050405020304" pitchFamily="18" charset="0"/>
                    </a:rPr>
                    <a:t>   a3             BEF5</a:t>
                  </a:r>
                </a:p>
              </p:txBody>
            </p:sp>
            <p:sp>
              <p:nvSpPr>
                <p:cNvPr id="50200" name="Line 105">
                  <a:extLst>
                    <a:ext uri="{FF2B5EF4-FFF2-40B4-BE49-F238E27FC236}">
                      <a16:creationId xmlns:a16="http://schemas.microsoft.com/office/drawing/2014/main" id="{ABEF48E5-20FF-40C3-B606-2AA3976C8159}"/>
                    </a:ext>
                  </a:extLst>
                </p:cNvPr>
                <p:cNvSpPr>
                  <a:spLocks noChangeShapeType="1"/>
                </p:cNvSpPr>
                <p:nvPr/>
              </p:nvSpPr>
              <p:spPr bwMode="auto">
                <a:xfrm>
                  <a:off x="1447" y="2729"/>
                  <a:ext cx="0" cy="163"/>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50184" name="Text Box 106">
              <a:extLst>
                <a:ext uri="{FF2B5EF4-FFF2-40B4-BE49-F238E27FC236}">
                  <a16:creationId xmlns:a16="http://schemas.microsoft.com/office/drawing/2014/main" id="{EB3E3B89-F457-4FDF-A3AB-C684E0DFF0F8}"/>
                </a:ext>
              </a:extLst>
            </p:cNvPr>
            <p:cNvSpPr txBox="1">
              <a:spLocks noChangeArrowheads="1"/>
            </p:cNvSpPr>
            <p:nvPr/>
          </p:nvSpPr>
          <p:spPr bwMode="auto">
            <a:xfrm>
              <a:off x="2020" y="2297"/>
              <a:ext cx="86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a:solidFill>
                    <a:schemeClr val="tx1"/>
                  </a:solidFill>
                  <a:latin typeface="Times New Roman" panose="02020603050405020304" pitchFamily="18" charset="0"/>
                </a:rPr>
                <a:t>Head</a:t>
              </a:r>
              <a:endParaRPr lang="zh-CN" altLang="en-US" sz="1600">
                <a:solidFill>
                  <a:schemeClr val="tx1"/>
                </a:solidFill>
                <a:latin typeface="Times New Roman" panose="02020603050405020304" pitchFamily="18" charset="0"/>
              </a:endParaRPr>
            </a:p>
          </p:txBody>
        </p:sp>
        <p:grpSp>
          <p:nvGrpSpPr>
            <p:cNvPr id="50185" name="Group 107">
              <a:extLst>
                <a:ext uri="{FF2B5EF4-FFF2-40B4-BE49-F238E27FC236}">
                  <a16:creationId xmlns:a16="http://schemas.microsoft.com/office/drawing/2014/main" id="{314452A2-33BE-4E4E-8367-BEC1A0E69326}"/>
                </a:ext>
              </a:extLst>
            </p:cNvPr>
            <p:cNvGrpSpPr>
              <a:grpSpLocks/>
            </p:cNvGrpSpPr>
            <p:nvPr/>
          </p:nvGrpSpPr>
          <p:grpSpPr bwMode="auto">
            <a:xfrm>
              <a:off x="176" y="2656"/>
              <a:ext cx="2523" cy="1500"/>
              <a:chOff x="330" y="2722"/>
              <a:chExt cx="2254" cy="1500"/>
            </a:xfrm>
          </p:grpSpPr>
          <p:sp>
            <p:nvSpPr>
              <p:cNvPr id="50186" name="Freeform 108">
                <a:extLst>
                  <a:ext uri="{FF2B5EF4-FFF2-40B4-BE49-F238E27FC236}">
                    <a16:creationId xmlns:a16="http://schemas.microsoft.com/office/drawing/2014/main" id="{72E12F4D-22A3-4357-8208-AB043375B214}"/>
                  </a:ext>
                </a:extLst>
              </p:cNvPr>
              <p:cNvSpPr>
                <a:spLocks/>
              </p:cNvSpPr>
              <p:nvPr/>
            </p:nvSpPr>
            <p:spPr bwMode="auto">
              <a:xfrm>
                <a:off x="330" y="2722"/>
                <a:ext cx="1944" cy="432"/>
              </a:xfrm>
              <a:custGeom>
                <a:avLst/>
                <a:gdLst>
                  <a:gd name="T0" fmla="*/ 1528 w 1944"/>
                  <a:gd name="T1" fmla="*/ 432 h 432"/>
                  <a:gd name="T2" fmla="*/ 1720 w 1944"/>
                  <a:gd name="T3" fmla="*/ 288 h 432"/>
                  <a:gd name="T4" fmla="*/ 184 w 1944"/>
                  <a:gd name="T5" fmla="*/ 192 h 432"/>
                  <a:gd name="T6" fmla="*/ 616 w 1944"/>
                  <a:gd name="T7" fmla="*/ 0 h 432"/>
                  <a:gd name="T8" fmla="*/ 0 60000 65536"/>
                  <a:gd name="T9" fmla="*/ 0 60000 65536"/>
                  <a:gd name="T10" fmla="*/ 0 60000 65536"/>
                  <a:gd name="T11" fmla="*/ 0 60000 65536"/>
                  <a:gd name="T12" fmla="*/ 0 w 1944"/>
                  <a:gd name="T13" fmla="*/ 0 h 432"/>
                  <a:gd name="T14" fmla="*/ 1944 w 1944"/>
                  <a:gd name="T15" fmla="*/ 432 h 432"/>
                </a:gdLst>
                <a:ahLst/>
                <a:cxnLst>
                  <a:cxn ang="T8">
                    <a:pos x="T0" y="T1"/>
                  </a:cxn>
                  <a:cxn ang="T9">
                    <a:pos x="T2" y="T3"/>
                  </a:cxn>
                  <a:cxn ang="T10">
                    <a:pos x="T4" y="T5"/>
                  </a:cxn>
                  <a:cxn ang="T11">
                    <a:pos x="T6" y="T7"/>
                  </a:cxn>
                </a:cxnLst>
                <a:rect l="T12" t="T13" r="T14" b="T15"/>
                <a:pathLst>
                  <a:path w="1944" h="432">
                    <a:moveTo>
                      <a:pt x="1528" y="432"/>
                    </a:moveTo>
                    <a:cubicBezTo>
                      <a:pt x="1736" y="380"/>
                      <a:pt x="1944" y="328"/>
                      <a:pt x="1720" y="288"/>
                    </a:cubicBezTo>
                    <a:cubicBezTo>
                      <a:pt x="1496" y="248"/>
                      <a:pt x="368" y="240"/>
                      <a:pt x="184" y="192"/>
                    </a:cubicBezTo>
                    <a:cubicBezTo>
                      <a:pt x="0" y="144"/>
                      <a:pt x="552" y="32"/>
                      <a:pt x="616" y="0"/>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187" name="Freeform 109">
                <a:extLst>
                  <a:ext uri="{FF2B5EF4-FFF2-40B4-BE49-F238E27FC236}">
                    <a16:creationId xmlns:a16="http://schemas.microsoft.com/office/drawing/2014/main" id="{40698E7A-778C-4BBA-8467-A5609D682B0B}"/>
                  </a:ext>
                </a:extLst>
              </p:cNvPr>
              <p:cNvSpPr>
                <a:spLocks/>
              </p:cNvSpPr>
              <p:nvPr/>
            </p:nvSpPr>
            <p:spPr bwMode="auto">
              <a:xfrm>
                <a:off x="400" y="2838"/>
                <a:ext cx="2184" cy="1384"/>
              </a:xfrm>
              <a:custGeom>
                <a:avLst/>
                <a:gdLst>
                  <a:gd name="T0" fmla="*/ 1472 w 2184"/>
                  <a:gd name="T1" fmla="*/ 8 h 1384"/>
                  <a:gd name="T2" fmla="*/ 1904 w 2184"/>
                  <a:gd name="T3" fmla="*/ 200 h 1384"/>
                  <a:gd name="T4" fmla="*/ 1904 w 2184"/>
                  <a:gd name="T5" fmla="*/ 1208 h 1384"/>
                  <a:gd name="T6" fmla="*/ 224 w 2184"/>
                  <a:gd name="T7" fmla="*/ 1256 h 1384"/>
                  <a:gd name="T8" fmla="*/ 560 w 2184"/>
                  <a:gd name="T9" fmla="*/ 776 h 1384"/>
                  <a:gd name="T10" fmla="*/ 0 60000 65536"/>
                  <a:gd name="T11" fmla="*/ 0 60000 65536"/>
                  <a:gd name="T12" fmla="*/ 0 60000 65536"/>
                  <a:gd name="T13" fmla="*/ 0 60000 65536"/>
                  <a:gd name="T14" fmla="*/ 0 60000 65536"/>
                  <a:gd name="T15" fmla="*/ 0 w 2184"/>
                  <a:gd name="T16" fmla="*/ 0 h 1384"/>
                  <a:gd name="T17" fmla="*/ 2184 w 2184"/>
                  <a:gd name="T18" fmla="*/ 1384 h 1384"/>
                </a:gdLst>
                <a:ahLst/>
                <a:cxnLst>
                  <a:cxn ang="T10">
                    <a:pos x="T0" y="T1"/>
                  </a:cxn>
                  <a:cxn ang="T11">
                    <a:pos x="T2" y="T3"/>
                  </a:cxn>
                  <a:cxn ang="T12">
                    <a:pos x="T4" y="T5"/>
                  </a:cxn>
                  <a:cxn ang="T13">
                    <a:pos x="T6" y="T7"/>
                  </a:cxn>
                  <a:cxn ang="T14">
                    <a:pos x="T8" y="T9"/>
                  </a:cxn>
                </a:cxnLst>
                <a:rect l="T15" t="T16" r="T17" b="T18"/>
                <a:pathLst>
                  <a:path w="2184" h="1384">
                    <a:moveTo>
                      <a:pt x="1472" y="8"/>
                    </a:moveTo>
                    <a:cubicBezTo>
                      <a:pt x="1652" y="4"/>
                      <a:pt x="1832" y="0"/>
                      <a:pt x="1904" y="200"/>
                    </a:cubicBezTo>
                    <a:cubicBezTo>
                      <a:pt x="1976" y="400"/>
                      <a:pt x="2184" y="1032"/>
                      <a:pt x="1904" y="1208"/>
                    </a:cubicBezTo>
                    <a:cubicBezTo>
                      <a:pt x="1624" y="1384"/>
                      <a:pt x="448" y="1328"/>
                      <a:pt x="224" y="1256"/>
                    </a:cubicBezTo>
                    <a:cubicBezTo>
                      <a:pt x="0" y="1184"/>
                      <a:pt x="280" y="980"/>
                      <a:pt x="560" y="776"/>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188" name="Freeform 110">
                <a:extLst>
                  <a:ext uri="{FF2B5EF4-FFF2-40B4-BE49-F238E27FC236}">
                    <a16:creationId xmlns:a16="http://schemas.microsoft.com/office/drawing/2014/main" id="{A7662D16-6D60-41EA-8892-643463E006D0}"/>
                  </a:ext>
                </a:extLst>
              </p:cNvPr>
              <p:cNvSpPr>
                <a:spLocks/>
              </p:cNvSpPr>
              <p:nvPr/>
            </p:nvSpPr>
            <p:spPr bwMode="auto">
              <a:xfrm>
                <a:off x="518" y="3298"/>
                <a:ext cx="1874" cy="398"/>
              </a:xfrm>
              <a:custGeom>
                <a:avLst/>
                <a:gdLst>
                  <a:gd name="T0" fmla="*/ 1354 w 1874"/>
                  <a:gd name="T1" fmla="*/ 398 h 398"/>
                  <a:gd name="T2" fmla="*/ 1594 w 1874"/>
                  <a:gd name="T3" fmla="*/ 302 h 398"/>
                  <a:gd name="T4" fmla="*/ 1642 w 1874"/>
                  <a:gd name="T5" fmla="*/ 62 h 398"/>
                  <a:gd name="T6" fmla="*/ 202 w 1874"/>
                  <a:gd name="T7" fmla="*/ 14 h 398"/>
                  <a:gd name="T8" fmla="*/ 433 w 1874"/>
                  <a:gd name="T9" fmla="*/ 145 h 398"/>
                  <a:gd name="T10" fmla="*/ 0 60000 65536"/>
                  <a:gd name="T11" fmla="*/ 0 60000 65536"/>
                  <a:gd name="T12" fmla="*/ 0 60000 65536"/>
                  <a:gd name="T13" fmla="*/ 0 60000 65536"/>
                  <a:gd name="T14" fmla="*/ 0 60000 65536"/>
                  <a:gd name="T15" fmla="*/ 0 w 1874"/>
                  <a:gd name="T16" fmla="*/ 0 h 398"/>
                  <a:gd name="T17" fmla="*/ 1874 w 1874"/>
                  <a:gd name="T18" fmla="*/ 398 h 398"/>
                </a:gdLst>
                <a:ahLst/>
                <a:cxnLst>
                  <a:cxn ang="T10">
                    <a:pos x="T0" y="T1"/>
                  </a:cxn>
                  <a:cxn ang="T11">
                    <a:pos x="T2" y="T3"/>
                  </a:cxn>
                  <a:cxn ang="T12">
                    <a:pos x="T4" y="T5"/>
                  </a:cxn>
                  <a:cxn ang="T13">
                    <a:pos x="T6" y="T7"/>
                  </a:cxn>
                  <a:cxn ang="T14">
                    <a:pos x="T8" y="T9"/>
                  </a:cxn>
                </a:cxnLst>
                <a:rect l="T15" t="T16" r="T17" b="T18"/>
                <a:pathLst>
                  <a:path w="1874" h="398">
                    <a:moveTo>
                      <a:pt x="1354" y="398"/>
                    </a:moveTo>
                    <a:cubicBezTo>
                      <a:pt x="1450" y="378"/>
                      <a:pt x="1546" y="358"/>
                      <a:pt x="1594" y="302"/>
                    </a:cubicBezTo>
                    <a:cubicBezTo>
                      <a:pt x="1642" y="246"/>
                      <a:pt x="1874" y="110"/>
                      <a:pt x="1642" y="62"/>
                    </a:cubicBezTo>
                    <a:cubicBezTo>
                      <a:pt x="1410" y="14"/>
                      <a:pt x="404" y="0"/>
                      <a:pt x="202" y="14"/>
                    </a:cubicBezTo>
                    <a:cubicBezTo>
                      <a:pt x="0" y="28"/>
                      <a:pt x="216" y="86"/>
                      <a:pt x="433" y="145"/>
                    </a:cubicBezTo>
                  </a:path>
                </a:pathLst>
              </a:custGeom>
              <a:noFill/>
              <a:ln w="9525">
                <a:solidFill>
                  <a:schemeClr val="tx1"/>
                </a:solidFill>
                <a:prstDash val="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54" name="Rectangle 2">
            <a:extLst>
              <a:ext uri="{FF2B5EF4-FFF2-40B4-BE49-F238E27FC236}">
                <a16:creationId xmlns:a16="http://schemas.microsoft.com/office/drawing/2014/main" id="{4CECC7DE-DECF-4E6B-9D54-D0C3629B2D3E}"/>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3.2</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线性表</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50">
            <a:extLst>
              <a:ext uri="{FF2B5EF4-FFF2-40B4-BE49-F238E27FC236}">
                <a16:creationId xmlns:a16="http://schemas.microsoft.com/office/drawing/2014/main" id="{AC0E23CB-A148-415C-B8B2-11AD3C1B4CE5}"/>
              </a:ext>
            </a:extLst>
          </p:cNvPr>
          <p:cNvSpPr>
            <a:spLocks noGrp="1" noChangeArrowheads="1"/>
          </p:cNvSpPr>
          <p:nvPr>
            <p:ph type="title"/>
          </p:nvPr>
        </p:nvSpPr>
        <p:spPr>
          <a:xfrm>
            <a:off x="685800" y="255796"/>
            <a:ext cx="7772400" cy="707886"/>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eaLnBrk="0" hangingPunct="0"/>
            <a:r>
              <a:rPr kumimoji="1" lang="zh-CN" altLang="en-US" sz="4000" b="1" dirty="0">
                <a:solidFill>
                  <a:srgbClr val="2A468E"/>
                </a:solidFill>
                <a:latin typeface="Times New Roman" panose="02020603050405020304" pitchFamily="18" charset="0"/>
                <a:ea typeface="华文中宋" panose="02010600040101010101" pitchFamily="2" charset="-122"/>
                <a:cs typeface="Times New Roman" panose="02020603050405020304" pitchFamily="18" charset="0"/>
              </a:rPr>
              <a:t>3. 数据结构</a:t>
            </a:r>
          </a:p>
        </p:txBody>
      </p:sp>
      <p:sp>
        <p:nvSpPr>
          <p:cNvPr id="19460" name="Rectangle 51">
            <a:extLst>
              <a:ext uri="{FF2B5EF4-FFF2-40B4-BE49-F238E27FC236}">
                <a16:creationId xmlns:a16="http://schemas.microsoft.com/office/drawing/2014/main" id="{4C01C82C-5BB1-4760-8F4F-1A8D190A1EDE}"/>
              </a:ext>
            </a:extLst>
          </p:cNvPr>
          <p:cNvSpPr>
            <a:spLocks noGrp="1" noChangeArrowheads="1"/>
          </p:cNvSpPr>
          <p:nvPr>
            <p:ph idx="1"/>
          </p:nvPr>
        </p:nvSpPr>
        <p:spPr>
          <a:xfrm>
            <a:off x="2987824" y="1484784"/>
            <a:ext cx="5757863" cy="4648200"/>
          </a:xfrm>
        </p:spPr>
        <p:txBody>
          <a:bodyPr/>
          <a:lstStyle/>
          <a:p>
            <a:pPr>
              <a:lnSpc>
                <a:spcPct val="90000"/>
              </a:lnSpc>
              <a:buFontTx/>
              <a:buNone/>
            </a:pP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3.1 </a:t>
            </a:r>
            <a:r>
              <a:rPr lang="zh-CN" altLang="en-US" b="1" dirty="0">
                <a:latin typeface="Times New Roman" panose="02020603050405020304" pitchFamily="18" charset="0"/>
                <a:ea typeface="华文中宋" panose="02010600040101010101" pitchFamily="2" charset="-122"/>
                <a:cs typeface="Times New Roman" panose="02020603050405020304" pitchFamily="18" charset="0"/>
              </a:rPr>
              <a:t>概述</a:t>
            </a:r>
          </a:p>
          <a:p>
            <a:pPr>
              <a:lnSpc>
                <a:spcPct val="90000"/>
              </a:lnSpc>
              <a:buFontTx/>
              <a:buNone/>
            </a:pP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3.2 </a:t>
            </a:r>
            <a:r>
              <a:rPr lang="zh-CN" altLang="en-US" b="1" dirty="0">
                <a:latin typeface="Times New Roman" panose="02020603050405020304" pitchFamily="18" charset="0"/>
                <a:ea typeface="华文中宋" panose="02010600040101010101" pitchFamily="2" charset="-122"/>
                <a:cs typeface="Times New Roman" panose="02020603050405020304" pitchFamily="18" charset="0"/>
              </a:rPr>
              <a:t>线性表</a:t>
            </a:r>
          </a:p>
          <a:p>
            <a:pPr>
              <a:lnSpc>
                <a:spcPct val="90000"/>
              </a:lnSpc>
              <a:buFontTx/>
              <a:buNone/>
            </a:pP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3.3 </a:t>
            </a:r>
            <a:r>
              <a:rPr lang="zh-CN" altLang="en-US" b="1" dirty="0">
                <a:latin typeface="Times New Roman" panose="02020603050405020304" pitchFamily="18" charset="0"/>
                <a:ea typeface="华文中宋" panose="02010600040101010101" pitchFamily="2" charset="-122"/>
                <a:cs typeface="Times New Roman" panose="02020603050405020304" pitchFamily="18" charset="0"/>
              </a:rPr>
              <a:t>数组</a:t>
            </a:r>
          </a:p>
          <a:p>
            <a:pPr>
              <a:lnSpc>
                <a:spcPct val="90000"/>
              </a:lnSpc>
              <a:buFontTx/>
              <a:buNone/>
            </a:pP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3.4 </a:t>
            </a:r>
            <a:r>
              <a:rPr lang="zh-CN" altLang="en-US" b="1" dirty="0">
                <a:latin typeface="Times New Roman" panose="02020603050405020304" pitchFamily="18" charset="0"/>
                <a:ea typeface="华文中宋" panose="02010600040101010101" pitchFamily="2" charset="-122"/>
                <a:cs typeface="Times New Roman" panose="02020603050405020304" pitchFamily="18" charset="0"/>
              </a:rPr>
              <a:t>栈与队</a:t>
            </a:r>
          </a:p>
          <a:p>
            <a:pPr>
              <a:lnSpc>
                <a:spcPct val="90000"/>
              </a:lnSpc>
              <a:buFontTx/>
              <a:buNone/>
            </a:pP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3.5 </a:t>
            </a:r>
            <a:r>
              <a:rPr lang="zh-CN" altLang="en-US" b="1" dirty="0">
                <a:latin typeface="Times New Roman" panose="02020603050405020304" pitchFamily="18" charset="0"/>
                <a:ea typeface="华文中宋" panose="02010600040101010101" pitchFamily="2" charset="-122"/>
                <a:cs typeface="Times New Roman" panose="02020603050405020304" pitchFamily="18" charset="0"/>
              </a:rPr>
              <a:t>树与二叉树</a:t>
            </a:r>
          </a:p>
          <a:p>
            <a:pPr>
              <a:lnSpc>
                <a:spcPct val="90000"/>
              </a:lnSpc>
              <a:buFontTx/>
              <a:buNone/>
            </a:pP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3.6 </a:t>
            </a:r>
            <a:r>
              <a:rPr lang="zh-CN" altLang="en-US" b="1" dirty="0">
                <a:latin typeface="Times New Roman" panose="02020603050405020304" pitchFamily="18" charset="0"/>
                <a:ea typeface="华文中宋" panose="02010600040101010101" pitchFamily="2" charset="-122"/>
                <a:cs typeface="Times New Roman" panose="02020603050405020304" pitchFamily="18" charset="0"/>
              </a:rPr>
              <a:t>查找</a:t>
            </a:r>
          </a:p>
          <a:p>
            <a:pPr>
              <a:lnSpc>
                <a:spcPct val="90000"/>
              </a:lnSpc>
              <a:buFontTx/>
              <a:buNone/>
            </a:pPr>
            <a:r>
              <a:rPr lang="en-US" altLang="zh-CN" b="1" dirty="0">
                <a:latin typeface="Times New Roman" panose="02020603050405020304" pitchFamily="18" charset="0"/>
                <a:ea typeface="华文中宋" panose="02010600040101010101" pitchFamily="2" charset="-122"/>
                <a:cs typeface="Times New Roman" panose="02020603050405020304" pitchFamily="18" charset="0"/>
              </a:rPr>
              <a:t>3.7 </a:t>
            </a:r>
            <a:r>
              <a:rPr lang="zh-CN" altLang="en-US" b="1" dirty="0">
                <a:latin typeface="Times New Roman" panose="02020603050405020304" pitchFamily="18" charset="0"/>
                <a:ea typeface="华文中宋" panose="02010600040101010101" pitchFamily="2" charset="-122"/>
                <a:cs typeface="Times New Roman" panose="02020603050405020304" pitchFamily="18" charset="0"/>
              </a:rPr>
              <a:t>排序</a:t>
            </a:r>
            <a:endParaRPr lang="en-US" altLang="zh-CN" b="1"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19458" name="灯片编号占位符 5">
            <a:extLst>
              <a:ext uri="{FF2B5EF4-FFF2-40B4-BE49-F238E27FC236}">
                <a16:creationId xmlns:a16="http://schemas.microsoft.com/office/drawing/2014/main" id="{2E48880F-2413-4FC7-9FFF-E4F0D9D97EE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0D2679AE-810E-4EF0-96CC-82A8BC987142}" type="slidenum">
              <a:rPr lang="zh-CN" altLang="en-US" sz="1400" b="0" smtClean="0">
                <a:latin typeface="Arial" panose="020B0604020202020204" pitchFamily="34" charset="0"/>
              </a:rPr>
              <a:pPr>
                <a:spcBef>
                  <a:spcPct val="0"/>
                </a:spcBef>
                <a:buFontTx/>
                <a:buNone/>
              </a:pPr>
              <a:t>2</a:t>
            </a:fld>
            <a:endParaRPr lang="en-US" altLang="zh-CN" sz="1400" b="0">
              <a:latin typeface="Times New Roman" panose="02020603050405020304" pitchFamily="18"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3">
            <a:extLst>
              <a:ext uri="{FF2B5EF4-FFF2-40B4-BE49-F238E27FC236}">
                <a16:creationId xmlns:a16="http://schemas.microsoft.com/office/drawing/2014/main" id="{FA365B27-85B9-44E1-AE53-B8C9782E1E9D}"/>
              </a:ext>
            </a:extLst>
          </p:cNvPr>
          <p:cNvSpPr>
            <a:spLocks noGrp="1" noChangeArrowheads="1"/>
          </p:cNvSpPr>
          <p:nvPr>
            <p:ph idx="1"/>
          </p:nvPr>
        </p:nvSpPr>
        <p:spPr>
          <a:xfrm>
            <a:off x="107950" y="1124818"/>
            <a:ext cx="8610600" cy="3816350"/>
          </a:xfrm>
        </p:spPr>
        <p:txBody>
          <a:bodyPr/>
          <a:lstStyle/>
          <a:p>
            <a:pPr marL="285750" indent="-285750"/>
            <a:r>
              <a:rPr lang="zh-CN" altLang="en-US" sz="2800" dirty="0">
                <a:latin typeface="Times New Roman" panose="02020603050405020304" pitchFamily="18" charset="0"/>
                <a:ea typeface="华文中宋" panose="02010600040101010101" pitchFamily="2" charset="-122"/>
                <a:cs typeface="Times New Roman" panose="02020603050405020304" pitchFamily="18" charset="0"/>
              </a:rPr>
              <a:t>链式存储的线性表</a:t>
            </a:r>
          </a:p>
          <a:p>
            <a:pPr marL="862013" lvl="1"/>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数据元素的存储</a:t>
            </a:r>
          </a:p>
          <a:p>
            <a:pPr marL="1333500" lvl="2"/>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和顺序存储方式不同</a:t>
            </a:r>
          </a:p>
          <a:p>
            <a:pPr marL="1333500" lvl="2"/>
            <a:r>
              <a:rPr lang="zh-CN" altLang="en-US"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每个元素（结点）由两个部分组成</a:t>
            </a:r>
          </a:p>
          <a:p>
            <a:pPr marL="1901825" lvl="3"/>
            <a:r>
              <a:rPr lang="zh-CN" altLang="en-US" sz="18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数据域</a:t>
            </a:r>
            <a:r>
              <a:rPr lang="zh-CN" altLang="en-US" sz="1800" dirty="0">
                <a:latin typeface="Times New Roman" panose="02020603050405020304" pitchFamily="18" charset="0"/>
                <a:ea typeface="华文中宋" panose="02010600040101010101" pitchFamily="2" charset="-122"/>
                <a:cs typeface="Times New Roman" panose="02020603050405020304" pitchFamily="18" charset="0"/>
              </a:rPr>
              <a:t>，存储一个或多个数据项的数据</a:t>
            </a:r>
          </a:p>
          <a:p>
            <a:pPr marL="1901825" lvl="3"/>
            <a:r>
              <a:rPr lang="zh-CN" altLang="en-US" sz="18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地址域</a:t>
            </a:r>
            <a:r>
              <a:rPr lang="zh-CN" altLang="en-US" sz="1800" dirty="0">
                <a:latin typeface="Times New Roman" panose="02020603050405020304" pitchFamily="18" charset="0"/>
                <a:ea typeface="华文中宋" panose="02010600040101010101" pitchFamily="2" charset="-122"/>
                <a:cs typeface="Times New Roman" panose="02020603050405020304" pitchFamily="18" charset="0"/>
              </a:rPr>
              <a:t>，存储其它数据元素的地址（指针，</a:t>
            </a: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pointer），</a:t>
            </a:r>
            <a:r>
              <a:rPr lang="zh-CN" altLang="en-US" sz="1800" dirty="0">
                <a:latin typeface="Times New Roman" panose="02020603050405020304" pitchFamily="18" charset="0"/>
                <a:ea typeface="华文中宋" panose="02010600040101010101" pitchFamily="2" charset="-122"/>
                <a:cs typeface="Times New Roman" panose="02020603050405020304" pitchFamily="18" charset="0"/>
              </a:rPr>
              <a:t>地址域可以包含一个或多个指针</a:t>
            </a:r>
          </a:p>
          <a:p>
            <a:pPr marL="1333500" lvl="2"/>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用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data( x ) </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表示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x </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指针所指向的结点的数据域内容</a:t>
            </a:r>
            <a:endParaRPr lang="en-US" altLang="zh-CN" sz="2000" dirty="0">
              <a:latin typeface="Times New Roman" panose="02020603050405020304" pitchFamily="18" charset="0"/>
              <a:ea typeface="华文中宋" panose="02010600040101010101" pitchFamily="2" charset="-122"/>
              <a:cs typeface="Times New Roman" panose="02020603050405020304" pitchFamily="18" charset="0"/>
            </a:endParaRPr>
          </a:p>
          <a:p>
            <a:pPr marL="1333500" lvl="2"/>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用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next( x ) </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表示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x </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指针所指向的结点的指针域内容</a:t>
            </a:r>
            <a:endParaRPr lang="en-US" altLang="zh-CN" sz="2000"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2226" name="灯片编号占位符 5">
            <a:extLst>
              <a:ext uri="{FF2B5EF4-FFF2-40B4-BE49-F238E27FC236}">
                <a16:creationId xmlns:a16="http://schemas.microsoft.com/office/drawing/2014/main" id="{C622D7AA-0A60-422A-8A8E-4638A522633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AB14F5D9-4D9C-4F3F-AC2E-0C64C69D6C74}" type="slidenum">
              <a:rPr lang="zh-CN" altLang="en-US" sz="1400" b="0" smtClean="0">
                <a:latin typeface="Arial" panose="020B0604020202020204" pitchFamily="34" charset="0"/>
              </a:rPr>
              <a:pPr>
                <a:spcBef>
                  <a:spcPct val="0"/>
                </a:spcBef>
                <a:buFontTx/>
                <a:buNone/>
              </a:pPr>
              <a:t>20</a:t>
            </a:fld>
            <a:endParaRPr lang="en-US" altLang="zh-CN" sz="1400" b="0">
              <a:latin typeface="Times New Roman" panose="02020603050405020304" pitchFamily="18" charset="0"/>
            </a:endParaRPr>
          </a:p>
        </p:txBody>
      </p:sp>
      <p:grpSp>
        <p:nvGrpSpPr>
          <p:cNvPr id="52229" name="Group 56">
            <a:extLst>
              <a:ext uri="{FF2B5EF4-FFF2-40B4-BE49-F238E27FC236}">
                <a16:creationId xmlns:a16="http://schemas.microsoft.com/office/drawing/2014/main" id="{6EE29A34-B010-4496-9E47-876E057E1933}"/>
              </a:ext>
            </a:extLst>
          </p:cNvPr>
          <p:cNvGrpSpPr>
            <a:grpSpLocks/>
          </p:cNvGrpSpPr>
          <p:nvPr/>
        </p:nvGrpSpPr>
        <p:grpSpPr bwMode="auto">
          <a:xfrm>
            <a:off x="2124075" y="4581525"/>
            <a:ext cx="4895850" cy="1884363"/>
            <a:chOff x="1872" y="2544"/>
            <a:chExt cx="1900" cy="1021"/>
          </a:xfrm>
        </p:grpSpPr>
        <p:sp>
          <p:nvSpPr>
            <p:cNvPr id="52232" name="Text Box 57">
              <a:extLst>
                <a:ext uri="{FF2B5EF4-FFF2-40B4-BE49-F238E27FC236}">
                  <a16:creationId xmlns:a16="http://schemas.microsoft.com/office/drawing/2014/main" id="{ED48284C-F87A-4731-BF4C-F488214AA6D5}"/>
                </a:ext>
              </a:extLst>
            </p:cNvPr>
            <p:cNvSpPr txBox="1">
              <a:spLocks noChangeArrowheads="1"/>
            </p:cNvSpPr>
            <p:nvPr/>
          </p:nvSpPr>
          <p:spPr bwMode="auto">
            <a:xfrm>
              <a:off x="2160" y="3367"/>
              <a:ext cx="672" cy="198"/>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a:solidFill>
                    <a:schemeClr val="tx2"/>
                  </a:solidFill>
                  <a:latin typeface="Times New Roman" panose="02020603050405020304" pitchFamily="18" charset="0"/>
                </a:rPr>
                <a:t>Data fields</a:t>
              </a:r>
            </a:p>
          </p:txBody>
        </p:sp>
        <p:sp>
          <p:nvSpPr>
            <p:cNvPr id="52233" name="Text Box 58">
              <a:extLst>
                <a:ext uri="{FF2B5EF4-FFF2-40B4-BE49-F238E27FC236}">
                  <a16:creationId xmlns:a16="http://schemas.microsoft.com/office/drawing/2014/main" id="{7D69A8FB-886C-423B-9B7D-041EDBE5B5E2}"/>
                </a:ext>
              </a:extLst>
            </p:cNvPr>
            <p:cNvSpPr txBox="1">
              <a:spLocks noChangeArrowheads="1"/>
            </p:cNvSpPr>
            <p:nvPr/>
          </p:nvSpPr>
          <p:spPr bwMode="auto">
            <a:xfrm>
              <a:off x="2832" y="3367"/>
              <a:ext cx="672" cy="197"/>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a:solidFill>
                    <a:schemeClr val="tx2"/>
                  </a:solidFill>
                  <a:latin typeface="Times New Roman" panose="02020603050405020304" pitchFamily="18" charset="0"/>
                </a:rPr>
                <a:t>Next pointer</a:t>
              </a:r>
            </a:p>
          </p:txBody>
        </p:sp>
        <p:sp>
          <p:nvSpPr>
            <p:cNvPr id="52234" name="AutoShape 59">
              <a:extLst>
                <a:ext uri="{FF2B5EF4-FFF2-40B4-BE49-F238E27FC236}">
                  <a16:creationId xmlns:a16="http://schemas.microsoft.com/office/drawing/2014/main" id="{1FBB88EA-126D-47C4-AD44-BC47F7080352}"/>
                </a:ext>
              </a:extLst>
            </p:cNvPr>
            <p:cNvSpPr>
              <a:spLocks noChangeArrowheads="1"/>
            </p:cNvSpPr>
            <p:nvPr/>
          </p:nvSpPr>
          <p:spPr bwMode="auto">
            <a:xfrm>
              <a:off x="1872" y="2558"/>
              <a:ext cx="672" cy="747"/>
            </a:xfrm>
            <a:prstGeom prst="wedgeEllipseCallout">
              <a:avLst>
                <a:gd name="adj1" fmla="val 16370"/>
                <a:gd name="adj2" fmla="val 55491"/>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lnSpc>
                  <a:spcPct val="90000"/>
                </a:lnSpc>
                <a:spcBef>
                  <a:spcPct val="0"/>
                </a:spcBef>
                <a:buFontTx/>
                <a:buNone/>
              </a:pPr>
              <a:r>
                <a:rPr lang="en-US" altLang="zh-CN" sz="1600" b="0" dirty="0">
                  <a:solidFill>
                    <a:schemeClr val="tx1"/>
                  </a:solidFill>
                  <a:latin typeface="Times New Roman" panose="02020603050405020304" pitchFamily="18" charset="0"/>
                </a:rPr>
                <a:t>Student {</a:t>
              </a:r>
            </a:p>
            <a:p>
              <a:pPr algn="ctr">
                <a:lnSpc>
                  <a:spcPct val="90000"/>
                </a:lnSpc>
                <a:spcBef>
                  <a:spcPct val="0"/>
                </a:spcBef>
                <a:buFontTx/>
                <a:buNone/>
              </a:pPr>
              <a:r>
                <a:rPr lang="en-US" altLang="zh-CN" sz="1600" b="0" dirty="0">
                  <a:solidFill>
                    <a:schemeClr val="tx1"/>
                  </a:solidFill>
                  <a:latin typeface="Times New Roman" panose="02020603050405020304" pitchFamily="18" charset="0"/>
                </a:rPr>
                <a:t>ID,</a:t>
              </a:r>
            </a:p>
            <a:p>
              <a:pPr algn="ctr">
                <a:lnSpc>
                  <a:spcPct val="90000"/>
                </a:lnSpc>
                <a:spcBef>
                  <a:spcPct val="0"/>
                </a:spcBef>
                <a:buFontTx/>
                <a:buNone/>
              </a:pPr>
              <a:r>
                <a:rPr lang="en-US" altLang="zh-CN" sz="1600" b="0" dirty="0">
                  <a:solidFill>
                    <a:schemeClr val="tx1"/>
                  </a:solidFill>
                  <a:latin typeface="Times New Roman" panose="02020603050405020304" pitchFamily="18" charset="0"/>
                </a:rPr>
                <a:t>Age,</a:t>
              </a:r>
            </a:p>
            <a:p>
              <a:pPr algn="ctr">
                <a:lnSpc>
                  <a:spcPct val="90000"/>
                </a:lnSpc>
                <a:spcBef>
                  <a:spcPct val="0"/>
                </a:spcBef>
                <a:buFontTx/>
                <a:buNone/>
              </a:pPr>
              <a:r>
                <a:rPr lang="en-US" altLang="zh-CN" sz="1600" b="0" dirty="0">
                  <a:solidFill>
                    <a:schemeClr val="tx1"/>
                  </a:solidFill>
                  <a:latin typeface="Times New Roman" panose="02020603050405020304" pitchFamily="18" charset="0"/>
                </a:rPr>
                <a:t>…</a:t>
              </a:r>
            </a:p>
            <a:p>
              <a:pPr algn="ctr">
                <a:lnSpc>
                  <a:spcPct val="90000"/>
                </a:lnSpc>
                <a:spcBef>
                  <a:spcPct val="0"/>
                </a:spcBef>
                <a:buFontTx/>
                <a:buNone/>
              </a:pPr>
              <a:r>
                <a:rPr lang="en-US" altLang="zh-CN" sz="1600" b="0" dirty="0">
                  <a:solidFill>
                    <a:schemeClr val="tx1"/>
                  </a:solidFill>
                  <a:latin typeface="Times New Roman" panose="02020603050405020304" pitchFamily="18" charset="0"/>
                </a:rPr>
                <a:t>}</a:t>
              </a:r>
            </a:p>
          </p:txBody>
        </p:sp>
        <p:sp>
          <p:nvSpPr>
            <p:cNvPr id="52235" name="AutoShape 60">
              <a:extLst>
                <a:ext uri="{FF2B5EF4-FFF2-40B4-BE49-F238E27FC236}">
                  <a16:creationId xmlns:a16="http://schemas.microsoft.com/office/drawing/2014/main" id="{E3F67136-49DE-43C5-B61B-BCB8FB2F0FB6}"/>
                </a:ext>
              </a:extLst>
            </p:cNvPr>
            <p:cNvSpPr>
              <a:spLocks noChangeArrowheads="1"/>
            </p:cNvSpPr>
            <p:nvPr/>
          </p:nvSpPr>
          <p:spPr bwMode="auto">
            <a:xfrm>
              <a:off x="3100" y="2544"/>
              <a:ext cx="672" cy="747"/>
            </a:xfrm>
            <a:prstGeom prst="wedgeEllipseCallout">
              <a:avLst>
                <a:gd name="adj1" fmla="val -13690"/>
                <a:gd name="adj2" fmla="val 58301"/>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lnSpc>
                  <a:spcPct val="90000"/>
                </a:lnSpc>
                <a:spcBef>
                  <a:spcPct val="0"/>
                </a:spcBef>
                <a:buFontTx/>
                <a:buNone/>
              </a:pPr>
              <a:r>
                <a:rPr lang="en-US" altLang="zh-CN" sz="1600" b="0">
                  <a:solidFill>
                    <a:schemeClr val="tx1"/>
                  </a:solidFill>
                  <a:latin typeface="Times New Roman" panose="02020603050405020304" pitchFamily="18" charset="0"/>
                </a:rPr>
                <a:t>16 bits /</a:t>
              </a:r>
            </a:p>
            <a:p>
              <a:pPr algn="ctr">
                <a:lnSpc>
                  <a:spcPct val="90000"/>
                </a:lnSpc>
                <a:spcBef>
                  <a:spcPct val="0"/>
                </a:spcBef>
                <a:buFontTx/>
                <a:buNone/>
              </a:pPr>
              <a:r>
                <a:rPr lang="en-US" altLang="zh-CN" sz="1600" b="0">
                  <a:solidFill>
                    <a:schemeClr val="tx1"/>
                  </a:solidFill>
                  <a:latin typeface="Times New Roman" panose="02020603050405020304" pitchFamily="18" charset="0"/>
                </a:rPr>
                <a:t>32 bits /</a:t>
              </a:r>
            </a:p>
            <a:p>
              <a:pPr algn="ctr">
                <a:lnSpc>
                  <a:spcPct val="90000"/>
                </a:lnSpc>
                <a:spcBef>
                  <a:spcPct val="0"/>
                </a:spcBef>
                <a:buFontTx/>
                <a:buNone/>
              </a:pPr>
              <a:r>
                <a:rPr lang="en-US" altLang="zh-CN" sz="1600" b="0">
                  <a:solidFill>
                    <a:schemeClr val="tx1"/>
                  </a:solidFill>
                  <a:latin typeface="Times New Roman" panose="02020603050405020304" pitchFamily="18" charset="0"/>
                </a:rPr>
                <a:t>64 bits</a:t>
              </a:r>
            </a:p>
            <a:p>
              <a:pPr algn="ctr">
                <a:lnSpc>
                  <a:spcPct val="90000"/>
                </a:lnSpc>
                <a:spcBef>
                  <a:spcPct val="0"/>
                </a:spcBef>
                <a:buFontTx/>
                <a:buNone/>
              </a:pPr>
              <a:r>
                <a:rPr lang="en-US" altLang="zh-CN" sz="1600" b="0">
                  <a:solidFill>
                    <a:schemeClr val="tx1"/>
                  </a:solidFill>
                  <a:latin typeface="Times New Roman" panose="02020603050405020304" pitchFamily="18" charset="0"/>
                </a:rPr>
                <a:t>Memory</a:t>
              </a:r>
            </a:p>
            <a:p>
              <a:pPr algn="ctr">
                <a:lnSpc>
                  <a:spcPct val="90000"/>
                </a:lnSpc>
                <a:spcBef>
                  <a:spcPct val="0"/>
                </a:spcBef>
                <a:buFontTx/>
                <a:buNone/>
              </a:pPr>
              <a:r>
                <a:rPr lang="en-US" altLang="zh-CN" sz="1600" b="0">
                  <a:solidFill>
                    <a:schemeClr val="tx1"/>
                  </a:solidFill>
                  <a:latin typeface="Times New Roman" panose="02020603050405020304" pitchFamily="18" charset="0"/>
                </a:rPr>
                <a:t>address</a:t>
              </a:r>
            </a:p>
          </p:txBody>
        </p:sp>
      </p:grpSp>
      <p:sp>
        <p:nvSpPr>
          <p:cNvPr id="52230" name="Text Box 61">
            <a:extLst>
              <a:ext uri="{FF2B5EF4-FFF2-40B4-BE49-F238E27FC236}">
                <a16:creationId xmlns:a16="http://schemas.microsoft.com/office/drawing/2014/main" id="{B54B5183-8619-4951-ABBA-13492CE6FDFF}"/>
              </a:ext>
            </a:extLst>
          </p:cNvPr>
          <p:cNvSpPr txBox="1">
            <a:spLocks noChangeArrowheads="1"/>
          </p:cNvSpPr>
          <p:nvPr/>
        </p:nvSpPr>
        <p:spPr bwMode="auto">
          <a:xfrm>
            <a:off x="828949" y="6038850"/>
            <a:ext cx="73128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zh-CN" altLang="en-US" sz="1400" dirty="0">
                <a:solidFill>
                  <a:schemeClr val="tx1"/>
                </a:solidFill>
                <a:latin typeface="华文中宋" panose="02010600040101010101" pitchFamily="2" charset="-122"/>
                <a:ea typeface="华文中宋" panose="02010600040101010101" pitchFamily="2" charset="-122"/>
              </a:rPr>
              <a:t>指针 </a:t>
            </a:r>
            <a:r>
              <a:rPr lang="en-US" altLang="zh-CN" sz="1400" dirty="0">
                <a:solidFill>
                  <a:schemeClr val="tx1"/>
                </a:solidFill>
                <a:latin typeface="华文中宋" panose="02010600040101010101" pitchFamily="2" charset="-122"/>
                <a:ea typeface="华文中宋" panose="02010600040101010101" pitchFamily="2" charset="-122"/>
              </a:rPr>
              <a:t>X</a:t>
            </a:r>
          </a:p>
        </p:txBody>
      </p:sp>
      <p:sp>
        <p:nvSpPr>
          <p:cNvPr id="52231" name="Line 62">
            <a:extLst>
              <a:ext uri="{FF2B5EF4-FFF2-40B4-BE49-F238E27FC236}">
                <a16:creationId xmlns:a16="http://schemas.microsoft.com/office/drawing/2014/main" id="{20F9CC3B-D12A-4959-BC9A-BFB0FFBA2BFB}"/>
              </a:ext>
            </a:extLst>
          </p:cNvPr>
          <p:cNvSpPr>
            <a:spLocks noChangeShapeType="1"/>
          </p:cNvSpPr>
          <p:nvPr/>
        </p:nvSpPr>
        <p:spPr bwMode="auto">
          <a:xfrm>
            <a:off x="1692275" y="6308725"/>
            <a:ext cx="935038" cy="0"/>
          </a:xfrm>
          <a:prstGeom prst="line">
            <a:avLst/>
          </a:prstGeom>
          <a:noFill/>
          <a:ln w="28575">
            <a:solidFill>
              <a:schemeClr val="tx1"/>
            </a:solidFill>
            <a:round/>
            <a:headEnd/>
            <a:tailEnd type="arrow" w="med" len="med"/>
          </a:ln>
          <a:extLst>
            <a:ext uri="{909E8E84-426E-40DD-AFC4-6F175D3DCCD1}">
              <a14:hiddenFill xmlns:a14="http://schemas.microsoft.com/office/drawing/2010/main">
                <a:noFill/>
              </a14:hiddenFill>
            </a:ext>
          </a:extLst>
        </p:spPr>
        <p:txBody>
          <a:bodyPr/>
          <a:lstStyle/>
          <a:p>
            <a:endParaRPr lang="zh-CN" altLang="en-US"/>
          </a:p>
        </p:txBody>
      </p:sp>
      <p:sp>
        <p:nvSpPr>
          <p:cNvPr id="14" name="Rectangle 2">
            <a:extLst>
              <a:ext uri="{FF2B5EF4-FFF2-40B4-BE49-F238E27FC236}">
                <a16:creationId xmlns:a16="http://schemas.microsoft.com/office/drawing/2014/main" id="{988C8E81-D43B-43B7-9A14-98CE145FA498}"/>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3.2</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线性表</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4">
            <a:lumMod val="50000"/>
          </a:schemeClr>
        </a:solidFill>
        <a:effectLst/>
      </p:bgPr>
    </p:bg>
    <p:spTree>
      <p:nvGrpSpPr>
        <p:cNvPr id="1" name=""/>
        <p:cNvGrpSpPr/>
        <p:nvPr/>
      </p:nvGrpSpPr>
      <p:grpSpPr>
        <a:xfrm>
          <a:off x="0" y="0"/>
          <a:ext cx="0" cy="0"/>
          <a:chOff x="0" y="0"/>
          <a:chExt cx="0" cy="0"/>
        </a:xfrm>
      </p:grpSpPr>
      <p:pic>
        <p:nvPicPr>
          <p:cNvPr id="34821" name="Picture 12" descr="Snap7">
            <a:extLst>
              <a:ext uri="{FF2B5EF4-FFF2-40B4-BE49-F238E27FC236}">
                <a16:creationId xmlns:a16="http://schemas.microsoft.com/office/drawing/2014/main" id="{A17AD364-9C73-476E-9314-962178FD9419}"/>
              </a:ext>
            </a:extLst>
          </p:cNvPr>
          <p:cNvPicPr>
            <a:picLocks noChangeAspect="1" noChangeArrowheads="1"/>
          </p:cNvPicPr>
          <p:nvPr/>
        </p:nvPicPr>
        <p:blipFill>
          <a:blip r:embed="rId3" cstate="print">
            <a:duotone>
              <a:prstClr val="black"/>
              <a:schemeClr val="tx2">
                <a:tint val="45000"/>
                <a:satMod val="400000"/>
              </a:schemeClr>
            </a:duotone>
            <a:lum bright="-3000" contrast="100000"/>
            <a:extLst>
              <a:ext uri="{BEBA8EAE-BF5A-486C-A8C5-ECC9F3942E4B}">
                <a14:imgProps xmlns:a14="http://schemas.microsoft.com/office/drawing/2010/main">
                  <a14:imgLayer r:embed="rId4">
                    <a14:imgEffect>
                      <a14:saturation sat="0"/>
                    </a14:imgEffect>
                  </a14:imgLayer>
                </a14:imgProps>
              </a:ext>
            </a:extLst>
          </a:blip>
          <a:srcRect/>
          <a:stretch>
            <a:fillRect/>
          </a:stretch>
        </p:blipFill>
        <p:spPr bwMode="auto">
          <a:xfrm>
            <a:off x="425450" y="2133600"/>
            <a:ext cx="8459788" cy="4581525"/>
          </a:xfrm>
          <a:prstGeom prst="rect">
            <a:avLst/>
          </a:prstGeom>
          <a:noFill/>
          <a:ln w="9525">
            <a:noFill/>
            <a:miter lim="800000"/>
            <a:headEnd/>
            <a:tailEnd/>
          </a:ln>
        </p:spPr>
      </p:pic>
      <p:sp>
        <p:nvSpPr>
          <p:cNvPr id="54276" name="Rectangle 3">
            <a:extLst>
              <a:ext uri="{FF2B5EF4-FFF2-40B4-BE49-F238E27FC236}">
                <a16:creationId xmlns:a16="http://schemas.microsoft.com/office/drawing/2014/main" id="{4D42EC20-E508-4DA7-A6DD-FE6F028A3A0B}"/>
              </a:ext>
            </a:extLst>
          </p:cNvPr>
          <p:cNvSpPr>
            <a:spLocks noGrp="1" noChangeArrowheads="1"/>
          </p:cNvSpPr>
          <p:nvPr>
            <p:ph idx="1"/>
          </p:nvPr>
        </p:nvSpPr>
        <p:spPr>
          <a:xfrm>
            <a:off x="107950" y="1052339"/>
            <a:ext cx="8610600" cy="1152525"/>
          </a:xfrm>
        </p:spPr>
        <p:txBody>
          <a:bodyPr/>
          <a:lstStyle/>
          <a:p>
            <a:pPr marL="285750" indent="-285750">
              <a:lnSpc>
                <a:spcPct val="90000"/>
              </a:lnSpc>
            </a:pPr>
            <a:r>
              <a:rPr lang="zh-CN" altLang="en-US" sz="2400" dirty="0">
                <a:latin typeface="华文中宋" panose="02010600040101010101" pitchFamily="2" charset="-122"/>
                <a:ea typeface="华文中宋" panose="02010600040101010101" pitchFamily="2" charset="-122"/>
              </a:rPr>
              <a:t>链式存储的线性表</a:t>
            </a:r>
          </a:p>
          <a:p>
            <a:pPr marL="862013" lvl="1">
              <a:lnSpc>
                <a:spcPct val="90000"/>
              </a:lnSpc>
            </a:pPr>
            <a:r>
              <a:rPr lang="zh-CN" altLang="en-US" sz="2000" dirty="0">
                <a:latin typeface="华文中宋" panose="02010600040101010101" pitchFamily="2" charset="-122"/>
                <a:ea typeface="华文中宋" panose="02010600040101010101" pitchFamily="2" charset="-122"/>
              </a:rPr>
              <a:t>操作的实现，参见 </a:t>
            </a:r>
            <a:r>
              <a:rPr lang="en-US" altLang="zh-CN" sz="2000" dirty="0">
                <a:latin typeface="华文中宋" panose="02010600040101010101" pitchFamily="2" charset="-122"/>
                <a:ea typeface="华文中宋" panose="02010600040101010101" pitchFamily="2" charset="-122"/>
              </a:rPr>
              <a:t>P29 </a:t>
            </a:r>
            <a:r>
              <a:rPr lang="zh-CN" altLang="en-US" sz="2000" dirty="0">
                <a:latin typeface="华文中宋" panose="02010600040101010101" pitchFamily="2" charset="-122"/>
                <a:ea typeface="华文中宋" panose="02010600040101010101" pitchFamily="2" charset="-122"/>
              </a:rPr>
              <a:t>表2.2</a:t>
            </a:r>
          </a:p>
          <a:p>
            <a:pPr marL="862013" lvl="1">
              <a:lnSpc>
                <a:spcPct val="90000"/>
              </a:lnSpc>
            </a:pPr>
            <a:r>
              <a:rPr lang="zh-CN" altLang="en-US" sz="2000" dirty="0">
                <a:latin typeface="华文中宋" panose="02010600040101010101" pitchFamily="2" charset="-122"/>
                <a:ea typeface="华文中宋" panose="02010600040101010101" pitchFamily="2" charset="-122"/>
              </a:rPr>
              <a:t>（在后续的算法描述中，经常用到链表的基本操作）</a:t>
            </a:r>
          </a:p>
        </p:txBody>
      </p:sp>
      <p:sp>
        <p:nvSpPr>
          <p:cNvPr id="54274" name="灯片编号占位符 5">
            <a:extLst>
              <a:ext uri="{FF2B5EF4-FFF2-40B4-BE49-F238E27FC236}">
                <a16:creationId xmlns:a16="http://schemas.microsoft.com/office/drawing/2014/main" id="{24A1F5D4-CB9D-49E4-859C-BFF397D3CA7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F65F4A09-77A1-4945-A859-685CDA3DE7BA}" type="slidenum">
              <a:rPr lang="zh-CN" altLang="en-US" sz="1400" b="0" smtClean="0">
                <a:latin typeface="Arial" panose="020B0604020202020204" pitchFamily="34" charset="0"/>
              </a:rPr>
              <a:pPr>
                <a:spcBef>
                  <a:spcPct val="0"/>
                </a:spcBef>
                <a:buFontTx/>
                <a:buNone/>
              </a:pPr>
              <a:t>21</a:t>
            </a:fld>
            <a:endParaRPr lang="en-US" altLang="zh-CN" sz="1400" b="0">
              <a:latin typeface="Times New Roman" panose="02020603050405020304" pitchFamily="18" charset="0"/>
            </a:endParaRPr>
          </a:p>
        </p:txBody>
      </p:sp>
      <p:sp>
        <p:nvSpPr>
          <p:cNvPr id="68621" name="AutoShape 13">
            <a:hlinkClick r:id="" action="ppaction://noaction">
              <a:snd r:embed="rId5" name="chimes.wav"/>
            </a:hlinkClick>
            <a:extLst>
              <a:ext uri="{FF2B5EF4-FFF2-40B4-BE49-F238E27FC236}">
                <a16:creationId xmlns:a16="http://schemas.microsoft.com/office/drawing/2014/main" id="{18E3F37F-DC1A-4E5F-9C5D-88608A25A3D4}"/>
              </a:ext>
            </a:extLst>
          </p:cNvPr>
          <p:cNvSpPr>
            <a:spLocks noChangeArrowheads="1"/>
          </p:cNvSpPr>
          <p:nvPr/>
        </p:nvSpPr>
        <p:spPr bwMode="auto">
          <a:xfrm>
            <a:off x="611188" y="5589588"/>
            <a:ext cx="215900" cy="215900"/>
          </a:xfrm>
          <a:prstGeom prst="irregularSeal1">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68622" name="AutoShape 14">
            <a:hlinkHover r:id="" action="ppaction://noaction" highlightClick="1"/>
            <a:extLst>
              <a:ext uri="{FF2B5EF4-FFF2-40B4-BE49-F238E27FC236}">
                <a16:creationId xmlns:a16="http://schemas.microsoft.com/office/drawing/2014/main" id="{44AC7554-FE98-4072-A09F-25D0E7BFC08C}"/>
              </a:ext>
            </a:extLst>
          </p:cNvPr>
          <p:cNvSpPr>
            <a:spLocks noChangeArrowheads="1"/>
          </p:cNvSpPr>
          <p:nvPr/>
        </p:nvSpPr>
        <p:spPr bwMode="auto">
          <a:xfrm>
            <a:off x="5946068" y="209019"/>
            <a:ext cx="3347864" cy="1686639"/>
          </a:xfrm>
          <a:prstGeom prst="cloudCallout">
            <a:avLst>
              <a:gd name="adj1" fmla="val -61894"/>
              <a:gd name="adj2" fmla="val 60639"/>
            </a:avLst>
          </a:prstGeom>
          <a:solidFill>
            <a:schemeClr val="accent6">
              <a:lumMod val="60000"/>
              <a:lumOff val="40000"/>
            </a:schemeClr>
          </a:solidFill>
          <a:ln w="9525">
            <a:solidFill>
              <a:schemeClr val="tx1"/>
            </a:solidFill>
            <a:round/>
            <a:headEnd/>
            <a:tailEnd/>
          </a:ln>
        </p:spPr>
        <p:txBody>
          <a:bodyPr wrap="square" lIns="0" tIns="0" rIns="0" bIns="0">
            <a:spAutoFit/>
          </a:bodyPr>
          <a:lstStyle/>
          <a:p>
            <a:pPr algn="ctr">
              <a:defRPr/>
            </a:pPr>
            <a:endParaRPr lang="zh-CN" altLang="en-US" b="1"/>
          </a:p>
          <a:p>
            <a:pPr algn="ctr">
              <a:defRPr/>
            </a:pPr>
            <a:r>
              <a:rPr lang="zh-CN" altLang="en-US" b="1"/>
              <a:t>首先要找到插入点前面的结点（前三句）</a:t>
            </a:r>
            <a:endParaRPr lang="en-US" altLang="zh-CN" b="1"/>
          </a:p>
          <a:p>
            <a:pPr algn="ctr">
              <a:defRPr/>
            </a:pPr>
            <a:endParaRPr lang="en-US" altLang="zh-CN" b="1"/>
          </a:p>
        </p:txBody>
      </p:sp>
      <p:sp>
        <p:nvSpPr>
          <p:cNvPr id="10" name="Rectangle 2">
            <a:extLst>
              <a:ext uri="{FF2B5EF4-FFF2-40B4-BE49-F238E27FC236}">
                <a16:creationId xmlns:a16="http://schemas.microsoft.com/office/drawing/2014/main" id="{9B2CD2F8-290A-43F4-8177-8D3B14BB9A04}"/>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3.2</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线性表</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68621"/>
                    </p:tgtEl>
                  </p:cond>
                </p:stCondLst>
                <p:endSync evt="end" delay="0">
                  <p:rtn val="all"/>
                </p:endSync>
                <p:childTnLst>
                  <p:par>
                    <p:cTn id="3" fill="hold" nodeType="clickPar">
                      <p:stCondLst>
                        <p:cond delay="0"/>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8622"/>
                                        </p:tgtEl>
                                        <p:attrNameLst>
                                          <p:attrName>style.visibility</p:attrName>
                                        </p:attrNameLst>
                                      </p:cBhvr>
                                      <p:to>
                                        <p:strVal val="visible"/>
                                      </p:to>
                                    </p:set>
                                    <p:anim calcmode="lin" valueType="num">
                                      <p:cBhvr>
                                        <p:cTn id="7" dur="500" fill="hold"/>
                                        <p:tgtEl>
                                          <p:spTgt spid="68622"/>
                                        </p:tgtEl>
                                        <p:attrNameLst>
                                          <p:attrName>ppt_w</p:attrName>
                                        </p:attrNameLst>
                                      </p:cBhvr>
                                      <p:tavLst>
                                        <p:tav tm="0">
                                          <p:val>
                                            <p:fltVal val="0"/>
                                          </p:val>
                                        </p:tav>
                                        <p:tav tm="100000">
                                          <p:val>
                                            <p:strVal val="#ppt_w"/>
                                          </p:val>
                                        </p:tav>
                                      </p:tavLst>
                                    </p:anim>
                                    <p:anim calcmode="lin" valueType="num">
                                      <p:cBhvr>
                                        <p:cTn id="8" dur="500" fill="hold"/>
                                        <p:tgtEl>
                                          <p:spTgt spid="68622"/>
                                        </p:tgtEl>
                                        <p:attrNameLst>
                                          <p:attrName>ppt_h</p:attrName>
                                        </p:attrNameLst>
                                      </p:cBhvr>
                                      <p:tavLst>
                                        <p:tav tm="0">
                                          <p:val>
                                            <p:fltVal val="0"/>
                                          </p:val>
                                        </p:tav>
                                        <p:tav tm="100000">
                                          <p:val>
                                            <p:strVal val="#ppt_h"/>
                                          </p:val>
                                        </p:tav>
                                      </p:tavLst>
                                    </p:anim>
                                    <p:animEffect transition="in" filter="fade">
                                      <p:cBhvr>
                                        <p:cTn id="9" dur="500"/>
                                        <p:tgtEl>
                                          <p:spTgt spid="68622"/>
                                        </p:tgtEl>
                                      </p:cBhvr>
                                    </p:animEffect>
                                  </p:childTnLst>
                                  <p:subTnLst>
                                    <p:set>
                                      <p:cBhvr override="childStyle">
                                        <p:cTn dur="1" fill="hold" display="0" masterRel="nextClick" afterEffect="1"/>
                                        <p:tgtEl>
                                          <p:spTgt spid="68622"/>
                                        </p:tgtEl>
                                        <p:attrNameLst>
                                          <p:attrName>style.visibility</p:attrName>
                                        </p:attrNameLst>
                                      </p:cBhvr>
                                      <p:to>
                                        <p:strVal val="hidden"/>
                                      </p:to>
                                    </p:set>
                                  </p:subTnLst>
                                </p:cTn>
                              </p:par>
                            </p:childTnLst>
                          </p:cTn>
                        </p:par>
                      </p:childTnLst>
                    </p:cTn>
                  </p:par>
                </p:childTnLst>
              </p:cTn>
              <p:nextCondLst>
                <p:cond evt="onClick" delay="0">
                  <p:tgtEl>
                    <p:spTgt spid="68621"/>
                  </p:tgtEl>
                </p:cond>
              </p:nextCondLst>
            </p:seq>
          </p:childTnLst>
        </p:cTn>
      </p:par>
    </p:tnLst>
    <p:bldLst>
      <p:bldP spid="68622" grpId="0" animBg="1"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a:extLst>
              <a:ext uri="{FF2B5EF4-FFF2-40B4-BE49-F238E27FC236}">
                <a16:creationId xmlns:a16="http://schemas.microsoft.com/office/drawing/2014/main" id="{ADD4F404-683F-4ACA-8308-1F0936B9E687}"/>
              </a:ext>
            </a:extLst>
          </p:cNvPr>
          <p:cNvSpPr>
            <a:spLocks noGrp="1" noChangeArrowheads="1"/>
          </p:cNvSpPr>
          <p:nvPr>
            <p:ph idx="1"/>
          </p:nvPr>
        </p:nvSpPr>
        <p:spPr>
          <a:xfrm>
            <a:off x="179388" y="1484659"/>
            <a:ext cx="8424862" cy="4392613"/>
          </a:xfrm>
        </p:spPr>
        <p:txBody>
          <a:bodyPr/>
          <a:lstStyle/>
          <a:p>
            <a:pPr marL="285750" indent="-285750"/>
            <a:r>
              <a:rPr lang="zh-CN" altLang="en-US" dirty="0">
                <a:latin typeface="华文中宋" panose="02010600040101010101" pitchFamily="2" charset="-122"/>
                <a:ea typeface="华文中宋" panose="02010600040101010101" pitchFamily="2" charset="-122"/>
              </a:rPr>
              <a:t>链式存储的线性表</a:t>
            </a:r>
          </a:p>
          <a:p>
            <a:pPr marL="862013" lvl="1"/>
            <a:r>
              <a:rPr lang="zh-CN" altLang="en-US" dirty="0">
                <a:solidFill>
                  <a:schemeClr val="tx2"/>
                </a:solidFill>
                <a:latin typeface="华文中宋" panose="02010600040101010101" pitchFamily="2" charset="-122"/>
                <a:ea typeface="华文中宋" panose="02010600040101010101" pitchFamily="2" charset="-122"/>
              </a:rPr>
              <a:t>存储单元的分配和释放</a:t>
            </a:r>
          </a:p>
          <a:p>
            <a:pPr marL="1333500" lvl="2"/>
            <a:r>
              <a:rPr lang="zh-CN" altLang="en-US" dirty="0">
                <a:latin typeface="华文中宋" panose="02010600040101010101" pitchFamily="2" charset="-122"/>
                <a:ea typeface="华文中宋" panose="02010600040101010101" pitchFamily="2" charset="-122"/>
              </a:rPr>
              <a:t>线性链表的存储空间是动态分配的</a:t>
            </a:r>
          </a:p>
          <a:p>
            <a:pPr marL="1333500" lvl="2"/>
            <a:r>
              <a:rPr lang="zh-CN" altLang="en-US" dirty="0">
                <a:latin typeface="华文中宋" panose="02010600040101010101" pitchFamily="2" charset="-122"/>
                <a:ea typeface="华文中宋" panose="02010600040101010101" pitchFamily="2" charset="-122"/>
              </a:rPr>
              <a:t>在需要一个新的数据元素时，分配存储单元给这个新元素</a:t>
            </a:r>
          </a:p>
          <a:p>
            <a:pPr marL="1333500" lvl="2"/>
            <a:r>
              <a:rPr lang="zh-CN" altLang="en-US" dirty="0">
                <a:latin typeface="华文中宋" panose="02010600040101010101" pitchFamily="2" charset="-122"/>
                <a:ea typeface="华文中宋" panose="02010600040101010101" pitchFamily="2" charset="-122"/>
              </a:rPr>
              <a:t>在不再需要某个数据元素时，释放该元素所占用的存储单元</a:t>
            </a:r>
          </a:p>
          <a:p>
            <a:pPr marL="1333500" lvl="2"/>
            <a:r>
              <a:rPr lang="zh-CN" altLang="en-US" dirty="0">
                <a:latin typeface="华文中宋" panose="02010600040101010101" pitchFamily="2" charset="-122"/>
                <a:ea typeface="华文中宋" panose="02010600040101010101" pitchFamily="2" charset="-122"/>
              </a:rPr>
              <a:t>分配、释放的管理方式</a:t>
            </a:r>
          </a:p>
          <a:p>
            <a:pPr marL="1901825" lvl="3"/>
            <a:r>
              <a:rPr lang="zh-CN" altLang="en-US" dirty="0">
                <a:latin typeface="华文中宋" panose="02010600040101010101" pitchFamily="2" charset="-122"/>
                <a:ea typeface="华文中宋" panose="02010600040101010101" pitchFamily="2" charset="-122"/>
              </a:rPr>
              <a:t>有两种</a:t>
            </a:r>
            <a:r>
              <a:rPr lang="en-US" altLang="zh-CN" dirty="0">
                <a:latin typeface="华文中宋" panose="02010600040101010101" pitchFamily="2" charset="-122"/>
                <a:ea typeface="华文中宋" panose="02010600040101010101" pitchFamily="2" charset="-122"/>
              </a:rPr>
              <a:t>……</a:t>
            </a:r>
          </a:p>
        </p:txBody>
      </p:sp>
      <p:sp>
        <p:nvSpPr>
          <p:cNvPr id="56322" name="灯片编号占位符 5">
            <a:extLst>
              <a:ext uri="{FF2B5EF4-FFF2-40B4-BE49-F238E27FC236}">
                <a16:creationId xmlns:a16="http://schemas.microsoft.com/office/drawing/2014/main" id="{4F2331EF-B084-4A9D-88C3-031DC435294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0BD5A43E-0A54-40B1-B108-F00704CA16E2}" type="slidenum">
              <a:rPr lang="zh-CN" altLang="en-US" sz="1400" b="0" smtClean="0">
                <a:latin typeface="Arial" panose="020B0604020202020204" pitchFamily="34" charset="0"/>
              </a:rPr>
              <a:pPr>
                <a:spcBef>
                  <a:spcPct val="0"/>
                </a:spcBef>
                <a:buFontTx/>
                <a:buNone/>
              </a:pPr>
              <a:t>22</a:t>
            </a:fld>
            <a:endParaRPr lang="en-US" altLang="zh-CN" sz="1400" b="0">
              <a:latin typeface="Times New Roman" panose="02020603050405020304" pitchFamily="18" charset="0"/>
            </a:endParaRPr>
          </a:p>
        </p:txBody>
      </p:sp>
      <p:sp>
        <p:nvSpPr>
          <p:cNvPr id="7" name="Rectangle 2">
            <a:extLst>
              <a:ext uri="{FF2B5EF4-FFF2-40B4-BE49-F238E27FC236}">
                <a16:creationId xmlns:a16="http://schemas.microsoft.com/office/drawing/2014/main" id="{7C86383C-4698-41FC-89BE-47469B29294B}"/>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3.2</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线性表</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3">
            <a:extLst>
              <a:ext uri="{FF2B5EF4-FFF2-40B4-BE49-F238E27FC236}">
                <a16:creationId xmlns:a16="http://schemas.microsoft.com/office/drawing/2014/main" id="{9231D0DC-589F-4AD7-B1B8-7D5217BD4610}"/>
              </a:ext>
            </a:extLst>
          </p:cNvPr>
          <p:cNvSpPr>
            <a:spLocks noGrp="1" noChangeArrowheads="1"/>
          </p:cNvSpPr>
          <p:nvPr>
            <p:ph idx="1"/>
          </p:nvPr>
        </p:nvSpPr>
        <p:spPr>
          <a:xfrm>
            <a:off x="179388" y="1125512"/>
            <a:ext cx="8964612" cy="4103688"/>
          </a:xfrm>
        </p:spPr>
        <p:txBody>
          <a:bodyPr/>
          <a:lstStyle/>
          <a:p>
            <a:pPr marL="285750" indent="-285750"/>
            <a:r>
              <a:rPr lang="zh-CN" altLang="en-US" sz="2800" dirty="0">
                <a:latin typeface="Times New Roman" panose="02020603050405020304" pitchFamily="18" charset="0"/>
                <a:ea typeface="华文中宋" panose="02010600040101010101" pitchFamily="2" charset="-122"/>
                <a:cs typeface="Times New Roman" panose="02020603050405020304" pitchFamily="18" charset="0"/>
              </a:rPr>
              <a:t>链式存储的线性表</a:t>
            </a:r>
          </a:p>
          <a:p>
            <a:pPr marL="862013" lvl="1"/>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存储单元的分配和释放</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分配、释放的管理方式</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a:t>
            </a:r>
          </a:p>
          <a:p>
            <a:pPr marL="1333500" lvl="2"/>
            <a:r>
              <a:rPr lang="zh-CN" altLang="en-US" sz="2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随机方式管理</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，需要时分配，不再需要时就释放；节省存储空间，但可能要频繁执行分配释放操作，例如，</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p = new( Student ) </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和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delete( p )</a:t>
            </a:r>
          </a:p>
          <a:p>
            <a:pPr marL="1333500" lvl="2"/>
            <a:r>
              <a:rPr lang="zh-CN" altLang="en-US" sz="2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集中方式管理</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，先建立一个由多个数据元素组成的链表，把这个链表称为</a:t>
            </a:r>
            <a:r>
              <a:rPr lang="zh-CN" altLang="en-US" sz="2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分配池</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buffer）；</a:t>
            </a:r>
          </a:p>
          <a:p>
            <a:pPr marL="1901825" lvl="3"/>
            <a:r>
              <a:rPr lang="zh-CN" altLang="en-US" sz="1800" dirty="0">
                <a:latin typeface="Times New Roman" panose="02020603050405020304" pitchFamily="18" charset="0"/>
                <a:ea typeface="华文中宋" panose="02010600040101010101" pitchFamily="2" charset="-122"/>
                <a:cs typeface="Times New Roman" panose="02020603050405020304" pitchFamily="18" charset="0"/>
              </a:rPr>
              <a:t>需要分配时，如果分配池中还有元素，就从分配池中取出第一个元素来使用；如果分配池中没有元素了，就从内存直接分配一个数据元素</a:t>
            </a:r>
          </a:p>
          <a:p>
            <a:pPr marL="1901825" lvl="3"/>
            <a:r>
              <a:rPr lang="zh-CN" altLang="en-US" sz="1800" dirty="0">
                <a:latin typeface="Times New Roman" panose="02020603050405020304" pitchFamily="18" charset="0"/>
                <a:ea typeface="华文中宋" panose="02010600040101010101" pitchFamily="2" charset="-122"/>
                <a:cs typeface="Times New Roman" panose="02020603050405020304" pitchFamily="18" charset="0"/>
              </a:rPr>
              <a:t>需要释放时，把不再需要的数据元素放回分配池的首部作为第一个元素</a:t>
            </a:r>
          </a:p>
        </p:txBody>
      </p:sp>
      <p:sp>
        <p:nvSpPr>
          <p:cNvPr id="57346" name="灯片编号占位符 5">
            <a:extLst>
              <a:ext uri="{FF2B5EF4-FFF2-40B4-BE49-F238E27FC236}">
                <a16:creationId xmlns:a16="http://schemas.microsoft.com/office/drawing/2014/main" id="{B9F3D134-007C-4410-910F-B2009E8C75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03673DBE-9550-495B-BDDA-F8836B055FFA}" type="slidenum">
              <a:rPr lang="zh-CN" altLang="en-US" sz="1400" b="0" smtClean="0">
                <a:latin typeface="Arial" panose="020B0604020202020204" pitchFamily="34" charset="0"/>
              </a:rPr>
              <a:pPr>
                <a:spcBef>
                  <a:spcPct val="0"/>
                </a:spcBef>
                <a:buFontTx/>
                <a:buNone/>
              </a:pPr>
              <a:t>23</a:t>
            </a:fld>
            <a:endParaRPr lang="en-US" altLang="zh-CN" sz="1400" b="0">
              <a:latin typeface="Times New Roman" panose="02020603050405020304" pitchFamily="18" charset="0"/>
            </a:endParaRPr>
          </a:p>
        </p:txBody>
      </p:sp>
      <p:grpSp>
        <p:nvGrpSpPr>
          <p:cNvPr id="57349" name="Group 4">
            <a:extLst>
              <a:ext uri="{FF2B5EF4-FFF2-40B4-BE49-F238E27FC236}">
                <a16:creationId xmlns:a16="http://schemas.microsoft.com/office/drawing/2014/main" id="{82D5329E-2B06-40FD-A3F0-8A92666D020B}"/>
              </a:ext>
            </a:extLst>
          </p:cNvPr>
          <p:cNvGrpSpPr>
            <a:grpSpLocks/>
          </p:cNvGrpSpPr>
          <p:nvPr/>
        </p:nvGrpSpPr>
        <p:grpSpPr bwMode="auto">
          <a:xfrm>
            <a:off x="1785938" y="4746625"/>
            <a:ext cx="5403850" cy="2039938"/>
            <a:chOff x="713" y="845"/>
            <a:chExt cx="2769" cy="1285"/>
          </a:xfrm>
        </p:grpSpPr>
        <p:sp>
          <p:nvSpPr>
            <p:cNvPr id="57352" name="Oval 5">
              <a:extLst>
                <a:ext uri="{FF2B5EF4-FFF2-40B4-BE49-F238E27FC236}">
                  <a16:creationId xmlns:a16="http://schemas.microsoft.com/office/drawing/2014/main" id="{A8E48721-9C9F-438D-B3BC-C9472A363120}"/>
                </a:ext>
              </a:extLst>
            </p:cNvPr>
            <p:cNvSpPr>
              <a:spLocks noChangeArrowheads="1"/>
            </p:cNvSpPr>
            <p:nvPr/>
          </p:nvSpPr>
          <p:spPr bwMode="auto">
            <a:xfrm>
              <a:off x="713" y="978"/>
              <a:ext cx="2688" cy="1152"/>
            </a:xfrm>
            <a:prstGeom prst="ellipse">
              <a:avLst/>
            </a:prstGeom>
            <a:noFill/>
            <a:ln w="28575">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a:solidFill>
                  <a:schemeClr val="tx1"/>
                </a:solidFill>
                <a:latin typeface="Times New Roman" panose="02020603050405020304" pitchFamily="18" charset="0"/>
              </a:endParaRPr>
            </a:p>
          </p:txBody>
        </p:sp>
        <p:sp>
          <p:nvSpPr>
            <p:cNvPr id="57353" name="Text Box 6">
              <a:extLst>
                <a:ext uri="{FF2B5EF4-FFF2-40B4-BE49-F238E27FC236}">
                  <a16:creationId xmlns:a16="http://schemas.microsoft.com/office/drawing/2014/main" id="{FB80A068-DCA0-4E1D-B025-AEA3647DD5F3}"/>
                </a:ext>
              </a:extLst>
            </p:cNvPr>
            <p:cNvSpPr txBox="1">
              <a:spLocks noChangeArrowheads="1"/>
            </p:cNvSpPr>
            <p:nvPr/>
          </p:nvSpPr>
          <p:spPr bwMode="auto">
            <a:xfrm>
              <a:off x="1845" y="991"/>
              <a:ext cx="43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400" u="sng">
                  <a:solidFill>
                    <a:schemeClr val="tx2"/>
                  </a:solidFill>
                  <a:latin typeface="Times New Roman" panose="02020603050405020304" pitchFamily="18" charset="0"/>
                </a:rPr>
                <a:t>内存</a:t>
              </a:r>
            </a:p>
          </p:txBody>
        </p:sp>
        <p:sp>
          <p:nvSpPr>
            <p:cNvPr id="57354" name="Text Box 7">
              <a:extLst>
                <a:ext uri="{FF2B5EF4-FFF2-40B4-BE49-F238E27FC236}">
                  <a16:creationId xmlns:a16="http://schemas.microsoft.com/office/drawing/2014/main" id="{B070AE9D-3558-4A85-8EC4-495CC84E61E2}"/>
                </a:ext>
              </a:extLst>
            </p:cNvPr>
            <p:cNvSpPr txBox="1">
              <a:spLocks noChangeArrowheads="1"/>
            </p:cNvSpPr>
            <p:nvPr/>
          </p:nvSpPr>
          <p:spPr bwMode="auto">
            <a:xfrm>
              <a:off x="953" y="1588"/>
              <a:ext cx="720" cy="194"/>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400">
                  <a:solidFill>
                    <a:schemeClr val="tx1"/>
                  </a:solidFill>
                  <a:latin typeface="Times New Roman" panose="02020603050405020304" pitchFamily="18" charset="0"/>
                </a:rPr>
                <a:t>编程使用的链表</a:t>
              </a:r>
            </a:p>
          </p:txBody>
        </p:sp>
        <p:sp>
          <p:nvSpPr>
            <p:cNvPr id="57355" name="Text Box 8">
              <a:extLst>
                <a:ext uri="{FF2B5EF4-FFF2-40B4-BE49-F238E27FC236}">
                  <a16:creationId xmlns:a16="http://schemas.microsoft.com/office/drawing/2014/main" id="{5D4CE79A-5E81-4D04-B0F9-001AE6FBAA63}"/>
                </a:ext>
              </a:extLst>
            </p:cNvPr>
            <p:cNvSpPr txBox="1">
              <a:spLocks noChangeArrowheads="1"/>
            </p:cNvSpPr>
            <p:nvPr/>
          </p:nvSpPr>
          <p:spPr bwMode="auto">
            <a:xfrm>
              <a:off x="2106" y="1444"/>
              <a:ext cx="815" cy="545"/>
            </a:xfrm>
            <a:prstGeom prst="rect">
              <a:avLst/>
            </a:prstGeom>
            <a:noFill/>
            <a:ln w="2857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36000" rIns="3600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400" u="sng">
                  <a:solidFill>
                    <a:schemeClr val="tx1"/>
                  </a:solidFill>
                  <a:latin typeface="Times New Roman" panose="02020603050405020304" pitchFamily="18" charset="0"/>
                </a:rPr>
                <a:t>分配池</a:t>
              </a:r>
            </a:p>
            <a:p>
              <a:pPr algn="ctr">
                <a:spcBef>
                  <a:spcPct val="50000"/>
                </a:spcBef>
                <a:buFontTx/>
                <a:buNone/>
              </a:pPr>
              <a:r>
                <a:rPr lang="zh-CN" altLang="en-US" sz="1400">
                  <a:solidFill>
                    <a:schemeClr val="tx1"/>
                  </a:solidFill>
                  <a:latin typeface="Times New Roman" panose="02020603050405020304" pitchFamily="18" charset="0"/>
                </a:rPr>
                <a:t>(可分配的数据元素组成的链表)</a:t>
              </a:r>
            </a:p>
          </p:txBody>
        </p:sp>
        <p:sp>
          <p:nvSpPr>
            <p:cNvPr id="57356" name="Line 9">
              <a:extLst>
                <a:ext uri="{FF2B5EF4-FFF2-40B4-BE49-F238E27FC236}">
                  <a16:creationId xmlns:a16="http://schemas.microsoft.com/office/drawing/2014/main" id="{60ADD807-7A2A-41A2-9872-BA5BA57BB884}"/>
                </a:ext>
              </a:extLst>
            </p:cNvPr>
            <p:cNvSpPr>
              <a:spLocks noChangeShapeType="1"/>
            </p:cNvSpPr>
            <p:nvPr/>
          </p:nvSpPr>
          <p:spPr bwMode="auto">
            <a:xfrm flipV="1">
              <a:off x="1680" y="1628"/>
              <a:ext cx="409"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7" name="Line 10">
              <a:extLst>
                <a:ext uri="{FF2B5EF4-FFF2-40B4-BE49-F238E27FC236}">
                  <a16:creationId xmlns:a16="http://schemas.microsoft.com/office/drawing/2014/main" id="{710024E7-CD0F-43E8-9CCA-68F22F2CA268}"/>
                </a:ext>
              </a:extLst>
            </p:cNvPr>
            <p:cNvSpPr>
              <a:spLocks noChangeShapeType="1"/>
            </p:cNvSpPr>
            <p:nvPr/>
          </p:nvSpPr>
          <p:spPr bwMode="auto">
            <a:xfrm flipH="1">
              <a:off x="1680" y="1732"/>
              <a:ext cx="408"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58" name="Text Box 11">
              <a:extLst>
                <a:ext uri="{FF2B5EF4-FFF2-40B4-BE49-F238E27FC236}">
                  <a16:creationId xmlns:a16="http://schemas.microsoft.com/office/drawing/2014/main" id="{611216A9-A9C3-4FAB-9B0C-8AD780B8D434}"/>
                </a:ext>
              </a:extLst>
            </p:cNvPr>
            <p:cNvSpPr txBox="1">
              <a:spLocks noChangeArrowheads="1"/>
            </p:cNvSpPr>
            <p:nvPr/>
          </p:nvSpPr>
          <p:spPr bwMode="auto">
            <a:xfrm>
              <a:off x="1625" y="1452"/>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400">
                  <a:solidFill>
                    <a:schemeClr val="tx1"/>
                  </a:solidFill>
                  <a:latin typeface="Times New Roman" panose="02020603050405020304" pitchFamily="18" charset="0"/>
                </a:rPr>
                <a:t>释放元素</a:t>
              </a:r>
            </a:p>
          </p:txBody>
        </p:sp>
        <p:sp>
          <p:nvSpPr>
            <p:cNvPr id="57359" name="Text Box 12">
              <a:extLst>
                <a:ext uri="{FF2B5EF4-FFF2-40B4-BE49-F238E27FC236}">
                  <a16:creationId xmlns:a16="http://schemas.microsoft.com/office/drawing/2014/main" id="{9E66E1FE-1F00-4230-92BD-4C81DDB5C427}"/>
                </a:ext>
              </a:extLst>
            </p:cNvPr>
            <p:cNvSpPr txBox="1">
              <a:spLocks noChangeArrowheads="1"/>
            </p:cNvSpPr>
            <p:nvPr/>
          </p:nvSpPr>
          <p:spPr bwMode="auto">
            <a:xfrm>
              <a:off x="1625" y="1752"/>
              <a:ext cx="52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400">
                  <a:solidFill>
                    <a:schemeClr val="tx1"/>
                  </a:solidFill>
                  <a:latin typeface="Times New Roman" panose="02020603050405020304" pitchFamily="18" charset="0"/>
                </a:rPr>
                <a:t>分配元素</a:t>
              </a:r>
            </a:p>
          </p:txBody>
        </p:sp>
        <p:sp>
          <p:nvSpPr>
            <p:cNvPr id="57360" name="Line 13">
              <a:extLst>
                <a:ext uri="{FF2B5EF4-FFF2-40B4-BE49-F238E27FC236}">
                  <a16:creationId xmlns:a16="http://schemas.microsoft.com/office/drawing/2014/main" id="{F444F876-A3AC-4B33-BAA6-948DD7CB281B}"/>
                </a:ext>
              </a:extLst>
            </p:cNvPr>
            <p:cNvSpPr>
              <a:spLocks noChangeShapeType="1"/>
            </p:cNvSpPr>
            <p:nvPr/>
          </p:nvSpPr>
          <p:spPr bwMode="auto">
            <a:xfrm>
              <a:off x="2489" y="1302"/>
              <a:ext cx="0" cy="1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1" name="Text Box 14">
              <a:extLst>
                <a:ext uri="{FF2B5EF4-FFF2-40B4-BE49-F238E27FC236}">
                  <a16:creationId xmlns:a16="http://schemas.microsoft.com/office/drawing/2014/main" id="{C13ADB88-2B83-4613-8A87-92614EB5438D}"/>
                </a:ext>
              </a:extLst>
            </p:cNvPr>
            <p:cNvSpPr txBox="1">
              <a:spLocks noChangeArrowheads="1"/>
            </p:cNvSpPr>
            <p:nvPr/>
          </p:nvSpPr>
          <p:spPr bwMode="auto">
            <a:xfrm>
              <a:off x="2170" y="1157"/>
              <a:ext cx="64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400" i="1">
                  <a:solidFill>
                    <a:schemeClr val="tx1"/>
                  </a:solidFill>
                  <a:latin typeface="Times New Roman" panose="02020603050405020304" pitchFamily="18" charset="0"/>
                </a:rPr>
                <a:t>分配空白元素</a:t>
              </a:r>
            </a:p>
          </p:txBody>
        </p:sp>
        <p:sp>
          <p:nvSpPr>
            <p:cNvPr id="57362" name="Line 15">
              <a:extLst>
                <a:ext uri="{FF2B5EF4-FFF2-40B4-BE49-F238E27FC236}">
                  <a16:creationId xmlns:a16="http://schemas.microsoft.com/office/drawing/2014/main" id="{0D7F285A-968E-4BD6-AD9D-88A4F9E2B1F1}"/>
                </a:ext>
              </a:extLst>
            </p:cNvPr>
            <p:cNvSpPr>
              <a:spLocks noChangeShapeType="1"/>
            </p:cNvSpPr>
            <p:nvPr/>
          </p:nvSpPr>
          <p:spPr bwMode="auto">
            <a:xfrm>
              <a:off x="1303" y="1375"/>
              <a:ext cx="0" cy="204"/>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3" name="Text Box 16">
              <a:extLst>
                <a:ext uri="{FF2B5EF4-FFF2-40B4-BE49-F238E27FC236}">
                  <a16:creationId xmlns:a16="http://schemas.microsoft.com/office/drawing/2014/main" id="{C67B8D01-5E97-4105-82B4-AE57AA84546C}"/>
                </a:ext>
              </a:extLst>
            </p:cNvPr>
            <p:cNvSpPr txBox="1">
              <a:spLocks noChangeArrowheads="1"/>
            </p:cNvSpPr>
            <p:nvPr/>
          </p:nvSpPr>
          <p:spPr bwMode="auto">
            <a:xfrm>
              <a:off x="980" y="1233"/>
              <a:ext cx="64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400">
                  <a:solidFill>
                    <a:schemeClr val="tx1"/>
                  </a:solidFill>
                  <a:latin typeface="Times New Roman" panose="02020603050405020304" pitchFamily="18" charset="0"/>
                </a:rPr>
                <a:t>分配空白元素</a:t>
              </a:r>
            </a:p>
          </p:txBody>
        </p:sp>
        <p:sp>
          <p:nvSpPr>
            <p:cNvPr id="57364" name="Line 17">
              <a:extLst>
                <a:ext uri="{FF2B5EF4-FFF2-40B4-BE49-F238E27FC236}">
                  <a16:creationId xmlns:a16="http://schemas.microsoft.com/office/drawing/2014/main" id="{CBC6D64D-70B2-445A-8FB7-A9648F8E9BE6}"/>
                </a:ext>
              </a:extLst>
            </p:cNvPr>
            <p:cNvSpPr>
              <a:spLocks noChangeShapeType="1"/>
            </p:cNvSpPr>
            <p:nvPr/>
          </p:nvSpPr>
          <p:spPr bwMode="auto">
            <a:xfrm flipH="1">
              <a:off x="2825" y="1071"/>
              <a:ext cx="236" cy="147"/>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7365" name="Text Box 18">
              <a:extLst>
                <a:ext uri="{FF2B5EF4-FFF2-40B4-BE49-F238E27FC236}">
                  <a16:creationId xmlns:a16="http://schemas.microsoft.com/office/drawing/2014/main" id="{501D84A2-088C-44D6-9E5B-0C1DEBA3C79A}"/>
                </a:ext>
              </a:extLst>
            </p:cNvPr>
            <p:cNvSpPr txBox="1">
              <a:spLocks noChangeArrowheads="1"/>
            </p:cNvSpPr>
            <p:nvPr/>
          </p:nvSpPr>
          <p:spPr bwMode="auto">
            <a:xfrm>
              <a:off x="2426" y="845"/>
              <a:ext cx="105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400">
                  <a:solidFill>
                    <a:schemeClr val="tx1"/>
                  </a:solidFill>
                  <a:latin typeface="Times New Roman" panose="02020603050405020304" pitchFamily="18" charset="0"/>
                </a:rPr>
                <a:t>一般在程序开始处的执行</a:t>
              </a:r>
            </a:p>
          </p:txBody>
        </p:sp>
      </p:grpSp>
      <p:sp>
        <p:nvSpPr>
          <p:cNvPr id="21" name="AutoShape 13">
            <a:hlinkClick r:id="" action="ppaction://noaction">
              <a:snd r:embed="rId3" name="chimes.wav"/>
            </a:hlinkClick>
            <a:extLst>
              <a:ext uri="{FF2B5EF4-FFF2-40B4-BE49-F238E27FC236}">
                <a16:creationId xmlns:a16="http://schemas.microsoft.com/office/drawing/2014/main" id="{A48993DD-AAA7-4B0C-BECD-852BF8C23CE7}"/>
              </a:ext>
            </a:extLst>
          </p:cNvPr>
          <p:cNvSpPr>
            <a:spLocks noChangeArrowheads="1"/>
          </p:cNvSpPr>
          <p:nvPr/>
        </p:nvSpPr>
        <p:spPr bwMode="auto">
          <a:xfrm>
            <a:off x="3059832" y="2708920"/>
            <a:ext cx="348059" cy="281756"/>
          </a:xfrm>
          <a:prstGeom prst="irregularSeal1">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22" name="AutoShape 14">
            <a:hlinkHover r:id="" action="ppaction://noaction" highlightClick="1"/>
            <a:extLst>
              <a:ext uri="{FF2B5EF4-FFF2-40B4-BE49-F238E27FC236}">
                <a16:creationId xmlns:a16="http://schemas.microsoft.com/office/drawing/2014/main" id="{EBC650CD-89FF-4DAD-9509-8AE22626397A}"/>
              </a:ext>
            </a:extLst>
          </p:cNvPr>
          <p:cNvSpPr>
            <a:spLocks noChangeArrowheads="1"/>
          </p:cNvSpPr>
          <p:nvPr/>
        </p:nvSpPr>
        <p:spPr bwMode="auto">
          <a:xfrm>
            <a:off x="5292080" y="44624"/>
            <a:ext cx="4546202" cy="1686639"/>
          </a:xfrm>
          <a:prstGeom prst="cloudCallout">
            <a:avLst>
              <a:gd name="adj1" fmla="val -61894"/>
              <a:gd name="adj2" fmla="val 60639"/>
            </a:avLst>
          </a:prstGeom>
          <a:solidFill>
            <a:schemeClr val="accent6">
              <a:lumMod val="60000"/>
              <a:lumOff val="40000"/>
            </a:schemeClr>
          </a:solidFill>
          <a:ln w="9525">
            <a:solidFill>
              <a:schemeClr val="tx1"/>
            </a:solidFill>
            <a:round/>
            <a:headEnd/>
            <a:tailEnd/>
          </a:ln>
        </p:spPr>
        <p:txBody>
          <a:bodyPr wrap="square" lIns="0" tIns="0" rIns="0" bIns="0">
            <a:spAutoFit/>
          </a:bodyPr>
          <a:lstStyle/>
          <a:p>
            <a:pPr>
              <a:defRPr/>
            </a:pPr>
            <a:r>
              <a:rPr lang="en-US" altLang="zh-CN" b="1" dirty="0" err="1">
                <a:latin typeface="Times New Roman" panose="02020603050405020304" pitchFamily="18" charset="0"/>
                <a:cs typeface="Times New Roman" panose="02020603050405020304" pitchFamily="18" charset="0"/>
              </a:rPr>
              <a:t>int</a:t>
            </a:r>
            <a:r>
              <a:rPr lang="en-US" altLang="zh-CN" b="1" dirty="0">
                <a:latin typeface="Times New Roman" panose="02020603050405020304" pitchFamily="18" charset="0"/>
                <a:cs typeface="Times New Roman" panose="02020603050405020304" pitchFamily="18" charset="0"/>
              </a:rPr>
              <a:t> *p = NULL;</a:t>
            </a:r>
          </a:p>
          <a:p>
            <a:pPr>
              <a:defRPr/>
            </a:pPr>
            <a:r>
              <a:rPr lang="en-US" altLang="zh-CN" b="1" dirty="0">
                <a:latin typeface="Times New Roman" panose="02020603050405020304" pitchFamily="18" charset="0"/>
                <a:cs typeface="Times New Roman" panose="02020603050405020304" pitchFamily="18" charset="0"/>
              </a:rPr>
              <a:t>p = (</a:t>
            </a:r>
            <a:r>
              <a:rPr lang="en-US" altLang="zh-CN" b="1" dirty="0" err="1">
                <a:latin typeface="Times New Roman" panose="02020603050405020304" pitchFamily="18" charset="0"/>
                <a:cs typeface="Times New Roman" panose="02020603050405020304" pitchFamily="18" charset="0"/>
              </a:rPr>
              <a:t>int</a:t>
            </a:r>
            <a:r>
              <a:rPr lang="en-US" altLang="zh-CN" b="1" dirty="0">
                <a:latin typeface="Times New Roman" panose="02020603050405020304" pitchFamily="18" charset="0"/>
                <a:cs typeface="Times New Roman" panose="02020603050405020304" pitchFamily="18" charset="0"/>
              </a:rPr>
              <a:t> *)</a:t>
            </a:r>
            <a:r>
              <a:rPr lang="en-US" altLang="zh-CN" b="1" dirty="0" err="1">
                <a:latin typeface="Times New Roman" panose="02020603050405020304" pitchFamily="18" charset="0"/>
                <a:cs typeface="Times New Roman" panose="02020603050405020304" pitchFamily="18" charset="0"/>
              </a:rPr>
              <a:t>malloc</a:t>
            </a:r>
            <a:r>
              <a:rPr lang="en-US" altLang="zh-CN" b="1"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sizeof</a:t>
            </a:r>
            <a:r>
              <a:rPr lang="en-US" altLang="zh-CN" b="1" dirty="0">
                <a:latin typeface="Times New Roman" panose="02020603050405020304" pitchFamily="18" charset="0"/>
                <a:cs typeface="Times New Roman" panose="02020603050405020304" pitchFamily="18" charset="0"/>
              </a:rPr>
              <a:t>(</a:t>
            </a:r>
            <a:r>
              <a:rPr lang="en-US" altLang="zh-CN" b="1" dirty="0" err="1">
                <a:latin typeface="Times New Roman" panose="02020603050405020304" pitchFamily="18" charset="0"/>
                <a:cs typeface="Times New Roman" panose="02020603050405020304" pitchFamily="18" charset="0"/>
              </a:rPr>
              <a:t>int</a:t>
            </a:r>
            <a:r>
              <a:rPr lang="en-US" altLang="zh-CN" b="1" dirty="0">
                <a:latin typeface="Times New Roman" panose="02020603050405020304" pitchFamily="18" charset="0"/>
                <a:cs typeface="Times New Roman" panose="02020603050405020304" pitchFamily="18" charset="0"/>
              </a:rPr>
              <a:t>));</a:t>
            </a:r>
          </a:p>
          <a:p>
            <a:pPr>
              <a:defRPr/>
            </a:pPr>
            <a:r>
              <a:rPr lang="en-US" altLang="zh-CN" b="1" dirty="0">
                <a:latin typeface="Times New Roman" panose="02020603050405020304" pitchFamily="18" charset="0"/>
                <a:cs typeface="Times New Roman" panose="02020603050405020304" pitchFamily="18" charset="0"/>
              </a:rPr>
              <a:t>*p= 10;</a:t>
            </a:r>
          </a:p>
          <a:p>
            <a:pPr>
              <a:defRPr/>
            </a:pPr>
            <a:r>
              <a:rPr lang="en-US" altLang="zh-CN" b="1" dirty="0">
                <a:latin typeface="Times New Roman" panose="02020603050405020304" pitchFamily="18" charset="0"/>
                <a:cs typeface="Times New Roman" panose="02020603050405020304" pitchFamily="18" charset="0"/>
              </a:rPr>
              <a:t>free(p);</a:t>
            </a:r>
          </a:p>
        </p:txBody>
      </p:sp>
      <p:sp>
        <p:nvSpPr>
          <p:cNvPr id="24" name="Rectangle 2">
            <a:extLst>
              <a:ext uri="{FF2B5EF4-FFF2-40B4-BE49-F238E27FC236}">
                <a16:creationId xmlns:a16="http://schemas.microsoft.com/office/drawing/2014/main" id="{3B6C5AC0-76FC-44E7-8ABE-12705ADDDE0A}"/>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3.2</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线性表</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nodeType="clickPar">
                      <p:stCondLst>
                        <p:cond delay="0"/>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childTnLst>
              </p:cTn>
              <p:nextCondLst>
                <p:cond evt="onClick" delay="0">
                  <p:tgtEl>
                    <p:spTgt spid="21"/>
                  </p:tgtEl>
                </p:cond>
              </p:nextCondLst>
            </p:seq>
          </p:childTnLst>
        </p:cTn>
      </p:par>
    </p:tnLst>
    <p:bldLst>
      <p:bldP spid="22"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3">
            <a:extLst>
              <a:ext uri="{FF2B5EF4-FFF2-40B4-BE49-F238E27FC236}">
                <a16:creationId xmlns:a16="http://schemas.microsoft.com/office/drawing/2014/main" id="{A657D827-AB3E-4DE3-BCE8-1089D30B2D67}"/>
              </a:ext>
            </a:extLst>
          </p:cNvPr>
          <p:cNvSpPr>
            <a:spLocks noGrp="1" noChangeArrowheads="1"/>
          </p:cNvSpPr>
          <p:nvPr>
            <p:ph idx="1"/>
          </p:nvPr>
        </p:nvSpPr>
        <p:spPr>
          <a:xfrm>
            <a:off x="107950" y="1080467"/>
            <a:ext cx="8610600" cy="5876925"/>
          </a:xfrm>
        </p:spPr>
        <p:txBody>
          <a:bodyPr/>
          <a:lstStyle/>
          <a:p>
            <a:pPr marL="285750" indent="-285750">
              <a:lnSpc>
                <a:spcPct val="80000"/>
              </a:lnSpc>
            </a:pPr>
            <a:r>
              <a:rPr lang="zh-CN" altLang="en-US" sz="2800" dirty="0">
                <a:latin typeface="Times New Roman" panose="02020603050405020304" pitchFamily="18" charset="0"/>
                <a:ea typeface="华文中宋" panose="02010600040101010101" pitchFamily="2" charset="-122"/>
                <a:cs typeface="Times New Roman" panose="02020603050405020304" pitchFamily="18" charset="0"/>
              </a:rPr>
              <a:t>链式存储的线性表</a:t>
            </a:r>
          </a:p>
          <a:p>
            <a:pPr marL="862013" lvl="1">
              <a:lnSpc>
                <a:spcPct val="80000"/>
              </a:lnSpc>
            </a:pP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集中式管理的实现</a:t>
            </a:r>
            <a:r>
              <a:rPr lang="zh-CN" altLang="en-US" sz="1600" dirty="0">
                <a:solidFill>
                  <a:schemeClr val="bg1"/>
                </a:solidFill>
                <a:latin typeface="Times New Roman" panose="02020603050405020304" pitchFamily="18" charset="0"/>
                <a:ea typeface="华文中宋" panose="02010600040101010101" pitchFamily="2" charset="-122"/>
                <a:cs typeface="Times New Roman" panose="02020603050405020304" pitchFamily="18" charset="0"/>
              </a:rPr>
              <a:t>（图示说明）</a:t>
            </a:r>
          </a:p>
          <a:p>
            <a:pPr marL="1333500" lvl="2">
              <a:lnSpc>
                <a:spcPct val="80000"/>
              </a:lnSpc>
            </a:pPr>
            <a:r>
              <a:rPr lang="zh-CN" altLang="en-US" sz="2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创建分配池</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，分配池的大小为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N，</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数据元素是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Student </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类型</a:t>
            </a:r>
          </a:p>
          <a:p>
            <a:pPr marL="1333500" lvl="2">
              <a:lnSpc>
                <a:spcPct val="80000"/>
              </a:lnSpc>
              <a:spcBef>
                <a:spcPct val="0"/>
              </a:spcBef>
              <a:buFontTx/>
              <a:buNone/>
            </a:pPr>
            <a:r>
              <a:rPr lang="en-US" altLang="zh-CN" sz="2000" dirty="0" err="1">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InitialBuffer</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av</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N )</a:t>
            </a:r>
          </a:p>
          <a:p>
            <a:pPr marL="1333500" lvl="2">
              <a:lnSpc>
                <a:spcPct val="8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av</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new( Student )</a:t>
            </a:r>
          </a:p>
          <a:p>
            <a:pPr marL="1333500" lvl="2">
              <a:lnSpc>
                <a:spcPct val="8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next(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av</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Nil</a:t>
            </a:r>
          </a:p>
          <a:p>
            <a:pPr marL="1333500" lvl="2">
              <a:lnSpc>
                <a:spcPct val="8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for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 1 to ( N – 1 ) {</a:t>
            </a:r>
          </a:p>
          <a:p>
            <a:pPr marL="1333500" lvl="2">
              <a:lnSpc>
                <a:spcPct val="8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temp </a:t>
            </a: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new( Student )</a:t>
            </a:r>
          </a:p>
          <a:p>
            <a:pPr marL="1333500" lvl="2">
              <a:lnSpc>
                <a:spcPct val="8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next( temp ) </a:t>
            </a: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av</a:t>
            </a:r>
            <a:endParaRPr lang="en-US" altLang="zh-CN" sz="2000" dirty="0">
              <a:latin typeface="Times New Roman" panose="02020603050405020304" pitchFamily="18" charset="0"/>
              <a:ea typeface="华文中宋" panose="02010600040101010101" pitchFamily="2" charset="-122"/>
              <a:cs typeface="Times New Roman" panose="02020603050405020304" pitchFamily="18" charset="0"/>
            </a:endParaRPr>
          </a:p>
          <a:p>
            <a:pPr marL="1333500" lvl="2">
              <a:lnSpc>
                <a:spcPct val="8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av</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temp</a:t>
            </a:r>
          </a:p>
          <a:p>
            <a:pPr marL="1333500" lvl="2">
              <a:lnSpc>
                <a:spcPct val="8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a:t>
            </a:r>
          </a:p>
          <a:p>
            <a:pPr marL="1333500" lvl="2">
              <a:lnSpc>
                <a:spcPct val="80000"/>
              </a:lnSpc>
            </a:pP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从分配池中</a:t>
            </a:r>
            <a:r>
              <a:rPr lang="zh-CN" altLang="en-US" sz="2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分配出一个元素</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给指针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p</a:t>
            </a:r>
          </a:p>
          <a:p>
            <a:pPr marL="1333500" lvl="2">
              <a:lnSpc>
                <a:spcPct val="80000"/>
              </a:lnSpc>
              <a:spcBef>
                <a:spcPct val="0"/>
              </a:spcBef>
              <a:buFontTx/>
              <a:buNone/>
            </a:pPr>
            <a:r>
              <a:rPr lang="en-US" altLang="zh-CN" sz="2000" dirty="0" err="1">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GetNode</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p )</a:t>
            </a:r>
          </a:p>
          <a:p>
            <a:pPr marL="1333500" lvl="2">
              <a:lnSpc>
                <a:spcPct val="8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p ←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av</a:t>
            </a:r>
            <a:endParaRPr lang="en-US" altLang="zh-CN" sz="2000" dirty="0">
              <a:latin typeface="Times New Roman" panose="02020603050405020304" pitchFamily="18" charset="0"/>
              <a:ea typeface="华文中宋" panose="02010600040101010101" pitchFamily="2" charset="-122"/>
              <a:cs typeface="Times New Roman" panose="02020603050405020304" pitchFamily="18" charset="0"/>
            </a:endParaRPr>
          </a:p>
          <a:p>
            <a:pPr marL="1333500" lvl="2">
              <a:lnSpc>
                <a:spcPct val="8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av</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 next(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av</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a:t>
            </a:r>
          </a:p>
          <a:p>
            <a:pPr marL="1333500" lvl="2">
              <a:lnSpc>
                <a:spcPct val="8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return</a:t>
            </a:r>
            <a:endParaRPr lang="en-US" altLang="zh-CN" sz="1800" dirty="0">
              <a:latin typeface="Times New Roman" panose="02020603050405020304" pitchFamily="18" charset="0"/>
              <a:ea typeface="华文中宋" panose="02010600040101010101" pitchFamily="2" charset="-122"/>
              <a:cs typeface="Times New Roman" panose="02020603050405020304" pitchFamily="18" charset="0"/>
            </a:endParaRPr>
          </a:p>
          <a:p>
            <a:pPr marL="1333500" lvl="2">
              <a:lnSpc>
                <a:spcPct val="80000"/>
              </a:lnSpc>
            </a:pPr>
            <a:r>
              <a:rPr lang="zh-CN" altLang="en-US" sz="2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释放一个</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指针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p </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所指向的</a:t>
            </a:r>
            <a:r>
              <a:rPr lang="zh-CN" altLang="en-US" sz="2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数据元素</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，并返回分配池</a:t>
            </a:r>
          </a:p>
          <a:p>
            <a:pPr marL="1333500" lvl="2">
              <a:lnSpc>
                <a:spcPct val="80000"/>
              </a:lnSpc>
              <a:spcBef>
                <a:spcPct val="0"/>
              </a:spcBef>
              <a:buFontTx/>
              <a:buNone/>
            </a:pPr>
            <a:r>
              <a:rPr lang="en-US" altLang="zh-CN"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Ret</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p )</a:t>
            </a:r>
          </a:p>
          <a:p>
            <a:pPr marL="1333500" lvl="2">
              <a:lnSpc>
                <a:spcPct val="8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next( p ) ←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av</a:t>
            </a:r>
            <a:endParaRPr lang="en-US" altLang="zh-CN" sz="2000" dirty="0">
              <a:latin typeface="Times New Roman" panose="02020603050405020304" pitchFamily="18" charset="0"/>
              <a:ea typeface="华文中宋" panose="02010600040101010101" pitchFamily="2" charset="-122"/>
              <a:cs typeface="Times New Roman" panose="02020603050405020304" pitchFamily="18" charset="0"/>
            </a:endParaRPr>
          </a:p>
          <a:p>
            <a:pPr marL="1333500" lvl="2">
              <a:lnSpc>
                <a:spcPct val="8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av</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 p</a:t>
            </a:r>
          </a:p>
          <a:p>
            <a:pPr marL="1333500" lvl="2">
              <a:lnSpc>
                <a:spcPct val="80000"/>
              </a:lnSpc>
              <a:spcBef>
                <a:spcPct val="0"/>
              </a:spcBef>
              <a:buFontTx/>
              <a:buNone/>
            </a:pP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return</a:t>
            </a:r>
          </a:p>
        </p:txBody>
      </p:sp>
      <p:sp>
        <p:nvSpPr>
          <p:cNvPr id="59394" name="灯片编号占位符 5">
            <a:extLst>
              <a:ext uri="{FF2B5EF4-FFF2-40B4-BE49-F238E27FC236}">
                <a16:creationId xmlns:a16="http://schemas.microsoft.com/office/drawing/2014/main" id="{027B4BBF-CEF8-48C2-87D4-EC1434678AA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BBC42DC7-A54A-4E3F-A286-4A1AB1B41BA4}" type="slidenum">
              <a:rPr lang="zh-CN" altLang="en-US" sz="1400" b="0" smtClean="0">
                <a:latin typeface="Arial" panose="020B0604020202020204" pitchFamily="34" charset="0"/>
              </a:rPr>
              <a:pPr>
                <a:spcBef>
                  <a:spcPct val="0"/>
                </a:spcBef>
                <a:buFontTx/>
                <a:buNone/>
              </a:pPr>
              <a:t>24</a:t>
            </a:fld>
            <a:endParaRPr lang="en-US" altLang="zh-CN" sz="1400" b="0">
              <a:latin typeface="Times New Roman" panose="02020603050405020304" pitchFamily="18" charset="0"/>
            </a:endParaRPr>
          </a:p>
        </p:txBody>
      </p:sp>
      <p:sp>
        <p:nvSpPr>
          <p:cNvPr id="7" name="Rectangle 2">
            <a:extLst>
              <a:ext uri="{FF2B5EF4-FFF2-40B4-BE49-F238E27FC236}">
                <a16:creationId xmlns:a16="http://schemas.microsoft.com/office/drawing/2014/main" id="{E129761D-F8D8-45F5-8F89-369010438823}"/>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3.2</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线性表</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Rectangle 3">
            <a:extLst>
              <a:ext uri="{FF2B5EF4-FFF2-40B4-BE49-F238E27FC236}">
                <a16:creationId xmlns:a16="http://schemas.microsoft.com/office/drawing/2014/main" id="{F279C1BB-670F-4FA9-87DF-E25BD895A5B0}"/>
              </a:ext>
            </a:extLst>
          </p:cNvPr>
          <p:cNvSpPr>
            <a:spLocks noGrp="1" noChangeArrowheads="1"/>
          </p:cNvSpPr>
          <p:nvPr>
            <p:ph idx="1"/>
          </p:nvPr>
        </p:nvSpPr>
        <p:spPr>
          <a:xfrm>
            <a:off x="152400" y="1080467"/>
            <a:ext cx="8991600" cy="5876925"/>
          </a:xfrm>
        </p:spPr>
        <p:txBody>
          <a:bodyPr/>
          <a:lstStyle/>
          <a:p>
            <a:pPr marL="285750" indent="-285750">
              <a:lnSpc>
                <a:spcPct val="90000"/>
              </a:lnSpc>
            </a:pPr>
            <a:r>
              <a:rPr lang="zh-CN" altLang="en-US" sz="2800" dirty="0">
                <a:latin typeface="Times New Roman" panose="02020603050405020304" pitchFamily="18" charset="0"/>
                <a:ea typeface="华文中宋" panose="02010600040101010101" pitchFamily="2" charset="-122"/>
                <a:cs typeface="Times New Roman" panose="02020603050405020304" pitchFamily="18" charset="0"/>
              </a:rPr>
              <a:t>链式存储的线性表</a:t>
            </a:r>
          </a:p>
          <a:p>
            <a:pPr marL="285750" indent="-285750">
              <a:lnSpc>
                <a:spcPct val="90000"/>
              </a:lnSpc>
              <a:buFontTx/>
              <a:buNone/>
            </a:pPr>
            <a:r>
              <a:rPr lang="zh-CN" altLang="en-US" sz="16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插入（</a:t>
            </a:r>
            <a:r>
              <a:rPr lang="en-US" altLang="zh-CN" sz="16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insert）</a:t>
            </a:r>
          </a:p>
          <a:p>
            <a:pPr marL="285750" indent="-285750">
              <a:lnSpc>
                <a:spcPct val="90000"/>
              </a:lnSpc>
              <a:buFontTx/>
              <a:buNone/>
            </a:pPr>
            <a:r>
              <a:rPr lang="en-US" altLang="zh-CN" sz="1400" dirty="0" err="1">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InsertLinkedList</a:t>
            </a:r>
            <a:r>
              <a:rPr lang="en-US" altLang="zh-CN" sz="14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head, a, b )</a:t>
            </a:r>
          </a:p>
          <a:p>
            <a:pPr marL="285750" indent="-285750">
              <a:lnSpc>
                <a:spcPct val="90000"/>
              </a:lnSpc>
              <a:buFontTx/>
              <a:buNone/>
            </a:pP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400" dirty="0" err="1">
                <a:latin typeface="Times New Roman" panose="02020603050405020304" pitchFamily="18" charset="0"/>
                <a:ea typeface="华文中宋" panose="02010600040101010101" pitchFamily="2" charset="-122"/>
                <a:cs typeface="Times New Roman" panose="02020603050405020304" pitchFamily="18" charset="0"/>
              </a:rPr>
              <a:t>GetNode</a:t>
            </a: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 p ) // </a:t>
            </a:r>
            <a:r>
              <a:rPr lang="zh-CN" altLang="en-US" sz="1400" dirty="0">
                <a:latin typeface="Times New Roman" panose="02020603050405020304" pitchFamily="18" charset="0"/>
                <a:ea typeface="华文中宋" panose="02010600040101010101" pitchFamily="2" charset="-122"/>
                <a:cs typeface="Times New Roman" panose="02020603050405020304" pitchFamily="18" charset="0"/>
              </a:rPr>
              <a:t>取得新结点 </a:t>
            </a: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p</a:t>
            </a:r>
          </a:p>
          <a:p>
            <a:pPr marL="285750" indent="-285750">
              <a:lnSpc>
                <a:spcPct val="90000"/>
              </a:lnSpc>
              <a:buFontTx/>
              <a:buNone/>
            </a:pP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   data( p ) ← b</a:t>
            </a:r>
          </a:p>
          <a:p>
            <a:pPr marL="285750" indent="-285750">
              <a:lnSpc>
                <a:spcPct val="90000"/>
              </a:lnSpc>
              <a:buFontTx/>
              <a:buNone/>
            </a:pPr>
            <a:r>
              <a:rPr lang="zh-CN" altLang="en-US" sz="1400"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if ( head == Nil ) then { //</a:t>
            </a:r>
            <a:r>
              <a:rPr lang="zh-CN" altLang="en-US" sz="1400" dirty="0">
                <a:latin typeface="Times New Roman" panose="02020603050405020304" pitchFamily="18" charset="0"/>
                <a:ea typeface="华文中宋" panose="02010600040101010101" pitchFamily="2" charset="-122"/>
                <a:cs typeface="Times New Roman" panose="02020603050405020304" pitchFamily="18" charset="0"/>
              </a:rPr>
              <a:t>空表</a:t>
            </a:r>
          </a:p>
          <a:p>
            <a:pPr marL="285750" indent="-285750">
              <a:lnSpc>
                <a:spcPct val="90000"/>
              </a:lnSpc>
              <a:buFontTx/>
              <a:buNone/>
            </a:pP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      head ← p; next( p ) ← Nil</a:t>
            </a:r>
          </a:p>
          <a:p>
            <a:pPr marL="285750" indent="-285750">
              <a:lnSpc>
                <a:spcPct val="90000"/>
              </a:lnSpc>
              <a:buFontTx/>
              <a:buNone/>
            </a:pP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      return</a:t>
            </a:r>
          </a:p>
          <a:p>
            <a:pPr marL="285750" indent="-285750">
              <a:lnSpc>
                <a:spcPct val="90000"/>
              </a:lnSpc>
              <a:buFontTx/>
              <a:buNone/>
            </a:pP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   }</a:t>
            </a:r>
          </a:p>
          <a:p>
            <a:pPr marL="285750" indent="-285750">
              <a:lnSpc>
                <a:spcPct val="90000"/>
              </a:lnSpc>
              <a:buFontTx/>
              <a:buNone/>
            </a:pP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   if (data(head)==a) { //a</a:t>
            </a:r>
            <a:r>
              <a:rPr lang="zh-CN" altLang="en-US" sz="1400" dirty="0">
                <a:latin typeface="Times New Roman" panose="02020603050405020304" pitchFamily="18" charset="0"/>
                <a:ea typeface="华文中宋" panose="02010600040101010101" pitchFamily="2" charset="-122"/>
                <a:cs typeface="Times New Roman" panose="02020603050405020304" pitchFamily="18" charset="0"/>
              </a:rPr>
              <a:t>为头结点</a:t>
            </a:r>
            <a:endParaRPr lang="en-US" altLang="zh-CN" sz="1400" dirty="0">
              <a:latin typeface="Times New Roman" panose="02020603050405020304" pitchFamily="18" charset="0"/>
              <a:ea typeface="华文中宋" panose="02010600040101010101" pitchFamily="2" charset="-122"/>
              <a:cs typeface="Times New Roman" panose="02020603050405020304" pitchFamily="18" charset="0"/>
            </a:endParaRPr>
          </a:p>
          <a:p>
            <a:pPr marL="285750" indent="-285750">
              <a:lnSpc>
                <a:spcPct val="90000"/>
              </a:lnSpc>
              <a:buFontTx/>
              <a:buNone/>
            </a:pP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      next(p) ← head; head ← p</a:t>
            </a:r>
          </a:p>
          <a:p>
            <a:pPr marL="285750" indent="-285750">
              <a:lnSpc>
                <a:spcPct val="90000"/>
              </a:lnSpc>
              <a:buFontTx/>
              <a:buNone/>
            </a:pP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   }    </a:t>
            </a:r>
          </a:p>
          <a:p>
            <a:pPr marL="285750" indent="-285750">
              <a:lnSpc>
                <a:spcPct val="90000"/>
              </a:lnSpc>
              <a:buFontTx/>
              <a:buNone/>
            </a:pP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   else { </a:t>
            </a:r>
            <a:r>
              <a:rPr lang="en-US" altLang="zh-CN" sz="14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14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先找</a:t>
            </a:r>
            <a:r>
              <a:rPr lang="en-US" altLang="zh-CN" sz="14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a</a:t>
            </a:r>
            <a:r>
              <a:rPr lang="zh-CN" altLang="en-US" sz="14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的前继结点的指针</a:t>
            </a:r>
            <a:r>
              <a:rPr lang="en-US" altLang="zh-CN" sz="14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q</a:t>
            </a:r>
          </a:p>
          <a:p>
            <a:pPr marL="285750" indent="-285750">
              <a:lnSpc>
                <a:spcPct val="90000"/>
              </a:lnSpc>
              <a:buFontTx/>
              <a:buNone/>
            </a:pP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400" dirty="0" err="1">
                <a:latin typeface="Times New Roman" panose="02020603050405020304" pitchFamily="18" charset="0"/>
                <a:ea typeface="华文中宋" panose="02010600040101010101" pitchFamily="2" charset="-122"/>
                <a:cs typeface="Times New Roman" panose="02020603050405020304" pitchFamily="18" charset="0"/>
              </a:rPr>
              <a:t>LookFor</a:t>
            </a: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 head, a, q )</a:t>
            </a:r>
          </a:p>
          <a:p>
            <a:pPr marL="285750" indent="-285750">
              <a:lnSpc>
                <a:spcPct val="90000"/>
              </a:lnSpc>
              <a:buFontTx/>
              <a:buNone/>
            </a:pP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      next( p ) ← next( q )</a:t>
            </a:r>
          </a:p>
          <a:p>
            <a:pPr marL="285750" indent="-285750">
              <a:lnSpc>
                <a:spcPct val="90000"/>
              </a:lnSpc>
              <a:buFontTx/>
              <a:buNone/>
            </a:pP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      next( q ) = p</a:t>
            </a:r>
          </a:p>
          <a:p>
            <a:pPr marL="285750" indent="-285750">
              <a:lnSpc>
                <a:spcPct val="90000"/>
              </a:lnSpc>
              <a:buFontTx/>
              <a:buNone/>
            </a:pP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   }</a:t>
            </a:r>
          </a:p>
          <a:p>
            <a:pPr marL="285750" indent="-285750">
              <a:lnSpc>
                <a:spcPct val="90000"/>
              </a:lnSpc>
              <a:buFontTx/>
              <a:buNone/>
            </a:pP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   return</a:t>
            </a:r>
          </a:p>
          <a:p>
            <a:pPr marL="285750" indent="-285750">
              <a:lnSpc>
                <a:spcPct val="90000"/>
              </a:lnSpc>
              <a:buFontTx/>
              <a:buNone/>
            </a:pPr>
            <a:r>
              <a:rPr lang="en-US" altLang="zh-CN" sz="1400" dirty="0" err="1">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LookFor</a:t>
            </a:r>
            <a:r>
              <a:rPr lang="en-US" altLang="zh-CN" sz="14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head, a, q ) </a:t>
            </a:r>
            <a:r>
              <a:rPr lang="en-US" altLang="zh-CN" sz="14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14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这里的</a:t>
            </a:r>
            <a:r>
              <a:rPr lang="en-US" altLang="zh-CN" sz="14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q</a:t>
            </a:r>
            <a:r>
              <a:rPr lang="zh-CN" altLang="en-US" sz="14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是指向</a:t>
            </a:r>
            <a:r>
              <a:rPr lang="en-US" altLang="zh-CN" sz="14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a</a:t>
            </a:r>
            <a:r>
              <a:rPr lang="zh-CN" altLang="en-US" sz="14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的前继结点的指针，而不是数据元素</a:t>
            </a:r>
            <a:r>
              <a:rPr lang="en-US" altLang="zh-CN" sz="14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q</a:t>
            </a:r>
          </a:p>
          <a:p>
            <a:pPr marL="285750" indent="-285750">
              <a:lnSpc>
                <a:spcPct val="90000"/>
              </a:lnSpc>
              <a:buFontTx/>
              <a:buNone/>
            </a:pP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   q ← head</a:t>
            </a:r>
          </a:p>
          <a:p>
            <a:pPr marL="285750" indent="-285750">
              <a:lnSpc>
                <a:spcPct val="90000"/>
              </a:lnSpc>
              <a:buFontTx/>
              <a:buNone/>
            </a:pP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   while ( next( q ) ≠ Nil ) and ( data( next( q ) ) ≠ a ) do</a:t>
            </a:r>
          </a:p>
          <a:p>
            <a:pPr marL="285750" indent="-285750">
              <a:lnSpc>
                <a:spcPct val="90000"/>
              </a:lnSpc>
              <a:buFontTx/>
              <a:buNone/>
            </a:pP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      q ← next( q )</a:t>
            </a:r>
          </a:p>
          <a:p>
            <a:pPr marL="285750" indent="-285750">
              <a:lnSpc>
                <a:spcPct val="90000"/>
              </a:lnSpc>
              <a:buFontTx/>
              <a:buNone/>
            </a:pPr>
            <a:r>
              <a:rPr lang="en-US" altLang="zh-CN" sz="1400" dirty="0">
                <a:latin typeface="Times New Roman" panose="02020603050405020304" pitchFamily="18" charset="0"/>
                <a:ea typeface="华文中宋" panose="02010600040101010101" pitchFamily="2" charset="-122"/>
                <a:cs typeface="Times New Roman" panose="02020603050405020304" pitchFamily="18" charset="0"/>
              </a:rPr>
              <a:t>   return		</a:t>
            </a:r>
            <a:r>
              <a:rPr lang="en-US" altLang="zh-CN" sz="1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1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如果表中没有数据元素</a:t>
            </a:r>
            <a:r>
              <a:rPr lang="en-US" altLang="zh-CN" sz="1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a:t>
            </a:r>
            <a:r>
              <a:rPr lang="zh-CN" altLang="en-US" sz="1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，返回的</a:t>
            </a:r>
            <a:r>
              <a:rPr lang="en-US" altLang="zh-CN" sz="1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q</a:t>
            </a:r>
            <a:r>
              <a:rPr lang="zh-CN" altLang="en-US" sz="1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指向最后一个节点，</a:t>
            </a:r>
            <a:r>
              <a:rPr lang="en-US" altLang="zh-CN" sz="1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b</a:t>
            </a:r>
            <a:r>
              <a:rPr lang="zh-CN" altLang="en-US" sz="1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被插入到最后。</a:t>
            </a:r>
            <a:endParaRPr lang="en-US" altLang="zh-CN" sz="1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61443" name="灯片编号占位符 5">
            <a:extLst>
              <a:ext uri="{FF2B5EF4-FFF2-40B4-BE49-F238E27FC236}">
                <a16:creationId xmlns:a16="http://schemas.microsoft.com/office/drawing/2014/main" id="{40410B2E-6459-4090-A76B-417E229FE0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18B80548-0534-4C72-A145-0BD4D35C7257}" type="slidenum">
              <a:rPr lang="zh-CN" altLang="en-US" sz="1400" b="0" smtClean="0">
                <a:latin typeface="Arial" panose="020B0604020202020204" pitchFamily="34" charset="0"/>
              </a:rPr>
              <a:pPr>
                <a:spcBef>
                  <a:spcPct val="0"/>
                </a:spcBef>
                <a:buFontTx/>
                <a:buNone/>
              </a:pPr>
              <a:t>25</a:t>
            </a:fld>
            <a:endParaRPr lang="en-US" altLang="zh-CN" sz="1400" b="0">
              <a:latin typeface="Times New Roman" panose="02020603050405020304" pitchFamily="18" charset="0"/>
            </a:endParaRPr>
          </a:p>
        </p:txBody>
      </p:sp>
      <p:grpSp>
        <p:nvGrpSpPr>
          <p:cNvPr id="61446" name="Group 115">
            <a:extLst>
              <a:ext uri="{FF2B5EF4-FFF2-40B4-BE49-F238E27FC236}">
                <a16:creationId xmlns:a16="http://schemas.microsoft.com/office/drawing/2014/main" id="{22CA69F8-1F63-487D-B8B0-466348C0C64C}"/>
              </a:ext>
            </a:extLst>
          </p:cNvPr>
          <p:cNvGrpSpPr>
            <a:grpSpLocks/>
          </p:cNvGrpSpPr>
          <p:nvPr/>
        </p:nvGrpSpPr>
        <p:grpSpPr bwMode="auto">
          <a:xfrm>
            <a:off x="3327400" y="1155700"/>
            <a:ext cx="5715000" cy="4129088"/>
            <a:chOff x="816" y="1047"/>
            <a:chExt cx="3840" cy="2601"/>
          </a:xfrm>
        </p:grpSpPr>
        <p:sp>
          <p:nvSpPr>
            <p:cNvPr id="61453" name="Text Box 116">
              <a:extLst>
                <a:ext uri="{FF2B5EF4-FFF2-40B4-BE49-F238E27FC236}">
                  <a16:creationId xmlns:a16="http://schemas.microsoft.com/office/drawing/2014/main" id="{3ED5DA52-419D-4E27-B67E-1BF2186B3396}"/>
                </a:ext>
              </a:extLst>
            </p:cNvPr>
            <p:cNvSpPr txBox="1">
              <a:spLocks noChangeArrowheads="1"/>
            </p:cNvSpPr>
            <p:nvPr/>
          </p:nvSpPr>
          <p:spPr bwMode="auto">
            <a:xfrm>
              <a:off x="1262" y="1486"/>
              <a:ext cx="20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a:solidFill>
                  <a:schemeClr val="tx1"/>
                </a:solidFill>
                <a:latin typeface="Times New Roman" panose="02020603050405020304" pitchFamily="18" charset="0"/>
              </a:endParaRPr>
            </a:p>
          </p:txBody>
        </p:sp>
        <p:sp>
          <p:nvSpPr>
            <p:cNvPr id="61454" name="Text Box 117">
              <a:extLst>
                <a:ext uri="{FF2B5EF4-FFF2-40B4-BE49-F238E27FC236}">
                  <a16:creationId xmlns:a16="http://schemas.microsoft.com/office/drawing/2014/main" id="{2FA41DF1-0E7A-4F79-9179-80A5C20C261E}"/>
                </a:ext>
              </a:extLst>
            </p:cNvPr>
            <p:cNvSpPr txBox="1">
              <a:spLocks noChangeArrowheads="1"/>
            </p:cNvSpPr>
            <p:nvPr/>
          </p:nvSpPr>
          <p:spPr bwMode="auto">
            <a:xfrm>
              <a:off x="1462" y="1486"/>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a:solidFill>
                  <a:schemeClr val="tx2"/>
                </a:solidFill>
                <a:latin typeface="Times New Roman" panose="02020603050405020304" pitchFamily="18" charset="0"/>
              </a:endParaRPr>
            </a:p>
          </p:txBody>
        </p:sp>
        <p:sp>
          <p:nvSpPr>
            <p:cNvPr id="61455" name="Line 118">
              <a:extLst>
                <a:ext uri="{FF2B5EF4-FFF2-40B4-BE49-F238E27FC236}">
                  <a16:creationId xmlns:a16="http://schemas.microsoft.com/office/drawing/2014/main" id="{841CC5D1-472E-4405-B4A7-7ACCDF924FF5}"/>
                </a:ext>
              </a:extLst>
            </p:cNvPr>
            <p:cNvSpPr>
              <a:spLocks noChangeShapeType="1"/>
            </p:cNvSpPr>
            <p:nvPr/>
          </p:nvSpPr>
          <p:spPr bwMode="auto">
            <a:xfrm flipV="1">
              <a:off x="1070" y="1578"/>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56" name="Line 119">
              <a:extLst>
                <a:ext uri="{FF2B5EF4-FFF2-40B4-BE49-F238E27FC236}">
                  <a16:creationId xmlns:a16="http://schemas.microsoft.com/office/drawing/2014/main" id="{E6B89A7A-142D-4212-AB0D-4E9B3B41E649}"/>
                </a:ext>
              </a:extLst>
            </p:cNvPr>
            <p:cNvSpPr>
              <a:spLocks noChangeShapeType="1"/>
            </p:cNvSpPr>
            <p:nvPr/>
          </p:nvSpPr>
          <p:spPr bwMode="auto">
            <a:xfrm>
              <a:off x="1543" y="1570"/>
              <a:ext cx="355" cy="0"/>
            </a:xfrm>
            <a:prstGeom prst="line">
              <a:avLst/>
            </a:prstGeom>
            <a:noFill/>
            <a:ln w="9525">
              <a:solidFill>
                <a:schemeClr val="tx1"/>
              </a:solidFill>
              <a:prstDash val="lgDashDot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57" name="Text Box 120">
              <a:extLst>
                <a:ext uri="{FF2B5EF4-FFF2-40B4-BE49-F238E27FC236}">
                  <a16:creationId xmlns:a16="http://schemas.microsoft.com/office/drawing/2014/main" id="{3F0A2B94-082A-4BF9-9B87-3065C83A1522}"/>
                </a:ext>
              </a:extLst>
            </p:cNvPr>
            <p:cNvSpPr txBox="1">
              <a:spLocks noChangeArrowheads="1"/>
            </p:cNvSpPr>
            <p:nvPr/>
          </p:nvSpPr>
          <p:spPr bwMode="auto">
            <a:xfrm>
              <a:off x="3537" y="1135"/>
              <a:ext cx="52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200" dirty="0">
                  <a:solidFill>
                    <a:schemeClr val="tx1"/>
                  </a:solidFill>
                  <a:latin typeface="Times New Roman" panose="02020603050405020304" pitchFamily="18" charset="0"/>
                </a:rPr>
                <a:t>分配池</a:t>
              </a:r>
            </a:p>
          </p:txBody>
        </p:sp>
        <p:sp>
          <p:nvSpPr>
            <p:cNvPr id="61458" name="Line 121">
              <a:extLst>
                <a:ext uri="{FF2B5EF4-FFF2-40B4-BE49-F238E27FC236}">
                  <a16:creationId xmlns:a16="http://schemas.microsoft.com/office/drawing/2014/main" id="{7AF8399C-91E2-4B2F-A073-8EB87CA87714}"/>
                </a:ext>
              </a:extLst>
            </p:cNvPr>
            <p:cNvSpPr>
              <a:spLocks noChangeShapeType="1"/>
            </p:cNvSpPr>
            <p:nvPr/>
          </p:nvSpPr>
          <p:spPr bwMode="auto">
            <a:xfrm>
              <a:off x="2192" y="1576"/>
              <a:ext cx="2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59" name="Text Box 122">
              <a:extLst>
                <a:ext uri="{FF2B5EF4-FFF2-40B4-BE49-F238E27FC236}">
                  <a16:creationId xmlns:a16="http://schemas.microsoft.com/office/drawing/2014/main" id="{66165D6B-5C45-4CDB-9883-B263321E9BF8}"/>
                </a:ext>
              </a:extLst>
            </p:cNvPr>
            <p:cNvSpPr txBox="1">
              <a:spLocks noChangeArrowheads="1"/>
            </p:cNvSpPr>
            <p:nvPr/>
          </p:nvSpPr>
          <p:spPr bwMode="auto">
            <a:xfrm>
              <a:off x="1911" y="1486"/>
              <a:ext cx="20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a:solidFill>
                  <a:schemeClr val="tx1"/>
                </a:solidFill>
                <a:latin typeface="Times New Roman" panose="02020603050405020304" pitchFamily="18" charset="0"/>
              </a:endParaRPr>
            </a:p>
          </p:txBody>
        </p:sp>
        <p:sp>
          <p:nvSpPr>
            <p:cNvPr id="61460" name="Text Box 123">
              <a:extLst>
                <a:ext uri="{FF2B5EF4-FFF2-40B4-BE49-F238E27FC236}">
                  <a16:creationId xmlns:a16="http://schemas.microsoft.com/office/drawing/2014/main" id="{2B54F0DF-017D-442E-AFA5-F3903A02CC73}"/>
                </a:ext>
              </a:extLst>
            </p:cNvPr>
            <p:cNvSpPr txBox="1">
              <a:spLocks noChangeArrowheads="1"/>
            </p:cNvSpPr>
            <p:nvPr/>
          </p:nvSpPr>
          <p:spPr bwMode="auto">
            <a:xfrm>
              <a:off x="2111" y="1486"/>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a:solidFill>
                  <a:schemeClr val="tx2"/>
                </a:solidFill>
                <a:latin typeface="Times New Roman" panose="02020603050405020304" pitchFamily="18" charset="0"/>
              </a:endParaRPr>
            </a:p>
          </p:txBody>
        </p:sp>
        <p:sp>
          <p:nvSpPr>
            <p:cNvPr id="61461" name="Text Box 124">
              <a:extLst>
                <a:ext uri="{FF2B5EF4-FFF2-40B4-BE49-F238E27FC236}">
                  <a16:creationId xmlns:a16="http://schemas.microsoft.com/office/drawing/2014/main" id="{E04612A7-5859-46AB-8036-71131901CCF9}"/>
                </a:ext>
              </a:extLst>
            </p:cNvPr>
            <p:cNvSpPr txBox="1">
              <a:spLocks noChangeArrowheads="1"/>
            </p:cNvSpPr>
            <p:nvPr/>
          </p:nvSpPr>
          <p:spPr bwMode="auto">
            <a:xfrm>
              <a:off x="2487" y="1486"/>
              <a:ext cx="20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400">
                  <a:solidFill>
                    <a:schemeClr val="tx1"/>
                  </a:solidFill>
                  <a:latin typeface="Times New Roman" panose="02020603050405020304" pitchFamily="18" charset="0"/>
                </a:rPr>
                <a:t>a</a:t>
              </a:r>
            </a:p>
          </p:txBody>
        </p:sp>
        <p:sp>
          <p:nvSpPr>
            <p:cNvPr id="61462" name="Text Box 125">
              <a:extLst>
                <a:ext uri="{FF2B5EF4-FFF2-40B4-BE49-F238E27FC236}">
                  <a16:creationId xmlns:a16="http://schemas.microsoft.com/office/drawing/2014/main" id="{5B3EE0C2-3F4B-48F3-A6A7-FDF3FD7E3C26}"/>
                </a:ext>
              </a:extLst>
            </p:cNvPr>
            <p:cNvSpPr txBox="1">
              <a:spLocks noChangeArrowheads="1"/>
            </p:cNvSpPr>
            <p:nvPr/>
          </p:nvSpPr>
          <p:spPr bwMode="auto">
            <a:xfrm>
              <a:off x="2687" y="1486"/>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a:solidFill>
                  <a:schemeClr val="tx2"/>
                </a:solidFill>
                <a:latin typeface="Times New Roman" panose="02020603050405020304" pitchFamily="18" charset="0"/>
              </a:endParaRPr>
            </a:p>
          </p:txBody>
        </p:sp>
        <p:sp>
          <p:nvSpPr>
            <p:cNvPr id="61463" name="Line 126">
              <a:extLst>
                <a:ext uri="{FF2B5EF4-FFF2-40B4-BE49-F238E27FC236}">
                  <a16:creationId xmlns:a16="http://schemas.microsoft.com/office/drawing/2014/main" id="{668B8E9D-24EB-4996-A273-FE7A288A0E05}"/>
                </a:ext>
              </a:extLst>
            </p:cNvPr>
            <p:cNvSpPr>
              <a:spLocks noChangeShapeType="1"/>
            </p:cNvSpPr>
            <p:nvPr/>
          </p:nvSpPr>
          <p:spPr bwMode="auto">
            <a:xfrm>
              <a:off x="2770" y="1576"/>
              <a:ext cx="2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64" name="Text Box 127">
              <a:extLst>
                <a:ext uri="{FF2B5EF4-FFF2-40B4-BE49-F238E27FC236}">
                  <a16:creationId xmlns:a16="http://schemas.microsoft.com/office/drawing/2014/main" id="{1C79F023-F621-4652-8C76-066E1221A694}"/>
                </a:ext>
              </a:extLst>
            </p:cNvPr>
            <p:cNvSpPr txBox="1">
              <a:spLocks noChangeArrowheads="1"/>
            </p:cNvSpPr>
            <p:nvPr/>
          </p:nvSpPr>
          <p:spPr bwMode="auto">
            <a:xfrm>
              <a:off x="3065" y="1486"/>
              <a:ext cx="20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a:solidFill>
                  <a:schemeClr val="tx1"/>
                </a:solidFill>
                <a:latin typeface="Times New Roman" panose="02020603050405020304" pitchFamily="18" charset="0"/>
              </a:endParaRPr>
            </a:p>
          </p:txBody>
        </p:sp>
        <p:sp>
          <p:nvSpPr>
            <p:cNvPr id="61465" name="Text Box 128">
              <a:extLst>
                <a:ext uri="{FF2B5EF4-FFF2-40B4-BE49-F238E27FC236}">
                  <a16:creationId xmlns:a16="http://schemas.microsoft.com/office/drawing/2014/main" id="{0E2DB62E-B5BD-463B-80F5-B24AB772A76B}"/>
                </a:ext>
              </a:extLst>
            </p:cNvPr>
            <p:cNvSpPr txBox="1">
              <a:spLocks noChangeArrowheads="1"/>
            </p:cNvSpPr>
            <p:nvPr/>
          </p:nvSpPr>
          <p:spPr bwMode="auto">
            <a:xfrm>
              <a:off x="3265" y="1486"/>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a:solidFill>
                  <a:schemeClr val="tx2"/>
                </a:solidFill>
                <a:latin typeface="Times New Roman" panose="02020603050405020304" pitchFamily="18" charset="0"/>
              </a:endParaRPr>
            </a:p>
          </p:txBody>
        </p:sp>
        <p:sp>
          <p:nvSpPr>
            <p:cNvPr id="61466" name="Line 129">
              <a:extLst>
                <a:ext uri="{FF2B5EF4-FFF2-40B4-BE49-F238E27FC236}">
                  <a16:creationId xmlns:a16="http://schemas.microsoft.com/office/drawing/2014/main" id="{C9D2E94A-F57E-4C6F-A2D6-38A144BA1469}"/>
                </a:ext>
              </a:extLst>
            </p:cNvPr>
            <p:cNvSpPr>
              <a:spLocks noChangeShapeType="1"/>
            </p:cNvSpPr>
            <p:nvPr/>
          </p:nvSpPr>
          <p:spPr bwMode="auto">
            <a:xfrm>
              <a:off x="3346" y="1576"/>
              <a:ext cx="355" cy="0"/>
            </a:xfrm>
            <a:prstGeom prst="line">
              <a:avLst/>
            </a:prstGeom>
            <a:noFill/>
            <a:ln w="9525">
              <a:solidFill>
                <a:schemeClr val="tx1"/>
              </a:solidFill>
              <a:prstDash val="lgDashDot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67" name="Text Box 130">
              <a:extLst>
                <a:ext uri="{FF2B5EF4-FFF2-40B4-BE49-F238E27FC236}">
                  <a16:creationId xmlns:a16="http://schemas.microsoft.com/office/drawing/2014/main" id="{41E9C234-E64E-4FB4-947C-1973E37B7AA7}"/>
                </a:ext>
              </a:extLst>
            </p:cNvPr>
            <p:cNvSpPr txBox="1">
              <a:spLocks noChangeArrowheads="1"/>
            </p:cNvSpPr>
            <p:nvPr/>
          </p:nvSpPr>
          <p:spPr bwMode="auto">
            <a:xfrm>
              <a:off x="3711" y="1486"/>
              <a:ext cx="20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a:solidFill>
                  <a:schemeClr val="tx1"/>
                </a:solidFill>
                <a:latin typeface="Times New Roman" panose="02020603050405020304" pitchFamily="18" charset="0"/>
              </a:endParaRPr>
            </a:p>
          </p:txBody>
        </p:sp>
        <p:sp>
          <p:nvSpPr>
            <p:cNvPr id="61468" name="Text Box 131">
              <a:extLst>
                <a:ext uri="{FF2B5EF4-FFF2-40B4-BE49-F238E27FC236}">
                  <a16:creationId xmlns:a16="http://schemas.microsoft.com/office/drawing/2014/main" id="{D1F128D9-A43B-4FA1-AE20-34A67C92F92F}"/>
                </a:ext>
              </a:extLst>
            </p:cNvPr>
            <p:cNvSpPr txBox="1">
              <a:spLocks noChangeArrowheads="1"/>
            </p:cNvSpPr>
            <p:nvPr/>
          </p:nvSpPr>
          <p:spPr bwMode="auto">
            <a:xfrm>
              <a:off x="3912" y="1486"/>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400">
                  <a:solidFill>
                    <a:schemeClr val="tx2"/>
                  </a:solidFill>
                  <a:latin typeface="Times New Roman" panose="02020603050405020304" pitchFamily="18" charset="0"/>
                </a:rPr>
                <a:t>^</a:t>
              </a:r>
            </a:p>
          </p:txBody>
        </p:sp>
        <p:sp>
          <p:nvSpPr>
            <p:cNvPr id="61469" name="Line 132">
              <a:extLst>
                <a:ext uri="{FF2B5EF4-FFF2-40B4-BE49-F238E27FC236}">
                  <a16:creationId xmlns:a16="http://schemas.microsoft.com/office/drawing/2014/main" id="{89B645B3-8653-4856-B3E3-2A0EB07303DF}"/>
                </a:ext>
              </a:extLst>
            </p:cNvPr>
            <p:cNvSpPr>
              <a:spLocks noChangeShapeType="1"/>
            </p:cNvSpPr>
            <p:nvPr/>
          </p:nvSpPr>
          <p:spPr bwMode="auto">
            <a:xfrm>
              <a:off x="1721" y="1219"/>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70" name="Text Box 133">
              <a:extLst>
                <a:ext uri="{FF2B5EF4-FFF2-40B4-BE49-F238E27FC236}">
                  <a16:creationId xmlns:a16="http://schemas.microsoft.com/office/drawing/2014/main" id="{2EC13BA8-8CA8-4139-BCC9-488927075021}"/>
                </a:ext>
              </a:extLst>
            </p:cNvPr>
            <p:cNvSpPr txBox="1">
              <a:spLocks noChangeArrowheads="1"/>
            </p:cNvSpPr>
            <p:nvPr/>
          </p:nvSpPr>
          <p:spPr bwMode="auto">
            <a:xfrm>
              <a:off x="1911" y="1129"/>
              <a:ext cx="20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400">
                <a:solidFill>
                  <a:schemeClr val="tx1"/>
                </a:solidFill>
                <a:latin typeface="Times New Roman" panose="02020603050405020304" pitchFamily="18" charset="0"/>
              </a:endParaRPr>
            </a:p>
          </p:txBody>
        </p:sp>
        <p:sp>
          <p:nvSpPr>
            <p:cNvPr id="61471" name="Text Box 134">
              <a:extLst>
                <a:ext uri="{FF2B5EF4-FFF2-40B4-BE49-F238E27FC236}">
                  <a16:creationId xmlns:a16="http://schemas.microsoft.com/office/drawing/2014/main" id="{C3345195-41B7-4BF7-ADA2-D8540638AF81}"/>
                </a:ext>
              </a:extLst>
            </p:cNvPr>
            <p:cNvSpPr txBox="1">
              <a:spLocks noChangeArrowheads="1"/>
            </p:cNvSpPr>
            <p:nvPr/>
          </p:nvSpPr>
          <p:spPr bwMode="auto">
            <a:xfrm>
              <a:off x="2111" y="1129"/>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a:solidFill>
                  <a:schemeClr val="tx2"/>
                </a:solidFill>
                <a:latin typeface="Times New Roman" panose="02020603050405020304" pitchFamily="18" charset="0"/>
              </a:endParaRPr>
            </a:p>
          </p:txBody>
        </p:sp>
        <p:sp>
          <p:nvSpPr>
            <p:cNvPr id="61472" name="Line 135">
              <a:extLst>
                <a:ext uri="{FF2B5EF4-FFF2-40B4-BE49-F238E27FC236}">
                  <a16:creationId xmlns:a16="http://schemas.microsoft.com/office/drawing/2014/main" id="{A930FF0E-E749-4FF4-ACE8-3F1890521A6F}"/>
                </a:ext>
              </a:extLst>
            </p:cNvPr>
            <p:cNvSpPr>
              <a:spLocks noChangeShapeType="1"/>
            </p:cNvSpPr>
            <p:nvPr/>
          </p:nvSpPr>
          <p:spPr bwMode="auto">
            <a:xfrm>
              <a:off x="2193" y="1219"/>
              <a:ext cx="28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73" name="Text Box 136">
              <a:extLst>
                <a:ext uri="{FF2B5EF4-FFF2-40B4-BE49-F238E27FC236}">
                  <a16:creationId xmlns:a16="http://schemas.microsoft.com/office/drawing/2014/main" id="{4EEEC88C-CA19-45EF-BDDE-C3C4B53D7959}"/>
                </a:ext>
              </a:extLst>
            </p:cNvPr>
            <p:cNvSpPr txBox="1">
              <a:spLocks noChangeArrowheads="1"/>
            </p:cNvSpPr>
            <p:nvPr/>
          </p:nvSpPr>
          <p:spPr bwMode="auto">
            <a:xfrm>
              <a:off x="2489" y="1129"/>
              <a:ext cx="20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a:solidFill>
                  <a:schemeClr val="tx1"/>
                </a:solidFill>
                <a:latin typeface="Times New Roman" panose="02020603050405020304" pitchFamily="18" charset="0"/>
              </a:endParaRPr>
            </a:p>
          </p:txBody>
        </p:sp>
        <p:sp>
          <p:nvSpPr>
            <p:cNvPr id="61474" name="Text Box 137">
              <a:extLst>
                <a:ext uri="{FF2B5EF4-FFF2-40B4-BE49-F238E27FC236}">
                  <a16:creationId xmlns:a16="http://schemas.microsoft.com/office/drawing/2014/main" id="{FADF9C1F-65F1-4150-8DE4-F7BAD4C3C5D6}"/>
                </a:ext>
              </a:extLst>
            </p:cNvPr>
            <p:cNvSpPr txBox="1">
              <a:spLocks noChangeArrowheads="1"/>
            </p:cNvSpPr>
            <p:nvPr/>
          </p:nvSpPr>
          <p:spPr bwMode="auto">
            <a:xfrm>
              <a:off x="2689" y="1129"/>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a:solidFill>
                  <a:schemeClr val="tx2"/>
                </a:solidFill>
                <a:latin typeface="Times New Roman" panose="02020603050405020304" pitchFamily="18" charset="0"/>
              </a:endParaRPr>
            </a:p>
          </p:txBody>
        </p:sp>
        <p:sp>
          <p:nvSpPr>
            <p:cNvPr id="61475" name="Line 138">
              <a:extLst>
                <a:ext uri="{FF2B5EF4-FFF2-40B4-BE49-F238E27FC236}">
                  <a16:creationId xmlns:a16="http://schemas.microsoft.com/office/drawing/2014/main" id="{A472A3C5-3E8B-4198-9969-7774092DE53E}"/>
                </a:ext>
              </a:extLst>
            </p:cNvPr>
            <p:cNvSpPr>
              <a:spLocks noChangeShapeType="1"/>
            </p:cNvSpPr>
            <p:nvPr/>
          </p:nvSpPr>
          <p:spPr bwMode="auto">
            <a:xfrm>
              <a:off x="2770" y="1219"/>
              <a:ext cx="355" cy="0"/>
            </a:xfrm>
            <a:prstGeom prst="line">
              <a:avLst/>
            </a:prstGeom>
            <a:noFill/>
            <a:ln w="9525">
              <a:solidFill>
                <a:schemeClr val="tx1"/>
              </a:solidFill>
              <a:prstDash val="lgDashDot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76" name="Text Box 139">
              <a:extLst>
                <a:ext uri="{FF2B5EF4-FFF2-40B4-BE49-F238E27FC236}">
                  <a16:creationId xmlns:a16="http://schemas.microsoft.com/office/drawing/2014/main" id="{AC333209-4C19-4880-820A-F3C60A533E94}"/>
                </a:ext>
              </a:extLst>
            </p:cNvPr>
            <p:cNvSpPr txBox="1">
              <a:spLocks noChangeArrowheads="1"/>
            </p:cNvSpPr>
            <p:nvPr/>
          </p:nvSpPr>
          <p:spPr bwMode="auto">
            <a:xfrm>
              <a:off x="3135" y="1129"/>
              <a:ext cx="20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a:solidFill>
                  <a:schemeClr val="tx1"/>
                </a:solidFill>
                <a:latin typeface="Times New Roman" panose="02020603050405020304" pitchFamily="18" charset="0"/>
              </a:endParaRPr>
            </a:p>
          </p:txBody>
        </p:sp>
        <p:sp>
          <p:nvSpPr>
            <p:cNvPr id="61477" name="Text Box 140">
              <a:extLst>
                <a:ext uri="{FF2B5EF4-FFF2-40B4-BE49-F238E27FC236}">
                  <a16:creationId xmlns:a16="http://schemas.microsoft.com/office/drawing/2014/main" id="{5D46B0FA-0C98-4E0D-B208-FE0F2765B186}"/>
                </a:ext>
              </a:extLst>
            </p:cNvPr>
            <p:cNvSpPr txBox="1">
              <a:spLocks noChangeArrowheads="1"/>
            </p:cNvSpPr>
            <p:nvPr/>
          </p:nvSpPr>
          <p:spPr bwMode="auto">
            <a:xfrm>
              <a:off x="3336" y="1129"/>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400">
                  <a:solidFill>
                    <a:schemeClr val="tx2"/>
                  </a:solidFill>
                  <a:latin typeface="Times New Roman" panose="02020603050405020304" pitchFamily="18" charset="0"/>
                </a:rPr>
                <a:t>^</a:t>
              </a:r>
            </a:p>
          </p:txBody>
        </p:sp>
        <p:sp>
          <p:nvSpPr>
            <p:cNvPr id="61478" name="Text Box 141">
              <a:extLst>
                <a:ext uri="{FF2B5EF4-FFF2-40B4-BE49-F238E27FC236}">
                  <a16:creationId xmlns:a16="http://schemas.microsoft.com/office/drawing/2014/main" id="{43FD1E63-A4B5-412D-8C71-346E1EAA98BD}"/>
                </a:ext>
              </a:extLst>
            </p:cNvPr>
            <p:cNvSpPr txBox="1">
              <a:spLocks noChangeArrowheads="1"/>
            </p:cNvSpPr>
            <p:nvPr/>
          </p:nvSpPr>
          <p:spPr bwMode="auto">
            <a:xfrm>
              <a:off x="1511" y="1047"/>
              <a:ext cx="2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r">
                <a:spcBef>
                  <a:spcPct val="50000"/>
                </a:spcBef>
                <a:buFontTx/>
                <a:buNone/>
              </a:pPr>
              <a:r>
                <a:rPr lang="en-US" altLang="zh-CN" sz="1400">
                  <a:solidFill>
                    <a:schemeClr val="tx1"/>
                  </a:solidFill>
                  <a:latin typeface="Times New Roman" panose="02020603050405020304" pitchFamily="18" charset="0"/>
                </a:rPr>
                <a:t>av</a:t>
              </a:r>
            </a:p>
          </p:txBody>
        </p:sp>
        <p:sp>
          <p:nvSpPr>
            <p:cNvPr id="61479" name="Text Box 142">
              <a:extLst>
                <a:ext uri="{FF2B5EF4-FFF2-40B4-BE49-F238E27FC236}">
                  <a16:creationId xmlns:a16="http://schemas.microsoft.com/office/drawing/2014/main" id="{7B251565-709B-4854-9D36-7167D1334061}"/>
                </a:ext>
              </a:extLst>
            </p:cNvPr>
            <p:cNvSpPr txBox="1">
              <a:spLocks noChangeArrowheads="1"/>
            </p:cNvSpPr>
            <p:nvPr/>
          </p:nvSpPr>
          <p:spPr bwMode="auto">
            <a:xfrm>
              <a:off x="1242" y="2590"/>
              <a:ext cx="20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a:solidFill>
                  <a:schemeClr val="tx1"/>
                </a:solidFill>
                <a:latin typeface="Times New Roman" panose="02020603050405020304" pitchFamily="18" charset="0"/>
              </a:endParaRPr>
            </a:p>
          </p:txBody>
        </p:sp>
        <p:sp>
          <p:nvSpPr>
            <p:cNvPr id="61480" name="Text Box 143">
              <a:extLst>
                <a:ext uri="{FF2B5EF4-FFF2-40B4-BE49-F238E27FC236}">
                  <a16:creationId xmlns:a16="http://schemas.microsoft.com/office/drawing/2014/main" id="{7E6C5ECA-300E-496C-8E7D-C8557420A8E5}"/>
                </a:ext>
              </a:extLst>
            </p:cNvPr>
            <p:cNvSpPr txBox="1">
              <a:spLocks noChangeArrowheads="1"/>
            </p:cNvSpPr>
            <p:nvPr/>
          </p:nvSpPr>
          <p:spPr bwMode="auto">
            <a:xfrm>
              <a:off x="1442" y="2590"/>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a:solidFill>
                  <a:schemeClr val="tx2"/>
                </a:solidFill>
                <a:latin typeface="Times New Roman" panose="02020603050405020304" pitchFamily="18" charset="0"/>
              </a:endParaRPr>
            </a:p>
          </p:txBody>
        </p:sp>
        <p:sp>
          <p:nvSpPr>
            <p:cNvPr id="61481" name="Line 144">
              <a:extLst>
                <a:ext uri="{FF2B5EF4-FFF2-40B4-BE49-F238E27FC236}">
                  <a16:creationId xmlns:a16="http://schemas.microsoft.com/office/drawing/2014/main" id="{735514C6-4EB6-4236-A2D2-80325296CB06}"/>
                </a:ext>
              </a:extLst>
            </p:cNvPr>
            <p:cNvSpPr>
              <a:spLocks noChangeShapeType="1"/>
            </p:cNvSpPr>
            <p:nvPr/>
          </p:nvSpPr>
          <p:spPr bwMode="auto">
            <a:xfrm flipV="1">
              <a:off x="1050" y="2682"/>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82" name="Line 145">
              <a:extLst>
                <a:ext uri="{FF2B5EF4-FFF2-40B4-BE49-F238E27FC236}">
                  <a16:creationId xmlns:a16="http://schemas.microsoft.com/office/drawing/2014/main" id="{602B4BD9-C335-46D7-B451-52D67CE28E98}"/>
                </a:ext>
              </a:extLst>
            </p:cNvPr>
            <p:cNvSpPr>
              <a:spLocks noChangeShapeType="1"/>
            </p:cNvSpPr>
            <p:nvPr/>
          </p:nvSpPr>
          <p:spPr bwMode="auto">
            <a:xfrm>
              <a:off x="1523" y="2674"/>
              <a:ext cx="354" cy="0"/>
            </a:xfrm>
            <a:prstGeom prst="line">
              <a:avLst/>
            </a:prstGeom>
            <a:noFill/>
            <a:ln w="9525">
              <a:solidFill>
                <a:schemeClr val="tx1"/>
              </a:solidFill>
              <a:prstDash val="lgDashDot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83" name="Text Box 146">
              <a:extLst>
                <a:ext uri="{FF2B5EF4-FFF2-40B4-BE49-F238E27FC236}">
                  <a16:creationId xmlns:a16="http://schemas.microsoft.com/office/drawing/2014/main" id="{119812B2-9DA1-4B50-B519-8F37C9907AE5}"/>
                </a:ext>
              </a:extLst>
            </p:cNvPr>
            <p:cNvSpPr txBox="1">
              <a:spLocks noChangeArrowheads="1"/>
            </p:cNvSpPr>
            <p:nvPr/>
          </p:nvSpPr>
          <p:spPr bwMode="auto">
            <a:xfrm>
              <a:off x="3536" y="2137"/>
              <a:ext cx="52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200">
                  <a:solidFill>
                    <a:schemeClr val="tx1"/>
                  </a:solidFill>
                  <a:latin typeface="Times New Roman" panose="02020603050405020304" pitchFamily="18" charset="0"/>
                </a:rPr>
                <a:t>分配池</a:t>
              </a:r>
            </a:p>
          </p:txBody>
        </p:sp>
        <p:sp>
          <p:nvSpPr>
            <p:cNvPr id="61484" name="Line 147">
              <a:extLst>
                <a:ext uri="{FF2B5EF4-FFF2-40B4-BE49-F238E27FC236}">
                  <a16:creationId xmlns:a16="http://schemas.microsoft.com/office/drawing/2014/main" id="{6915E53F-3987-4A35-B634-23F51913D72E}"/>
                </a:ext>
              </a:extLst>
            </p:cNvPr>
            <p:cNvSpPr>
              <a:spLocks noChangeShapeType="1"/>
            </p:cNvSpPr>
            <p:nvPr/>
          </p:nvSpPr>
          <p:spPr bwMode="auto">
            <a:xfrm>
              <a:off x="2172" y="2680"/>
              <a:ext cx="284" cy="0"/>
            </a:xfrm>
            <a:prstGeom prst="line">
              <a:avLst/>
            </a:prstGeom>
            <a:noFill/>
            <a:ln w="9525">
              <a:solidFill>
                <a:schemeClr val="accent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85" name="Text Box 148">
              <a:extLst>
                <a:ext uri="{FF2B5EF4-FFF2-40B4-BE49-F238E27FC236}">
                  <a16:creationId xmlns:a16="http://schemas.microsoft.com/office/drawing/2014/main" id="{331591E3-D447-4D56-9B2B-EB1225EB446C}"/>
                </a:ext>
              </a:extLst>
            </p:cNvPr>
            <p:cNvSpPr txBox="1">
              <a:spLocks noChangeArrowheads="1"/>
            </p:cNvSpPr>
            <p:nvPr/>
          </p:nvSpPr>
          <p:spPr bwMode="auto">
            <a:xfrm>
              <a:off x="1891" y="2590"/>
              <a:ext cx="20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a:solidFill>
                  <a:schemeClr val="tx1"/>
                </a:solidFill>
                <a:latin typeface="Times New Roman" panose="02020603050405020304" pitchFamily="18" charset="0"/>
              </a:endParaRPr>
            </a:p>
          </p:txBody>
        </p:sp>
        <p:sp>
          <p:nvSpPr>
            <p:cNvPr id="61486" name="Text Box 149">
              <a:extLst>
                <a:ext uri="{FF2B5EF4-FFF2-40B4-BE49-F238E27FC236}">
                  <a16:creationId xmlns:a16="http://schemas.microsoft.com/office/drawing/2014/main" id="{DDE33D5B-EB2B-411D-993D-E36D56610C59}"/>
                </a:ext>
              </a:extLst>
            </p:cNvPr>
            <p:cNvSpPr txBox="1">
              <a:spLocks noChangeArrowheads="1"/>
            </p:cNvSpPr>
            <p:nvPr/>
          </p:nvSpPr>
          <p:spPr bwMode="auto">
            <a:xfrm>
              <a:off x="2091" y="2590"/>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a:solidFill>
                  <a:schemeClr val="tx2"/>
                </a:solidFill>
                <a:latin typeface="Times New Roman" panose="02020603050405020304" pitchFamily="18" charset="0"/>
              </a:endParaRPr>
            </a:p>
          </p:txBody>
        </p:sp>
        <p:sp>
          <p:nvSpPr>
            <p:cNvPr id="61487" name="Text Box 150">
              <a:extLst>
                <a:ext uri="{FF2B5EF4-FFF2-40B4-BE49-F238E27FC236}">
                  <a16:creationId xmlns:a16="http://schemas.microsoft.com/office/drawing/2014/main" id="{21DC651B-5E03-4A57-BF50-7B13B396A1CD}"/>
                </a:ext>
              </a:extLst>
            </p:cNvPr>
            <p:cNvSpPr txBox="1">
              <a:spLocks noChangeArrowheads="1"/>
            </p:cNvSpPr>
            <p:nvPr/>
          </p:nvSpPr>
          <p:spPr bwMode="auto">
            <a:xfrm>
              <a:off x="2467" y="2590"/>
              <a:ext cx="20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400">
                  <a:solidFill>
                    <a:schemeClr val="tx1"/>
                  </a:solidFill>
                  <a:latin typeface="Times New Roman" panose="02020603050405020304" pitchFamily="18" charset="0"/>
                </a:rPr>
                <a:t>a</a:t>
              </a:r>
            </a:p>
          </p:txBody>
        </p:sp>
        <p:sp>
          <p:nvSpPr>
            <p:cNvPr id="61488" name="Text Box 151">
              <a:extLst>
                <a:ext uri="{FF2B5EF4-FFF2-40B4-BE49-F238E27FC236}">
                  <a16:creationId xmlns:a16="http://schemas.microsoft.com/office/drawing/2014/main" id="{0F220E7B-04FE-45D8-9C05-035DEF04E2BF}"/>
                </a:ext>
              </a:extLst>
            </p:cNvPr>
            <p:cNvSpPr txBox="1">
              <a:spLocks noChangeArrowheads="1"/>
            </p:cNvSpPr>
            <p:nvPr/>
          </p:nvSpPr>
          <p:spPr bwMode="auto">
            <a:xfrm>
              <a:off x="2667" y="2590"/>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a:solidFill>
                  <a:schemeClr val="tx2"/>
                </a:solidFill>
                <a:latin typeface="Times New Roman" panose="02020603050405020304" pitchFamily="18" charset="0"/>
              </a:endParaRPr>
            </a:p>
          </p:txBody>
        </p:sp>
        <p:sp>
          <p:nvSpPr>
            <p:cNvPr id="61489" name="Line 152">
              <a:extLst>
                <a:ext uri="{FF2B5EF4-FFF2-40B4-BE49-F238E27FC236}">
                  <a16:creationId xmlns:a16="http://schemas.microsoft.com/office/drawing/2014/main" id="{D9C58654-7709-483D-9D26-FBFFB5AE3EE9}"/>
                </a:ext>
              </a:extLst>
            </p:cNvPr>
            <p:cNvSpPr>
              <a:spLocks noChangeShapeType="1"/>
            </p:cNvSpPr>
            <p:nvPr/>
          </p:nvSpPr>
          <p:spPr bwMode="auto">
            <a:xfrm>
              <a:off x="2749" y="2680"/>
              <a:ext cx="2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90" name="Text Box 153">
              <a:extLst>
                <a:ext uri="{FF2B5EF4-FFF2-40B4-BE49-F238E27FC236}">
                  <a16:creationId xmlns:a16="http://schemas.microsoft.com/office/drawing/2014/main" id="{31F743A4-3A19-4CEA-9292-B485E7223219}"/>
                </a:ext>
              </a:extLst>
            </p:cNvPr>
            <p:cNvSpPr txBox="1">
              <a:spLocks noChangeArrowheads="1"/>
            </p:cNvSpPr>
            <p:nvPr/>
          </p:nvSpPr>
          <p:spPr bwMode="auto">
            <a:xfrm>
              <a:off x="3044" y="2590"/>
              <a:ext cx="20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a:solidFill>
                  <a:schemeClr val="tx1"/>
                </a:solidFill>
                <a:latin typeface="Times New Roman" panose="02020603050405020304" pitchFamily="18" charset="0"/>
              </a:endParaRPr>
            </a:p>
          </p:txBody>
        </p:sp>
        <p:sp>
          <p:nvSpPr>
            <p:cNvPr id="61491" name="Text Box 154">
              <a:extLst>
                <a:ext uri="{FF2B5EF4-FFF2-40B4-BE49-F238E27FC236}">
                  <a16:creationId xmlns:a16="http://schemas.microsoft.com/office/drawing/2014/main" id="{D7406E07-A2DA-4D40-92A8-4AAE9B7212C1}"/>
                </a:ext>
              </a:extLst>
            </p:cNvPr>
            <p:cNvSpPr txBox="1">
              <a:spLocks noChangeArrowheads="1"/>
            </p:cNvSpPr>
            <p:nvPr/>
          </p:nvSpPr>
          <p:spPr bwMode="auto">
            <a:xfrm>
              <a:off x="3245" y="2590"/>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a:solidFill>
                  <a:schemeClr val="tx2"/>
                </a:solidFill>
                <a:latin typeface="Times New Roman" panose="02020603050405020304" pitchFamily="18" charset="0"/>
              </a:endParaRPr>
            </a:p>
          </p:txBody>
        </p:sp>
        <p:sp>
          <p:nvSpPr>
            <p:cNvPr id="61492" name="Line 155">
              <a:extLst>
                <a:ext uri="{FF2B5EF4-FFF2-40B4-BE49-F238E27FC236}">
                  <a16:creationId xmlns:a16="http://schemas.microsoft.com/office/drawing/2014/main" id="{4AAD9A05-3503-4860-BCA3-7831FDA0B11F}"/>
                </a:ext>
              </a:extLst>
            </p:cNvPr>
            <p:cNvSpPr>
              <a:spLocks noChangeShapeType="1"/>
            </p:cNvSpPr>
            <p:nvPr/>
          </p:nvSpPr>
          <p:spPr bwMode="auto">
            <a:xfrm>
              <a:off x="3326" y="2680"/>
              <a:ext cx="355" cy="0"/>
            </a:xfrm>
            <a:prstGeom prst="line">
              <a:avLst/>
            </a:prstGeom>
            <a:noFill/>
            <a:ln w="9525">
              <a:solidFill>
                <a:schemeClr val="tx1"/>
              </a:solidFill>
              <a:prstDash val="lgDashDot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93" name="Text Box 156">
              <a:extLst>
                <a:ext uri="{FF2B5EF4-FFF2-40B4-BE49-F238E27FC236}">
                  <a16:creationId xmlns:a16="http://schemas.microsoft.com/office/drawing/2014/main" id="{111AD157-0DE5-467E-A0B8-D8CB725D82BF}"/>
                </a:ext>
              </a:extLst>
            </p:cNvPr>
            <p:cNvSpPr txBox="1">
              <a:spLocks noChangeArrowheads="1"/>
            </p:cNvSpPr>
            <p:nvPr/>
          </p:nvSpPr>
          <p:spPr bwMode="auto">
            <a:xfrm>
              <a:off x="3691" y="2590"/>
              <a:ext cx="20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a:solidFill>
                  <a:schemeClr val="tx1"/>
                </a:solidFill>
                <a:latin typeface="Times New Roman" panose="02020603050405020304" pitchFamily="18" charset="0"/>
              </a:endParaRPr>
            </a:p>
          </p:txBody>
        </p:sp>
        <p:sp>
          <p:nvSpPr>
            <p:cNvPr id="61494" name="Text Box 157">
              <a:extLst>
                <a:ext uri="{FF2B5EF4-FFF2-40B4-BE49-F238E27FC236}">
                  <a16:creationId xmlns:a16="http://schemas.microsoft.com/office/drawing/2014/main" id="{929F1E01-D96D-4C3D-800D-140243B73B9C}"/>
                </a:ext>
              </a:extLst>
            </p:cNvPr>
            <p:cNvSpPr txBox="1">
              <a:spLocks noChangeArrowheads="1"/>
            </p:cNvSpPr>
            <p:nvPr/>
          </p:nvSpPr>
          <p:spPr bwMode="auto">
            <a:xfrm>
              <a:off x="3891" y="2590"/>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400">
                  <a:solidFill>
                    <a:schemeClr val="tx2"/>
                  </a:solidFill>
                  <a:latin typeface="Times New Roman" panose="02020603050405020304" pitchFamily="18" charset="0"/>
                </a:rPr>
                <a:t>^</a:t>
              </a:r>
            </a:p>
          </p:txBody>
        </p:sp>
        <p:sp>
          <p:nvSpPr>
            <p:cNvPr id="61495" name="Line 158">
              <a:extLst>
                <a:ext uri="{FF2B5EF4-FFF2-40B4-BE49-F238E27FC236}">
                  <a16:creationId xmlns:a16="http://schemas.microsoft.com/office/drawing/2014/main" id="{9A57F69F-22D9-4BD1-8556-AD12D9C3272A}"/>
                </a:ext>
              </a:extLst>
            </p:cNvPr>
            <p:cNvSpPr>
              <a:spLocks noChangeShapeType="1"/>
            </p:cNvSpPr>
            <p:nvPr/>
          </p:nvSpPr>
          <p:spPr bwMode="auto">
            <a:xfrm>
              <a:off x="1773" y="1953"/>
              <a:ext cx="720" cy="1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96" name="Text Box 159">
              <a:extLst>
                <a:ext uri="{FF2B5EF4-FFF2-40B4-BE49-F238E27FC236}">
                  <a16:creationId xmlns:a16="http://schemas.microsoft.com/office/drawing/2014/main" id="{1626B393-2EEB-4685-9330-AE5CEA3DFB47}"/>
                </a:ext>
              </a:extLst>
            </p:cNvPr>
            <p:cNvSpPr txBox="1">
              <a:spLocks noChangeArrowheads="1"/>
            </p:cNvSpPr>
            <p:nvPr/>
          </p:nvSpPr>
          <p:spPr bwMode="auto">
            <a:xfrm>
              <a:off x="1910" y="2131"/>
              <a:ext cx="20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400">
                  <a:solidFill>
                    <a:schemeClr val="tx1"/>
                  </a:solidFill>
                  <a:latin typeface="Times New Roman" panose="02020603050405020304" pitchFamily="18" charset="0"/>
                </a:rPr>
                <a:t>b</a:t>
              </a:r>
            </a:p>
          </p:txBody>
        </p:sp>
        <p:sp>
          <p:nvSpPr>
            <p:cNvPr id="61497" name="Text Box 160">
              <a:extLst>
                <a:ext uri="{FF2B5EF4-FFF2-40B4-BE49-F238E27FC236}">
                  <a16:creationId xmlns:a16="http://schemas.microsoft.com/office/drawing/2014/main" id="{6F968064-612B-489C-B384-F3ACCB608C00}"/>
                </a:ext>
              </a:extLst>
            </p:cNvPr>
            <p:cNvSpPr txBox="1">
              <a:spLocks noChangeArrowheads="1"/>
            </p:cNvSpPr>
            <p:nvPr/>
          </p:nvSpPr>
          <p:spPr bwMode="auto">
            <a:xfrm>
              <a:off x="2111" y="2131"/>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a:solidFill>
                  <a:schemeClr val="tx2"/>
                </a:solidFill>
                <a:latin typeface="Times New Roman" panose="02020603050405020304" pitchFamily="18" charset="0"/>
              </a:endParaRPr>
            </a:p>
          </p:txBody>
        </p:sp>
        <p:sp>
          <p:nvSpPr>
            <p:cNvPr id="61498" name="Line 161">
              <a:extLst>
                <a:ext uri="{FF2B5EF4-FFF2-40B4-BE49-F238E27FC236}">
                  <a16:creationId xmlns:a16="http://schemas.microsoft.com/office/drawing/2014/main" id="{D119B6DC-F77A-44C8-98ED-376976A30BF2}"/>
                </a:ext>
              </a:extLst>
            </p:cNvPr>
            <p:cNvSpPr>
              <a:spLocks noChangeShapeType="1"/>
            </p:cNvSpPr>
            <p:nvPr/>
          </p:nvSpPr>
          <p:spPr bwMode="auto">
            <a:xfrm>
              <a:off x="2193" y="2221"/>
              <a:ext cx="284" cy="0"/>
            </a:xfrm>
            <a:prstGeom prst="line">
              <a:avLst/>
            </a:prstGeom>
            <a:noFill/>
            <a:ln w="9525">
              <a:solidFill>
                <a:schemeClr val="accent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99" name="Text Box 162">
              <a:extLst>
                <a:ext uri="{FF2B5EF4-FFF2-40B4-BE49-F238E27FC236}">
                  <a16:creationId xmlns:a16="http://schemas.microsoft.com/office/drawing/2014/main" id="{A3CC36F2-D46B-4E82-B42B-5907D720EE93}"/>
                </a:ext>
              </a:extLst>
            </p:cNvPr>
            <p:cNvSpPr txBox="1">
              <a:spLocks noChangeArrowheads="1"/>
            </p:cNvSpPr>
            <p:nvPr/>
          </p:nvSpPr>
          <p:spPr bwMode="auto">
            <a:xfrm>
              <a:off x="2488" y="2131"/>
              <a:ext cx="20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a:solidFill>
                  <a:schemeClr val="tx1"/>
                </a:solidFill>
                <a:latin typeface="Times New Roman" panose="02020603050405020304" pitchFamily="18" charset="0"/>
              </a:endParaRPr>
            </a:p>
          </p:txBody>
        </p:sp>
        <p:sp>
          <p:nvSpPr>
            <p:cNvPr id="61500" name="Text Box 163">
              <a:extLst>
                <a:ext uri="{FF2B5EF4-FFF2-40B4-BE49-F238E27FC236}">
                  <a16:creationId xmlns:a16="http://schemas.microsoft.com/office/drawing/2014/main" id="{9B3BCEB0-D13A-4C2F-8E25-37877B6D1856}"/>
                </a:ext>
              </a:extLst>
            </p:cNvPr>
            <p:cNvSpPr txBox="1">
              <a:spLocks noChangeArrowheads="1"/>
            </p:cNvSpPr>
            <p:nvPr/>
          </p:nvSpPr>
          <p:spPr bwMode="auto">
            <a:xfrm>
              <a:off x="2688" y="2131"/>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a:solidFill>
                  <a:schemeClr val="tx2"/>
                </a:solidFill>
                <a:latin typeface="Times New Roman" panose="02020603050405020304" pitchFamily="18" charset="0"/>
              </a:endParaRPr>
            </a:p>
          </p:txBody>
        </p:sp>
        <p:sp>
          <p:nvSpPr>
            <p:cNvPr id="61501" name="Line 164">
              <a:extLst>
                <a:ext uri="{FF2B5EF4-FFF2-40B4-BE49-F238E27FC236}">
                  <a16:creationId xmlns:a16="http://schemas.microsoft.com/office/drawing/2014/main" id="{157A434A-729B-474B-8A2A-F4895C676D54}"/>
                </a:ext>
              </a:extLst>
            </p:cNvPr>
            <p:cNvSpPr>
              <a:spLocks noChangeShapeType="1"/>
            </p:cNvSpPr>
            <p:nvPr/>
          </p:nvSpPr>
          <p:spPr bwMode="auto">
            <a:xfrm>
              <a:off x="2770" y="2221"/>
              <a:ext cx="354" cy="0"/>
            </a:xfrm>
            <a:prstGeom prst="line">
              <a:avLst/>
            </a:prstGeom>
            <a:noFill/>
            <a:ln w="9525">
              <a:solidFill>
                <a:schemeClr val="tx1"/>
              </a:solidFill>
              <a:prstDash val="lgDashDot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02" name="Text Box 165">
              <a:extLst>
                <a:ext uri="{FF2B5EF4-FFF2-40B4-BE49-F238E27FC236}">
                  <a16:creationId xmlns:a16="http://schemas.microsoft.com/office/drawing/2014/main" id="{CED5A218-1FFB-4B6F-9A81-A921836B8EDA}"/>
                </a:ext>
              </a:extLst>
            </p:cNvPr>
            <p:cNvSpPr txBox="1">
              <a:spLocks noChangeArrowheads="1"/>
            </p:cNvSpPr>
            <p:nvPr/>
          </p:nvSpPr>
          <p:spPr bwMode="auto">
            <a:xfrm>
              <a:off x="3134" y="2131"/>
              <a:ext cx="20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a:solidFill>
                  <a:schemeClr val="tx1"/>
                </a:solidFill>
                <a:latin typeface="Times New Roman" panose="02020603050405020304" pitchFamily="18" charset="0"/>
              </a:endParaRPr>
            </a:p>
          </p:txBody>
        </p:sp>
        <p:sp>
          <p:nvSpPr>
            <p:cNvPr id="61503" name="Text Box 166">
              <a:extLst>
                <a:ext uri="{FF2B5EF4-FFF2-40B4-BE49-F238E27FC236}">
                  <a16:creationId xmlns:a16="http://schemas.microsoft.com/office/drawing/2014/main" id="{62726331-3544-401B-AB5D-6B3AFA21F45F}"/>
                </a:ext>
              </a:extLst>
            </p:cNvPr>
            <p:cNvSpPr txBox="1">
              <a:spLocks noChangeArrowheads="1"/>
            </p:cNvSpPr>
            <p:nvPr/>
          </p:nvSpPr>
          <p:spPr bwMode="auto">
            <a:xfrm>
              <a:off x="3335" y="2131"/>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400">
                  <a:solidFill>
                    <a:schemeClr val="tx2"/>
                  </a:solidFill>
                  <a:latin typeface="Times New Roman" panose="02020603050405020304" pitchFamily="18" charset="0"/>
                </a:rPr>
                <a:t>^</a:t>
              </a:r>
            </a:p>
          </p:txBody>
        </p:sp>
        <p:sp>
          <p:nvSpPr>
            <p:cNvPr id="61504" name="Text Box 167">
              <a:extLst>
                <a:ext uri="{FF2B5EF4-FFF2-40B4-BE49-F238E27FC236}">
                  <a16:creationId xmlns:a16="http://schemas.microsoft.com/office/drawing/2014/main" id="{22FC5E8D-29BE-4CEF-9C9D-D9BA0F05C496}"/>
                </a:ext>
              </a:extLst>
            </p:cNvPr>
            <p:cNvSpPr txBox="1">
              <a:spLocks noChangeArrowheads="1"/>
            </p:cNvSpPr>
            <p:nvPr/>
          </p:nvSpPr>
          <p:spPr bwMode="auto">
            <a:xfrm>
              <a:off x="1516" y="1843"/>
              <a:ext cx="2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r">
                <a:spcBef>
                  <a:spcPct val="50000"/>
                </a:spcBef>
                <a:buFontTx/>
                <a:buNone/>
              </a:pPr>
              <a:r>
                <a:rPr lang="en-US" altLang="zh-CN" sz="1400">
                  <a:solidFill>
                    <a:schemeClr val="tx1"/>
                  </a:solidFill>
                  <a:latin typeface="Times New Roman" panose="02020603050405020304" pitchFamily="18" charset="0"/>
                </a:rPr>
                <a:t>av</a:t>
              </a:r>
            </a:p>
          </p:txBody>
        </p:sp>
        <p:sp>
          <p:nvSpPr>
            <p:cNvPr id="61505" name="Line 168">
              <a:extLst>
                <a:ext uri="{FF2B5EF4-FFF2-40B4-BE49-F238E27FC236}">
                  <a16:creationId xmlns:a16="http://schemas.microsoft.com/office/drawing/2014/main" id="{86C2BC36-D174-443D-A15C-833EA0551423}"/>
                </a:ext>
              </a:extLst>
            </p:cNvPr>
            <p:cNvSpPr>
              <a:spLocks noChangeShapeType="1"/>
            </p:cNvSpPr>
            <p:nvPr/>
          </p:nvSpPr>
          <p:spPr bwMode="auto">
            <a:xfrm flipH="1" flipV="1">
              <a:off x="2014" y="2310"/>
              <a:ext cx="135" cy="34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06" name="Line 169">
              <a:extLst>
                <a:ext uri="{FF2B5EF4-FFF2-40B4-BE49-F238E27FC236}">
                  <a16:creationId xmlns:a16="http://schemas.microsoft.com/office/drawing/2014/main" id="{06B7A0BF-D85F-4B91-8C52-97C4504FD384}"/>
                </a:ext>
              </a:extLst>
            </p:cNvPr>
            <p:cNvSpPr>
              <a:spLocks noChangeShapeType="1"/>
            </p:cNvSpPr>
            <p:nvPr/>
          </p:nvSpPr>
          <p:spPr bwMode="auto">
            <a:xfrm>
              <a:off x="2176" y="2250"/>
              <a:ext cx="278" cy="33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07" name="Text Box 170">
              <a:extLst>
                <a:ext uri="{FF2B5EF4-FFF2-40B4-BE49-F238E27FC236}">
                  <a16:creationId xmlns:a16="http://schemas.microsoft.com/office/drawing/2014/main" id="{81BB5E16-FEED-4248-A07C-D940BCEFFDE1}"/>
                </a:ext>
              </a:extLst>
            </p:cNvPr>
            <p:cNvSpPr txBox="1">
              <a:spLocks noChangeArrowheads="1"/>
            </p:cNvSpPr>
            <p:nvPr/>
          </p:nvSpPr>
          <p:spPr bwMode="auto">
            <a:xfrm>
              <a:off x="1220" y="3469"/>
              <a:ext cx="20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a:solidFill>
                  <a:schemeClr val="tx1"/>
                </a:solidFill>
                <a:latin typeface="Times New Roman" panose="02020603050405020304" pitchFamily="18" charset="0"/>
              </a:endParaRPr>
            </a:p>
          </p:txBody>
        </p:sp>
        <p:sp>
          <p:nvSpPr>
            <p:cNvPr id="61508" name="Text Box 171">
              <a:extLst>
                <a:ext uri="{FF2B5EF4-FFF2-40B4-BE49-F238E27FC236}">
                  <a16:creationId xmlns:a16="http://schemas.microsoft.com/office/drawing/2014/main" id="{1665FE8B-5C94-48EF-B8AD-EEB5F5B8E53F}"/>
                </a:ext>
              </a:extLst>
            </p:cNvPr>
            <p:cNvSpPr txBox="1">
              <a:spLocks noChangeArrowheads="1"/>
            </p:cNvSpPr>
            <p:nvPr/>
          </p:nvSpPr>
          <p:spPr bwMode="auto">
            <a:xfrm>
              <a:off x="1420" y="3469"/>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a:solidFill>
                  <a:schemeClr val="tx2"/>
                </a:solidFill>
                <a:latin typeface="Times New Roman" panose="02020603050405020304" pitchFamily="18" charset="0"/>
              </a:endParaRPr>
            </a:p>
          </p:txBody>
        </p:sp>
        <p:sp>
          <p:nvSpPr>
            <p:cNvPr id="61509" name="Text Box 172">
              <a:extLst>
                <a:ext uri="{FF2B5EF4-FFF2-40B4-BE49-F238E27FC236}">
                  <a16:creationId xmlns:a16="http://schemas.microsoft.com/office/drawing/2014/main" id="{EDB9B4C5-A277-44C1-A9AC-9DE774FC727E}"/>
                </a:ext>
              </a:extLst>
            </p:cNvPr>
            <p:cNvSpPr txBox="1">
              <a:spLocks noChangeArrowheads="1"/>
            </p:cNvSpPr>
            <p:nvPr/>
          </p:nvSpPr>
          <p:spPr bwMode="auto">
            <a:xfrm>
              <a:off x="851" y="3395"/>
              <a:ext cx="34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400">
                  <a:solidFill>
                    <a:schemeClr val="tx1"/>
                  </a:solidFill>
                  <a:latin typeface="Times New Roman" panose="02020603050405020304" pitchFamily="18" charset="0"/>
                </a:rPr>
                <a:t>head</a:t>
              </a:r>
            </a:p>
          </p:txBody>
        </p:sp>
        <p:sp>
          <p:nvSpPr>
            <p:cNvPr id="61510" name="Line 173">
              <a:extLst>
                <a:ext uri="{FF2B5EF4-FFF2-40B4-BE49-F238E27FC236}">
                  <a16:creationId xmlns:a16="http://schemas.microsoft.com/office/drawing/2014/main" id="{57EAFD0E-BA07-40AA-A184-AC215C495513}"/>
                </a:ext>
              </a:extLst>
            </p:cNvPr>
            <p:cNvSpPr>
              <a:spLocks noChangeShapeType="1"/>
            </p:cNvSpPr>
            <p:nvPr/>
          </p:nvSpPr>
          <p:spPr bwMode="auto">
            <a:xfrm flipV="1">
              <a:off x="1028" y="3561"/>
              <a:ext cx="17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11" name="Line 174">
              <a:extLst>
                <a:ext uri="{FF2B5EF4-FFF2-40B4-BE49-F238E27FC236}">
                  <a16:creationId xmlns:a16="http://schemas.microsoft.com/office/drawing/2014/main" id="{927EF302-6111-4C37-A0BD-3AD52C34F14D}"/>
                </a:ext>
              </a:extLst>
            </p:cNvPr>
            <p:cNvSpPr>
              <a:spLocks noChangeShapeType="1"/>
            </p:cNvSpPr>
            <p:nvPr/>
          </p:nvSpPr>
          <p:spPr bwMode="auto">
            <a:xfrm>
              <a:off x="1501" y="3553"/>
              <a:ext cx="354" cy="0"/>
            </a:xfrm>
            <a:prstGeom prst="line">
              <a:avLst/>
            </a:prstGeom>
            <a:noFill/>
            <a:ln w="9525">
              <a:solidFill>
                <a:schemeClr val="tx1"/>
              </a:solidFill>
              <a:prstDash val="lgDashDot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12" name="Text Box 175">
              <a:extLst>
                <a:ext uri="{FF2B5EF4-FFF2-40B4-BE49-F238E27FC236}">
                  <a16:creationId xmlns:a16="http://schemas.microsoft.com/office/drawing/2014/main" id="{85CDBEDE-F5AB-46D5-95A9-5ADC7061CD59}"/>
                </a:ext>
              </a:extLst>
            </p:cNvPr>
            <p:cNvSpPr txBox="1">
              <a:spLocks noChangeArrowheads="1"/>
            </p:cNvSpPr>
            <p:nvPr/>
          </p:nvSpPr>
          <p:spPr bwMode="auto">
            <a:xfrm>
              <a:off x="3493" y="3139"/>
              <a:ext cx="56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200">
                  <a:solidFill>
                    <a:schemeClr val="tx1"/>
                  </a:solidFill>
                  <a:latin typeface="Times New Roman" panose="02020603050405020304" pitchFamily="18" charset="0"/>
                </a:rPr>
                <a:t>分配池</a:t>
              </a:r>
            </a:p>
          </p:txBody>
        </p:sp>
        <p:sp>
          <p:nvSpPr>
            <p:cNvPr id="61513" name="Line 176">
              <a:extLst>
                <a:ext uri="{FF2B5EF4-FFF2-40B4-BE49-F238E27FC236}">
                  <a16:creationId xmlns:a16="http://schemas.microsoft.com/office/drawing/2014/main" id="{8C30C0A1-D91B-4FA1-BDA7-1BC9B438076C}"/>
                </a:ext>
              </a:extLst>
            </p:cNvPr>
            <p:cNvSpPr>
              <a:spLocks noChangeShapeType="1"/>
            </p:cNvSpPr>
            <p:nvPr/>
          </p:nvSpPr>
          <p:spPr bwMode="auto">
            <a:xfrm>
              <a:off x="2150" y="3559"/>
              <a:ext cx="2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14" name="Text Box 177">
              <a:extLst>
                <a:ext uri="{FF2B5EF4-FFF2-40B4-BE49-F238E27FC236}">
                  <a16:creationId xmlns:a16="http://schemas.microsoft.com/office/drawing/2014/main" id="{C3D91748-4AE1-49D3-8725-D8A72F177A0D}"/>
                </a:ext>
              </a:extLst>
            </p:cNvPr>
            <p:cNvSpPr txBox="1">
              <a:spLocks noChangeArrowheads="1"/>
            </p:cNvSpPr>
            <p:nvPr/>
          </p:nvSpPr>
          <p:spPr bwMode="auto">
            <a:xfrm>
              <a:off x="1869" y="3469"/>
              <a:ext cx="20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a:solidFill>
                  <a:schemeClr val="tx1"/>
                </a:solidFill>
                <a:latin typeface="Times New Roman" panose="02020603050405020304" pitchFamily="18" charset="0"/>
              </a:endParaRPr>
            </a:p>
          </p:txBody>
        </p:sp>
        <p:sp>
          <p:nvSpPr>
            <p:cNvPr id="61515" name="Text Box 178">
              <a:extLst>
                <a:ext uri="{FF2B5EF4-FFF2-40B4-BE49-F238E27FC236}">
                  <a16:creationId xmlns:a16="http://schemas.microsoft.com/office/drawing/2014/main" id="{24E459CB-3BA9-453A-8786-7151513568F6}"/>
                </a:ext>
              </a:extLst>
            </p:cNvPr>
            <p:cNvSpPr txBox="1">
              <a:spLocks noChangeArrowheads="1"/>
            </p:cNvSpPr>
            <p:nvPr/>
          </p:nvSpPr>
          <p:spPr bwMode="auto">
            <a:xfrm>
              <a:off x="2069" y="3469"/>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a:solidFill>
                  <a:schemeClr val="tx2"/>
                </a:solidFill>
                <a:latin typeface="Times New Roman" panose="02020603050405020304" pitchFamily="18" charset="0"/>
              </a:endParaRPr>
            </a:p>
          </p:txBody>
        </p:sp>
        <p:sp>
          <p:nvSpPr>
            <p:cNvPr id="61516" name="Text Box 179">
              <a:extLst>
                <a:ext uri="{FF2B5EF4-FFF2-40B4-BE49-F238E27FC236}">
                  <a16:creationId xmlns:a16="http://schemas.microsoft.com/office/drawing/2014/main" id="{F8A4C26B-9337-4CC3-BA17-256C3A6AA598}"/>
                </a:ext>
              </a:extLst>
            </p:cNvPr>
            <p:cNvSpPr txBox="1">
              <a:spLocks noChangeArrowheads="1"/>
            </p:cNvSpPr>
            <p:nvPr/>
          </p:nvSpPr>
          <p:spPr bwMode="auto">
            <a:xfrm>
              <a:off x="2445" y="3469"/>
              <a:ext cx="20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400">
                  <a:solidFill>
                    <a:schemeClr val="tx1"/>
                  </a:solidFill>
                  <a:latin typeface="Times New Roman" panose="02020603050405020304" pitchFamily="18" charset="0"/>
                </a:rPr>
                <a:t>b</a:t>
              </a:r>
            </a:p>
          </p:txBody>
        </p:sp>
        <p:sp>
          <p:nvSpPr>
            <p:cNvPr id="61517" name="Text Box 180">
              <a:extLst>
                <a:ext uri="{FF2B5EF4-FFF2-40B4-BE49-F238E27FC236}">
                  <a16:creationId xmlns:a16="http://schemas.microsoft.com/office/drawing/2014/main" id="{ED43A76B-81CE-4F02-8501-82D81516065D}"/>
                </a:ext>
              </a:extLst>
            </p:cNvPr>
            <p:cNvSpPr txBox="1">
              <a:spLocks noChangeArrowheads="1"/>
            </p:cNvSpPr>
            <p:nvPr/>
          </p:nvSpPr>
          <p:spPr bwMode="auto">
            <a:xfrm>
              <a:off x="2645" y="3469"/>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a:solidFill>
                  <a:schemeClr val="tx2"/>
                </a:solidFill>
                <a:latin typeface="Times New Roman" panose="02020603050405020304" pitchFamily="18" charset="0"/>
              </a:endParaRPr>
            </a:p>
          </p:txBody>
        </p:sp>
        <p:sp>
          <p:nvSpPr>
            <p:cNvPr id="61518" name="Line 181">
              <a:extLst>
                <a:ext uri="{FF2B5EF4-FFF2-40B4-BE49-F238E27FC236}">
                  <a16:creationId xmlns:a16="http://schemas.microsoft.com/office/drawing/2014/main" id="{55EF3847-9F9C-460E-A026-01AD82F241F5}"/>
                </a:ext>
              </a:extLst>
            </p:cNvPr>
            <p:cNvSpPr>
              <a:spLocks noChangeShapeType="1"/>
            </p:cNvSpPr>
            <p:nvPr/>
          </p:nvSpPr>
          <p:spPr bwMode="auto">
            <a:xfrm>
              <a:off x="2727" y="3559"/>
              <a:ext cx="2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19" name="Text Box 182">
              <a:extLst>
                <a:ext uri="{FF2B5EF4-FFF2-40B4-BE49-F238E27FC236}">
                  <a16:creationId xmlns:a16="http://schemas.microsoft.com/office/drawing/2014/main" id="{2A5EB3F0-87CB-4758-801F-1756BD3BC563}"/>
                </a:ext>
              </a:extLst>
            </p:cNvPr>
            <p:cNvSpPr txBox="1">
              <a:spLocks noChangeArrowheads="1"/>
            </p:cNvSpPr>
            <p:nvPr/>
          </p:nvSpPr>
          <p:spPr bwMode="auto">
            <a:xfrm>
              <a:off x="3022" y="3469"/>
              <a:ext cx="20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400">
                  <a:solidFill>
                    <a:schemeClr val="tx1"/>
                  </a:solidFill>
                  <a:latin typeface="Times New Roman" panose="02020603050405020304" pitchFamily="18" charset="0"/>
                </a:rPr>
                <a:t>a</a:t>
              </a:r>
            </a:p>
          </p:txBody>
        </p:sp>
        <p:sp>
          <p:nvSpPr>
            <p:cNvPr id="61520" name="Text Box 183">
              <a:extLst>
                <a:ext uri="{FF2B5EF4-FFF2-40B4-BE49-F238E27FC236}">
                  <a16:creationId xmlns:a16="http://schemas.microsoft.com/office/drawing/2014/main" id="{873B9DB5-D545-44AE-8E97-B4A44C564396}"/>
                </a:ext>
              </a:extLst>
            </p:cNvPr>
            <p:cNvSpPr txBox="1">
              <a:spLocks noChangeArrowheads="1"/>
            </p:cNvSpPr>
            <p:nvPr/>
          </p:nvSpPr>
          <p:spPr bwMode="auto">
            <a:xfrm>
              <a:off x="3223" y="3469"/>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a:solidFill>
                  <a:schemeClr val="tx2"/>
                </a:solidFill>
                <a:latin typeface="Times New Roman" panose="02020603050405020304" pitchFamily="18" charset="0"/>
              </a:endParaRPr>
            </a:p>
          </p:txBody>
        </p:sp>
        <p:sp>
          <p:nvSpPr>
            <p:cNvPr id="61521" name="Line 184">
              <a:extLst>
                <a:ext uri="{FF2B5EF4-FFF2-40B4-BE49-F238E27FC236}">
                  <a16:creationId xmlns:a16="http://schemas.microsoft.com/office/drawing/2014/main" id="{5AEFFAF4-C4CD-4BD0-9B8D-288182B4CCB1}"/>
                </a:ext>
              </a:extLst>
            </p:cNvPr>
            <p:cNvSpPr>
              <a:spLocks noChangeShapeType="1"/>
            </p:cNvSpPr>
            <p:nvPr/>
          </p:nvSpPr>
          <p:spPr bwMode="auto">
            <a:xfrm>
              <a:off x="3951" y="3559"/>
              <a:ext cx="354" cy="0"/>
            </a:xfrm>
            <a:prstGeom prst="line">
              <a:avLst/>
            </a:prstGeom>
            <a:noFill/>
            <a:ln w="9525">
              <a:solidFill>
                <a:schemeClr val="tx1"/>
              </a:solidFill>
              <a:prstDash val="lgDashDot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22" name="Text Box 185">
              <a:extLst>
                <a:ext uri="{FF2B5EF4-FFF2-40B4-BE49-F238E27FC236}">
                  <a16:creationId xmlns:a16="http://schemas.microsoft.com/office/drawing/2014/main" id="{CCC77E35-CB56-4B6B-8B33-7ED419916E7C}"/>
                </a:ext>
              </a:extLst>
            </p:cNvPr>
            <p:cNvSpPr txBox="1">
              <a:spLocks noChangeArrowheads="1"/>
            </p:cNvSpPr>
            <p:nvPr/>
          </p:nvSpPr>
          <p:spPr bwMode="auto">
            <a:xfrm>
              <a:off x="4315" y="3469"/>
              <a:ext cx="20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a:solidFill>
                  <a:schemeClr val="tx1"/>
                </a:solidFill>
                <a:latin typeface="Times New Roman" panose="02020603050405020304" pitchFamily="18" charset="0"/>
              </a:endParaRPr>
            </a:p>
          </p:txBody>
        </p:sp>
        <p:sp>
          <p:nvSpPr>
            <p:cNvPr id="61523" name="Text Box 186">
              <a:extLst>
                <a:ext uri="{FF2B5EF4-FFF2-40B4-BE49-F238E27FC236}">
                  <a16:creationId xmlns:a16="http://schemas.microsoft.com/office/drawing/2014/main" id="{955A29DC-EC6F-47B3-A6BE-E9D1AC7AF666}"/>
                </a:ext>
              </a:extLst>
            </p:cNvPr>
            <p:cNvSpPr txBox="1">
              <a:spLocks noChangeArrowheads="1"/>
            </p:cNvSpPr>
            <p:nvPr/>
          </p:nvSpPr>
          <p:spPr bwMode="auto">
            <a:xfrm>
              <a:off x="4516" y="3469"/>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400">
                  <a:solidFill>
                    <a:schemeClr val="tx2"/>
                  </a:solidFill>
                  <a:latin typeface="Times New Roman" panose="02020603050405020304" pitchFamily="18" charset="0"/>
                </a:rPr>
                <a:t>^</a:t>
              </a:r>
            </a:p>
          </p:txBody>
        </p:sp>
        <p:sp>
          <p:nvSpPr>
            <p:cNvPr id="61524" name="Line 187">
              <a:extLst>
                <a:ext uri="{FF2B5EF4-FFF2-40B4-BE49-F238E27FC236}">
                  <a16:creationId xmlns:a16="http://schemas.microsoft.com/office/drawing/2014/main" id="{652F54F6-1934-4A75-B710-B9E379E157BB}"/>
                </a:ext>
              </a:extLst>
            </p:cNvPr>
            <p:cNvSpPr>
              <a:spLocks noChangeShapeType="1"/>
            </p:cNvSpPr>
            <p:nvPr/>
          </p:nvSpPr>
          <p:spPr bwMode="auto">
            <a:xfrm>
              <a:off x="2149" y="3223"/>
              <a:ext cx="2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25" name="Text Box 188">
              <a:extLst>
                <a:ext uri="{FF2B5EF4-FFF2-40B4-BE49-F238E27FC236}">
                  <a16:creationId xmlns:a16="http://schemas.microsoft.com/office/drawing/2014/main" id="{E8F6FD91-A126-4ABB-977D-5D0C35D90B3C}"/>
                </a:ext>
              </a:extLst>
            </p:cNvPr>
            <p:cNvSpPr txBox="1">
              <a:spLocks noChangeArrowheads="1"/>
            </p:cNvSpPr>
            <p:nvPr/>
          </p:nvSpPr>
          <p:spPr bwMode="auto">
            <a:xfrm>
              <a:off x="2444" y="3133"/>
              <a:ext cx="20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a:solidFill>
                  <a:schemeClr val="tx1"/>
                </a:solidFill>
                <a:latin typeface="Times New Roman" panose="02020603050405020304" pitchFamily="18" charset="0"/>
              </a:endParaRPr>
            </a:p>
          </p:txBody>
        </p:sp>
        <p:sp>
          <p:nvSpPr>
            <p:cNvPr id="61526" name="Text Box 189">
              <a:extLst>
                <a:ext uri="{FF2B5EF4-FFF2-40B4-BE49-F238E27FC236}">
                  <a16:creationId xmlns:a16="http://schemas.microsoft.com/office/drawing/2014/main" id="{446808CB-8B5B-4CA0-BA08-7EA49C9D2C42}"/>
                </a:ext>
              </a:extLst>
            </p:cNvPr>
            <p:cNvSpPr txBox="1">
              <a:spLocks noChangeArrowheads="1"/>
            </p:cNvSpPr>
            <p:nvPr/>
          </p:nvSpPr>
          <p:spPr bwMode="auto">
            <a:xfrm>
              <a:off x="2644" y="3133"/>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a:solidFill>
                  <a:schemeClr val="tx2"/>
                </a:solidFill>
                <a:latin typeface="Times New Roman" panose="02020603050405020304" pitchFamily="18" charset="0"/>
              </a:endParaRPr>
            </a:p>
          </p:txBody>
        </p:sp>
        <p:sp>
          <p:nvSpPr>
            <p:cNvPr id="61527" name="Line 190">
              <a:extLst>
                <a:ext uri="{FF2B5EF4-FFF2-40B4-BE49-F238E27FC236}">
                  <a16:creationId xmlns:a16="http://schemas.microsoft.com/office/drawing/2014/main" id="{33A9EAFA-4E41-4E00-8957-275B0BB27926}"/>
                </a:ext>
              </a:extLst>
            </p:cNvPr>
            <p:cNvSpPr>
              <a:spLocks noChangeShapeType="1"/>
            </p:cNvSpPr>
            <p:nvPr/>
          </p:nvSpPr>
          <p:spPr bwMode="auto">
            <a:xfrm>
              <a:off x="2726" y="3223"/>
              <a:ext cx="354" cy="0"/>
            </a:xfrm>
            <a:prstGeom prst="line">
              <a:avLst/>
            </a:prstGeom>
            <a:noFill/>
            <a:ln w="9525">
              <a:solidFill>
                <a:schemeClr val="tx1"/>
              </a:solidFill>
              <a:prstDash val="lgDashDot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28" name="Text Box 191">
              <a:extLst>
                <a:ext uri="{FF2B5EF4-FFF2-40B4-BE49-F238E27FC236}">
                  <a16:creationId xmlns:a16="http://schemas.microsoft.com/office/drawing/2014/main" id="{2DF1C2BE-5583-4033-9E09-D810D0F258FC}"/>
                </a:ext>
              </a:extLst>
            </p:cNvPr>
            <p:cNvSpPr txBox="1">
              <a:spLocks noChangeArrowheads="1"/>
            </p:cNvSpPr>
            <p:nvPr/>
          </p:nvSpPr>
          <p:spPr bwMode="auto">
            <a:xfrm>
              <a:off x="3090" y="3133"/>
              <a:ext cx="20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a:solidFill>
                  <a:schemeClr val="tx1"/>
                </a:solidFill>
                <a:latin typeface="Times New Roman" panose="02020603050405020304" pitchFamily="18" charset="0"/>
              </a:endParaRPr>
            </a:p>
          </p:txBody>
        </p:sp>
        <p:sp>
          <p:nvSpPr>
            <p:cNvPr id="61529" name="Text Box 192">
              <a:extLst>
                <a:ext uri="{FF2B5EF4-FFF2-40B4-BE49-F238E27FC236}">
                  <a16:creationId xmlns:a16="http://schemas.microsoft.com/office/drawing/2014/main" id="{88BFB9CC-3CB3-45D8-AC7D-DC775A8C5BFF}"/>
                </a:ext>
              </a:extLst>
            </p:cNvPr>
            <p:cNvSpPr txBox="1">
              <a:spLocks noChangeArrowheads="1"/>
            </p:cNvSpPr>
            <p:nvPr/>
          </p:nvSpPr>
          <p:spPr bwMode="auto">
            <a:xfrm>
              <a:off x="3291" y="3133"/>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400">
                  <a:solidFill>
                    <a:schemeClr val="tx2"/>
                  </a:solidFill>
                  <a:latin typeface="Times New Roman" panose="02020603050405020304" pitchFamily="18" charset="0"/>
                </a:rPr>
                <a:t>^</a:t>
              </a:r>
            </a:p>
          </p:txBody>
        </p:sp>
        <p:sp>
          <p:nvSpPr>
            <p:cNvPr id="61530" name="Text Box 193">
              <a:extLst>
                <a:ext uri="{FF2B5EF4-FFF2-40B4-BE49-F238E27FC236}">
                  <a16:creationId xmlns:a16="http://schemas.microsoft.com/office/drawing/2014/main" id="{CFC3736F-9FE4-4C05-8202-1CA3C8C92BF3}"/>
                </a:ext>
              </a:extLst>
            </p:cNvPr>
            <p:cNvSpPr txBox="1">
              <a:spLocks noChangeArrowheads="1"/>
            </p:cNvSpPr>
            <p:nvPr/>
          </p:nvSpPr>
          <p:spPr bwMode="auto">
            <a:xfrm>
              <a:off x="1934" y="3057"/>
              <a:ext cx="2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r">
                <a:spcBef>
                  <a:spcPct val="50000"/>
                </a:spcBef>
                <a:buFontTx/>
                <a:buNone/>
              </a:pPr>
              <a:r>
                <a:rPr lang="en-US" altLang="zh-CN" sz="1400">
                  <a:solidFill>
                    <a:schemeClr val="tx1"/>
                  </a:solidFill>
                  <a:latin typeface="Times New Roman" panose="02020603050405020304" pitchFamily="18" charset="0"/>
                </a:rPr>
                <a:t>av</a:t>
              </a:r>
            </a:p>
          </p:txBody>
        </p:sp>
        <p:sp>
          <p:nvSpPr>
            <p:cNvPr id="61531" name="Text Box 194">
              <a:extLst>
                <a:ext uri="{FF2B5EF4-FFF2-40B4-BE49-F238E27FC236}">
                  <a16:creationId xmlns:a16="http://schemas.microsoft.com/office/drawing/2014/main" id="{9B9B0737-A9D7-4E93-BFA6-3BDD43D9A423}"/>
                </a:ext>
              </a:extLst>
            </p:cNvPr>
            <p:cNvSpPr txBox="1">
              <a:spLocks noChangeArrowheads="1"/>
            </p:cNvSpPr>
            <p:nvPr/>
          </p:nvSpPr>
          <p:spPr bwMode="auto">
            <a:xfrm>
              <a:off x="953" y="3265"/>
              <a:ext cx="93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200">
                  <a:solidFill>
                    <a:schemeClr val="tx1"/>
                  </a:solidFill>
                  <a:latin typeface="Times New Roman" panose="02020603050405020304" pitchFamily="18" charset="0"/>
                </a:rPr>
                <a:t>编程使用的链表</a:t>
              </a:r>
              <a:endParaRPr lang="en-US" altLang="zh-CN" sz="1200">
                <a:solidFill>
                  <a:schemeClr val="tx1"/>
                </a:solidFill>
                <a:latin typeface="Times New Roman" panose="02020603050405020304" pitchFamily="18" charset="0"/>
              </a:endParaRPr>
            </a:p>
          </p:txBody>
        </p:sp>
        <p:sp>
          <p:nvSpPr>
            <p:cNvPr id="61532" name="Line 195">
              <a:extLst>
                <a:ext uri="{FF2B5EF4-FFF2-40B4-BE49-F238E27FC236}">
                  <a16:creationId xmlns:a16="http://schemas.microsoft.com/office/drawing/2014/main" id="{7F7BC993-4BFD-4FF6-9950-78365488BC67}"/>
                </a:ext>
              </a:extLst>
            </p:cNvPr>
            <p:cNvSpPr>
              <a:spLocks noChangeShapeType="1"/>
            </p:cNvSpPr>
            <p:nvPr/>
          </p:nvSpPr>
          <p:spPr bwMode="auto">
            <a:xfrm>
              <a:off x="3303" y="3559"/>
              <a:ext cx="28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533" name="Text Box 196">
              <a:extLst>
                <a:ext uri="{FF2B5EF4-FFF2-40B4-BE49-F238E27FC236}">
                  <a16:creationId xmlns:a16="http://schemas.microsoft.com/office/drawing/2014/main" id="{13239A69-55DA-48AB-97FD-429F544CCD94}"/>
                </a:ext>
              </a:extLst>
            </p:cNvPr>
            <p:cNvSpPr txBox="1">
              <a:spLocks noChangeArrowheads="1"/>
            </p:cNvSpPr>
            <p:nvPr/>
          </p:nvSpPr>
          <p:spPr bwMode="auto">
            <a:xfrm>
              <a:off x="3598" y="3469"/>
              <a:ext cx="20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400">
                <a:solidFill>
                  <a:schemeClr val="tx1"/>
                </a:solidFill>
                <a:latin typeface="Times New Roman" panose="02020603050405020304" pitchFamily="18" charset="0"/>
              </a:endParaRPr>
            </a:p>
          </p:txBody>
        </p:sp>
        <p:sp>
          <p:nvSpPr>
            <p:cNvPr id="61534" name="Text Box 197">
              <a:extLst>
                <a:ext uri="{FF2B5EF4-FFF2-40B4-BE49-F238E27FC236}">
                  <a16:creationId xmlns:a16="http://schemas.microsoft.com/office/drawing/2014/main" id="{25466199-102E-4E37-8E4D-A6D46DF527E2}"/>
                </a:ext>
              </a:extLst>
            </p:cNvPr>
            <p:cNvSpPr txBox="1">
              <a:spLocks noChangeArrowheads="1"/>
            </p:cNvSpPr>
            <p:nvPr/>
          </p:nvSpPr>
          <p:spPr bwMode="auto">
            <a:xfrm>
              <a:off x="3799" y="3469"/>
              <a:ext cx="140"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a:solidFill>
                  <a:schemeClr val="tx2"/>
                </a:solidFill>
                <a:latin typeface="Times New Roman" panose="02020603050405020304" pitchFamily="18" charset="0"/>
              </a:endParaRPr>
            </a:p>
          </p:txBody>
        </p:sp>
        <p:sp>
          <p:nvSpPr>
            <p:cNvPr id="61535" name="Line 198">
              <a:extLst>
                <a:ext uri="{FF2B5EF4-FFF2-40B4-BE49-F238E27FC236}">
                  <a16:creationId xmlns:a16="http://schemas.microsoft.com/office/drawing/2014/main" id="{807178F9-A7F4-402E-B36C-771F3DFD2583}"/>
                </a:ext>
              </a:extLst>
            </p:cNvPr>
            <p:cNvSpPr>
              <a:spLocks noChangeShapeType="1"/>
            </p:cNvSpPr>
            <p:nvPr/>
          </p:nvSpPr>
          <p:spPr bwMode="auto">
            <a:xfrm>
              <a:off x="974" y="1857"/>
              <a:ext cx="3231" cy="0"/>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6" name="Line 199">
              <a:extLst>
                <a:ext uri="{FF2B5EF4-FFF2-40B4-BE49-F238E27FC236}">
                  <a16:creationId xmlns:a16="http://schemas.microsoft.com/office/drawing/2014/main" id="{9E88B151-B929-431D-B58A-E8B6827BA476}"/>
                </a:ext>
              </a:extLst>
            </p:cNvPr>
            <p:cNvSpPr>
              <a:spLocks noChangeShapeType="1"/>
            </p:cNvSpPr>
            <p:nvPr/>
          </p:nvSpPr>
          <p:spPr bwMode="auto">
            <a:xfrm>
              <a:off x="974" y="2961"/>
              <a:ext cx="3231" cy="0"/>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537" name="Text Box 200">
              <a:extLst>
                <a:ext uri="{FF2B5EF4-FFF2-40B4-BE49-F238E27FC236}">
                  <a16:creationId xmlns:a16="http://schemas.microsoft.com/office/drawing/2014/main" id="{7BAE976C-E2C3-4A5E-BE8E-41C721E0FC98}"/>
                </a:ext>
              </a:extLst>
            </p:cNvPr>
            <p:cNvSpPr txBox="1">
              <a:spLocks noChangeArrowheads="1"/>
            </p:cNvSpPr>
            <p:nvPr/>
          </p:nvSpPr>
          <p:spPr bwMode="auto">
            <a:xfrm>
              <a:off x="953" y="2390"/>
              <a:ext cx="93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200">
                  <a:solidFill>
                    <a:schemeClr val="tx1"/>
                  </a:solidFill>
                  <a:latin typeface="Times New Roman" panose="02020603050405020304" pitchFamily="18" charset="0"/>
                </a:rPr>
                <a:t>编程使用的链表</a:t>
              </a:r>
              <a:endParaRPr lang="en-US" altLang="zh-CN" sz="1200">
                <a:solidFill>
                  <a:schemeClr val="tx1"/>
                </a:solidFill>
                <a:latin typeface="Times New Roman" panose="02020603050405020304" pitchFamily="18" charset="0"/>
              </a:endParaRPr>
            </a:p>
          </p:txBody>
        </p:sp>
        <p:sp>
          <p:nvSpPr>
            <p:cNvPr id="61538" name="Text Box 201">
              <a:extLst>
                <a:ext uri="{FF2B5EF4-FFF2-40B4-BE49-F238E27FC236}">
                  <a16:creationId xmlns:a16="http://schemas.microsoft.com/office/drawing/2014/main" id="{91D003DA-19D7-43D3-9E7D-B31C320C67CD}"/>
                </a:ext>
              </a:extLst>
            </p:cNvPr>
            <p:cNvSpPr txBox="1">
              <a:spLocks noChangeArrowheads="1"/>
            </p:cNvSpPr>
            <p:nvPr/>
          </p:nvSpPr>
          <p:spPr bwMode="auto">
            <a:xfrm>
              <a:off x="953" y="1287"/>
              <a:ext cx="93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200">
                  <a:solidFill>
                    <a:schemeClr val="tx1"/>
                  </a:solidFill>
                  <a:latin typeface="Times New Roman" panose="02020603050405020304" pitchFamily="18" charset="0"/>
                </a:rPr>
                <a:t>编程使用的链表</a:t>
              </a:r>
              <a:endParaRPr lang="en-US" altLang="zh-CN" sz="1200">
                <a:solidFill>
                  <a:schemeClr val="tx1"/>
                </a:solidFill>
                <a:latin typeface="Times New Roman" panose="02020603050405020304" pitchFamily="18" charset="0"/>
              </a:endParaRPr>
            </a:p>
          </p:txBody>
        </p:sp>
        <p:sp>
          <p:nvSpPr>
            <p:cNvPr id="61539" name="Text Box 202">
              <a:extLst>
                <a:ext uri="{FF2B5EF4-FFF2-40B4-BE49-F238E27FC236}">
                  <a16:creationId xmlns:a16="http://schemas.microsoft.com/office/drawing/2014/main" id="{B191E911-C319-458C-A1AF-EF5BB15889D8}"/>
                </a:ext>
              </a:extLst>
            </p:cNvPr>
            <p:cNvSpPr txBox="1">
              <a:spLocks noChangeArrowheads="1"/>
            </p:cNvSpPr>
            <p:nvPr/>
          </p:nvSpPr>
          <p:spPr bwMode="auto">
            <a:xfrm>
              <a:off x="816" y="2530"/>
              <a:ext cx="44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400">
                  <a:solidFill>
                    <a:schemeClr val="tx1"/>
                  </a:solidFill>
                  <a:latin typeface="Times New Roman" panose="02020603050405020304" pitchFamily="18" charset="0"/>
                </a:rPr>
                <a:t>head</a:t>
              </a:r>
            </a:p>
          </p:txBody>
        </p:sp>
        <p:sp>
          <p:nvSpPr>
            <p:cNvPr id="61540" name="Text Box 203">
              <a:extLst>
                <a:ext uri="{FF2B5EF4-FFF2-40B4-BE49-F238E27FC236}">
                  <a16:creationId xmlns:a16="http://schemas.microsoft.com/office/drawing/2014/main" id="{47AAD3D7-DF63-404F-BDD3-775E25C69C9E}"/>
                </a:ext>
              </a:extLst>
            </p:cNvPr>
            <p:cNvSpPr txBox="1">
              <a:spLocks noChangeArrowheads="1"/>
            </p:cNvSpPr>
            <p:nvPr/>
          </p:nvSpPr>
          <p:spPr bwMode="auto">
            <a:xfrm>
              <a:off x="851" y="1427"/>
              <a:ext cx="44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400">
                  <a:solidFill>
                    <a:schemeClr val="tx1"/>
                  </a:solidFill>
                  <a:latin typeface="Times New Roman" panose="02020603050405020304" pitchFamily="18" charset="0"/>
                </a:rPr>
                <a:t>head</a:t>
              </a:r>
            </a:p>
          </p:txBody>
        </p:sp>
      </p:grpSp>
      <p:sp>
        <p:nvSpPr>
          <p:cNvPr id="61447" name="Line 204">
            <a:extLst>
              <a:ext uri="{FF2B5EF4-FFF2-40B4-BE49-F238E27FC236}">
                <a16:creationId xmlns:a16="http://schemas.microsoft.com/office/drawing/2014/main" id="{0948586B-F494-4658-B77D-94D6CD159594}"/>
              </a:ext>
            </a:extLst>
          </p:cNvPr>
          <p:cNvSpPr>
            <a:spLocks noChangeShapeType="1"/>
          </p:cNvSpPr>
          <p:nvPr/>
        </p:nvSpPr>
        <p:spPr bwMode="auto">
          <a:xfrm>
            <a:off x="3419475" y="1206500"/>
            <a:ext cx="0" cy="4267200"/>
          </a:xfrm>
          <a:prstGeom prst="line">
            <a:avLst/>
          </a:prstGeom>
          <a:noFill/>
          <a:ln w="9525">
            <a:solidFill>
              <a:schemeClr val="hlink"/>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8" name="Line 205">
            <a:extLst>
              <a:ext uri="{FF2B5EF4-FFF2-40B4-BE49-F238E27FC236}">
                <a16:creationId xmlns:a16="http://schemas.microsoft.com/office/drawing/2014/main" id="{53A004D0-0814-4464-AEB2-95968C6DFC7B}"/>
              </a:ext>
            </a:extLst>
          </p:cNvPr>
          <p:cNvSpPr>
            <a:spLocks noChangeShapeType="1"/>
          </p:cNvSpPr>
          <p:nvPr/>
        </p:nvSpPr>
        <p:spPr bwMode="auto">
          <a:xfrm>
            <a:off x="3363913" y="5445125"/>
            <a:ext cx="5757862" cy="0"/>
          </a:xfrm>
          <a:prstGeom prst="line">
            <a:avLst/>
          </a:prstGeom>
          <a:noFill/>
          <a:ln w="9525">
            <a:solidFill>
              <a:schemeClr val="hlink"/>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449" name="Text Box 206">
            <a:extLst>
              <a:ext uri="{FF2B5EF4-FFF2-40B4-BE49-F238E27FC236}">
                <a16:creationId xmlns:a16="http://schemas.microsoft.com/office/drawing/2014/main" id="{8082A8B2-F8E3-4C62-BFE2-8D0B1F6D39C5}"/>
              </a:ext>
            </a:extLst>
          </p:cNvPr>
          <p:cNvSpPr txBox="1">
            <a:spLocks noChangeArrowheads="1"/>
          </p:cNvSpPr>
          <p:nvPr/>
        </p:nvSpPr>
        <p:spPr bwMode="auto">
          <a:xfrm>
            <a:off x="4321175" y="2895600"/>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en-US" altLang="zh-CN" sz="1400" b="0">
                <a:solidFill>
                  <a:schemeClr val="tx1"/>
                </a:solidFill>
                <a:latin typeface="Times New Roman" panose="02020603050405020304" pitchFamily="18" charset="0"/>
              </a:rPr>
              <a:t>p</a:t>
            </a:r>
          </a:p>
        </p:txBody>
      </p:sp>
      <p:sp>
        <p:nvSpPr>
          <p:cNvPr id="61450" name="Line 207">
            <a:extLst>
              <a:ext uri="{FF2B5EF4-FFF2-40B4-BE49-F238E27FC236}">
                <a16:creationId xmlns:a16="http://schemas.microsoft.com/office/drawing/2014/main" id="{FB437F0F-488E-4D43-89F4-6E54CF562B0A}"/>
              </a:ext>
            </a:extLst>
          </p:cNvPr>
          <p:cNvSpPr>
            <a:spLocks noChangeShapeType="1"/>
          </p:cNvSpPr>
          <p:nvPr/>
        </p:nvSpPr>
        <p:spPr bwMode="auto">
          <a:xfrm>
            <a:off x="4572000" y="3068638"/>
            <a:ext cx="2159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1451" name="Text Box 208">
            <a:extLst>
              <a:ext uri="{FF2B5EF4-FFF2-40B4-BE49-F238E27FC236}">
                <a16:creationId xmlns:a16="http://schemas.microsoft.com/office/drawing/2014/main" id="{82C294C8-509A-4B8F-8F3E-A96B92D7A2B0}"/>
              </a:ext>
            </a:extLst>
          </p:cNvPr>
          <p:cNvSpPr txBox="1">
            <a:spLocks noChangeArrowheads="1"/>
          </p:cNvSpPr>
          <p:nvPr/>
        </p:nvSpPr>
        <p:spPr bwMode="auto">
          <a:xfrm>
            <a:off x="4500563" y="393382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en-US" altLang="zh-CN" sz="1400" b="0">
                <a:solidFill>
                  <a:schemeClr val="tx1"/>
                </a:solidFill>
                <a:latin typeface="Times New Roman" panose="02020603050405020304" pitchFamily="18" charset="0"/>
              </a:rPr>
              <a:t>q</a:t>
            </a:r>
          </a:p>
        </p:txBody>
      </p:sp>
      <p:sp>
        <p:nvSpPr>
          <p:cNvPr id="61452" name="Line 209">
            <a:extLst>
              <a:ext uri="{FF2B5EF4-FFF2-40B4-BE49-F238E27FC236}">
                <a16:creationId xmlns:a16="http://schemas.microsoft.com/office/drawing/2014/main" id="{6E13FC9D-467F-44E2-BDC8-E1B093D29441}"/>
              </a:ext>
            </a:extLst>
          </p:cNvPr>
          <p:cNvSpPr>
            <a:spLocks noChangeShapeType="1"/>
          </p:cNvSpPr>
          <p:nvPr/>
        </p:nvSpPr>
        <p:spPr bwMode="auto">
          <a:xfrm flipV="1">
            <a:off x="4787900" y="4005263"/>
            <a:ext cx="215900"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3" name="Rectangle 2">
            <a:extLst>
              <a:ext uri="{FF2B5EF4-FFF2-40B4-BE49-F238E27FC236}">
                <a16:creationId xmlns:a16="http://schemas.microsoft.com/office/drawing/2014/main" id="{E7BC45DB-3D94-43B7-B823-9A2AC116B475}"/>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3.2</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线性表</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3">
            <a:extLst>
              <a:ext uri="{FF2B5EF4-FFF2-40B4-BE49-F238E27FC236}">
                <a16:creationId xmlns:a16="http://schemas.microsoft.com/office/drawing/2014/main" id="{701165E7-102B-4CBF-B481-3D96B8A992E3}"/>
              </a:ext>
            </a:extLst>
          </p:cNvPr>
          <p:cNvSpPr>
            <a:spLocks noGrp="1" noChangeArrowheads="1"/>
          </p:cNvSpPr>
          <p:nvPr>
            <p:ph idx="1"/>
          </p:nvPr>
        </p:nvSpPr>
        <p:spPr>
          <a:xfrm>
            <a:off x="137864" y="1094184"/>
            <a:ext cx="8610600" cy="5791200"/>
          </a:xfrm>
        </p:spPr>
        <p:txBody>
          <a:bodyPr/>
          <a:lstStyle/>
          <a:p>
            <a:pPr marL="285750" indent="-285750">
              <a:lnSpc>
                <a:spcPct val="90000"/>
              </a:lnSpc>
            </a:pP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链式存储的线性表</a:t>
            </a:r>
          </a:p>
          <a:p>
            <a:pPr marL="285750" indent="-285750">
              <a:lnSpc>
                <a:spcPct val="90000"/>
              </a:lnSpc>
              <a:buFontTx/>
              <a:buNone/>
            </a:pPr>
            <a:r>
              <a:rPr lang="zh-CN" altLang="en-US" sz="18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删除（</a:t>
            </a:r>
            <a:r>
              <a:rPr lang="en-US" altLang="zh-CN" sz="18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delete）</a:t>
            </a:r>
          </a:p>
          <a:p>
            <a:pPr marL="285750" indent="-285750">
              <a:lnSpc>
                <a:spcPct val="90000"/>
              </a:lnSpc>
              <a:buFontTx/>
              <a:buNone/>
            </a:pPr>
            <a:r>
              <a:rPr lang="en-US" altLang="zh-CN" sz="1600" dirty="0" err="1">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DeleteLinkedList</a:t>
            </a: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head, a )</a:t>
            </a:r>
          </a:p>
          <a:p>
            <a:pPr marL="285750" indent="-285750">
              <a:lnSpc>
                <a:spcPct val="90000"/>
              </a:lnSpc>
              <a:buFontTx/>
              <a:buNone/>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if ( head = Nil ) then { //</a:t>
            </a:r>
            <a:r>
              <a:rPr lang="zh-CN" altLang="en-US" sz="1600" dirty="0">
                <a:latin typeface="Times New Roman" panose="02020603050405020304" pitchFamily="18" charset="0"/>
                <a:ea typeface="华文中宋" panose="02010600040101010101" pitchFamily="2" charset="-122"/>
                <a:cs typeface="Times New Roman" panose="02020603050405020304" pitchFamily="18" charset="0"/>
              </a:rPr>
              <a:t>空表</a:t>
            </a:r>
          </a:p>
          <a:p>
            <a:pPr marL="285750" indent="-285750">
              <a:lnSpc>
                <a:spcPct val="90000"/>
              </a:lnSpc>
              <a:buFontTx/>
              <a:buNone/>
            </a:pPr>
            <a:r>
              <a:rPr lang="zh-CN" altLang="en-US" sz="1600"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return</a:t>
            </a:r>
          </a:p>
          <a:p>
            <a:pPr marL="285750" indent="-285750">
              <a:lnSpc>
                <a:spcPct val="90000"/>
              </a:lnSpc>
              <a:buFontTx/>
              <a:buNone/>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a:t>
            </a:r>
          </a:p>
          <a:p>
            <a:pPr marL="285750" indent="-285750">
              <a:lnSpc>
                <a:spcPct val="90000"/>
              </a:lnSpc>
              <a:buFontTx/>
              <a:buNone/>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if ( data( head ) = a ) then {</a:t>
            </a:r>
          </a:p>
          <a:p>
            <a:pPr marL="285750" indent="-285750">
              <a:lnSpc>
                <a:spcPct val="90000"/>
              </a:lnSpc>
              <a:buFontTx/>
              <a:buNone/>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s ← next( head )</a:t>
            </a:r>
          </a:p>
          <a:p>
            <a:pPr marL="285750" indent="-285750">
              <a:lnSpc>
                <a:spcPct val="90000"/>
              </a:lnSpc>
              <a:buFontTx/>
              <a:buNone/>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Ret( head )</a:t>
            </a:r>
          </a:p>
          <a:p>
            <a:pPr marL="285750" indent="-285750">
              <a:lnSpc>
                <a:spcPct val="90000"/>
              </a:lnSpc>
              <a:buFontTx/>
              <a:buNone/>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head ← s </a:t>
            </a:r>
          </a:p>
          <a:p>
            <a:pPr marL="285750" indent="-285750">
              <a:lnSpc>
                <a:spcPct val="90000"/>
              </a:lnSpc>
              <a:buFontTx/>
              <a:buNone/>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a:t>
            </a:r>
          </a:p>
          <a:p>
            <a:pPr marL="285750" indent="-285750">
              <a:lnSpc>
                <a:spcPct val="90000"/>
              </a:lnSpc>
              <a:buFontTx/>
              <a:buNone/>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else {</a:t>
            </a:r>
          </a:p>
          <a:p>
            <a:pPr marL="285750" indent="-285750">
              <a:lnSpc>
                <a:spcPct val="90000"/>
              </a:lnSpc>
              <a:buFontTx/>
              <a:buNone/>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1600" dirty="0" err="1">
                <a:latin typeface="Times New Roman" panose="02020603050405020304" pitchFamily="18" charset="0"/>
                <a:ea typeface="华文中宋" panose="02010600040101010101" pitchFamily="2" charset="-122"/>
                <a:cs typeface="Times New Roman" panose="02020603050405020304" pitchFamily="18" charset="0"/>
              </a:rPr>
              <a:t>LookFor</a:t>
            </a: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head, a, q )</a:t>
            </a:r>
          </a:p>
          <a:p>
            <a:pPr marL="285750" indent="-285750">
              <a:lnSpc>
                <a:spcPct val="90000"/>
              </a:lnSpc>
              <a:buFontTx/>
              <a:buNone/>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if ( next( q ) = Nil ) then</a:t>
            </a:r>
          </a:p>
          <a:p>
            <a:pPr marL="285750" indent="-285750">
              <a:lnSpc>
                <a:spcPct val="90000"/>
              </a:lnSpc>
              <a:buFontTx/>
              <a:buNone/>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 </a:t>
            </a:r>
            <a:r>
              <a:rPr lang="zh-CN" altLang="en-US" sz="1600" dirty="0">
                <a:latin typeface="Times New Roman" panose="02020603050405020304" pitchFamily="18" charset="0"/>
                <a:ea typeface="华文中宋" panose="02010600040101010101" pitchFamily="2" charset="-122"/>
                <a:cs typeface="Times New Roman" panose="02020603050405020304" pitchFamily="18" charset="0"/>
              </a:rPr>
              <a:t>无此结点 </a:t>
            </a: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return }</a:t>
            </a:r>
          </a:p>
          <a:p>
            <a:pPr marL="285750" indent="-285750">
              <a:lnSpc>
                <a:spcPct val="90000"/>
              </a:lnSpc>
              <a:buFontTx/>
              <a:buNone/>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p ← next( q )</a:t>
            </a:r>
          </a:p>
          <a:p>
            <a:pPr marL="285750" indent="-285750">
              <a:lnSpc>
                <a:spcPct val="90000"/>
              </a:lnSpc>
              <a:buFontTx/>
              <a:buNone/>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next( q ) = next( p )</a:t>
            </a:r>
          </a:p>
          <a:p>
            <a:pPr marL="285750" indent="-285750">
              <a:lnSpc>
                <a:spcPct val="90000"/>
              </a:lnSpc>
              <a:buFontTx/>
              <a:buNone/>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Ret( p )</a:t>
            </a:r>
          </a:p>
          <a:p>
            <a:pPr marL="285750" indent="-285750">
              <a:lnSpc>
                <a:spcPct val="90000"/>
              </a:lnSpc>
              <a:buFontTx/>
              <a:buNone/>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a:t>
            </a:r>
          </a:p>
          <a:p>
            <a:pPr marL="285750" indent="-285750">
              <a:lnSpc>
                <a:spcPct val="90000"/>
              </a:lnSpc>
              <a:buFontTx/>
              <a:buNone/>
            </a:pPr>
            <a:r>
              <a:rPr lang="en-US" altLang="zh-CN" sz="1600" dirty="0">
                <a:latin typeface="Times New Roman" panose="02020603050405020304" pitchFamily="18" charset="0"/>
                <a:ea typeface="华文中宋" panose="02010600040101010101" pitchFamily="2" charset="-122"/>
                <a:cs typeface="Times New Roman" panose="02020603050405020304" pitchFamily="18" charset="0"/>
              </a:rPr>
              <a:t>  return</a:t>
            </a:r>
          </a:p>
        </p:txBody>
      </p:sp>
      <p:sp>
        <p:nvSpPr>
          <p:cNvPr id="63490" name="灯片编号占位符 5">
            <a:extLst>
              <a:ext uri="{FF2B5EF4-FFF2-40B4-BE49-F238E27FC236}">
                <a16:creationId xmlns:a16="http://schemas.microsoft.com/office/drawing/2014/main" id="{2E7CBBE5-4223-42B6-BCC3-8DFFF6886F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7AF31EB9-16ED-49D5-A42B-000D33137A5B}" type="slidenum">
              <a:rPr lang="zh-CN" altLang="en-US" sz="1400" b="0" smtClean="0">
                <a:latin typeface="Arial" panose="020B0604020202020204" pitchFamily="34" charset="0"/>
              </a:rPr>
              <a:pPr>
                <a:spcBef>
                  <a:spcPct val="0"/>
                </a:spcBef>
                <a:buFontTx/>
                <a:buNone/>
              </a:pPr>
              <a:t>26</a:t>
            </a:fld>
            <a:endParaRPr lang="en-US" altLang="zh-CN" sz="1400" b="0">
              <a:latin typeface="Times New Roman" panose="02020603050405020304" pitchFamily="18" charset="0"/>
            </a:endParaRPr>
          </a:p>
        </p:txBody>
      </p:sp>
      <p:sp>
        <p:nvSpPr>
          <p:cNvPr id="63493" name="Line 93">
            <a:extLst>
              <a:ext uri="{FF2B5EF4-FFF2-40B4-BE49-F238E27FC236}">
                <a16:creationId xmlns:a16="http://schemas.microsoft.com/office/drawing/2014/main" id="{036FC9C3-9A73-45E1-A7D2-8EFFA323EAB0}"/>
              </a:ext>
            </a:extLst>
          </p:cNvPr>
          <p:cNvSpPr>
            <a:spLocks noChangeShapeType="1"/>
          </p:cNvSpPr>
          <p:nvPr/>
        </p:nvSpPr>
        <p:spPr bwMode="auto">
          <a:xfrm>
            <a:off x="3491880" y="1682080"/>
            <a:ext cx="0" cy="4267200"/>
          </a:xfrm>
          <a:prstGeom prst="line">
            <a:avLst/>
          </a:prstGeom>
          <a:noFill/>
          <a:ln w="9525">
            <a:solidFill>
              <a:schemeClr val="hlink"/>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494" name="Line 94">
            <a:extLst>
              <a:ext uri="{FF2B5EF4-FFF2-40B4-BE49-F238E27FC236}">
                <a16:creationId xmlns:a16="http://schemas.microsoft.com/office/drawing/2014/main" id="{BED0BDB1-9B5C-4389-85AE-377BE9F9C5E3}"/>
              </a:ext>
            </a:extLst>
          </p:cNvPr>
          <p:cNvSpPr>
            <a:spLocks noChangeShapeType="1"/>
          </p:cNvSpPr>
          <p:nvPr/>
        </p:nvSpPr>
        <p:spPr bwMode="auto">
          <a:xfrm>
            <a:off x="3779912" y="6381328"/>
            <a:ext cx="5038725" cy="0"/>
          </a:xfrm>
          <a:prstGeom prst="line">
            <a:avLst/>
          </a:prstGeom>
          <a:noFill/>
          <a:ln w="9525">
            <a:solidFill>
              <a:schemeClr val="hlink"/>
            </a:solidFill>
            <a:prstDash val="lgDash"/>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3495" name="Group 184">
            <a:extLst>
              <a:ext uri="{FF2B5EF4-FFF2-40B4-BE49-F238E27FC236}">
                <a16:creationId xmlns:a16="http://schemas.microsoft.com/office/drawing/2014/main" id="{6E56B6CB-44A3-4861-BD76-8B863FBA78CB}"/>
              </a:ext>
            </a:extLst>
          </p:cNvPr>
          <p:cNvGrpSpPr>
            <a:grpSpLocks/>
          </p:cNvGrpSpPr>
          <p:nvPr/>
        </p:nvGrpSpPr>
        <p:grpSpPr bwMode="auto">
          <a:xfrm>
            <a:off x="3635896" y="1853530"/>
            <a:ext cx="5486400" cy="4095750"/>
            <a:chOff x="816" y="1082"/>
            <a:chExt cx="3456" cy="2580"/>
          </a:xfrm>
        </p:grpSpPr>
        <p:sp>
          <p:nvSpPr>
            <p:cNvPr id="63500" name="Text Box 185">
              <a:extLst>
                <a:ext uri="{FF2B5EF4-FFF2-40B4-BE49-F238E27FC236}">
                  <a16:creationId xmlns:a16="http://schemas.microsoft.com/office/drawing/2014/main" id="{393706B3-59CC-4565-A183-CF30CD3B9D4D}"/>
                </a:ext>
              </a:extLst>
            </p:cNvPr>
            <p:cNvSpPr txBox="1">
              <a:spLocks noChangeArrowheads="1"/>
            </p:cNvSpPr>
            <p:nvPr/>
          </p:nvSpPr>
          <p:spPr bwMode="auto">
            <a:xfrm>
              <a:off x="1234" y="1521"/>
              <a:ext cx="188"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b="0">
                <a:solidFill>
                  <a:schemeClr val="tx1"/>
                </a:solidFill>
                <a:latin typeface="Times New Roman" panose="02020603050405020304" pitchFamily="18" charset="0"/>
              </a:endParaRPr>
            </a:p>
          </p:txBody>
        </p:sp>
        <p:sp>
          <p:nvSpPr>
            <p:cNvPr id="63501" name="Text Box 186">
              <a:extLst>
                <a:ext uri="{FF2B5EF4-FFF2-40B4-BE49-F238E27FC236}">
                  <a16:creationId xmlns:a16="http://schemas.microsoft.com/office/drawing/2014/main" id="{8257ABCA-4E7B-4317-BF9F-7ED479B669E6}"/>
                </a:ext>
              </a:extLst>
            </p:cNvPr>
            <p:cNvSpPr txBox="1">
              <a:spLocks noChangeArrowheads="1"/>
            </p:cNvSpPr>
            <p:nvPr/>
          </p:nvSpPr>
          <p:spPr bwMode="auto">
            <a:xfrm>
              <a:off x="1422" y="1521"/>
              <a:ext cx="13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b="0">
                <a:solidFill>
                  <a:schemeClr val="tx2"/>
                </a:solidFill>
                <a:latin typeface="Times New Roman" panose="02020603050405020304" pitchFamily="18" charset="0"/>
              </a:endParaRPr>
            </a:p>
          </p:txBody>
        </p:sp>
        <p:sp>
          <p:nvSpPr>
            <p:cNvPr id="63502" name="Line 187">
              <a:extLst>
                <a:ext uri="{FF2B5EF4-FFF2-40B4-BE49-F238E27FC236}">
                  <a16:creationId xmlns:a16="http://schemas.microsoft.com/office/drawing/2014/main" id="{6347D112-171C-4080-9A98-5E8F231CBD08}"/>
                </a:ext>
              </a:extLst>
            </p:cNvPr>
            <p:cNvSpPr>
              <a:spLocks noChangeShapeType="1"/>
            </p:cNvSpPr>
            <p:nvPr/>
          </p:nvSpPr>
          <p:spPr bwMode="auto">
            <a:xfrm flipV="1">
              <a:off x="1054" y="1613"/>
              <a:ext cx="16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3" name="Line 188">
              <a:extLst>
                <a:ext uri="{FF2B5EF4-FFF2-40B4-BE49-F238E27FC236}">
                  <a16:creationId xmlns:a16="http://schemas.microsoft.com/office/drawing/2014/main" id="{E611F1C0-B8A6-448F-8113-8251A4336EE2}"/>
                </a:ext>
              </a:extLst>
            </p:cNvPr>
            <p:cNvSpPr>
              <a:spLocks noChangeShapeType="1"/>
            </p:cNvSpPr>
            <p:nvPr/>
          </p:nvSpPr>
          <p:spPr bwMode="auto">
            <a:xfrm>
              <a:off x="1498" y="1605"/>
              <a:ext cx="332" cy="0"/>
            </a:xfrm>
            <a:prstGeom prst="line">
              <a:avLst/>
            </a:prstGeom>
            <a:noFill/>
            <a:ln w="9525">
              <a:solidFill>
                <a:schemeClr val="tx1"/>
              </a:solidFill>
              <a:prstDash val="lgDashDot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4" name="Text Box 189">
              <a:extLst>
                <a:ext uri="{FF2B5EF4-FFF2-40B4-BE49-F238E27FC236}">
                  <a16:creationId xmlns:a16="http://schemas.microsoft.com/office/drawing/2014/main" id="{60C1EC76-762B-475F-95B2-F496D22C0BAC}"/>
                </a:ext>
              </a:extLst>
            </p:cNvPr>
            <p:cNvSpPr txBox="1">
              <a:spLocks noChangeArrowheads="1"/>
            </p:cNvSpPr>
            <p:nvPr/>
          </p:nvSpPr>
          <p:spPr bwMode="auto">
            <a:xfrm>
              <a:off x="3264" y="1170"/>
              <a:ext cx="49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200" b="0">
                  <a:solidFill>
                    <a:schemeClr val="tx1"/>
                  </a:solidFill>
                  <a:latin typeface="Times New Roman" panose="02020603050405020304" pitchFamily="18" charset="0"/>
                </a:rPr>
                <a:t>分配池</a:t>
              </a:r>
            </a:p>
          </p:txBody>
        </p:sp>
        <p:sp>
          <p:nvSpPr>
            <p:cNvPr id="63505" name="Line 190">
              <a:extLst>
                <a:ext uri="{FF2B5EF4-FFF2-40B4-BE49-F238E27FC236}">
                  <a16:creationId xmlns:a16="http://schemas.microsoft.com/office/drawing/2014/main" id="{E65F9495-A0FB-4561-8AB1-FA4395DD1FE2}"/>
                </a:ext>
              </a:extLst>
            </p:cNvPr>
            <p:cNvSpPr>
              <a:spLocks noChangeShapeType="1"/>
            </p:cNvSpPr>
            <p:nvPr/>
          </p:nvSpPr>
          <p:spPr bwMode="auto">
            <a:xfrm>
              <a:off x="2106" y="1611"/>
              <a:ext cx="26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06" name="Text Box 191">
              <a:extLst>
                <a:ext uri="{FF2B5EF4-FFF2-40B4-BE49-F238E27FC236}">
                  <a16:creationId xmlns:a16="http://schemas.microsoft.com/office/drawing/2014/main" id="{AC1455F8-04B4-40D1-A946-CF31BE4F24AC}"/>
                </a:ext>
              </a:extLst>
            </p:cNvPr>
            <p:cNvSpPr txBox="1">
              <a:spLocks noChangeArrowheads="1"/>
            </p:cNvSpPr>
            <p:nvPr/>
          </p:nvSpPr>
          <p:spPr bwMode="auto">
            <a:xfrm>
              <a:off x="1843" y="1521"/>
              <a:ext cx="18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b="0">
                <a:solidFill>
                  <a:schemeClr val="tx1"/>
                </a:solidFill>
                <a:latin typeface="Times New Roman" panose="02020603050405020304" pitchFamily="18" charset="0"/>
              </a:endParaRPr>
            </a:p>
          </p:txBody>
        </p:sp>
        <p:sp>
          <p:nvSpPr>
            <p:cNvPr id="63507" name="Text Box 192">
              <a:extLst>
                <a:ext uri="{FF2B5EF4-FFF2-40B4-BE49-F238E27FC236}">
                  <a16:creationId xmlns:a16="http://schemas.microsoft.com/office/drawing/2014/main" id="{E9644723-66BF-4BF4-85E4-C3A0AF126D1E}"/>
                </a:ext>
              </a:extLst>
            </p:cNvPr>
            <p:cNvSpPr txBox="1">
              <a:spLocks noChangeArrowheads="1"/>
            </p:cNvSpPr>
            <p:nvPr/>
          </p:nvSpPr>
          <p:spPr bwMode="auto">
            <a:xfrm>
              <a:off x="2030" y="1521"/>
              <a:ext cx="13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b="0">
                <a:solidFill>
                  <a:schemeClr val="tx2"/>
                </a:solidFill>
                <a:latin typeface="Times New Roman" panose="02020603050405020304" pitchFamily="18" charset="0"/>
              </a:endParaRPr>
            </a:p>
          </p:txBody>
        </p:sp>
        <p:sp>
          <p:nvSpPr>
            <p:cNvPr id="63508" name="Text Box 193">
              <a:extLst>
                <a:ext uri="{FF2B5EF4-FFF2-40B4-BE49-F238E27FC236}">
                  <a16:creationId xmlns:a16="http://schemas.microsoft.com/office/drawing/2014/main" id="{6A292E65-C079-4952-BB9B-CC41E640AD70}"/>
                </a:ext>
              </a:extLst>
            </p:cNvPr>
            <p:cNvSpPr txBox="1">
              <a:spLocks noChangeArrowheads="1"/>
            </p:cNvSpPr>
            <p:nvPr/>
          </p:nvSpPr>
          <p:spPr bwMode="auto">
            <a:xfrm>
              <a:off x="2383" y="1521"/>
              <a:ext cx="18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400" b="0">
                  <a:solidFill>
                    <a:schemeClr val="tx1"/>
                  </a:solidFill>
                  <a:latin typeface="Times New Roman" panose="02020603050405020304" pitchFamily="18" charset="0"/>
                </a:rPr>
                <a:t>a</a:t>
              </a:r>
            </a:p>
          </p:txBody>
        </p:sp>
        <p:sp>
          <p:nvSpPr>
            <p:cNvPr id="63509" name="Text Box 194">
              <a:extLst>
                <a:ext uri="{FF2B5EF4-FFF2-40B4-BE49-F238E27FC236}">
                  <a16:creationId xmlns:a16="http://schemas.microsoft.com/office/drawing/2014/main" id="{669A3C68-7068-4FF2-BF13-826DB3203B92}"/>
                </a:ext>
              </a:extLst>
            </p:cNvPr>
            <p:cNvSpPr txBox="1">
              <a:spLocks noChangeArrowheads="1"/>
            </p:cNvSpPr>
            <p:nvPr/>
          </p:nvSpPr>
          <p:spPr bwMode="auto">
            <a:xfrm>
              <a:off x="2570" y="1521"/>
              <a:ext cx="13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b="0">
                <a:solidFill>
                  <a:schemeClr val="tx2"/>
                </a:solidFill>
                <a:latin typeface="Times New Roman" panose="02020603050405020304" pitchFamily="18" charset="0"/>
              </a:endParaRPr>
            </a:p>
          </p:txBody>
        </p:sp>
        <p:sp>
          <p:nvSpPr>
            <p:cNvPr id="63510" name="Line 195">
              <a:extLst>
                <a:ext uri="{FF2B5EF4-FFF2-40B4-BE49-F238E27FC236}">
                  <a16:creationId xmlns:a16="http://schemas.microsoft.com/office/drawing/2014/main" id="{76134B42-F24D-4A70-9A5F-6B40329C6F8C}"/>
                </a:ext>
              </a:extLst>
            </p:cNvPr>
            <p:cNvSpPr>
              <a:spLocks noChangeShapeType="1"/>
            </p:cNvSpPr>
            <p:nvPr/>
          </p:nvSpPr>
          <p:spPr bwMode="auto">
            <a:xfrm>
              <a:off x="2648" y="1611"/>
              <a:ext cx="26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11" name="Text Box 196">
              <a:extLst>
                <a:ext uri="{FF2B5EF4-FFF2-40B4-BE49-F238E27FC236}">
                  <a16:creationId xmlns:a16="http://schemas.microsoft.com/office/drawing/2014/main" id="{9E7CB240-DA3E-4518-8218-D115293BE89B}"/>
                </a:ext>
              </a:extLst>
            </p:cNvPr>
            <p:cNvSpPr txBox="1">
              <a:spLocks noChangeArrowheads="1"/>
            </p:cNvSpPr>
            <p:nvPr/>
          </p:nvSpPr>
          <p:spPr bwMode="auto">
            <a:xfrm>
              <a:off x="2924" y="1521"/>
              <a:ext cx="188"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b="0">
                <a:solidFill>
                  <a:schemeClr val="tx1"/>
                </a:solidFill>
                <a:latin typeface="Times New Roman" panose="02020603050405020304" pitchFamily="18" charset="0"/>
              </a:endParaRPr>
            </a:p>
          </p:txBody>
        </p:sp>
        <p:sp>
          <p:nvSpPr>
            <p:cNvPr id="63512" name="Text Box 197">
              <a:extLst>
                <a:ext uri="{FF2B5EF4-FFF2-40B4-BE49-F238E27FC236}">
                  <a16:creationId xmlns:a16="http://schemas.microsoft.com/office/drawing/2014/main" id="{A7FBE9D4-5BC5-4790-85B2-E852E7736702}"/>
                </a:ext>
              </a:extLst>
            </p:cNvPr>
            <p:cNvSpPr txBox="1">
              <a:spLocks noChangeArrowheads="1"/>
            </p:cNvSpPr>
            <p:nvPr/>
          </p:nvSpPr>
          <p:spPr bwMode="auto">
            <a:xfrm>
              <a:off x="3112" y="1521"/>
              <a:ext cx="13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b="0">
                <a:solidFill>
                  <a:schemeClr val="tx2"/>
                </a:solidFill>
                <a:latin typeface="Times New Roman" panose="02020603050405020304" pitchFamily="18" charset="0"/>
              </a:endParaRPr>
            </a:p>
          </p:txBody>
        </p:sp>
        <p:sp>
          <p:nvSpPr>
            <p:cNvPr id="63513" name="Line 198">
              <a:extLst>
                <a:ext uri="{FF2B5EF4-FFF2-40B4-BE49-F238E27FC236}">
                  <a16:creationId xmlns:a16="http://schemas.microsoft.com/office/drawing/2014/main" id="{6070B288-77D5-4BB0-A762-ED5DDA41A027}"/>
                </a:ext>
              </a:extLst>
            </p:cNvPr>
            <p:cNvSpPr>
              <a:spLocks noChangeShapeType="1"/>
            </p:cNvSpPr>
            <p:nvPr/>
          </p:nvSpPr>
          <p:spPr bwMode="auto">
            <a:xfrm>
              <a:off x="3188" y="1611"/>
              <a:ext cx="333" cy="0"/>
            </a:xfrm>
            <a:prstGeom prst="line">
              <a:avLst/>
            </a:prstGeom>
            <a:noFill/>
            <a:ln w="9525">
              <a:solidFill>
                <a:schemeClr val="tx1"/>
              </a:solidFill>
              <a:prstDash val="lgDashDot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14" name="Text Box 199">
              <a:extLst>
                <a:ext uri="{FF2B5EF4-FFF2-40B4-BE49-F238E27FC236}">
                  <a16:creationId xmlns:a16="http://schemas.microsoft.com/office/drawing/2014/main" id="{FC6AA961-DA9F-4754-BCAD-5D78B58675EF}"/>
                </a:ext>
              </a:extLst>
            </p:cNvPr>
            <p:cNvSpPr txBox="1">
              <a:spLocks noChangeArrowheads="1"/>
            </p:cNvSpPr>
            <p:nvPr/>
          </p:nvSpPr>
          <p:spPr bwMode="auto">
            <a:xfrm>
              <a:off x="3530" y="1521"/>
              <a:ext cx="189"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b="0">
                <a:solidFill>
                  <a:schemeClr val="tx1"/>
                </a:solidFill>
                <a:latin typeface="Times New Roman" panose="02020603050405020304" pitchFamily="18" charset="0"/>
              </a:endParaRPr>
            </a:p>
          </p:txBody>
        </p:sp>
        <p:sp>
          <p:nvSpPr>
            <p:cNvPr id="63515" name="Text Box 200">
              <a:extLst>
                <a:ext uri="{FF2B5EF4-FFF2-40B4-BE49-F238E27FC236}">
                  <a16:creationId xmlns:a16="http://schemas.microsoft.com/office/drawing/2014/main" id="{1CE4B6E1-658D-4225-95E9-0040146D5F05}"/>
                </a:ext>
              </a:extLst>
            </p:cNvPr>
            <p:cNvSpPr txBox="1">
              <a:spLocks noChangeArrowheads="1"/>
            </p:cNvSpPr>
            <p:nvPr/>
          </p:nvSpPr>
          <p:spPr bwMode="auto">
            <a:xfrm>
              <a:off x="3719" y="1521"/>
              <a:ext cx="13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400" b="0">
                  <a:solidFill>
                    <a:schemeClr val="tx2"/>
                  </a:solidFill>
                  <a:latin typeface="Times New Roman" panose="02020603050405020304" pitchFamily="18" charset="0"/>
                </a:rPr>
                <a:t>^</a:t>
              </a:r>
            </a:p>
          </p:txBody>
        </p:sp>
        <p:sp>
          <p:nvSpPr>
            <p:cNvPr id="63516" name="Line 201">
              <a:extLst>
                <a:ext uri="{FF2B5EF4-FFF2-40B4-BE49-F238E27FC236}">
                  <a16:creationId xmlns:a16="http://schemas.microsoft.com/office/drawing/2014/main" id="{4E6C0C9D-DD65-4834-A47A-DBBE514E55F7}"/>
                </a:ext>
              </a:extLst>
            </p:cNvPr>
            <p:cNvSpPr>
              <a:spLocks noChangeShapeType="1"/>
            </p:cNvSpPr>
            <p:nvPr/>
          </p:nvSpPr>
          <p:spPr bwMode="auto">
            <a:xfrm>
              <a:off x="2098" y="1254"/>
              <a:ext cx="16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17" name="Text Box 202">
              <a:extLst>
                <a:ext uri="{FF2B5EF4-FFF2-40B4-BE49-F238E27FC236}">
                  <a16:creationId xmlns:a16="http://schemas.microsoft.com/office/drawing/2014/main" id="{C3D0CBB7-E82D-4BE6-80B7-8AD294CAEA98}"/>
                </a:ext>
              </a:extLst>
            </p:cNvPr>
            <p:cNvSpPr txBox="1">
              <a:spLocks noChangeArrowheads="1"/>
            </p:cNvSpPr>
            <p:nvPr/>
          </p:nvSpPr>
          <p:spPr bwMode="auto">
            <a:xfrm>
              <a:off x="2277" y="1164"/>
              <a:ext cx="18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400" b="0">
                <a:solidFill>
                  <a:schemeClr val="tx1"/>
                </a:solidFill>
                <a:latin typeface="Times New Roman" panose="02020603050405020304" pitchFamily="18" charset="0"/>
              </a:endParaRPr>
            </a:p>
          </p:txBody>
        </p:sp>
        <p:sp>
          <p:nvSpPr>
            <p:cNvPr id="63518" name="Text Box 203">
              <a:extLst>
                <a:ext uri="{FF2B5EF4-FFF2-40B4-BE49-F238E27FC236}">
                  <a16:creationId xmlns:a16="http://schemas.microsoft.com/office/drawing/2014/main" id="{E5F72A11-9F08-43C8-A849-15017CDABD82}"/>
                </a:ext>
              </a:extLst>
            </p:cNvPr>
            <p:cNvSpPr txBox="1">
              <a:spLocks noChangeArrowheads="1"/>
            </p:cNvSpPr>
            <p:nvPr/>
          </p:nvSpPr>
          <p:spPr bwMode="auto">
            <a:xfrm>
              <a:off x="2464" y="1164"/>
              <a:ext cx="13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b="0">
                <a:solidFill>
                  <a:schemeClr val="tx2"/>
                </a:solidFill>
                <a:latin typeface="Times New Roman" panose="02020603050405020304" pitchFamily="18" charset="0"/>
              </a:endParaRPr>
            </a:p>
          </p:txBody>
        </p:sp>
        <p:sp>
          <p:nvSpPr>
            <p:cNvPr id="63519" name="Line 204">
              <a:extLst>
                <a:ext uri="{FF2B5EF4-FFF2-40B4-BE49-F238E27FC236}">
                  <a16:creationId xmlns:a16="http://schemas.microsoft.com/office/drawing/2014/main" id="{D8B32C2E-2C7F-47D9-AAB8-3DD303F9BC98}"/>
                </a:ext>
              </a:extLst>
            </p:cNvPr>
            <p:cNvSpPr>
              <a:spLocks noChangeShapeType="1"/>
            </p:cNvSpPr>
            <p:nvPr/>
          </p:nvSpPr>
          <p:spPr bwMode="auto">
            <a:xfrm>
              <a:off x="2530" y="1254"/>
              <a:ext cx="333" cy="0"/>
            </a:xfrm>
            <a:prstGeom prst="line">
              <a:avLst/>
            </a:prstGeom>
            <a:noFill/>
            <a:ln w="9525">
              <a:solidFill>
                <a:schemeClr val="tx1"/>
              </a:solidFill>
              <a:prstDash val="lgDashDot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20" name="Text Box 205">
              <a:extLst>
                <a:ext uri="{FF2B5EF4-FFF2-40B4-BE49-F238E27FC236}">
                  <a16:creationId xmlns:a16="http://schemas.microsoft.com/office/drawing/2014/main" id="{2601FFD2-3368-484F-B9A3-104DE304B4C5}"/>
                </a:ext>
              </a:extLst>
            </p:cNvPr>
            <p:cNvSpPr txBox="1">
              <a:spLocks noChangeArrowheads="1"/>
            </p:cNvSpPr>
            <p:nvPr/>
          </p:nvSpPr>
          <p:spPr bwMode="auto">
            <a:xfrm>
              <a:off x="2872" y="1164"/>
              <a:ext cx="189"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b="0">
                <a:solidFill>
                  <a:schemeClr val="tx1"/>
                </a:solidFill>
                <a:latin typeface="Times New Roman" panose="02020603050405020304" pitchFamily="18" charset="0"/>
              </a:endParaRPr>
            </a:p>
          </p:txBody>
        </p:sp>
        <p:sp>
          <p:nvSpPr>
            <p:cNvPr id="63521" name="Text Box 206">
              <a:extLst>
                <a:ext uri="{FF2B5EF4-FFF2-40B4-BE49-F238E27FC236}">
                  <a16:creationId xmlns:a16="http://schemas.microsoft.com/office/drawing/2014/main" id="{7BF4E8D9-AEC7-40ED-8CC2-B46A16465C9C}"/>
                </a:ext>
              </a:extLst>
            </p:cNvPr>
            <p:cNvSpPr txBox="1">
              <a:spLocks noChangeArrowheads="1"/>
            </p:cNvSpPr>
            <p:nvPr/>
          </p:nvSpPr>
          <p:spPr bwMode="auto">
            <a:xfrm>
              <a:off x="3061" y="1164"/>
              <a:ext cx="13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400" b="0">
                  <a:solidFill>
                    <a:schemeClr val="tx2"/>
                  </a:solidFill>
                  <a:latin typeface="Times New Roman" panose="02020603050405020304" pitchFamily="18" charset="0"/>
                </a:rPr>
                <a:t>^</a:t>
              </a:r>
            </a:p>
          </p:txBody>
        </p:sp>
        <p:sp>
          <p:nvSpPr>
            <p:cNvPr id="63522" name="Text Box 207">
              <a:extLst>
                <a:ext uri="{FF2B5EF4-FFF2-40B4-BE49-F238E27FC236}">
                  <a16:creationId xmlns:a16="http://schemas.microsoft.com/office/drawing/2014/main" id="{73273ED5-792A-4FF5-902F-A40E2B2000B0}"/>
                </a:ext>
              </a:extLst>
            </p:cNvPr>
            <p:cNvSpPr txBox="1">
              <a:spLocks noChangeArrowheads="1"/>
            </p:cNvSpPr>
            <p:nvPr/>
          </p:nvSpPr>
          <p:spPr bwMode="auto">
            <a:xfrm>
              <a:off x="1902" y="1082"/>
              <a:ext cx="2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r">
                <a:spcBef>
                  <a:spcPct val="50000"/>
                </a:spcBef>
                <a:buFontTx/>
                <a:buNone/>
              </a:pPr>
              <a:r>
                <a:rPr lang="en-US" altLang="zh-CN" sz="1400" b="0">
                  <a:solidFill>
                    <a:schemeClr val="tx1"/>
                  </a:solidFill>
                  <a:latin typeface="Times New Roman" panose="02020603050405020304" pitchFamily="18" charset="0"/>
                </a:rPr>
                <a:t>av</a:t>
              </a:r>
            </a:p>
          </p:txBody>
        </p:sp>
        <p:sp>
          <p:nvSpPr>
            <p:cNvPr id="63523" name="Text Box 208">
              <a:extLst>
                <a:ext uri="{FF2B5EF4-FFF2-40B4-BE49-F238E27FC236}">
                  <a16:creationId xmlns:a16="http://schemas.microsoft.com/office/drawing/2014/main" id="{40F67854-2DEE-4A8B-A360-57D7A257D69A}"/>
                </a:ext>
              </a:extLst>
            </p:cNvPr>
            <p:cNvSpPr txBox="1">
              <a:spLocks noChangeArrowheads="1"/>
            </p:cNvSpPr>
            <p:nvPr/>
          </p:nvSpPr>
          <p:spPr bwMode="auto">
            <a:xfrm>
              <a:off x="1215" y="2590"/>
              <a:ext cx="188"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b="0">
                <a:solidFill>
                  <a:schemeClr val="tx1"/>
                </a:solidFill>
                <a:latin typeface="Times New Roman" panose="02020603050405020304" pitchFamily="18" charset="0"/>
              </a:endParaRPr>
            </a:p>
          </p:txBody>
        </p:sp>
        <p:sp>
          <p:nvSpPr>
            <p:cNvPr id="63524" name="Text Box 209">
              <a:extLst>
                <a:ext uri="{FF2B5EF4-FFF2-40B4-BE49-F238E27FC236}">
                  <a16:creationId xmlns:a16="http://schemas.microsoft.com/office/drawing/2014/main" id="{F514D8EE-A0C4-4F96-8C83-127961901AC4}"/>
                </a:ext>
              </a:extLst>
            </p:cNvPr>
            <p:cNvSpPr txBox="1">
              <a:spLocks noChangeArrowheads="1"/>
            </p:cNvSpPr>
            <p:nvPr/>
          </p:nvSpPr>
          <p:spPr bwMode="auto">
            <a:xfrm>
              <a:off x="1403" y="2590"/>
              <a:ext cx="13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b="0">
                <a:solidFill>
                  <a:schemeClr val="tx2"/>
                </a:solidFill>
                <a:latin typeface="Times New Roman" panose="02020603050405020304" pitchFamily="18" charset="0"/>
              </a:endParaRPr>
            </a:p>
          </p:txBody>
        </p:sp>
        <p:sp>
          <p:nvSpPr>
            <p:cNvPr id="63525" name="Line 210">
              <a:extLst>
                <a:ext uri="{FF2B5EF4-FFF2-40B4-BE49-F238E27FC236}">
                  <a16:creationId xmlns:a16="http://schemas.microsoft.com/office/drawing/2014/main" id="{4B6EE861-217C-4DF1-99B3-7DCA0DB4FE27}"/>
                </a:ext>
              </a:extLst>
            </p:cNvPr>
            <p:cNvSpPr>
              <a:spLocks noChangeShapeType="1"/>
            </p:cNvSpPr>
            <p:nvPr/>
          </p:nvSpPr>
          <p:spPr bwMode="auto">
            <a:xfrm flipV="1">
              <a:off x="1035" y="2682"/>
              <a:ext cx="16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26" name="Line 211">
              <a:extLst>
                <a:ext uri="{FF2B5EF4-FFF2-40B4-BE49-F238E27FC236}">
                  <a16:creationId xmlns:a16="http://schemas.microsoft.com/office/drawing/2014/main" id="{F6642484-EB9F-4145-A1D5-F7F253D534F3}"/>
                </a:ext>
              </a:extLst>
            </p:cNvPr>
            <p:cNvSpPr>
              <a:spLocks noChangeShapeType="1"/>
            </p:cNvSpPr>
            <p:nvPr/>
          </p:nvSpPr>
          <p:spPr bwMode="auto">
            <a:xfrm>
              <a:off x="1479" y="2674"/>
              <a:ext cx="332" cy="0"/>
            </a:xfrm>
            <a:prstGeom prst="line">
              <a:avLst/>
            </a:prstGeom>
            <a:noFill/>
            <a:ln w="9525">
              <a:solidFill>
                <a:schemeClr val="tx1"/>
              </a:solidFill>
              <a:prstDash val="lgDashDot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27" name="Text Box 212">
              <a:extLst>
                <a:ext uri="{FF2B5EF4-FFF2-40B4-BE49-F238E27FC236}">
                  <a16:creationId xmlns:a16="http://schemas.microsoft.com/office/drawing/2014/main" id="{DE67A15A-65D3-4851-AE5F-9B2096D6EF69}"/>
                </a:ext>
              </a:extLst>
            </p:cNvPr>
            <p:cNvSpPr txBox="1">
              <a:spLocks noChangeArrowheads="1"/>
            </p:cNvSpPr>
            <p:nvPr/>
          </p:nvSpPr>
          <p:spPr bwMode="auto">
            <a:xfrm>
              <a:off x="3253" y="2048"/>
              <a:ext cx="49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200" b="0">
                  <a:solidFill>
                    <a:schemeClr val="tx1"/>
                  </a:solidFill>
                  <a:latin typeface="Times New Roman" panose="02020603050405020304" pitchFamily="18" charset="0"/>
                </a:rPr>
                <a:t>分配池</a:t>
              </a:r>
            </a:p>
          </p:txBody>
        </p:sp>
        <p:sp>
          <p:nvSpPr>
            <p:cNvPr id="63528" name="Line 213">
              <a:extLst>
                <a:ext uri="{FF2B5EF4-FFF2-40B4-BE49-F238E27FC236}">
                  <a16:creationId xmlns:a16="http://schemas.microsoft.com/office/drawing/2014/main" id="{95C4368D-A6DD-4032-B478-B2A3676D5CF3}"/>
                </a:ext>
              </a:extLst>
            </p:cNvPr>
            <p:cNvSpPr>
              <a:spLocks noChangeShapeType="1"/>
            </p:cNvSpPr>
            <p:nvPr/>
          </p:nvSpPr>
          <p:spPr bwMode="auto">
            <a:xfrm>
              <a:off x="2087" y="2680"/>
              <a:ext cx="267" cy="0"/>
            </a:xfrm>
            <a:prstGeom prst="line">
              <a:avLst/>
            </a:prstGeom>
            <a:noFill/>
            <a:ln w="9525">
              <a:solidFill>
                <a:schemeClr val="accent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29" name="Text Box 214">
              <a:extLst>
                <a:ext uri="{FF2B5EF4-FFF2-40B4-BE49-F238E27FC236}">
                  <a16:creationId xmlns:a16="http://schemas.microsoft.com/office/drawing/2014/main" id="{8B82C13D-6A3E-415F-B4D9-31EBA315941F}"/>
                </a:ext>
              </a:extLst>
            </p:cNvPr>
            <p:cNvSpPr txBox="1">
              <a:spLocks noChangeArrowheads="1"/>
            </p:cNvSpPr>
            <p:nvPr/>
          </p:nvSpPr>
          <p:spPr bwMode="auto">
            <a:xfrm>
              <a:off x="1824" y="2590"/>
              <a:ext cx="18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b="0">
                <a:solidFill>
                  <a:schemeClr val="tx1"/>
                </a:solidFill>
                <a:latin typeface="Times New Roman" panose="02020603050405020304" pitchFamily="18" charset="0"/>
              </a:endParaRPr>
            </a:p>
          </p:txBody>
        </p:sp>
        <p:sp>
          <p:nvSpPr>
            <p:cNvPr id="63530" name="Text Box 215">
              <a:extLst>
                <a:ext uri="{FF2B5EF4-FFF2-40B4-BE49-F238E27FC236}">
                  <a16:creationId xmlns:a16="http://schemas.microsoft.com/office/drawing/2014/main" id="{E4E2CC5A-E0B0-4C0C-8F83-4C60953375B2}"/>
                </a:ext>
              </a:extLst>
            </p:cNvPr>
            <p:cNvSpPr txBox="1">
              <a:spLocks noChangeArrowheads="1"/>
            </p:cNvSpPr>
            <p:nvPr/>
          </p:nvSpPr>
          <p:spPr bwMode="auto">
            <a:xfrm>
              <a:off x="2011" y="2590"/>
              <a:ext cx="132"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b="0">
                <a:solidFill>
                  <a:schemeClr val="tx2"/>
                </a:solidFill>
                <a:latin typeface="Times New Roman" panose="02020603050405020304" pitchFamily="18" charset="0"/>
              </a:endParaRPr>
            </a:p>
          </p:txBody>
        </p:sp>
        <p:sp>
          <p:nvSpPr>
            <p:cNvPr id="63531" name="Text Box 216">
              <a:extLst>
                <a:ext uri="{FF2B5EF4-FFF2-40B4-BE49-F238E27FC236}">
                  <a16:creationId xmlns:a16="http://schemas.microsoft.com/office/drawing/2014/main" id="{C282EB9D-7B83-42BA-872E-369EED400EF1}"/>
                </a:ext>
              </a:extLst>
            </p:cNvPr>
            <p:cNvSpPr txBox="1">
              <a:spLocks noChangeArrowheads="1"/>
            </p:cNvSpPr>
            <p:nvPr/>
          </p:nvSpPr>
          <p:spPr bwMode="auto">
            <a:xfrm>
              <a:off x="2364" y="2590"/>
              <a:ext cx="18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400" b="0">
                  <a:solidFill>
                    <a:schemeClr val="tx1"/>
                  </a:solidFill>
                  <a:latin typeface="Times New Roman" panose="02020603050405020304" pitchFamily="18" charset="0"/>
                </a:rPr>
                <a:t>a</a:t>
              </a:r>
            </a:p>
          </p:txBody>
        </p:sp>
        <p:sp>
          <p:nvSpPr>
            <p:cNvPr id="63532" name="Text Box 217">
              <a:extLst>
                <a:ext uri="{FF2B5EF4-FFF2-40B4-BE49-F238E27FC236}">
                  <a16:creationId xmlns:a16="http://schemas.microsoft.com/office/drawing/2014/main" id="{C0298459-8EFB-4068-B101-3A6AD2E2F746}"/>
                </a:ext>
              </a:extLst>
            </p:cNvPr>
            <p:cNvSpPr txBox="1">
              <a:spLocks noChangeArrowheads="1"/>
            </p:cNvSpPr>
            <p:nvPr/>
          </p:nvSpPr>
          <p:spPr bwMode="auto">
            <a:xfrm>
              <a:off x="2551" y="2590"/>
              <a:ext cx="132"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b="0">
                <a:solidFill>
                  <a:schemeClr val="tx2"/>
                </a:solidFill>
                <a:latin typeface="Times New Roman" panose="02020603050405020304" pitchFamily="18" charset="0"/>
              </a:endParaRPr>
            </a:p>
          </p:txBody>
        </p:sp>
        <p:sp>
          <p:nvSpPr>
            <p:cNvPr id="63533" name="Line 218">
              <a:extLst>
                <a:ext uri="{FF2B5EF4-FFF2-40B4-BE49-F238E27FC236}">
                  <a16:creationId xmlns:a16="http://schemas.microsoft.com/office/drawing/2014/main" id="{70D20206-E501-4EB7-808E-AB0293A3B6B0}"/>
                </a:ext>
              </a:extLst>
            </p:cNvPr>
            <p:cNvSpPr>
              <a:spLocks noChangeShapeType="1"/>
            </p:cNvSpPr>
            <p:nvPr/>
          </p:nvSpPr>
          <p:spPr bwMode="auto">
            <a:xfrm>
              <a:off x="2628" y="2680"/>
              <a:ext cx="266" cy="0"/>
            </a:xfrm>
            <a:prstGeom prst="line">
              <a:avLst/>
            </a:prstGeom>
            <a:noFill/>
            <a:ln w="9525">
              <a:solidFill>
                <a:schemeClr val="accent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34" name="Text Box 219">
              <a:extLst>
                <a:ext uri="{FF2B5EF4-FFF2-40B4-BE49-F238E27FC236}">
                  <a16:creationId xmlns:a16="http://schemas.microsoft.com/office/drawing/2014/main" id="{CEE79985-7BD0-417A-B5B8-F99C32B27C74}"/>
                </a:ext>
              </a:extLst>
            </p:cNvPr>
            <p:cNvSpPr txBox="1">
              <a:spLocks noChangeArrowheads="1"/>
            </p:cNvSpPr>
            <p:nvPr/>
          </p:nvSpPr>
          <p:spPr bwMode="auto">
            <a:xfrm>
              <a:off x="2905" y="2590"/>
              <a:ext cx="188"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b="0">
                <a:solidFill>
                  <a:schemeClr val="tx1"/>
                </a:solidFill>
                <a:latin typeface="Times New Roman" panose="02020603050405020304" pitchFamily="18" charset="0"/>
              </a:endParaRPr>
            </a:p>
          </p:txBody>
        </p:sp>
        <p:sp>
          <p:nvSpPr>
            <p:cNvPr id="63535" name="Text Box 220">
              <a:extLst>
                <a:ext uri="{FF2B5EF4-FFF2-40B4-BE49-F238E27FC236}">
                  <a16:creationId xmlns:a16="http://schemas.microsoft.com/office/drawing/2014/main" id="{0EACE4BD-AF09-4006-B562-09F03FD53DB8}"/>
                </a:ext>
              </a:extLst>
            </p:cNvPr>
            <p:cNvSpPr txBox="1">
              <a:spLocks noChangeArrowheads="1"/>
            </p:cNvSpPr>
            <p:nvPr/>
          </p:nvSpPr>
          <p:spPr bwMode="auto">
            <a:xfrm>
              <a:off x="3093" y="2590"/>
              <a:ext cx="13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b="0">
                <a:solidFill>
                  <a:schemeClr val="tx2"/>
                </a:solidFill>
                <a:latin typeface="Times New Roman" panose="02020603050405020304" pitchFamily="18" charset="0"/>
              </a:endParaRPr>
            </a:p>
          </p:txBody>
        </p:sp>
        <p:sp>
          <p:nvSpPr>
            <p:cNvPr id="63536" name="Line 221">
              <a:extLst>
                <a:ext uri="{FF2B5EF4-FFF2-40B4-BE49-F238E27FC236}">
                  <a16:creationId xmlns:a16="http://schemas.microsoft.com/office/drawing/2014/main" id="{C9C39694-6755-4999-A779-C15F80B39F61}"/>
                </a:ext>
              </a:extLst>
            </p:cNvPr>
            <p:cNvSpPr>
              <a:spLocks noChangeShapeType="1"/>
            </p:cNvSpPr>
            <p:nvPr/>
          </p:nvSpPr>
          <p:spPr bwMode="auto">
            <a:xfrm>
              <a:off x="3169" y="2680"/>
              <a:ext cx="333" cy="0"/>
            </a:xfrm>
            <a:prstGeom prst="line">
              <a:avLst/>
            </a:prstGeom>
            <a:noFill/>
            <a:ln w="9525">
              <a:solidFill>
                <a:schemeClr val="tx1"/>
              </a:solidFill>
              <a:prstDash val="lgDashDot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37" name="Text Box 222">
              <a:extLst>
                <a:ext uri="{FF2B5EF4-FFF2-40B4-BE49-F238E27FC236}">
                  <a16:creationId xmlns:a16="http://schemas.microsoft.com/office/drawing/2014/main" id="{BA52FCE0-51F9-41BF-944E-67B3BFDD92E9}"/>
                </a:ext>
              </a:extLst>
            </p:cNvPr>
            <p:cNvSpPr txBox="1">
              <a:spLocks noChangeArrowheads="1"/>
            </p:cNvSpPr>
            <p:nvPr/>
          </p:nvSpPr>
          <p:spPr bwMode="auto">
            <a:xfrm>
              <a:off x="3511" y="2590"/>
              <a:ext cx="188"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b="0">
                <a:solidFill>
                  <a:schemeClr val="tx1"/>
                </a:solidFill>
                <a:latin typeface="Times New Roman" panose="02020603050405020304" pitchFamily="18" charset="0"/>
              </a:endParaRPr>
            </a:p>
          </p:txBody>
        </p:sp>
        <p:sp>
          <p:nvSpPr>
            <p:cNvPr id="63538" name="Text Box 223">
              <a:extLst>
                <a:ext uri="{FF2B5EF4-FFF2-40B4-BE49-F238E27FC236}">
                  <a16:creationId xmlns:a16="http://schemas.microsoft.com/office/drawing/2014/main" id="{2D3FC913-A8CD-4421-ABDE-BF6E8B7C992B}"/>
                </a:ext>
              </a:extLst>
            </p:cNvPr>
            <p:cNvSpPr txBox="1">
              <a:spLocks noChangeArrowheads="1"/>
            </p:cNvSpPr>
            <p:nvPr/>
          </p:nvSpPr>
          <p:spPr bwMode="auto">
            <a:xfrm>
              <a:off x="3699" y="2590"/>
              <a:ext cx="13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400" b="0">
                  <a:solidFill>
                    <a:schemeClr val="tx2"/>
                  </a:solidFill>
                  <a:latin typeface="Times New Roman" panose="02020603050405020304" pitchFamily="18" charset="0"/>
                </a:rPr>
                <a:t>^</a:t>
              </a:r>
            </a:p>
          </p:txBody>
        </p:sp>
        <p:sp>
          <p:nvSpPr>
            <p:cNvPr id="63539" name="Text Box 224">
              <a:extLst>
                <a:ext uri="{FF2B5EF4-FFF2-40B4-BE49-F238E27FC236}">
                  <a16:creationId xmlns:a16="http://schemas.microsoft.com/office/drawing/2014/main" id="{EC53121D-9E79-4848-8328-316C3A77C52C}"/>
                </a:ext>
              </a:extLst>
            </p:cNvPr>
            <p:cNvSpPr txBox="1">
              <a:spLocks noChangeArrowheads="1"/>
            </p:cNvSpPr>
            <p:nvPr/>
          </p:nvSpPr>
          <p:spPr bwMode="auto">
            <a:xfrm>
              <a:off x="2278" y="2042"/>
              <a:ext cx="188"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400" b="0">
                <a:solidFill>
                  <a:schemeClr val="tx1"/>
                </a:solidFill>
                <a:latin typeface="Times New Roman" panose="02020603050405020304" pitchFamily="18" charset="0"/>
              </a:endParaRPr>
            </a:p>
          </p:txBody>
        </p:sp>
        <p:sp>
          <p:nvSpPr>
            <p:cNvPr id="63540" name="Text Box 225">
              <a:extLst>
                <a:ext uri="{FF2B5EF4-FFF2-40B4-BE49-F238E27FC236}">
                  <a16:creationId xmlns:a16="http://schemas.microsoft.com/office/drawing/2014/main" id="{3C8F6FC0-BA9E-49BB-BD1B-F5FD8236CF32}"/>
                </a:ext>
              </a:extLst>
            </p:cNvPr>
            <p:cNvSpPr txBox="1">
              <a:spLocks noChangeArrowheads="1"/>
            </p:cNvSpPr>
            <p:nvPr/>
          </p:nvSpPr>
          <p:spPr bwMode="auto">
            <a:xfrm>
              <a:off x="2466" y="2042"/>
              <a:ext cx="13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b="0">
                <a:solidFill>
                  <a:schemeClr val="tx2"/>
                </a:solidFill>
                <a:latin typeface="Times New Roman" panose="02020603050405020304" pitchFamily="18" charset="0"/>
              </a:endParaRPr>
            </a:p>
          </p:txBody>
        </p:sp>
        <p:sp>
          <p:nvSpPr>
            <p:cNvPr id="63541" name="Line 226">
              <a:extLst>
                <a:ext uri="{FF2B5EF4-FFF2-40B4-BE49-F238E27FC236}">
                  <a16:creationId xmlns:a16="http://schemas.microsoft.com/office/drawing/2014/main" id="{0F41D7DE-7AC6-443F-B500-02D6A25FEB1B}"/>
                </a:ext>
              </a:extLst>
            </p:cNvPr>
            <p:cNvSpPr>
              <a:spLocks noChangeShapeType="1"/>
            </p:cNvSpPr>
            <p:nvPr/>
          </p:nvSpPr>
          <p:spPr bwMode="auto">
            <a:xfrm>
              <a:off x="2537" y="2132"/>
              <a:ext cx="332" cy="0"/>
            </a:xfrm>
            <a:prstGeom prst="line">
              <a:avLst/>
            </a:prstGeom>
            <a:noFill/>
            <a:ln w="9525">
              <a:solidFill>
                <a:schemeClr val="tx1"/>
              </a:solidFill>
              <a:prstDash val="lgDashDot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42" name="Text Box 227">
              <a:extLst>
                <a:ext uri="{FF2B5EF4-FFF2-40B4-BE49-F238E27FC236}">
                  <a16:creationId xmlns:a16="http://schemas.microsoft.com/office/drawing/2014/main" id="{51BBAC8C-F5B9-4894-8A86-C0BD22A0BE04}"/>
                </a:ext>
              </a:extLst>
            </p:cNvPr>
            <p:cNvSpPr txBox="1">
              <a:spLocks noChangeArrowheads="1"/>
            </p:cNvSpPr>
            <p:nvPr/>
          </p:nvSpPr>
          <p:spPr bwMode="auto">
            <a:xfrm>
              <a:off x="2878" y="2042"/>
              <a:ext cx="189"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b="0">
                <a:solidFill>
                  <a:schemeClr val="tx1"/>
                </a:solidFill>
                <a:latin typeface="Times New Roman" panose="02020603050405020304" pitchFamily="18" charset="0"/>
              </a:endParaRPr>
            </a:p>
          </p:txBody>
        </p:sp>
        <p:sp>
          <p:nvSpPr>
            <p:cNvPr id="63543" name="Text Box 228">
              <a:extLst>
                <a:ext uri="{FF2B5EF4-FFF2-40B4-BE49-F238E27FC236}">
                  <a16:creationId xmlns:a16="http://schemas.microsoft.com/office/drawing/2014/main" id="{C41B770E-7DAF-49DD-AD9E-0ACEFCF86C8B}"/>
                </a:ext>
              </a:extLst>
            </p:cNvPr>
            <p:cNvSpPr txBox="1">
              <a:spLocks noChangeArrowheads="1"/>
            </p:cNvSpPr>
            <p:nvPr/>
          </p:nvSpPr>
          <p:spPr bwMode="auto">
            <a:xfrm>
              <a:off x="3067" y="2042"/>
              <a:ext cx="13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400" b="0">
                  <a:solidFill>
                    <a:schemeClr val="tx2"/>
                  </a:solidFill>
                  <a:latin typeface="Times New Roman" panose="02020603050405020304" pitchFamily="18" charset="0"/>
                </a:rPr>
                <a:t>^</a:t>
              </a:r>
            </a:p>
          </p:txBody>
        </p:sp>
        <p:sp>
          <p:nvSpPr>
            <p:cNvPr id="63544" name="Text Box 229">
              <a:extLst>
                <a:ext uri="{FF2B5EF4-FFF2-40B4-BE49-F238E27FC236}">
                  <a16:creationId xmlns:a16="http://schemas.microsoft.com/office/drawing/2014/main" id="{861BA317-1220-4FEE-8E83-DFA4E1C785EA}"/>
                </a:ext>
              </a:extLst>
            </p:cNvPr>
            <p:cNvSpPr txBox="1">
              <a:spLocks noChangeArrowheads="1"/>
            </p:cNvSpPr>
            <p:nvPr/>
          </p:nvSpPr>
          <p:spPr bwMode="auto">
            <a:xfrm>
              <a:off x="1841" y="2016"/>
              <a:ext cx="26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r">
                <a:spcBef>
                  <a:spcPct val="50000"/>
                </a:spcBef>
                <a:buFontTx/>
                <a:buNone/>
              </a:pPr>
              <a:r>
                <a:rPr lang="en-US" altLang="zh-CN" sz="1400" b="0">
                  <a:solidFill>
                    <a:schemeClr val="tx1"/>
                  </a:solidFill>
                  <a:latin typeface="Times New Roman" panose="02020603050405020304" pitchFamily="18" charset="0"/>
                </a:rPr>
                <a:t>av</a:t>
              </a:r>
            </a:p>
          </p:txBody>
        </p:sp>
        <p:sp>
          <p:nvSpPr>
            <p:cNvPr id="63545" name="Text Box 230">
              <a:extLst>
                <a:ext uri="{FF2B5EF4-FFF2-40B4-BE49-F238E27FC236}">
                  <a16:creationId xmlns:a16="http://schemas.microsoft.com/office/drawing/2014/main" id="{F2D063E6-9FAD-4868-AC07-BCC83C6E485B}"/>
                </a:ext>
              </a:extLst>
            </p:cNvPr>
            <p:cNvSpPr txBox="1">
              <a:spLocks noChangeArrowheads="1"/>
            </p:cNvSpPr>
            <p:nvPr/>
          </p:nvSpPr>
          <p:spPr bwMode="auto">
            <a:xfrm>
              <a:off x="1212" y="3483"/>
              <a:ext cx="18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b="0">
                <a:solidFill>
                  <a:schemeClr val="tx1"/>
                </a:solidFill>
                <a:latin typeface="Times New Roman" panose="02020603050405020304" pitchFamily="18" charset="0"/>
              </a:endParaRPr>
            </a:p>
          </p:txBody>
        </p:sp>
        <p:sp>
          <p:nvSpPr>
            <p:cNvPr id="63546" name="Text Box 231">
              <a:extLst>
                <a:ext uri="{FF2B5EF4-FFF2-40B4-BE49-F238E27FC236}">
                  <a16:creationId xmlns:a16="http://schemas.microsoft.com/office/drawing/2014/main" id="{ED10F1ED-9EBC-4BA0-95FD-66836C8B340B}"/>
                </a:ext>
              </a:extLst>
            </p:cNvPr>
            <p:cNvSpPr txBox="1">
              <a:spLocks noChangeArrowheads="1"/>
            </p:cNvSpPr>
            <p:nvPr/>
          </p:nvSpPr>
          <p:spPr bwMode="auto">
            <a:xfrm>
              <a:off x="1399" y="3483"/>
              <a:ext cx="132"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b="0">
                <a:solidFill>
                  <a:schemeClr val="tx2"/>
                </a:solidFill>
                <a:latin typeface="Times New Roman" panose="02020603050405020304" pitchFamily="18" charset="0"/>
              </a:endParaRPr>
            </a:p>
          </p:txBody>
        </p:sp>
        <p:sp>
          <p:nvSpPr>
            <p:cNvPr id="63547" name="Text Box 232">
              <a:extLst>
                <a:ext uri="{FF2B5EF4-FFF2-40B4-BE49-F238E27FC236}">
                  <a16:creationId xmlns:a16="http://schemas.microsoft.com/office/drawing/2014/main" id="{8BA3709C-DC3B-459C-8490-14AC5EB0F09D}"/>
                </a:ext>
              </a:extLst>
            </p:cNvPr>
            <p:cNvSpPr txBox="1">
              <a:spLocks noChangeArrowheads="1"/>
            </p:cNvSpPr>
            <p:nvPr/>
          </p:nvSpPr>
          <p:spPr bwMode="auto">
            <a:xfrm>
              <a:off x="866" y="3409"/>
              <a:ext cx="32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400" b="0">
                  <a:solidFill>
                    <a:schemeClr val="tx1"/>
                  </a:solidFill>
                  <a:latin typeface="Times New Roman" panose="02020603050405020304" pitchFamily="18" charset="0"/>
                </a:rPr>
                <a:t>head</a:t>
              </a:r>
            </a:p>
          </p:txBody>
        </p:sp>
        <p:sp>
          <p:nvSpPr>
            <p:cNvPr id="63548" name="Line 233">
              <a:extLst>
                <a:ext uri="{FF2B5EF4-FFF2-40B4-BE49-F238E27FC236}">
                  <a16:creationId xmlns:a16="http://schemas.microsoft.com/office/drawing/2014/main" id="{5B866BD7-99C4-4E59-A648-A18EBFD7A0C1}"/>
                </a:ext>
              </a:extLst>
            </p:cNvPr>
            <p:cNvSpPr>
              <a:spLocks noChangeShapeType="1"/>
            </p:cNvSpPr>
            <p:nvPr/>
          </p:nvSpPr>
          <p:spPr bwMode="auto">
            <a:xfrm flipV="1">
              <a:off x="1032" y="3575"/>
              <a:ext cx="167"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49" name="Line 234">
              <a:extLst>
                <a:ext uri="{FF2B5EF4-FFF2-40B4-BE49-F238E27FC236}">
                  <a16:creationId xmlns:a16="http://schemas.microsoft.com/office/drawing/2014/main" id="{C0392C37-391A-45B1-9A3E-134DF1665AF6}"/>
                </a:ext>
              </a:extLst>
            </p:cNvPr>
            <p:cNvSpPr>
              <a:spLocks noChangeShapeType="1"/>
            </p:cNvSpPr>
            <p:nvPr/>
          </p:nvSpPr>
          <p:spPr bwMode="auto">
            <a:xfrm>
              <a:off x="1475" y="3567"/>
              <a:ext cx="332" cy="0"/>
            </a:xfrm>
            <a:prstGeom prst="line">
              <a:avLst/>
            </a:prstGeom>
            <a:noFill/>
            <a:ln w="9525">
              <a:solidFill>
                <a:schemeClr val="tx1"/>
              </a:solidFill>
              <a:prstDash val="lgDashDot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50" name="Text Box 235">
              <a:extLst>
                <a:ext uri="{FF2B5EF4-FFF2-40B4-BE49-F238E27FC236}">
                  <a16:creationId xmlns:a16="http://schemas.microsoft.com/office/drawing/2014/main" id="{CE2335B1-8E8E-4B14-84DE-FF5967EFFF44}"/>
                </a:ext>
              </a:extLst>
            </p:cNvPr>
            <p:cNvSpPr txBox="1">
              <a:spLocks noChangeArrowheads="1"/>
            </p:cNvSpPr>
            <p:nvPr/>
          </p:nvSpPr>
          <p:spPr bwMode="auto">
            <a:xfrm>
              <a:off x="3885" y="3153"/>
              <a:ext cx="387"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200" b="0">
                  <a:solidFill>
                    <a:schemeClr val="tx1"/>
                  </a:solidFill>
                  <a:latin typeface="Times New Roman" panose="02020603050405020304" pitchFamily="18" charset="0"/>
                </a:rPr>
                <a:t>分配池</a:t>
              </a:r>
            </a:p>
          </p:txBody>
        </p:sp>
        <p:sp>
          <p:nvSpPr>
            <p:cNvPr id="63551" name="Text Box 236">
              <a:extLst>
                <a:ext uri="{FF2B5EF4-FFF2-40B4-BE49-F238E27FC236}">
                  <a16:creationId xmlns:a16="http://schemas.microsoft.com/office/drawing/2014/main" id="{C0DEB805-44C3-4F91-AE9F-9D8747E539B3}"/>
                </a:ext>
              </a:extLst>
            </p:cNvPr>
            <p:cNvSpPr txBox="1">
              <a:spLocks noChangeArrowheads="1"/>
            </p:cNvSpPr>
            <p:nvPr/>
          </p:nvSpPr>
          <p:spPr bwMode="auto">
            <a:xfrm>
              <a:off x="1820" y="3483"/>
              <a:ext cx="188"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b="0">
                <a:solidFill>
                  <a:schemeClr val="tx1"/>
                </a:solidFill>
                <a:latin typeface="Times New Roman" panose="02020603050405020304" pitchFamily="18" charset="0"/>
              </a:endParaRPr>
            </a:p>
          </p:txBody>
        </p:sp>
        <p:sp>
          <p:nvSpPr>
            <p:cNvPr id="63552" name="Text Box 237">
              <a:extLst>
                <a:ext uri="{FF2B5EF4-FFF2-40B4-BE49-F238E27FC236}">
                  <a16:creationId xmlns:a16="http://schemas.microsoft.com/office/drawing/2014/main" id="{64E575AD-A8A8-44BC-BF5C-71FC823CEF8C}"/>
                </a:ext>
              </a:extLst>
            </p:cNvPr>
            <p:cNvSpPr txBox="1">
              <a:spLocks noChangeArrowheads="1"/>
            </p:cNvSpPr>
            <p:nvPr/>
          </p:nvSpPr>
          <p:spPr bwMode="auto">
            <a:xfrm>
              <a:off x="2008" y="3483"/>
              <a:ext cx="13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b="0">
                <a:solidFill>
                  <a:schemeClr val="tx2"/>
                </a:solidFill>
                <a:latin typeface="Times New Roman" panose="02020603050405020304" pitchFamily="18" charset="0"/>
              </a:endParaRPr>
            </a:p>
          </p:txBody>
        </p:sp>
        <p:sp>
          <p:nvSpPr>
            <p:cNvPr id="63553" name="Line 238">
              <a:extLst>
                <a:ext uri="{FF2B5EF4-FFF2-40B4-BE49-F238E27FC236}">
                  <a16:creationId xmlns:a16="http://schemas.microsoft.com/office/drawing/2014/main" id="{B1A30174-4FAA-4720-9160-4398F54564BD}"/>
                </a:ext>
              </a:extLst>
            </p:cNvPr>
            <p:cNvSpPr>
              <a:spLocks noChangeShapeType="1"/>
            </p:cNvSpPr>
            <p:nvPr/>
          </p:nvSpPr>
          <p:spPr bwMode="auto">
            <a:xfrm>
              <a:off x="2081" y="3573"/>
              <a:ext cx="26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54" name="Text Box 239">
              <a:extLst>
                <a:ext uri="{FF2B5EF4-FFF2-40B4-BE49-F238E27FC236}">
                  <a16:creationId xmlns:a16="http://schemas.microsoft.com/office/drawing/2014/main" id="{D90B68D9-63DB-47E6-81A4-6B0796920F98}"/>
                </a:ext>
              </a:extLst>
            </p:cNvPr>
            <p:cNvSpPr txBox="1">
              <a:spLocks noChangeArrowheads="1"/>
            </p:cNvSpPr>
            <p:nvPr/>
          </p:nvSpPr>
          <p:spPr bwMode="auto">
            <a:xfrm>
              <a:off x="2357" y="3483"/>
              <a:ext cx="189"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400" b="0">
                <a:solidFill>
                  <a:schemeClr val="tx1"/>
                </a:solidFill>
                <a:latin typeface="Times New Roman" panose="02020603050405020304" pitchFamily="18" charset="0"/>
              </a:endParaRPr>
            </a:p>
          </p:txBody>
        </p:sp>
        <p:sp>
          <p:nvSpPr>
            <p:cNvPr id="63555" name="Text Box 240">
              <a:extLst>
                <a:ext uri="{FF2B5EF4-FFF2-40B4-BE49-F238E27FC236}">
                  <a16:creationId xmlns:a16="http://schemas.microsoft.com/office/drawing/2014/main" id="{D18A6ED7-E7BA-478C-85CA-BE51C0FC96B0}"/>
                </a:ext>
              </a:extLst>
            </p:cNvPr>
            <p:cNvSpPr txBox="1">
              <a:spLocks noChangeArrowheads="1"/>
            </p:cNvSpPr>
            <p:nvPr/>
          </p:nvSpPr>
          <p:spPr bwMode="auto">
            <a:xfrm>
              <a:off x="2546" y="3483"/>
              <a:ext cx="13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b="0">
                <a:solidFill>
                  <a:schemeClr val="tx2"/>
                </a:solidFill>
                <a:latin typeface="Times New Roman" panose="02020603050405020304" pitchFamily="18" charset="0"/>
              </a:endParaRPr>
            </a:p>
          </p:txBody>
        </p:sp>
        <p:sp>
          <p:nvSpPr>
            <p:cNvPr id="63556" name="Line 241">
              <a:extLst>
                <a:ext uri="{FF2B5EF4-FFF2-40B4-BE49-F238E27FC236}">
                  <a16:creationId xmlns:a16="http://schemas.microsoft.com/office/drawing/2014/main" id="{85D82A69-1E95-40D0-87B2-06E0B2D86B09}"/>
                </a:ext>
              </a:extLst>
            </p:cNvPr>
            <p:cNvSpPr>
              <a:spLocks noChangeShapeType="1"/>
            </p:cNvSpPr>
            <p:nvPr/>
          </p:nvSpPr>
          <p:spPr bwMode="auto">
            <a:xfrm>
              <a:off x="2616" y="3573"/>
              <a:ext cx="332" cy="0"/>
            </a:xfrm>
            <a:prstGeom prst="line">
              <a:avLst/>
            </a:prstGeom>
            <a:noFill/>
            <a:ln w="9525">
              <a:solidFill>
                <a:schemeClr val="tx1"/>
              </a:solidFill>
              <a:prstDash val="lgDashDot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57" name="Text Box 242">
              <a:extLst>
                <a:ext uri="{FF2B5EF4-FFF2-40B4-BE49-F238E27FC236}">
                  <a16:creationId xmlns:a16="http://schemas.microsoft.com/office/drawing/2014/main" id="{1FC8C83F-F86B-49AE-924A-D4BF32F2C2F9}"/>
                </a:ext>
              </a:extLst>
            </p:cNvPr>
            <p:cNvSpPr txBox="1">
              <a:spLocks noChangeArrowheads="1"/>
            </p:cNvSpPr>
            <p:nvPr/>
          </p:nvSpPr>
          <p:spPr bwMode="auto">
            <a:xfrm>
              <a:off x="2957" y="3483"/>
              <a:ext cx="189"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b="0">
                <a:solidFill>
                  <a:schemeClr val="tx1"/>
                </a:solidFill>
                <a:latin typeface="Times New Roman" panose="02020603050405020304" pitchFamily="18" charset="0"/>
              </a:endParaRPr>
            </a:p>
          </p:txBody>
        </p:sp>
        <p:sp>
          <p:nvSpPr>
            <p:cNvPr id="63558" name="Text Box 243">
              <a:extLst>
                <a:ext uri="{FF2B5EF4-FFF2-40B4-BE49-F238E27FC236}">
                  <a16:creationId xmlns:a16="http://schemas.microsoft.com/office/drawing/2014/main" id="{248F87A3-8D8C-48A2-8145-371FA48DC3F0}"/>
                </a:ext>
              </a:extLst>
            </p:cNvPr>
            <p:cNvSpPr txBox="1">
              <a:spLocks noChangeArrowheads="1"/>
            </p:cNvSpPr>
            <p:nvPr/>
          </p:nvSpPr>
          <p:spPr bwMode="auto">
            <a:xfrm>
              <a:off x="3146" y="3483"/>
              <a:ext cx="13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400" b="0">
                  <a:solidFill>
                    <a:schemeClr val="tx2"/>
                  </a:solidFill>
                  <a:latin typeface="Times New Roman" panose="02020603050405020304" pitchFamily="18" charset="0"/>
                </a:rPr>
                <a:t>^</a:t>
              </a:r>
            </a:p>
          </p:txBody>
        </p:sp>
        <p:sp>
          <p:nvSpPr>
            <p:cNvPr id="63559" name="Line 244">
              <a:extLst>
                <a:ext uri="{FF2B5EF4-FFF2-40B4-BE49-F238E27FC236}">
                  <a16:creationId xmlns:a16="http://schemas.microsoft.com/office/drawing/2014/main" id="{1E167997-4BA7-4DB4-AE0A-57BD7C0BC354}"/>
                </a:ext>
              </a:extLst>
            </p:cNvPr>
            <p:cNvSpPr>
              <a:spLocks noChangeShapeType="1"/>
            </p:cNvSpPr>
            <p:nvPr/>
          </p:nvSpPr>
          <p:spPr bwMode="auto">
            <a:xfrm>
              <a:off x="2083" y="3237"/>
              <a:ext cx="26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60" name="Text Box 245">
              <a:extLst>
                <a:ext uri="{FF2B5EF4-FFF2-40B4-BE49-F238E27FC236}">
                  <a16:creationId xmlns:a16="http://schemas.microsoft.com/office/drawing/2014/main" id="{94613E50-E661-472B-89B7-55EEDA872467}"/>
                </a:ext>
              </a:extLst>
            </p:cNvPr>
            <p:cNvSpPr txBox="1">
              <a:spLocks noChangeArrowheads="1"/>
            </p:cNvSpPr>
            <p:nvPr/>
          </p:nvSpPr>
          <p:spPr bwMode="auto">
            <a:xfrm>
              <a:off x="2359" y="3147"/>
              <a:ext cx="188"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400" b="0" i="1">
                  <a:solidFill>
                    <a:schemeClr val="tx1"/>
                  </a:solidFill>
                  <a:latin typeface="Times New Roman" panose="02020603050405020304" pitchFamily="18" charset="0"/>
                </a:rPr>
                <a:t>a</a:t>
              </a:r>
            </a:p>
          </p:txBody>
        </p:sp>
        <p:sp>
          <p:nvSpPr>
            <p:cNvPr id="63561" name="Text Box 246">
              <a:extLst>
                <a:ext uri="{FF2B5EF4-FFF2-40B4-BE49-F238E27FC236}">
                  <a16:creationId xmlns:a16="http://schemas.microsoft.com/office/drawing/2014/main" id="{1A77120B-3F4D-436A-80AA-1D4E53C1C46B}"/>
                </a:ext>
              </a:extLst>
            </p:cNvPr>
            <p:cNvSpPr txBox="1">
              <a:spLocks noChangeArrowheads="1"/>
            </p:cNvSpPr>
            <p:nvPr/>
          </p:nvSpPr>
          <p:spPr bwMode="auto">
            <a:xfrm>
              <a:off x="2547" y="3147"/>
              <a:ext cx="13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b="0">
                <a:solidFill>
                  <a:schemeClr val="tx2"/>
                </a:solidFill>
                <a:latin typeface="Times New Roman" panose="02020603050405020304" pitchFamily="18" charset="0"/>
              </a:endParaRPr>
            </a:p>
          </p:txBody>
        </p:sp>
        <p:sp>
          <p:nvSpPr>
            <p:cNvPr id="63562" name="Line 247">
              <a:extLst>
                <a:ext uri="{FF2B5EF4-FFF2-40B4-BE49-F238E27FC236}">
                  <a16:creationId xmlns:a16="http://schemas.microsoft.com/office/drawing/2014/main" id="{263FD6F1-8CA4-428A-A8D6-CAB03BBAF0FB}"/>
                </a:ext>
              </a:extLst>
            </p:cNvPr>
            <p:cNvSpPr>
              <a:spLocks noChangeShapeType="1"/>
            </p:cNvSpPr>
            <p:nvPr/>
          </p:nvSpPr>
          <p:spPr bwMode="auto">
            <a:xfrm>
              <a:off x="3164" y="3237"/>
              <a:ext cx="332" cy="0"/>
            </a:xfrm>
            <a:prstGeom prst="line">
              <a:avLst/>
            </a:prstGeom>
            <a:noFill/>
            <a:ln w="9525">
              <a:solidFill>
                <a:schemeClr val="tx1"/>
              </a:solidFill>
              <a:prstDash val="lgDashDotDot"/>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63" name="Text Box 248">
              <a:extLst>
                <a:ext uri="{FF2B5EF4-FFF2-40B4-BE49-F238E27FC236}">
                  <a16:creationId xmlns:a16="http://schemas.microsoft.com/office/drawing/2014/main" id="{C86E4E2D-FB8E-4EFE-9B0C-589583A4E962}"/>
                </a:ext>
              </a:extLst>
            </p:cNvPr>
            <p:cNvSpPr txBox="1">
              <a:spLocks noChangeArrowheads="1"/>
            </p:cNvSpPr>
            <p:nvPr/>
          </p:nvSpPr>
          <p:spPr bwMode="auto">
            <a:xfrm>
              <a:off x="3505" y="3147"/>
              <a:ext cx="188"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b="0">
                <a:solidFill>
                  <a:schemeClr val="tx1"/>
                </a:solidFill>
                <a:latin typeface="Times New Roman" panose="02020603050405020304" pitchFamily="18" charset="0"/>
              </a:endParaRPr>
            </a:p>
          </p:txBody>
        </p:sp>
        <p:sp>
          <p:nvSpPr>
            <p:cNvPr id="63564" name="Text Box 249">
              <a:extLst>
                <a:ext uri="{FF2B5EF4-FFF2-40B4-BE49-F238E27FC236}">
                  <a16:creationId xmlns:a16="http://schemas.microsoft.com/office/drawing/2014/main" id="{BB5EF2FC-2600-49C9-A91F-2E24F7259FA9}"/>
                </a:ext>
              </a:extLst>
            </p:cNvPr>
            <p:cNvSpPr txBox="1">
              <a:spLocks noChangeArrowheads="1"/>
            </p:cNvSpPr>
            <p:nvPr/>
          </p:nvSpPr>
          <p:spPr bwMode="auto">
            <a:xfrm>
              <a:off x="3693" y="3147"/>
              <a:ext cx="132"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400" b="0">
                  <a:solidFill>
                    <a:schemeClr val="tx2"/>
                  </a:solidFill>
                  <a:latin typeface="Times New Roman" panose="02020603050405020304" pitchFamily="18" charset="0"/>
                </a:rPr>
                <a:t>^</a:t>
              </a:r>
            </a:p>
          </p:txBody>
        </p:sp>
        <p:sp>
          <p:nvSpPr>
            <p:cNvPr id="63565" name="Text Box 250">
              <a:extLst>
                <a:ext uri="{FF2B5EF4-FFF2-40B4-BE49-F238E27FC236}">
                  <a16:creationId xmlns:a16="http://schemas.microsoft.com/office/drawing/2014/main" id="{02F7D433-BA17-427B-94B5-BA142BCA9E67}"/>
                </a:ext>
              </a:extLst>
            </p:cNvPr>
            <p:cNvSpPr txBox="1">
              <a:spLocks noChangeArrowheads="1"/>
            </p:cNvSpPr>
            <p:nvPr/>
          </p:nvSpPr>
          <p:spPr bwMode="auto">
            <a:xfrm>
              <a:off x="1881" y="3071"/>
              <a:ext cx="26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r">
                <a:spcBef>
                  <a:spcPct val="50000"/>
                </a:spcBef>
                <a:buFontTx/>
                <a:buNone/>
              </a:pPr>
              <a:r>
                <a:rPr lang="en-US" altLang="zh-CN" sz="1400" b="0">
                  <a:solidFill>
                    <a:schemeClr val="tx1"/>
                  </a:solidFill>
                  <a:latin typeface="Times New Roman" panose="02020603050405020304" pitchFamily="18" charset="0"/>
                </a:rPr>
                <a:t>av</a:t>
              </a:r>
            </a:p>
          </p:txBody>
        </p:sp>
        <p:sp>
          <p:nvSpPr>
            <p:cNvPr id="63566" name="Text Box 251">
              <a:extLst>
                <a:ext uri="{FF2B5EF4-FFF2-40B4-BE49-F238E27FC236}">
                  <a16:creationId xmlns:a16="http://schemas.microsoft.com/office/drawing/2014/main" id="{D04CDFB4-1CC1-4D86-8BD9-EA42AFEB8152}"/>
                </a:ext>
              </a:extLst>
            </p:cNvPr>
            <p:cNvSpPr txBox="1">
              <a:spLocks noChangeArrowheads="1"/>
            </p:cNvSpPr>
            <p:nvPr/>
          </p:nvSpPr>
          <p:spPr bwMode="auto">
            <a:xfrm>
              <a:off x="961" y="3279"/>
              <a:ext cx="8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200" b="0">
                  <a:solidFill>
                    <a:schemeClr val="tx1"/>
                  </a:solidFill>
                  <a:latin typeface="Times New Roman" panose="02020603050405020304" pitchFamily="18" charset="0"/>
                </a:rPr>
                <a:t>编程使用的链表</a:t>
              </a:r>
              <a:endParaRPr lang="en-US" altLang="zh-CN" sz="1200" b="0">
                <a:solidFill>
                  <a:schemeClr val="tx1"/>
                </a:solidFill>
                <a:latin typeface="Times New Roman" panose="02020603050405020304" pitchFamily="18" charset="0"/>
              </a:endParaRPr>
            </a:p>
          </p:txBody>
        </p:sp>
        <p:sp>
          <p:nvSpPr>
            <p:cNvPr id="63567" name="Line 252">
              <a:extLst>
                <a:ext uri="{FF2B5EF4-FFF2-40B4-BE49-F238E27FC236}">
                  <a16:creationId xmlns:a16="http://schemas.microsoft.com/office/drawing/2014/main" id="{94529FB7-C12B-4000-ABD9-C42972DCD3AB}"/>
                </a:ext>
              </a:extLst>
            </p:cNvPr>
            <p:cNvSpPr>
              <a:spLocks noChangeShapeType="1"/>
            </p:cNvSpPr>
            <p:nvPr/>
          </p:nvSpPr>
          <p:spPr bwMode="auto">
            <a:xfrm>
              <a:off x="964" y="1892"/>
              <a:ext cx="3029" cy="0"/>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68" name="Line 253">
              <a:extLst>
                <a:ext uri="{FF2B5EF4-FFF2-40B4-BE49-F238E27FC236}">
                  <a16:creationId xmlns:a16="http://schemas.microsoft.com/office/drawing/2014/main" id="{5DBE5B5C-1077-44FD-829E-537490F5CDEA}"/>
                </a:ext>
              </a:extLst>
            </p:cNvPr>
            <p:cNvSpPr>
              <a:spLocks noChangeShapeType="1"/>
            </p:cNvSpPr>
            <p:nvPr/>
          </p:nvSpPr>
          <p:spPr bwMode="auto">
            <a:xfrm>
              <a:off x="964" y="2996"/>
              <a:ext cx="3029" cy="0"/>
            </a:xfrm>
            <a:prstGeom prst="line">
              <a:avLst/>
            </a:prstGeom>
            <a:noFill/>
            <a:ln w="9525">
              <a:solidFill>
                <a:schemeClr val="hlink"/>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69" name="Text Box 254">
              <a:extLst>
                <a:ext uri="{FF2B5EF4-FFF2-40B4-BE49-F238E27FC236}">
                  <a16:creationId xmlns:a16="http://schemas.microsoft.com/office/drawing/2014/main" id="{AC32F632-29C8-49A9-A470-7910FC19774C}"/>
                </a:ext>
              </a:extLst>
            </p:cNvPr>
            <p:cNvSpPr txBox="1">
              <a:spLocks noChangeArrowheads="1"/>
            </p:cNvSpPr>
            <p:nvPr/>
          </p:nvSpPr>
          <p:spPr bwMode="auto">
            <a:xfrm>
              <a:off x="944" y="2390"/>
              <a:ext cx="8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200" b="0">
                  <a:solidFill>
                    <a:schemeClr val="tx1"/>
                  </a:solidFill>
                  <a:latin typeface="Times New Roman" panose="02020603050405020304" pitchFamily="18" charset="0"/>
                </a:rPr>
                <a:t>编程使用的链表</a:t>
              </a:r>
              <a:endParaRPr lang="en-US" altLang="zh-CN" sz="1200" b="0">
                <a:solidFill>
                  <a:schemeClr val="tx1"/>
                </a:solidFill>
                <a:latin typeface="Times New Roman" panose="02020603050405020304" pitchFamily="18" charset="0"/>
              </a:endParaRPr>
            </a:p>
          </p:txBody>
        </p:sp>
        <p:sp>
          <p:nvSpPr>
            <p:cNvPr id="63570" name="Text Box 255">
              <a:extLst>
                <a:ext uri="{FF2B5EF4-FFF2-40B4-BE49-F238E27FC236}">
                  <a16:creationId xmlns:a16="http://schemas.microsoft.com/office/drawing/2014/main" id="{7DA16178-731C-44B2-BA4E-1B011367C71E}"/>
                </a:ext>
              </a:extLst>
            </p:cNvPr>
            <p:cNvSpPr txBox="1">
              <a:spLocks noChangeArrowheads="1"/>
            </p:cNvSpPr>
            <p:nvPr/>
          </p:nvSpPr>
          <p:spPr bwMode="auto">
            <a:xfrm>
              <a:off x="944" y="1322"/>
              <a:ext cx="881"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200" b="0">
                  <a:solidFill>
                    <a:schemeClr val="tx1"/>
                  </a:solidFill>
                  <a:latin typeface="Times New Roman" panose="02020603050405020304" pitchFamily="18" charset="0"/>
                </a:rPr>
                <a:t>编程使用的链表</a:t>
              </a:r>
              <a:endParaRPr lang="en-US" altLang="zh-CN" sz="1200" b="0">
                <a:solidFill>
                  <a:schemeClr val="tx1"/>
                </a:solidFill>
                <a:latin typeface="Times New Roman" panose="02020603050405020304" pitchFamily="18" charset="0"/>
              </a:endParaRPr>
            </a:p>
          </p:txBody>
        </p:sp>
        <p:sp>
          <p:nvSpPr>
            <p:cNvPr id="63571" name="Text Box 256">
              <a:extLst>
                <a:ext uri="{FF2B5EF4-FFF2-40B4-BE49-F238E27FC236}">
                  <a16:creationId xmlns:a16="http://schemas.microsoft.com/office/drawing/2014/main" id="{B33194CB-EB55-41E7-BAAD-7A5BF580DDF1}"/>
                </a:ext>
              </a:extLst>
            </p:cNvPr>
            <p:cNvSpPr txBox="1">
              <a:spLocks noChangeArrowheads="1"/>
            </p:cNvSpPr>
            <p:nvPr/>
          </p:nvSpPr>
          <p:spPr bwMode="auto">
            <a:xfrm>
              <a:off x="816" y="2530"/>
              <a:ext cx="4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400" b="0">
                  <a:solidFill>
                    <a:schemeClr val="tx1"/>
                  </a:solidFill>
                  <a:latin typeface="Times New Roman" panose="02020603050405020304" pitchFamily="18" charset="0"/>
                </a:rPr>
                <a:t>head</a:t>
              </a:r>
            </a:p>
          </p:txBody>
        </p:sp>
        <p:sp>
          <p:nvSpPr>
            <p:cNvPr id="63572" name="Text Box 257">
              <a:extLst>
                <a:ext uri="{FF2B5EF4-FFF2-40B4-BE49-F238E27FC236}">
                  <a16:creationId xmlns:a16="http://schemas.microsoft.com/office/drawing/2014/main" id="{7B2FC74B-96A2-4B86-89DC-272A8185CB55}"/>
                </a:ext>
              </a:extLst>
            </p:cNvPr>
            <p:cNvSpPr txBox="1">
              <a:spLocks noChangeArrowheads="1"/>
            </p:cNvSpPr>
            <p:nvPr/>
          </p:nvSpPr>
          <p:spPr bwMode="auto">
            <a:xfrm>
              <a:off x="849" y="1462"/>
              <a:ext cx="4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400" b="0">
                  <a:solidFill>
                    <a:schemeClr val="tx1"/>
                  </a:solidFill>
                  <a:latin typeface="Times New Roman" panose="02020603050405020304" pitchFamily="18" charset="0"/>
                </a:rPr>
                <a:t>head</a:t>
              </a:r>
            </a:p>
          </p:txBody>
        </p:sp>
        <p:sp>
          <p:nvSpPr>
            <p:cNvPr id="63573" name="Line 258">
              <a:extLst>
                <a:ext uri="{FF2B5EF4-FFF2-40B4-BE49-F238E27FC236}">
                  <a16:creationId xmlns:a16="http://schemas.microsoft.com/office/drawing/2014/main" id="{48C56802-D9BE-4D79-B605-F05D8E31E0A8}"/>
                </a:ext>
              </a:extLst>
            </p:cNvPr>
            <p:cNvSpPr>
              <a:spLocks noChangeShapeType="1"/>
            </p:cNvSpPr>
            <p:nvPr/>
          </p:nvSpPr>
          <p:spPr bwMode="auto">
            <a:xfrm>
              <a:off x="2096" y="2133"/>
              <a:ext cx="167" cy="0"/>
            </a:xfrm>
            <a:prstGeom prst="line">
              <a:avLst/>
            </a:prstGeom>
            <a:noFill/>
            <a:ln w="9525">
              <a:solidFill>
                <a:schemeClr val="accent2"/>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74" name="Line 259">
              <a:extLst>
                <a:ext uri="{FF2B5EF4-FFF2-40B4-BE49-F238E27FC236}">
                  <a16:creationId xmlns:a16="http://schemas.microsoft.com/office/drawing/2014/main" id="{30969377-27BB-4FC2-8DEE-CAFC573E392A}"/>
                </a:ext>
              </a:extLst>
            </p:cNvPr>
            <p:cNvSpPr>
              <a:spLocks noChangeShapeType="1"/>
            </p:cNvSpPr>
            <p:nvPr/>
          </p:nvSpPr>
          <p:spPr bwMode="auto">
            <a:xfrm flipH="1" flipV="1">
              <a:off x="2357" y="2230"/>
              <a:ext cx="272" cy="43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75" name="Line 260">
              <a:extLst>
                <a:ext uri="{FF2B5EF4-FFF2-40B4-BE49-F238E27FC236}">
                  <a16:creationId xmlns:a16="http://schemas.microsoft.com/office/drawing/2014/main" id="{722F7207-107D-4BCF-9804-F14CFC437CB8}"/>
                </a:ext>
              </a:extLst>
            </p:cNvPr>
            <p:cNvSpPr>
              <a:spLocks noChangeShapeType="1"/>
            </p:cNvSpPr>
            <p:nvPr/>
          </p:nvSpPr>
          <p:spPr bwMode="auto">
            <a:xfrm>
              <a:off x="2037" y="2194"/>
              <a:ext cx="384"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76" name="Freeform 261">
              <a:extLst>
                <a:ext uri="{FF2B5EF4-FFF2-40B4-BE49-F238E27FC236}">
                  <a16:creationId xmlns:a16="http://schemas.microsoft.com/office/drawing/2014/main" id="{AD2DA085-20D1-458E-9F74-27A76222F41E}"/>
                </a:ext>
              </a:extLst>
            </p:cNvPr>
            <p:cNvSpPr>
              <a:spLocks/>
            </p:cNvSpPr>
            <p:nvPr/>
          </p:nvSpPr>
          <p:spPr bwMode="auto">
            <a:xfrm>
              <a:off x="2063" y="2667"/>
              <a:ext cx="920" cy="208"/>
            </a:xfrm>
            <a:custGeom>
              <a:avLst/>
              <a:gdLst>
                <a:gd name="T0" fmla="*/ 8 w 920"/>
                <a:gd name="T1" fmla="*/ 0 h 208"/>
                <a:gd name="T2" fmla="*/ 56 w 920"/>
                <a:gd name="T3" fmla="*/ 144 h 208"/>
                <a:gd name="T4" fmla="*/ 344 w 920"/>
                <a:gd name="T5" fmla="*/ 192 h 208"/>
                <a:gd name="T6" fmla="*/ 824 w 920"/>
                <a:gd name="T7" fmla="*/ 192 h 208"/>
                <a:gd name="T8" fmla="*/ 920 w 920"/>
                <a:gd name="T9" fmla="*/ 96 h 208"/>
                <a:gd name="T10" fmla="*/ 0 60000 65536"/>
                <a:gd name="T11" fmla="*/ 0 60000 65536"/>
                <a:gd name="T12" fmla="*/ 0 60000 65536"/>
                <a:gd name="T13" fmla="*/ 0 60000 65536"/>
                <a:gd name="T14" fmla="*/ 0 60000 65536"/>
                <a:gd name="T15" fmla="*/ 0 w 920"/>
                <a:gd name="T16" fmla="*/ 0 h 208"/>
                <a:gd name="T17" fmla="*/ 920 w 920"/>
                <a:gd name="T18" fmla="*/ 208 h 208"/>
              </a:gdLst>
              <a:ahLst/>
              <a:cxnLst>
                <a:cxn ang="T10">
                  <a:pos x="T0" y="T1"/>
                </a:cxn>
                <a:cxn ang="T11">
                  <a:pos x="T2" y="T3"/>
                </a:cxn>
                <a:cxn ang="T12">
                  <a:pos x="T4" y="T5"/>
                </a:cxn>
                <a:cxn ang="T13">
                  <a:pos x="T6" y="T7"/>
                </a:cxn>
                <a:cxn ang="T14">
                  <a:pos x="T8" y="T9"/>
                </a:cxn>
              </a:cxnLst>
              <a:rect l="T15" t="T16" r="T17" b="T18"/>
              <a:pathLst>
                <a:path w="920" h="208">
                  <a:moveTo>
                    <a:pt x="8" y="0"/>
                  </a:moveTo>
                  <a:cubicBezTo>
                    <a:pt x="4" y="56"/>
                    <a:pt x="0" y="112"/>
                    <a:pt x="56" y="144"/>
                  </a:cubicBezTo>
                  <a:cubicBezTo>
                    <a:pt x="112" y="176"/>
                    <a:pt x="216" y="184"/>
                    <a:pt x="344" y="192"/>
                  </a:cubicBezTo>
                  <a:cubicBezTo>
                    <a:pt x="472" y="200"/>
                    <a:pt x="728" y="208"/>
                    <a:pt x="824" y="192"/>
                  </a:cubicBezTo>
                  <a:cubicBezTo>
                    <a:pt x="920" y="176"/>
                    <a:pt x="920" y="136"/>
                    <a:pt x="920" y="96"/>
                  </a:cubicBezTo>
                </a:path>
              </a:pathLst>
            </a:custGeom>
            <a:noFill/>
            <a:ln w="952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63577" name="Line 262">
              <a:extLst>
                <a:ext uri="{FF2B5EF4-FFF2-40B4-BE49-F238E27FC236}">
                  <a16:creationId xmlns:a16="http://schemas.microsoft.com/office/drawing/2014/main" id="{BFEA79F5-81A9-434C-9385-43E2EB505FBC}"/>
                </a:ext>
              </a:extLst>
            </p:cNvPr>
            <p:cNvSpPr>
              <a:spLocks noChangeShapeType="1"/>
            </p:cNvSpPr>
            <p:nvPr/>
          </p:nvSpPr>
          <p:spPr bwMode="auto">
            <a:xfrm>
              <a:off x="2623" y="3236"/>
              <a:ext cx="26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578" name="Text Box 263">
              <a:extLst>
                <a:ext uri="{FF2B5EF4-FFF2-40B4-BE49-F238E27FC236}">
                  <a16:creationId xmlns:a16="http://schemas.microsoft.com/office/drawing/2014/main" id="{22D061AE-BE8E-4022-B486-80F308960CE5}"/>
                </a:ext>
              </a:extLst>
            </p:cNvPr>
            <p:cNvSpPr txBox="1">
              <a:spLocks noChangeArrowheads="1"/>
            </p:cNvSpPr>
            <p:nvPr/>
          </p:nvSpPr>
          <p:spPr bwMode="auto">
            <a:xfrm>
              <a:off x="2899" y="3146"/>
              <a:ext cx="189"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400" b="0">
                <a:solidFill>
                  <a:schemeClr val="tx1"/>
                </a:solidFill>
                <a:latin typeface="Times New Roman" panose="02020603050405020304" pitchFamily="18" charset="0"/>
              </a:endParaRPr>
            </a:p>
          </p:txBody>
        </p:sp>
        <p:sp>
          <p:nvSpPr>
            <p:cNvPr id="63579" name="Text Box 264">
              <a:extLst>
                <a:ext uri="{FF2B5EF4-FFF2-40B4-BE49-F238E27FC236}">
                  <a16:creationId xmlns:a16="http://schemas.microsoft.com/office/drawing/2014/main" id="{41B9C4B3-B324-42CF-BC48-02F6A902CDF2}"/>
                </a:ext>
              </a:extLst>
            </p:cNvPr>
            <p:cNvSpPr txBox="1">
              <a:spLocks noChangeArrowheads="1"/>
            </p:cNvSpPr>
            <p:nvPr/>
          </p:nvSpPr>
          <p:spPr bwMode="auto">
            <a:xfrm>
              <a:off x="3088" y="3146"/>
              <a:ext cx="131"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200" b="0">
                <a:solidFill>
                  <a:schemeClr val="tx2"/>
                </a:solidFill>
                <a:latin typeface="Times New Roman" panose="02020603050405020304" pitchFamily="18" charset="0"/>
              </a:endParaRPr>
            </a:p>
          </p:txBody>
        </p:sp>
      </p:grpSp>
      <p:sp>
        <p:nvSpPr>
          <p:cNvPr id="63496" name="Text Box 265">
            <a:extLst>
              <a:ext uri="{FF2B5EF4-FFF2-40B4-BE49-F238E27FC236}">
                <a16:creationId xmlns:a16="http://schemas.microsoft.com/office/drawing/2014/main" id="{6273E5B8-E3B0-4E3C-9C43-DC6545D53C7A}"/>
              </a:ext>
            </a:extLst>
          </p:cNvPr>
          <p:cNvSpPr txBox="1">
            <a:spLocks noChangeArrowheads="1"/>
          </p:cNvSpPr>
          <p:nvPr/>
        </p:nvSpPr>
        <p:spPr bwMode="auto">
          <a:xfrm>
            <a:off x="4911725" y="4003675"/>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en-US" altLang="zh-CN" sz="1400" b="0">
                <a:solidFill>
                  <a:schemeClr val="tx1"/>
                </a:solidFill>
                <a:latin typeface="Times New Roman" panose="02020603050405020304" pitchFamily="18" charset="0"/>
              </a:rPr>
              <a:t>q</a:t>
            </a:r>
          </a:p>
        </p:txBody>
      </p:sp>
      <p:sp>
        <p:nvSpPr>
          <p:cNvPr id="63497" name="Line 266">
            <a:extLst>
              <a:ext uri="{FF2B5EF4-FFF2-40B4-BE49-F238E27FC236}">
                <a16:creationId xmlns:a16="http://schemas.microsoft.com/office/drawing/2014/main" id="{F3F9757A-40CC-4495-A450-E1F38F58770B}"/>
              </a:ext>
            </a:extLst>
          </p:cNvPr>
          <p:cNvSpPr>
            <a:spLocks noChangeShapeType="1"/>
          </p:cNvSpPr>
          <p:nvPr/>
        </p:nvSpPr>
        <p:spPr bwMode="auto">
          <a:xfrm flipV="1">
            <a:off x="5148263" y="3933825"/>
            <a:ext cx="360362" cy="2159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3498" name="Text Box 268">
            <a:extLst>
              <a:ext uri="{FF2B5EF4-FFF2-40B4-BE49-F238E27FC236}">
                <a16:creationId xmlns:a16="http://schemas.microsoft.com/office/drawing/2014/main" id="{ACFC583D-2390-4ECC-B20B-A0090F908C92}"/>
              </a:ext>
            </a:extLst>
          </p:cNvPr>
          <p:cNvSpPr txBox="1">
            <a:spLocks noChangeArrowheads="1"/>
          </p:cNvSpPr>
          <p:nvPr/>
        </p:nvSpPr>
        <p:spPr bwMode="auto">
          <a:xfrm>
            <a:off x="5694363" y="3227388"/>
            <a:ext cx="2825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en-US" altLang="zh-CN" sz="1400" b="0">
                <a:solidFill>
                  <a:schemeClr val="tx1"/>
                </a:solidFill>
                <a:latin typeface="Times New Roman" panose="02020603050405020304" pitchFamily="18" charset="0"/>
              </a:rPr>
              <a:t>p</a:t>
            </a:r>
          </a:p>
        </p:txBody>
      </p:sp>
      <p:sp>
        <p:nvSpPr>
          <p:cNvPr id="63499" name="Line 269">
            <a:extLst>
              <a:ext uri="{FF2B5EF4-FFF2-40B4-BE49-F238E27FC236}">
                <a16:creationId xmlns:a16="http://schemas.microsoft.com/office/drawing/2014/main" id="{BA1DBC5C-6861-4CCD-B27E-3EBF201BFC52}"/>
              </a:ext>
            </a:extLst>
          </p:cNvPr>
          <p:cNvSpPr>
            <a:spLocks noChangeShapeType="1"/>
          </p:cNvSpPr>
          <p:nvPr/>
        </p:nvSpPr>
        <p:spPr bwMode="auto">
          <a:xfrm>
            <a:off x="5940425" y="3500438"/>
            <a:ext cx="360363" cy="14446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4" name="Rectangle 2">
            <a:extLst>
              <a:ext uri="{FF2B5EF4-FFF2-40B4-BE49-F238E27FC236}">
                <a16:creationId xmlns:a16="http://schemas.microsoft.com/office/drawing/2014/main" id="{F68E5F67-0867-48FD-B3FF-E41DEE1A64BB}"/>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3.2</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线性表</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a:extLst>
              <a:ext uri="{FF2B5EF4-FFF2-40B4-BE49-F238E27FC236}">
                <a16:creationId xmlns:a16="http://schemas.microsoft.com/office/drawing/2014/main" id="{26FB769E-D2F0-4FB4-B46B-E4269539B58F}"/>
              </a:ext>
            </a:extLst>
          </p:cNvPr>
          <p:cNvSpPr>
            <a:spLocks noGrp="1" noChangeArrowheads="1"/>
          </p:cNvSpPr>
          <p:nvPr>
            <p:ph idx="1"/>
          </p:nvPr>
        </p:nvSpPr>
        <p:spPr>
          <a:xfrm>
            <a:off x="0" y="1052513"/>
            <a:ext cx="9144000" cy="5689600"/>
          </a:xfrm>
        </p:spPr>
        <p:txBody>
          <a:bodyPr>
            <a:normAutofit fontScale="70000" lnSpcReduction="20000"/>
          </a:bodyPr>
          <a:lstStyle/>
          <a:p>
            <a:pPr marL="285750" indent="-285750">
              <a:defRPr/>
            </a:pPr>
            <a:r>
              <a:rPr lang="zh-CN" altLang="en-US" dirty="0">
                <a:solidFill>
                  <a:schemeClr val="bg1"/>
                </a:solidFill>
                <a:latin typeface="宋体" pitchFamily="2" charset="-122"/>
                <a:ea typeface="宋体" pitchFamily="2" charset="-122"/>
              </a:rPr>
              <a:t>单链表</a:t>
            </a:r>
          </a:p>
          <a:p>
            <a:pPr marL="862013" lvl="1">
              <a:defRPr/>
            </a:pPr>
            <a:endParaRPr lang="zh-CN" altLang="en-US" dirty="0">
              <a:solidFill>
                <a:schemeClr val="tx2"/>
              </a:solidFill>
              <a:latin typeface="宋体" pitchFamily="2" charset="-122"/>
              <a:ea typeface="宋体" pitchFamily="2" charset="-122"/>
            </a:endParaRPr>
          </a:p>
          <a:p>
            <a:pPr marL="862013" lvl="1">
              <a:defRPr/>
            </a:pPr>
            <a:endParaRPr lang="zh-CN" altLang="en-US" dirty="0">
              <a:solidFill>
                <a:schemeClr val="tx2"/>
              </a:solidFill>
              <a:latin typeface="宋体" pitchFamily="2" charset="-122"/>
              <a:ea typeface="宋体" pitchFamily="2" charset="-122"/>
            </a:endParaRPr>
          </a:p>
          <a:p>
            <a:pPr marL="862013" lvl="1">
              <a:defRPr/>
            </a:pPr>
            <a:endParaRPr lang="en-US" altLang="zh-CN" dirty="0">
              <a:solidFill>
                <a:schemeClr val="tx2"/>
              </a:solidFill>
              <a:latin typeface="宋体" pitchFamily="2" charset="-122"/>
              <a:ea typeface="宋体" pitchFamily="2" charset="-122"/>
            </a:endParaRPr>
          </a:p>
          <a:p>
            <a:pPr marL="862013" lvl="1">
              <a:defRPr/>
            </a:pPr>
            <a:endParaRPr lang="en-US" altLang="zh-CN" dirty="0">
              <a:solidFill>
                <a:schemeClr val="tx2"/>
              </a:solidFill>
              <a:latin typeface="宋体" pitchFamily="2" charset="-122"/>
              <a:ea typeface="宋体" pitchFamily="2" charset="-122"/>
            </a:endParaRPr>
          </a:p>
          <a:p>
            <a:pPr marL="862013" lvl="1">
              <a:defRPr/>
            </a:pPr>
            <a:endParaRPr lang="en-US" altLang="zh-CN" dirty="0">
              <a:solidFill>
                <a:schemeClr val="tx2"/>
              </a:solidFill>
              <a:latin typeface="宋体" pitchFamily="2" charset="-122"/>
              <a:ea typeface="宋体" pitchFamily="2" charset="-122"/>
            </a:endParaRPr>
          </a:p>
          <a:p>
            <a:pPr marL="1262063" lvl="2">
              <a:defRPr/>
            </a:pPr>
            <a:r>
              <a:rPr lang="zh-CN" altLang="en-US" dirty="0">
                <a:solidFill>
                  <a:schemeClr val="bg1"/>
                </a:solidFill>
                <a:latin typeface="宋体" pitchFamily="2" charset="-122"/>
                <a:ea typeface="宋体" pitchFamily="2" charset="-122"/>
              </a:rPr>
              <a:t>最后一个结点的指针域的指针为空</a:t>
            </a:r>
            <a:endParaRPr lang="en-US" altLang="zh-CN" dirty="0">
              <a:solidFill>
                <a:schemeClr val="bg1"/>
              </a:solidFill>
              <a:latin typeface="宋体" pitchFamily="2" charset="-122"/>
              <a:ea typeface="宋体" pitchFamily="2" charset="-122"/>
            </a:endParaRPr>
          </a:p>
          <a:p>
            <a:pPr marL="2176463" lvl="4">
              <a:defRPr/>
            </a:pPr>
            <a:endParaRPr lang="en-US" altLang="zh-CN" dirty="0">
              <a:solidFill>
                <a:schemeClr val="bg1"/>
              </a:solidFill>
              <a:latin typeface="宋体" pitchFamily="2" charset="-122"/>
              <a:ea typeface="宋体" pitchFamily="2" charset="-122"/>
            </a:endParaRPr>
          </a:p>
          <a:p>
            <a:pPr marL="862013" lvl="1">
              <a:defRPr/>
            </a:pPr>
            <a:r>
              <a:rPr lang="zh-CN" altLang="en-US" dirty="0">
                <a:solidFill>
                  <a:schemeClr val="tx1"/>
                </a:solidFill>
                <a:latin typeface="宋体" pitchFamily="2" charset="-122"/>
                <a:ea typeface="宋体" pitchFamily="2" charset="-122"/>
              </a:rPr>
              <a:t>有时</a:t>
            </a:r>
            <a:r>
              <a:rPr lang="zh-CN" altLang="en-US" dirty="0">
                <a:solidFill>
                  <a:schemeClr val="bg1"/>
                </a:solidFill>
                <a:latin typeface="宋体" pitchFamily="2" charset="-122"/>
                <a:ea typeface="宋体" pitchFamily="2" charset="-122"/>
              </a:rPr>
              <a:t>可以在第一个结点之前加一个头结点，其结构与其它结点相同，但数据域中不存放数据元素，指针域指向第一个数据元素。</a:t>
            </a:r>
            <a:endParaRPr lang="en-US" altLang="zh-CN" dirty="0">
              <a:solidFill>
                <a:schemeClr val="bg1"/>
              </a:solidFill>
              <a:latin typeface="宋体" pitchFamily="2" charset="-122"/>
              <a:ea typeface="宋体" pitchFamily="2" charset="-122"/>
            </a:endParaRPr>
          </a:p>
          <a:p>
            <a:pPr marL="862013" lvl="1">
              <a:defRPr/>
            </a:pPr>
            <a:r>
              <a:rPr lang="zh-CN" altLang="en-US" dirty="0">
                <a:solidFill>
                  <a:schemeClr val="bg1"/>
                </a:solidFill>
                <a:latin typeface="宋体" pitchFamily="2" charset="-122"/>
                <a:ea typeface="宋体" pitchFamily="2" charset="-122"/>
              </a:rPr>
              <a:t>当表空时只有一个头结点，它的指针域为空。</a:t>
            </a:r>
          </a:p>
          <a:p>
            <a:pPr marL="862013" lvl="1">
              <a:defRPr/>
            </a:pPr>
            <a:endParaRPr lang="en-US" altLang="zh-CN" dirty="0">
              <a:solidFill>
                <a:schemeClr val="tx2"/>
              </a:solidFill>
              <a:latin typeface="宋体" pitchFamily="2" charset="-122"/>
              <a:ea typeface="宋体" pitchFamily="2" charset="-122"/>
            </a:endParaRPr>
          </a:p>
          <a:p>
            <a:pPr marL="862013" lvl="1">
              <a:defRPr/>
            </a:pPr>
            <a:endParaRPr lang="en-US" altLang="zh-CN" dirty="0">
              <a:solidFill>
                <a:schemeClr val="tx2"/>
              </a:solidFill>
              <a:latin typeface="宋体" pitchFamily="2" charset="-122"/>
              <a:ea typeface="宋体" pitchFamily="2" charset="-122"/>
            </a:endParaRPr>
          </a:p>
          <a:p>
            <a:pPr marL="862013" lvl="1">
              <a:defRPr/>
            </a:pPr>
            <a:endParaRPr lang="en-US" altLang="zh-CN" dirty="0">
              <a:solidFill>
                <a:schemeClr val="tx2"/>
              </a:solidFill>
              <a:latin typeface="宋体" pitchFamily="2" charset="-122"/>
              <a:ea typeface="宋体" pitchFamily="2" charset="-122"/>
            </a:endParaRPr>
          </a:p>
          <a:p>
            <a:pPr marL="862013" lvl="1">
              <a:defRPr/>
            </a:pPr>
            <a:endParaRPr lang="en-US" altLang="zh-CN" dirty="0">
              <a:solidFill>
                <a:schemeClr val="tx2"/>
              </a:solidFill>
              <a:latin typeface="宋体" pitchFamily="2" charset="-122"/>
              <a:ea typeface="宋体" pitchFamily="2" charset="-122"/>
            </a:endParaRPr>
          </a:p>
          <a:p>
            <a:pPr marL="2384425" lvl="4">
              <a:buFontTx/>
              <a:buNone/>
              <a:defRPr/>
            </a:pPr>
            <a:endParaRPr lang="en-US" altLang="zh-CN" dirty="0">
              <a:solidFill>
                <a:schemeClr val="tx2"/>
              </a:solidFill>
              <a:latin typeface="宋体" pitchFamily="2" charset="-122"/>
              <a:ea typeface="宋体" pitchFamily="2" charset="-122"/>
            </a:endParaRPr>
          </a:p>
          <a:p>
            <a:pPr marL="2384425" lvl="4">
              <a:buFontTx/>
              <a:buNone/>
              <a:defRPr/>
            </a:pPr>
            <a:endParaRPr lang="en-US" altLang="zh-CN" dirty="0">
              <a:solidFill>
                <a:schemeClr val="tx2"/>
              </a:solidFill>
              <a:latin typeface="宋体" pitchFamily="2" charset="-122"/>
              <a:ea typeface="宋体" pitchFamily="2" charset="-122"/>
            </a:endParaRPr>
          </a:p>
          <a:p>
            <a:pPr marL="2384425" lvl="4">
              <a:buFontTx/>
              <a:buNone/>
              <a:defRPr/>
            </a:pPr>
            <a:endParaRPr lang="en-US" altLang="zh-CN" dirty="0">
              <a:solidFill>
                <a:schemeClr val="tx2"/>
              </a:solidFill>
              <a:latin typeface="宋体" pitchFamily="2" charset="-122"/>
              <a:ea typeface="宋体" pitchFamily="2" charset="-122"/>
            </a:endParaRPr>
          </a:p>
          <a:p>
            <a:pPr marL="2384425" lvl="4">
              <a:buFontTx/>
              <a:buNone/>
              <a:defRPr/>
            </a:pPr>
            <a:endParaRPr lang="en-US" altLang="zh-CN" dirty="0">
              <a:solidFill>
                <a:schemeClr val="tx2"/>
              </a:solidFill>
              <a:latin typeface="宋体" pitchFamily="2" charset="-122"/>
              <a:ea typeface="宋体" pitchFamily="2" charset="-122"/>
            </a:endParaRPr>
          </a:p>
          <a:p>
            <a:pPr marL="1262063" lvl="2">
              <a:defRPr/>
            </a:pPr>
            <a:r>
              <a:rPr lang="zh-CN" altLang="en-US" dirty="0">
                <a:solidFill>
                  <a:schemeClr val="bg1"/>
                </a:solidFill>
                <a:latin typeface="宋体" pitchFamily="2" charset="-122"/>
                <a:ea typeface="宋体" pitchFamily="2" charset="-122"/>
              </a:rPr>
              <a:t>好处：便于表达一个空表。</a:t>
            </a:r>
          </a:p>
        </p:txBody>
      </p:sp>
      <p:sp>
        <p:nvSpPr>
          <p:cNvPr id="65538" name="灯片编号占位符 5">
            <a:extLst>
              <a:ext uri="{FF2B5EF4-FFF2-40B4-BE49-F238E27FC236}">
                <a16:creationId xmlns:a16="http://schemas.microsoft.com/office/drawing/2014/main" id="{DCF8D1B5-30C4-419F-AB73-EB68E2849C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A3C1AAA1-0733-44BC-A9F9-F03D156536AF}" type="slidenum">
              <a:rPr lang="zh-CN" altLang="en-US" sz="1400" b="0" smtClean="0">
                <a:latin typeface="Arial" panose="020B0604020202020204" pitchFamily="34" charset="0"/>
              </a:rPr>
              <a:pPr>
                <a:spcBef>
                  <a:spcPct val="0"/>
                </a:spcBef>
                <a:buFontTx/>
                <a:buNone/>
              </a:pPr>
              <a:t>27</a:t>
            </a:fld>
            <a:endParaRPr lang="en-US" altLang="zh-CN" sz="1400" b="0">
              <a:latin typeface="Times New Roman" panose="02020603050405020304" pitchFamily="18" charset="0"/>
            </a:endParaRPr>
          </a:p>
        </p:txBody>
      </p:sp>
      <p:grpSp>
        <p:nvGrpSpPr>
          <p:cNvPr id="65541" name="Group 4">
            <a:extLst>
              <a:ext uri="{FF2B5EF4-FFF2-40B4-BE49-F238E27FC236}">
                <a16:creationId xmlns:a16="http://schemas.microsoft.com/office/drawing/2014/main" id="{693BCBF9-75EC-41B4-B6B3-3814F5F927BB}"/>
              </a:ext>
            </a:extLst>
          </p:cNvPr>
          <p:cNvGrpSpPr>
            <a:grpSpLocks/>
          </p:cNvGrpSpPr>
          <p:nvPr/>
        </p:nvGrpSpPr>
        <p:grpSpPr bwMode="auto">
          <a:xfrm>
            <a:off x="468313" y="1557338"/>
            <a:ext cx="8207375" cy="1574800"/>
            <a:chOff x="612" y="1117"/>
            <a:chExt cx="5035" cy="992"/>
          </a:xfrm>
        </p:grpSpPr>
        <p:grpSp>
          <p:nvGrpSpPr>
            <p:cNvPr id="65567" name="Group 5">
              <a:extLst>
                <a:ext uri="{FF2B5EF4-FFF2-40B4-BE49-F238E27FC236}">
                  <a16:creationId xmlns:a16="http://schemas.microsoft.com/office/drawing/2014/main" id="{E318C7AC-5904-47D0-BFEF-BDD6E3F13C60}"/>
                </a:ext>
              </a:extLst>
            </p:cNvPr>
            <p:cNvGrpSpPr>
              <a:grpSpLocks/>
            </p:cNvGrpSpPr>
            <p:nvPr/>
          </p:nvGrpSpPr>
          <p:grpSpPr bwMode="auto">
            <a:xfrm>
              <a:off x="1486" y="1325"/>
              <a:ext cx="714" cy="201"/>
              <a:chOff x="3200" y="2623"/>
              <a:chExt cx="634" cy="179"/>
            </a:xfrm>
          </p:grpSpPr>
          <p:sp>
            <p:nvSpPr>
              <p:cNvPr id="65586" name="Text Box 6">
                <a:extLst>
                  <a:ext uri="{FF2B5EF4-FFF2-40B4-BE49-F238E27FC236}">
                    <a16:creationId xmlns:a16="http://schemas.microsoft.com/office/drawing/2014/main" id="{55784B84-B456-454F-8021-F79769DEFDEA}"/>
                  </a:ext>
                </a:extLst>
              </p:cNvPr>
              <p:cNvSpPr txBox="1">
                <a:spLocks noChangeArrowheads="1"/>
              </p:cNvSpPr>
              <p:nvPr/>
            </p:nvSpPr>
            <p:spPr bwMode="auto">
              <a:xfrm>
                <a:off x="3200"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a:solidFill>
                      <a:schemeClr val="tx1"/>
                    </a:solidFill>
                    <a:latin typeface="Times New Roman" panose="02020603050405020304" pitchFamily="18" charset="0"/>
                  </a:rPr>
                  <a:t>a1</a:t>
                </a:r>
              </a:p>
            </p:txBody>
          </p:sp>
          <p:sp>
            <p:nvSpPr>
              <p:cNvPr id="65587" name="Text Box 7">
                <a:extLst>
                  <a:ext uri="{FF2B5EF4-FFF2-40B4-BE49-F238E27FC236}">
                    <a16:creationId xmlns:a16="http://schemas.microsoft.com/office/drawing/2014/main" id="{1C0EB98F-E7DA-4FF0-B949-7A54A89F91DC}"/>
                  </a:ext>
                </a:extLst>
              </p:cNvPr>
              <p:cNvSpPr txBox="1">
                <a:spLocks noChangeArrowheads="1"/>
              </p:cNvSpPr>
              <p:nvPr/>
            </p:nvSpPr>
            <p:spPr bwMode="auto">
              <a:xfrm>
                <a:off x="3517"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a:solidFill>
                      <a:schemeClr val="tx2"/>
                    </a:solidFill>
                    <a:latin typeface="Times New Roman" panose="02020603050405020304" pitchFamily="18" charset="0"/>
                  </a:rPr>
                  <a:t>AB01</a:t>
                </a:r>
                <a:endParaRPr lang="zh-CN" altLang="en-US" sz="1600" b="0">
                  <a:solidFill>
                    <a:schemeClr val="tx2"/>
                  </a:solidFill>
                  <a:latin typeface="Times New Roman" panose="02020603050405020304" pitchFamily="18" charset="0"/>
                </a:endParaRPr>
              </a:p>
            </p:txBody>
          </p:sp>
        </p:grpSp>
        <p:sp>
          <p:nvSpPr>
            <p:cNvPr id="65568" name="Text Box 8">
              <a:extLst>
                <a:ext uri="{FF2B5EF4-FFF2-40B4-BE49-F238E27FC236}">
                  <a16:creationId xmlns:a16="http://schemas.microsoft.com/office/drawing/2014/main" id="{34E03E0C-D8A6-491F-AFBB-F50377EF3B43}"/>
                </a:ext>
              </a:extLst>
            </p:cNvPr>
            <p:cNvSpPr txBox="1">
              <a:spLocks noChangeArrowheads="1"/>
            </p:cNvSpPr>
            <p:nvPr/>
          </p:nvSpPr>
          <p:spPr bwMode="auto">
            <a:xfrm>
              <a:off x="612" y="1117"/>
              <a:ext cx="730"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a:solidFill>
                    <a:schemeClr val="tx1"/>
                  </a:solidFill>
                  <a:latin typeface="Times New Roman" panose="02020603050405020304" pitchFamily="18" charset="0"/>
                </a:rPr>
                <a:t>Head </a:t>
              </a:r>
              <a:r>
                <a:rPr lang="zh-CN" altLang="en-US" sz="1600" b="0">
                  <a:solidFill>
                    <a:schemeClr val="tx1"/>
                  </a:solidFill>
                  <a:latin typeface="Times New Roman" panose="02020603050405020304" pitchFamily="18" charset="0"/>
                </a:rPr>
                <a:t>地址</a:t>
              </a:r>
            </a:p>
            <a:p>
              <a:pPr algn="ctr">
                <a:spcBef>
                  <a:spcPct val="50000"/>
                </a:spcBef>
                <a:buFontTx/>
                <a:buNone/>
              </a:pPr>
              <a:r>
                <a:rPr lang="en-US" altLang="zh-CN" sz="1600" b="0">
                  <a:solidFill>
                    <a:schemeClr val="tx1"/>
                  </a:solidFill>
                  <a:latin typeface="Times New Roman" panose="02020603050405020304" pitchFamily="18" charset="0"/>
                </a:rPr>
                <a:t>B03D</a:t>
              </a:r>
            </a:p>
          </p:txBody>
        </p:sp>
        <p:sp>
          <p:nvSpPr>
            <p:cNvPr id="65569" name="Line 9">
              <a:extLst>
                <a:ext uri="{FF2B5EF4-FFF2-40B4-BE49-F238E27FC236}">
                  <a16:creationId xmlns:a16="http://schemas.microsoft.com/office/drawing/2014/main" id="{4E5F52A3-DD77-4378-AC43-E0FEE0F5EAAA}"/>
                </a:ext>
              </a:extLst>
            </p:cNvPr>
            <p:cNvSpPr>
              <a:spLocks noChangeShapeType="1"/>
            </p:cNvSpPr>
            <p:nvPr/>
          </p:nvSpPr>
          <p:spPr bwMode="auto">
            <a:xfrm flipV="1">
              <a:off x="1127" y="1326"/>
              <a:ext cx="34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70" name="Line 10">
              <a:extLst>
                <a:ext uri="{FF2B5EF4-FFF2-40B4-BE49-F238E27FC236}">
                  <a16:creationId xmlns:a16="http://schemas.microsoft.com/office/drawing/2014/main" id="{4882A50E-FC8C-4449-BA28-1C881E8F9D6D}"/>
                </a:ext>
              </a:extLst>
            </p:cNvPr>
            <p:cNvSpPr>
              <a:spLocks noChangeShapeType="1"/>
            </p:cNvSpPr>
            <p:nvPr/>
          </p:nvSpPr>
          <p:spPr bwMode="auto">
            <a:xfrm>
              <a:off x="2153" y="1427"/>
              <a:ext cx="35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71" name="Text Box 11">
              <a:extLst>
                <a:ext uri="{FF2B5EF4-FFF2-40B4-BE49-F238E27FC236}">
                  <a16:creationId xmlns:a16="http://schemas.microsoft.com/office/drawing/2014/main" id="{209265CE-B4DE-467C-811E-8E1E035ADED5}"/>
                </a:ext>
              </a:extLst>
            </p:cNvPr>
            <p:cNvSpPr txBox="1">
              <a:spLocks noChangeArrowheads="1"/>
            </p:cNvSpPr>
            <p:nvPr/>
          </p:nvSpPr>
          <p:spPr bwMode="auto">
            <a:xfrm>
              <a:off x="2315" y="1236"/>
              <a:ext cx="30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r">
                <a:spcBef>
                  <a:spcPct val="50000"/>
                </a:spcBef>
                <a:buFontTx/>
                <a:buNone/>
              </a:pPr>
              <a:r>
                <a:rPr lang="en-US" altLang="zh-CN" sz="1600" b="0">
                  <a:solidFill>
                    <a:schemeClr val="tx1"/>
                  </a:solidFill>
                  <a:latin typeface="Times New Roman" panose="02020603050405020304" pitchFamily="18" charset="0"/>
                </a:rPr>
                <a:t>AB01</a:t>
              </a:r>
            </a:p>
          </p:txBody>
        </p:sp>
        <p:grpSp>
          <p:nvGrpSpPr>
            <p:cNvPr id="65572" name="Group 12">
              <a:extLst>
                <a:ext uri="{FF2B5EF4-FFF2-40B4-BE49-F238E27FC236}">
                  <a16:creationId xmlns:a16="http://schemas.microsoft.com/office/drawing/2014/main" id="{34E9B277-90DB-4B98-813D-96708391F314}"/>
                </a:ext>
              </a:extLst>
            </p:cNvPr>
            <p:cNvGrpSpPr>
              <a:grpSpLocks/>
            </p:cNvGrpSpPr>
            <p:nvPr/>
          </p:nvGrpSpPr>
          <p:grpSpPr bwMode="auto">
            <a:xfrm>
              <a:off x="2524" y="1436"/>
              <a:ext cx="714" cy="201"/>
              <a:chOff x="3200" y="2623"/>
              <a:chExt cx="634" cy="179"/>
            </a:xfrm>
          </p:grpSpPr>
          <p:sp>
            <p:nvSpPr>
              <p:cNvPr id="65584" name="Text Box 13">
                <a:extLst>
                  <a:ext uri="{FF2B5EF4-FFF2-40B4-BE49-F238E27FC236}">
                    <a16:creationId xmlns:a16="http://schemas.microsoft.com/office/drawing/2014/main" id="{EB6C6EFA-2CCD-443B-946D-810FCB1261EB}"/>
                  </a:ext>
                </a:extLst>
              </p:cNvPr>
              <p:cNvSpPr txBox="1">
                <a:spLocks noChangeArrowheads="1"/>
              </p:cNvSpPr>
              <p:nvPr/>
            </p:nvSpPr>
            <p:spPr bwMode="auto">
              <a:xfrm>
                <a:off x="3200"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a:solidFill>
                      <a:schemeClr val="tx1"/>
                    </a:solidFill>
                    <a:latin typeface="Times New Roman" panose="02020603050405020304" pitchFamily="18" charset="0"/>
                  </a:rPr>
                  <a:t>a2</a:t>
                </a:r>
              </a:p>
            </p:txBody>
          </p:sp>
          <p:sp>
            <p:nvSpPr>
              <p:cNvPr id="65585" name="Text Box 14">
                <a:extLst>
                  <a:ext uri="{FF2B5EF4-FFF2-40B4-BE49-F238E27FC236}">
                    <a16:creationId xmlns:a16="http://schemas.microsoft.com/office/drawing/2014/main" id="{E4B6A268-3EF4-48F9-9938-56FF4E984A2E}"/>
                  </a:ext>
                </a:extLst>
              </p:cNvPr>
              <p:cNvSpPr txBox="1">
                <a:spLocks noChangeArrowheads="1"/>
              </p:cNvSpPr>
              <p:nvPr/>
            </p:nvSpPr>
            <p:spPr bwMode="auto">
              <a:xfrm>
                <a:off x="3517"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a:solidFill>
                      <a:schemeClr val="tx2"/>
                    </a:solidFill>
                    <a:latin typeface="Times New Roman" panose="02020603050405020304" pitchFamily="18" charset="0"/>
                  </a:rPr>
                  <a:t>DA29</a:t>
                </a:r>
                <a:endParaRPr lang="zh-CN" altLang="en-US" sz="1600" b="0">
                  <a:solidFill>
                    <a:schemeClr val="tx2"/>
                  </a:solidFill>
                  <a:latin typeface="Times New Roman" panose="02020603050405020304" pitchFamily="18" charset="0"/>
                </a:endParaRPr>
              </a:p>
            </p:txBody>
          </p:sp>
        </p:grpSp>
        <p:grpSp>
          <p:nvGrpSpPr>
            <p:cNvPr id="65573" name="Group 15">
              <a:extLst>
                <a:ext uri="{FF2B5EF4-FFF2-40B4-BE49-F238E27FC236}">
                  <a16:creationId xmlns:a16="http://schemas.microsoft.com/office/drawing/2014/main" id="{8181E80F-C163-4DD2-8BCD-654E38B773EF}"/>
                </a:ext>
              </a:extLst>
            </p:cNvPr>
            <p:cNvGrpSpPr>
              <a:grpSpLocks/>
            </p:cNvGrpSpPr>
            <p:nvPr/>
          </p:nvGrpSpPr>
          <p:grpSpPr bwMode="auto">
            <a:xfrm>
              <a:off x="3574" y="1541"/>
              <a:ext cx="714" cy="201"/>
              <a:chOff x="3200" y="2623"/>
              <a:chExt cx="634" cy="179"/>
            </a:xfrm>
          </p:grpSpPr>
          <p:sp>
            <p:nvSpPr>
              <p:cNvPr id="65582" name="Text Box 16">
                <a:extLst>
                  <a:ext uri="{FF2B5EF4-FFF2-40B4-BE49-F238E27FC236}">
                    <a16:creationId xmlns:a16="http://schemas.microsoft.com/office/drawing/2014/main" id="{2983EB5D-5DBB-4CFE-8891-767B1497527C}"/>
                  </a:ext>
                </a:extLst>
              </p:cNvPr>
              <p:cNvSpPr txBox="1">
                <a:spLocks noChangeArrowheads="1"/>
              </p:cNvSpPr>
              <p:nvPr/>
            </p:nvSpPr>
            <p:spPr bwMode="auto">
              <a:xfrm>
                <a:off x="3200"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a:solidFill>
                      <a:schemeClr val="tx1"/>
                    </a:solidFill>
                    <a:latin typeface="Times New Roman" panose="02020603050405020304" pitchFamily="18" charset="0"/>
                  </a:rPr>
                  <a:t>a3</a:t>
                </a:r>
              </a:p>
            </p:txBody>
          </p:sp>
          <p:sp>
            <p:nvSpPr>
              <p:cNvPr id="65583" name="Text Box 17">
                <a:extLst>
                  <a:ext uri="{FF2B5EF4-FFF2-40B4-BE49-F238E27FC236}">
                    <a16:creationId xmlns:a16="http://schemas.microsoft.com/office/drawing/2014/main" id="{F8F4AA43-13DE-439D-9841-EACFF11B730E}"/>
                  </a:ext>
                </a:extLst>
              </p:cNvPr>
              <p:cNvSpPr txBox="1">
                <a:spLocks noChangeArrowheads="1"/>
              </p:cNvSpPr>
              <p:nvPr/>
            </p:nvSpPr>
            <p:spPr bwMode="auto">
              <a:xfrm>
                <a:off x="3517"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a:solidFill>
                      <a:schemeClr val="tx2"/>
                    </a:solidFill>
                    <a:latin typeface="Times New Roman" panose="02020603050405020304" pitchFamily="18" charset="0"/>
                  </a:rPr>
                  <a:t>BEF5</a:t>
                </a:r>
                <a:endParaRPr lang="zh-CN" altLang="en-US" sz="1600" b="0">
                  <a:solidFill>
                    <a:schemeClr val="tx2"/>
                  </a:solidFill>
                  <a:latin typeface="Times New Roman" panose="02020603050405020304" pitchFamily="18" charset="0"/>
                </a:endParaRPr>
              </a:p>
            </p:txBody>
          </p:sp>
        </p:grpSp>
        <p:sp>
          <p:nvSpPr>
            <p:cNvPr id="65574" name="Line 18">
              <a:extLst>
                <a:ext uri="{FF2B5EF4-FFF2-40B4-BE49-F238E27FC236}">
                  <a16:creationId xmlns:a16="http://schemas.microsoft.com/office/drawing/2014/main" id="{CCE15CCA-D299-45DC-99A3-5034AA28EC98}"/>
                </a:ext>
              </a:extLst>
            </p:cNvPr>
            <p:cNvSpPr>
              <a:spLocks noChangeShapeType="1"/>
            </p:cNvSpPr>
            <p:nvPr/>
          </p:nvSpPr>
          <p:spPr bwMode="auto">
            <a:xfrm>
              <a:off x="3196" y="1541"/>
              <a:ext cx="35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75" name="Text Box 19">
              <a:extLst>
                <a:ext uri="{FF2B5EF4-FFF2-40B4-BE49-F238E27FC236}">
                  <a16:creationId xmlns:a16="http://schemas.microsoft.com/office/drawing/2014/main" id="{D301D578-9B7F-4E73-9344-4280ADBEDE12}"/>
                </a:ext>
              </a:extLst>
            </p:cNvPr>
            <p:cNvSpPr txBox="1">
              <a:spLocks noChangeArrowheads="1"/>
            </p:cNvSpPr>
            <p:nvPr/>
          </p:nvSpPr>
          <p:spPr bwMode="auto">
            <a:xfrm>
              <a:off x="3364" y="1350"/>
              <a:ext cx="3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r">
                <a:spcBef>
                  <a:spcPct val="50000"/>
                </a:spcBef>
                <a:buFontTx/>
                <a:buNone/>
              </a:pPr>
              <a:r>
                <a:rPr lang="en-US" altLang="zh-CN" sz="1600" b="0">
                  <a:solidFill>
                    <a:schemeClr val="tx1"/>
                  </a:solidFill>
                  <a:latin typeface="Times New Roman" panose="02020603050405020304" pitchFamily="18" charset="0"/>
                </a:rPr>
                <a:t>DA29</a:t>
              </a:r>
            </a:p>
          </p:txBody>
        </p:sp>
        <p:grpSp>
          <p:nvGrpSpPr>
            <p:cNvPr id="65576" name="Group 20">
              <a:extLst>
                <a:ext uri="{FF2B5EF4-FFF2-40B4-BE49-F238E27FC236}">
                  <a16:creationId xmlns:a16="http://schemas.microsoft.com/office/drawing/2014/main" id="{F95AD00D-C65A-4286-AD6A-FEB2D7CF0771}"/>
                </a:ext>
              </a:extLst>
            </p:cNvPr>
            <p:cNvGrpSpPr>
              <a:grpSpLocks/>
            </p:cNvGrpSpPr>
            <p:nvPr/>
          </p:nvGrpSpPr>
          <p:grpSpPr bwMode="auto">
            <a:xfrm>
              <a:off x="4615" y="1641"/>
              <a:ext cx="714" cy="201"/>
              <a:chOff x="3200" y="2623"/>
              <a:chExt cx="634" cy="179"/>
            </a:xfrm>
          </p:grpSpPr>
          <p:sp>
            <p:nvSpPr>
              <p:cNvPr id="65580" name="Text Box 21">
                <a:extLst>
                  <a:ext uri="{FF2B5EF4-FFF2-40B4-BE49-F238E27FC236}">
                    <a16:creationId xmlns:a16="http://schemas.microsoft.com/office/drawing/2014/main" id="{1E898A0F-5E8F-4E3F-9B6D-BF5D2B4A6C1E}"/>
                  </a:ext>
                </a:extLst>
              </p:cNvPr>
              <p:cNvSpPr txBox="1">
                <a:spLocks noChangeArrowheads="1"/>
              </p:cNvSpPr>
              <p:nvPr/>
            </p:nvSpPr>
            <p:spPr bwMode="auto">
              <a:xfrm>
                <a:off x="3200"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a:solidFill>
                      <a:schemeClr val="tx1"/>
                    </a:solidFill>
                    <a:latin typeface="Times New Roman" panose="02020603050405020304" pitchFamily="18" charset="0"/>
                  </a:rPr>
                  <a:t>a4</a:t>
                </a:r>
              </a:p>
            </p:txBody>
          </p:sp>
          <p:sp>
            <p:nvSpPr>
              <p:cNvPr id="65581" name="Text Box 22">
                <a:extLst>
                  <a:ext uri="{FF2B5EF4-FFF2-40B4-BE49-F238E27FC236}">
                    <a16:creationId xmlns:a16="http://schemas.microsoft.com/office/drawing/2014/main" id="{983F4DC4-574D-4B38-8564-486BFA9994B8}"/>
                  </a:ext>
                </a:extLst>
              </p:cNvPr>
              <p:cNvSpPr txBox="1">
                <a:spLocks noChangeArrowheads="1"/>
              </p:cNvSpPr>
              <p:nvPr/>
            </p:nvSpPr>
            <p:spPr bwMode="auto">
              <a:xfrm>
                <a:off x="3517"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a:solidFill>
                      <a:schemeClr val="tx2"/>
                    </a:solidFill>
                    <a:latin typeface="Times New Roman" panose="02020603050405020304" pitchFamily="18" charset="0"/>
                  </a:rPr>
                  <a:t>Nil</a:t>
                </a:r>
              </a:p>
            </p:txBody>
          </p:sp>
        </p:grpSp>
        <p:sp>
          <p:nvSpPr>
            <p:cNvPr id="65577" name="Line 23">
              <a:extLst>
                <a:ext uri="{FF2B5EF4-FFF2-40B4-BE49-F238E27FC236}">
                  <a16:creationId xmlns:a16="http://schemas.microsoft.com/office/drawing/2014/main" id="{253FCF94-AD4C-487B-99C8-6AC04F7972D2}"/>
                </a:ext>
              </a:extLst>
            </p:cNvPr>
            <p:cNvSpPr>
              <a:spLocks noChangeShapeType="1"/>
            </p:cNvSpPr>
            <p:nvPr/>
          </p:nvSpPr>
          <p:spPr bwMode="auto">
            <a:xfrm>
              <a:off x="4246" y="1641"/>
              <a:ext cx="35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78" name="Text Box 24">
              <a:extLst>
                <a:ext uri="{FF2B5EF4-FFF2-40B4-BE49-F238E27FC236}">
                  <a16:creationId xmlns:a16="http://schemas.microsoft.com/office/drawing/2014/main" id="{515575BD-3EDD-4DB6-90FD-FBDC0796378A}"/>
                </a:ext>
              </a:extLst>
            </p:cNvPr>
            <p:cNvSpPr txBox="1">
              <a:spLocks noChangeArrowheads="1"/>
            </p:cNvSpPr>
            <p:nvPr/>
          </p:nvSpPr>
          <p:spPr bwMode="auto">
            <a:xfrm>
              <a:off x="4405" y="1450"/>
              <a:ext cx="3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r">
                <a:spcBef>
                  <a:spcPct val="50000"/>
                </a:spcBef>
                <a:buFontTx/>
                <a:buNone/>
              </a:pPr>
              <a:r>
                <a:rPr lang="en-US" altLang="zh-CN" sz="1600" b="0">
                  <a:solidFill>
                    <a:schemeClr val="tx1"/>
                  </a:solidFill>
                  <a:latin typeface="Times New Roman" panose="02020603050405020304" pitchFamily="18" charset="0"/>
                </a:rPr>
                <a:t>BEF5</a:t>
              </a:r>
            </a:p>
          </p:txBody>
        </p:sp>
        <p:sp>
          <p:nvSpPr>
            <p:cNvPr id="65579" name="Text Box 25">
              <a:extLst>
                <a:ext uri="{FF2B5EF4-FFF2-40B4-BE49-F238E27FC236}">
                  <a16:creationId xmlns:a16="http://schemas.microsoft.com/office/drawing/2014/main" id="{F6F1CC42-0312-47BC-AD4A-FB5F2B59911B}"/>
                </a:ext>
              </a:extLst>
            </p:cNvPr>
            <p:cNvSpPr txBox="1">
              <a:spLocks noChangeArrowheads="1"/>
            </p:cNvSpPr>
            <p:nvPr/>
          </p:nvSpPr>
          <p:spPr bwMode="auto">
            <a:xfrm>
              <a:off x="4105" y="1897"/>
              <a:ext cx="154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a:solidFill>
                    <a:schemeClr val="tx1"/>
                  </a:solidFill>
                  <a:latin typeface="Times New Roman" panose="02020603050405020304" pitchFamily="18" charset="0"/>
                </a:rPr>
                <a:t>Nil </a:t>
              </a:r>
              <a:r>
                <a:rPr lang="zh-CN" altLang="en-US" sz="1600" b="0">
                  <a:solidFill>
                    <a:schemeClr val="tx1"/>
                  </a:solidFill>
                  <a:latin typeface="Times New Roman" panose="02020603050405020304" pitchFamily="18" charset="0"/>
                </a:rPr>
                <a:t>表示空指针（值为 0 ）</a:t>
              </a:r>
            </a:p>
          </p:txBody>
        </p:sp>
      </p:grpSp>
      <p:grpSp>
        <p:nvGrpSpPr>
          <p:cNvPr id="65542" name="组合 54">
            <a:extLst>
              <a:ext uri="{FF2B5EF4-FFF2-40B4-BE49-F238E27FC236}">
                <a16:creationId xmlns:a16="http://schemas.microsoft.com/office/drawing/2014/main" id="{76C6ADE8-D5E8-4D92-9264-BC4449D7A45C}"/>
              </a:ext>
            </a:extLst>
          </p:cNvPr>
          <p:cNvGrpSpPr>
            <a:grpSpLocks/>
          </p:cNvGrpSpPr>
          <p:nvPr/>
        </p:nvGrpSpPr>
        <p:grpSpPr bwMode="auto">
          <a:xfrm>
            <a:off x="395288" y="4365625"/>
            <a:ext cx="8423275" cy="1574800"/>
            <a:chOff x="395536" y="4437112"/>
            <a:chExt cx="8423399" cy="1574800"/>
          </a:xfrm>
        </p:grpSpPr>
        <p:sp>
          <p:nvSpPr>
            <p:cNvPr id="65549" name="Text Box 8">
              <a:extLst>
                <a:ext uri="{FF2B5EF4-FFF2-40B4-BE49-F238E27FC236}">
                  <a16:creationId xmlns:a16="http://schemas.microsoft.com/office/drawing/2014/main" id="{F001CD54-B5F0-403F-9DE0-ABBD9C3E263F}"/>
                </a:ext>
              </a:extLst>
            </p:cNvPr>
            <p:cNvSpPr txBox="1">
              <a:spLocks noChangeArrowheads="1"/>
            </p:cNvSpPr>
            <p:nvPr/>
          </p:nvSpPr>
          <p:spPr bwMode="auto">
            <a:xfrm>
              <a:off x="395536" y="4437112"/>
              <a:ext cx="12212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a:solidFill>
                    <a:schemeClr val="tx1"/>
                  </a:solidFill>
                  <a:latin typeface="Times New Roman" panose="02020603050405020304" pitchFamily="18" charset="0"/>
                </a:rPr>
                <a:t>Head </a:t>
              </a:r>
              <a:r>
                <a:rPr lang="zh-CN" altLang="en-US" sz="1600" b="0">
                  <a:solidFill>
                    <a:schemeClr val="tx1"/>
                  </a:solidFill>
                  <a:latin typeface="Times New Roman" panose="02020603050405020304" pitchFamily="18" charset="0"/>
                </a:rPr>
                <a:t>地址</a:t>
              </a:r>
            </a:p>
          </p:txBody>
        </p:sp>
        <p:sp>
          <p:nvSpPr>
            <p:cNvPr id="65550" name="Line 9">
              <a:extLst>
                <a:ext uri="{FF2B5EF4-FFF2-40B4-BE49-F238E27FC236}">
                  <a16:creationId xmlns:a16="http://schemas.microsoft.com/office/drawing/2014/main" id="{3B326133-D77C-4ACE-8DEB-C629743DDDBA}"/>
                </a:ext>
              </a:extLst>
            </p:cNvPr>
            <p:cNvSpPr>
              <a:spLocks noChangeShapeType="1"/>
            </p:cNvSpPr>
            <p:nvPr/>
          </p:nvSpPr>
          <p:spPr bwMode="auto">
            <a:xfrm flipV="1">
              <a:off x="1257115" y="4768900"/>
              <a:ext cx="58052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1" name="Line 10">
              <a:extLst>
                <a:ext uri="{FF2B5EF4-FFF2-40B4-BE49-F238E27FC236}">
                  <a16:creationId xmlns:a16="http://schemas.microsoft.com/office/drawing/2014/main" id="{4E3E43B1-B818-44A1-9818-CA6180E7BA2F}"/>
                </a:ext>
              </a:extLst>
            </p:cNvPr>
            <p:cNvSpPr>
              <a:spLocks noChangeShapeType="1"/>
            </p:cNvSpPr>
            <p:nvPr/>
          </p:nvSpPr>
          <p:spPr bwMode="auto">
            <a:xfrm flipV="1">
              <a:off x="2790850" y="4949873"/>
              <a:ext cx="792088" cy="103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5552" name="Group 12">
              <a:extLst>
                <a:ext uri="{FF2B5EF4-FFF2-40B4-BE49-F238E27FC236}">
                  <a16:creationId xmlns:a16="http://schemas.microsoft.com/office/drawing/2014/main" id="{91F10906-743D-4B9D-BC28-7F6D1CA95E97}"/>
                </a:ext>
              </a:extLst>
            </p:cNvPr>
            <p:cNvGrpSpPr>
              <a:grpSpLocks/>
            </p:cNvGrpSpPr>
            <p:nvPr/>
          </p:nvGrpSpPr>
          <p:grpSpPr bwMode="auto">
            <a:xfrm>
              <a:off x="3594253" y="4943525"/>
              <a:ext cx="1194500" cy="319088"/>
              <a:chOff x="3200" y="2623"/>
              <a:chExt cx="634" cy="179"/>
            </a:xfrm>
          </p:grpSpPr>
          <p:sp>
            <p:nvSpPr>
              <p:cNvPr id="65565" name="Text Box 13">
                <a:extLst>
                  <a:ext uri="{FF2B5EF4-FFF2-40B4-BE49-F238E27FC236}">
                    <a16:creationId xmlns:a16="http://schemas.microsoft.com/office/drawing/2014/main" id="{D8C32710-F3CF-4761-B331-D411D6C76CA5}"/>
                  </a:ext>
                </a:extLst>
              </p:cNvPr>
              <p:cNvSpPr txBox="1">
                <a:spLocks noChangeArrowheads="1"/>
              </p:cNvSpPr>
              <p:nvPr/>
            </p:nvSpPr>
            <p:spPr bwMode="auto">
              <a:xfrm>
                <a:off x="3200"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a:solidFill>
                      <a:schemeClr val="tx1"/>
                    </a:solidFill>
                    <a:latin typeface="Times New Roman" panose="02020603050405020304" pitchFamily="18" charset="0"/>
                  </a:rPr>
                  <a:t>a1</a:t>
                </a:r>
              </a:p>
            </p:txBody>
          </p:sp>
          <p:sp>
            <p:nvSpPr>
              <p:cNvPr id="65566" name="Text Box 14">
                <a:extLst>
                  <a:ext uri="{FF2B5EF4-FFF2-40B4-BE49-F238E27FC236}">
                    <a16:creationId xmlns:a16="http://schemas.microsoft.com/office/drawing/2014/main" id="{42D40246-36EE-4D1E-ABFD-0E5D0AAA92A6}"/>
                  </a:ext>
                </a:extLst>
              </p:cNvPr>
              <p:cNvSpPr txBox="1">
                <a:spLocks noChangeArrowheads="1"/>
              </p:cNvSpPr>
              <p:nvPr/>
            </p:nvSpPr>
            <p:spPr bwMode="auto">
              <a:xfrm>
                <a:off x="3517"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600" b="0">
                  <a:solidFill>
                    <a:schemeClr val="tx2"/>
                  </a:solidFill>
                  <a:latin typeface="Times New Roman" panose="02020603050405020304" pitchFamily="18" charset="0"/>
                </a:endParaRPr>
              </a:p>
            </p:txBody>
          </p:sp>
        </p:grpSp>
        <p:grpSp>
          <p:nvGrpSpPr>
            <p:cNvPr id="65553" name="Group 15">
              <a:extLst>
                <a:ext uri="{FF2B5EF4-FFF2-40B4-BE49-F238E27FC236}">
                  <a16:creationId xmlns:a16="http://schemas.microsoft.com/office/drawing/2014/main" id="{9F504F32-7C75-4EF6-A5AB-4DAB1B042466}"/>
                </a:ext>
              </a:extLst>
            </p:cNvPr>
            <p:cNvGrpSpPr>
              <a:grpSpLocks/>
            </p:cNvGrpSpPr>
            <p:nvPr/>
          </p:nvGrpSpPr>
          <p:grpSpPr bwMode="auto">
            <a:xfrm>
              <a:off x="5350870" y="5110212"/>
              <a:ext cx="1194500" cy="319088"/>
              <a:chOff x="3200" y="2623"/>
              <a:chExt cx="634" cy="179"/>
            </a:xfrm>
          </p:grpSpPr>
          <p:sp>
            <p:nvSpPr>
              <p:cNvPr id="65563" name="Text Box 16">
                <a:extLst>
                  <a:ext uri="{FF2B5EF4-FFF2-40B4-BE49-F238E27FC236}">
                    <a16:creationId xmlns:a16="http://schemas.microsoft.com/office/drawing/2014/main" id="{9C0CAC70-7ED2-44E4-B24B-F42746327BCE}"/>
                  </a:ext>
                </a:extLst>
              </p:cNvPr>
              <p:cNvSpPr txBox="1">
                <a:spLocks noChangeArrowheads="1"/>
              </p:cNvSpPr>
              <p:nvPr/>
            </p:nvSpPr>
            <p:spPr bwMode="auto">
              <a:xfrm>
                <a:off x="3200"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a:solidFill>
                      <a:schemeClr val="tx1"/>
                    </a:solidFill>
                    <a:latin typeface="Times New Roman" panose="02020603050405020304" pitchFamily="18" charset="0"/>
                  </a:rPr>
                  <a:t>a2</a:t>
                </a:r>
              </a:p>
            </p:txBody>
          </p:sp>
          <p:sp>
            <p:nvSpPr>
              <p:cNvPr id="65564" name="Text Box 17">
                <a:extLst>
                  <a:ext uri="{FF2B5EF4-FFF2-40B4-BE49-F238E27FC236}">
                    <a16:creationId xmlns:a16="http://schemas.microsoft.com/office/drawing/2014/main" id="{C3BCA6CC-BBF7-4E29-8712-E5BF9676EEA8}"/>
                  </a:ext>
                </a:extLst>
              </p:cNvPr>
              <p:cNvSpPr txBox="1">
                <a:spLocks noChangeArrowheads="1"/>
              </p:cNvSpPr>
              <p:nvPr/>
            </p:nvSpPr>
            <p:spPr bwMode="auto">
              <a:xfrm>
                <a:off x="3517"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600" b="0">
                  <a:solidFill>
                    <a:schemeClr val="tx2"/>
                  </a:solidFill>
                  <a:latin typeface="Times New Roman" panose="02020603050405020304" pitchFamily="18" charset="0"/>
                </a:endParaRPr>
              </a:p>
            </p:txBody>
          </p:sp>
        </p:grpSp>
        <p:sp>
          <p:nvSpPr>
            <p:cNvPr id="65554" name="Line 18">
              <a:extLst>
                <a:ext uri="{FF2B5EF4-FFF2-40B4-BE49-F238E27FC236}">
                  <a16:creationId xmlns:a16="http://schemas.microsoft.com/office/drawing/2014/main" id="{79E2A556-1341-4240-BE6F-0063ED5295DF}"/>
                </a:ext>
              </a:extLst>
            </p:cNvPr>
            <p:cNvSpPr>
              <a:spLocks noChangeShapeType="1"/>
            </p:cNvSpPr>
            <p:nvPr/>
          </p:nvSpPr>
          <p:spPr bwMode="auto">
            <a:xfrm flipV="1">
              <a:off x="4518750" y="5111800"/>
              <a:ext cx="845338" cy="63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65555" name="Group 20">
              <a:extLst>
                <a:ext uri="{FF2B5EF4-FFF2-40B4-BE49-F238E27FC236}">
                  <a16:creationId xmlns:a16="http://schemas.microsoft.com/office/drawing/2014/main" id="{E36FA971-CCB0-4695-BB7B-7EC7A7E82B4B}"/>
                </a:ext>
              </a:extLst>
            </p:cNvPr>
            <p:cNvGrpSpPr>
              <a:grpSpLocks/>
            </p:cNvGrpSpPr>
            <p:nvPr/>
          </p:nvGrpSpPr>
          <p:grpSpPr bwMode="auto">
            <a:xfrm>
              <a:off x="7092431" y="5268962"/>
              <a:ext cx="1194500" cy="319088"/>
              <a:chOff x="3200" y="2623"/>
              <a:chExt cx="634" cy="179"/>
            </a:xfrm>
          </p:grpSpPr>
          <p:sp>
            <p:nvSpPr>
              <p:cNvPr id="65561" name="Text Box 21">
                <a:extLst>
                  <a:ext uri="{FF2B5EF4-FFF2-40B4-BE49-F238E27FC236}">
                    <a16:creationId xmlns:a16="http://schemas.microsoft.com/office/drawing/2014/main" id="{456A2828-9770-4EA3-BF9F-35583545E80A}"/>
                  </a:ext>
                </a:extLst>
              </p:cNvPr>
              <p:cNvSpPr txBox="1">
                <a:spLocks noChangeArrowheads="1"/>
              </p:cNvSpPr>
              <p:nvPr/>
            </p:nvSpPr>
            <p:spPr bwMode="auto">
              <a:xfrm>
                <a:off x="3200"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a:solidFill>
                      <a:schemeClr val="tx1"/>
                    </a:solidFill>
                    <a:latin typeface="Times New Roman" panose="02020603050405020304" pitchFamily="18" charset="0"/>
                  </a:rPr>
                  <a:t>a3</a:t>
                </a:r>
              </a:p>
            </p:txBody>
          </p:sp>
          <p:sp>
            <p:nvSpPr>
              <p:cNvPr id="65562" name="Text Box 22">
                <a:extLst>
                  <a:ext uri="{FF2B5EF4-FFF2-40B4-BE49-F238E27FC236}">
                    <a16:creationId xmlns:a16="http://schemas.microsoft.com/office/drawing/2014/main" id="{7BA8C400-8BA7-42AA-B245-B49F48709F67}"/>
                  </a:ext>
                </a:extLst>
              </p:cNvPr>
              <p:cNvSpPr txBox="1">
                <a:spLocks noChangeArrowheads="1"/>
              </p:cNvSpPr>
              <p:nvPr/>
            </p:nvSpPr>
            <p:spPr bwMode="auto">
              <a:xfrm>
                <a:off x="3517"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a:solidFill>
                      <a:schemeClr val="tx2"/>
                    </a:solidFill>
                    <a:latin typeface="Times New Roman" panose="02020603050405020304" pitchFamily="18" charset="0"/>
                  </a:rPr>
                  <a:t>Nil</a:t>
                </a:r>
              </a:p>
            </p:txBody>
          </p:sp>
        </p:grpSp>
        <p:sp>
          <p:nvSpPr>
            <p:cNvPr id="65556" name="Line 23">
              <a:extLst>
                <a:ext uri="{FF2B5EF4-FFF2-40B4-BE49-F238E27FC236}">
                  <a16:creationId xmlns:a16="http://schemas.microsoft.com/office/drawing/2014/main" id="{898B8AFB-1C69-4B14-A24C-11AC48CCD832}"/>
                </a:ext>
              </a:extLst>
            </p:cNvPr>
            <p:cNvSpPr>
              <a:spLocks noChangeShapeType="1"/>
            </p:cNvSpPr>
            <p:nvPr/>
          </p:nvSpPr>
          <p:spPr bwMode="auto">
            <a:xfrm>
              <a:off x="6248400" y="5276850"/>
              <a:ext cx="836655" cy="5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57" name="Text Box 25">
              <a:extLst>
                <a:ext uri="{FF2B5EF4-FFF2-40B4-BE49-F238E27FC236}">
                  <a16:creationId xmlns:a16="http://schemas.microsoft.com/office/drawing/2014/main" id="{C7123C4E-BC2B-45BB-9E8B-BCCB72DD6D10}"/>
                </a:ext>
              </a:extLst>
            </p:cNvPr>
            <p:cNvSpPr txBox="1">
              <a:spLocks noChangeArrowheads="1"/>
            </p:cNvSpPr>
            <p:nvPr/>
          </p:nvSpPr>
          <p:spPr bwMode="auto">
            <a:xfrm>
              <a:off x="6239217" y="5675362"/>
              <a:ext cx="257971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a:solidFill>
                    <a:schemeClr val="tx1"/>
                  </a:solidFill>
                  <a:latin typeface="Times New Roman" panose="02020603050405020304" pitchFamily="18" charset="0"/>
                </a:rPr>
                <a:t>Nil </a:t>
              </a:r>
              <a:r>
                <a:rPr lang="zh-CN" altLang="en-US" sz="1600" b="0">
                  <a:solidFill>
                    <a:schemeClr val="tx1"/>
                  </a:solidFill>
                  <a:latin typeface="Times New Roman" panose="02020603050405020304" pitchFamily="18" charset="0"/>
                </a:rPr>
                <a:t>表示空指针（值为 0 ）</a:t>
              </a:r>
            </a:p>
          </p:txBody>
        </p:sp>
        <p:grpSp>
          <p:nvGrpSpPr>
            <p:cNvPr id="65558" name="组合 53">
              <a:extLst>
                <a:ext uri="{FF2B5EF4-FFF2-40B4-BE49-F238E27FC236}">
                  <a16:creationId xmlns:a16="http://schemas.microsoft.com/office/drawing/2014/main" id="{8D3383B4-51D4-4A0F-A3ED-0E3979AF736E}"/>
                </a:ext>
              </a:extLst>
            </p:cNvPr>
            <p:cNvGrpSpPr>
              <a:grpSpLocks/>
            </p:cNvGrpSpPr>
            <p:nvPr/>
          </p:nvGrpSpPr>
          <p:grpSpPr bwMode="auto">
            <a:xfrm>
              <a:off x="1835696" y="4757419"/>
              <a:ext cx="1216515" cy="328981"/>
              <a:chOff x="1835696" y="4757419"/>
              <a:chExt cx="1216515" cy="328981"/>
            </a:xfrm>
          </p:grpSpPr>
          <p:sp>
            <p:nvSpPr>
              <p:cNvPr id="65559" name="Text Box 7">
                <a:extLst>
                  <a:ext uri="{FF2B5EF4-FFF2-40B4-BE49-F238E27FC236}">
                    <a16:creationId xmlns:a16="http://schemas.microsoft.com/office/drawing/2014/main" id="{C892C555-FB0D-4BDD-8C86-585F88B3F54A}"/>
                  </a:ext>
                </a:extLst>
              </p:cNvPr>
              <p:cNvSpPr txBox="1">
                <a:spLocks noChangeArrowheads="1"/>
              </p:cNvSpPr>
              <p:nvPr/>
            </p:nvSpPr>
            <p:spPr bwMode="auto">
              <a:xfrm>
                <a:off x="2454961" y="4767312"/>
                <a:ext cx="597250" cy="31908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1600" b="0">
                  <a:solidFill>
                    <a:schemeClr val="tx2"/>
                  </a:solidFill>
                  <a:latin typeface="Times New Roman" panose="02020603050405020304" pitchFamily="18" charset="0"/>
                </a:endParaRPr>
              </a:p>
            </p:txBody>
          </p:sp>
          <p:sp>
            <p:nvSpPr>
              <p:cNvPr id="65560" name="Text Box 68" descr="浅色上对角线">
                <a:extLst>
                  <a:ext uri="{FF2B5EF4-FFF2-40B4-BE49-F238E27FC236}">
                    <a16:creationId xmlns:a16="http://schemas.microsoft.com/office/drawing/2014/main" id="{91AB5220-2FCE-4680-9EE1-24800716C460}"/>
                  </a:ext>
                </a:extLst>
              </p:cNvPr>
              <p:cNvSpPr txBox="1">
                <a:spLocks noChangeArrowheads="1"/>
              </p:cNvSpPr>
              <p:nvPr/>
            </p:nvSpPr>
            <p:spPr bwMode="auto">
              <a:xfrm>
                <a:off x="1835696" y="4757419"/>
                <a:ext cx="626556" cy="327766"/>
              </a:xfrm>
              <a:prstGeom prst="rect">
                <a:avLst/>
              </a:prstGeom>
              <a:blipFill dpi="0" rotWithShape="0">
                <a:blip r:embed="rId3"/>
                <a:srcRect/>
                <a:tile tx="0" ty="0" sx="100000" sy="100000" flip="none" algn="tl"/>
              </a:blipFill>
              <a:ln w="9525">
                <a:solidFill>
                  <a:schemeClr val="tx2"/>
                </a:solidFill>
                <a:miter lim="800000"/>
                <a:headEnd/>
                <a:tailEnd/>
              </a:ln>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b="0">
                  <a:solidFill>
                    <a:schemeClr val="tx1"/>
                  </a:solidFill>
                  <a:latin typeface="Times New Roman" panose="02020603050405020304" pitchFamily="18" charset="0"/>
                </a:endParaRPr>
              </a:p>
            </p:txBody>
          </p:sp>
        </p:grpSp>
      </p:grpSp>
      <p:grpSp>
        <p:nvGrpSpPr>
          <p:cNvPr id="65543" name="组合 61">
            <a:extLst>
              <a:ext uri="{FF2B5EF4-FFF2-40B4-BE49-F238E27FC236}">
                <a16:creationId xmlns:a16="http://schemas.microsoft.com/office/drawing/2014/main" id="{9E660736-72A2-4273-B8AE-0BAAB314BA32}"/>
              </a:ext>
            </a:extLst>
          </p:cNvPr>
          <p:cNvGrpSpPr>
            <a:grpSpLocks/>
          </p:cNvGrpSpPr>
          <p:nvPr/>
        </p:nvGrpSpPr>
        <p:grpSpPr bwMode="auto">
          <a:xfrm>
            <a:off x="468313" y="5229225"/>
            <a:ext cx="2667000" cy="650875"/>
            <a:chOff x="467544" y="5373216"/>
            <a:chExt cx="2667264" cy="650152"/>
          </a:xfrm>
        </p:grpSpPr>
        <p:sp>
          <p:nvSpPr>
            <p:cNvPr id="65545" name="Text Box 8">
              <a:extLst>
                <a:ext uri="{FF2B5EF4-FFF2-40B4-BE49-F238E27FC236}">
                  <a16:creationId xmlns:a16="http://schemas.microsoft.com/office/drawing/2014/main" id="{54D7130D-ED75-480C-AAE3-CDF548D62285}"/>
                </a:ext>
              </a:extLst>
            </p:cNvPr>
            <p:cNvSpPr txBox="1">
              <a:spLocks noChangeArrowheads="1"/>
            </p:cNvSpPr>
            <p:nvPr/>
          </p:nvSpPr>
          <p:spPr bwMode="auto">
            <a:xfrm>
              <a:off x="467544" y="5373216"/>
              <a:ext cx="12212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a:solidFill>
                    <a:schemeClr val="tx1"/>
                  </a:solidFill>
                  <a:latin typeface="Times New Roman" panose="02020603050405020304" pitchFamily="18" charset="0"/>
                </a:rPr>
                <a:t>Head </a:t>
              </a:r>
              <a:r>
                <a:rPr lang="zh-CN" altLang="en-US" sz="1600" b="0">
                  <a:solidFill>
                    <a:schemeClr val="tx1"/>
                  </a:solidFill>
                  <a:latin typeface="Times New Roman" panose="02020603050405020304" pitchFamily="18" charset="0"/>
                </a:rPr>
                <a:t>地址</a:t>
              </a:r>
            </a:p>
          </p:txBody>
        </p:sp>
        <p:sp>
          <p:nvSpPr>
            <p:cNvPr id="65546" name="Line 9">
              <a:extLst>
                <a:ext uri="{FF2B5EF4-FFF2-40B4-BE49-F238E27FC236}">
                  <a16:creationId xmlns:a16="http://schemas.microsoft.com/office/drawing/2014/main" id="{A15C2DBE-9A70-40F0-8239-7B10E87B95CA}"/>
                </a:ext>
              </a:extLst>
            </p:cNvPr>
            <p:cNvSpPr>
              <a:spLocks noChangeShapeType="1"/>
            </p:cNvSpPr>
            <p:nvPr/>
          </p:nvSpPr>
          <p:spPr bwMode="auto">
            <a:xfrm flipV="1">
              <a:off x="1329123" y="5705004"/>
              <a:ext cx="58052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5547" name="Text Box 68" descr="浅色上对角线">
              <a:extLst>
                <a:ext uri="{FF2B5EF4-FFF2-40B4-BE49-F238E27FC236}">
                  <a16:creationId xmlns:a16="http://schemas.microsoft.com/office/drawing/2014/main" id="{45113DAF-B944-4D77-ACD0-2B080A29D758}"/>
                </a:ext>
              </a:extLst>
            </p:cNvPr>
            <p:cNvSpPr txBox="1">
              <a:spLocks noChangeArrowheads="1"/>
            </p:cNvSpPr>
            <p:nvPr/>
          </p:nvSpPr>
          <p:spPr bwMode="auto">
            <a:xfrm>
              <a:off x="1907704" y="5693523"/>
              <a:ext cx="626556" cy="327766"/>
            </a:xfrm>
            <a:prstGeom prst="rect">
              <a:avLst/>
            </a:prstGeom>
            <a:blipFill dpi="0" rotWithShape="0">
              <a:blip r:embed="rId3"/>
              <a:srcRect/>
              <a:tile tx="0" ty="0" sx="100000" sy="100000" flip="none" algn="tl"/>
            </a:blipFill>
            <a:ln w="9525">
              <a:solidFill>
                <a:schemeClr val="tx2"/>
              </a:solidFill>
              <a:miter lim="800000"/>
              <a:headEnd/>
              <a:tailEnd/>
            </a:ln>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b="0">
                <a:solidFill>
                  <a:schemeClr val="tx1"/>
                </a:solidFill>
                <a:latin typeface="Times New Roman" panose="02020603050405020304" pitchFamily="18" charset="0"/>
              </a:endParaRPr>
            </a:p>
          </p:txBody>
        </p:sp>
        <p:sp>
          <p:nvSpPr>
            <p:cNvPr id="65548" name="Text Box 22">
              <a:extLst>
                <a:ext uri="{FF2B5EF4-FFF2-40B4-BE49-F238E27FC236}">
                  <a16:creationId xmlns:a16="http://schemas.microsoft.com/office/drawing/2014/main" id="{F5D690CF-6637-417A-B576-99EFB95320D7}"/>
                </a:ext>
              </a:extLst>
            </p:cNvPr>
            <p:cNvSpPr txBox="1">
              <a:spLocks noChangeArrowheads="1"/>
            </p:cNvSpPr>
            <p:nvPr/>
          </p:nvSpPr>
          <p:spPr bwMode="auto">
            <a:xfrm>
              <a:off x="2537558" y="5704280"/>
              <a:ext cx="597250" cy="319088"/>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a:solidFill>
                    <a:schemeClr val="tx2"/>
                  </a:solidFill>
                  <a:latin typeface="Times New Roman" panose="02020603050405020304" pitchFamily="18" charset="0"/>
                </a:rPr>
                <a:t>Nil</a:t>
              </a:r>
            </a:p>
          </p:txBody>
        </p:sp>
      </p:grpSp>
      <p:sp>
        <p:nvSpPr>
          <p:cNvPr id="65544" name="Text Box 8">
            <a:extLst>
              <a:ext uri="{FF2B5EF4-FFF2-40B4-BE49-F238E27FC236}">
                <a16:creationId xmlns:a16="http://schemas.microsoft.com/office/drawing/2014/main" id="{D9927304-F8FF-4C27-8521-84AB900F6621}"/>
              </a:ext>
            </a:extLst>
          </p:cNvPr>
          <p:cNvSpPr txBox="1">
            <a:spLocks noChangeArrowheads="1"/>
          </p:cNvSpPr>
          <p:nvPr/>
        </p:nvSpPr>
        <p:spPr bwMode="auto">
          <a:xfrm>
            <a:off x="1476375" y="5949950"/>
            <a:ext cx="12207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600" b="0">
                <a:solidFill>
                  <a:schemeClr val="tx1"/>
                </a:solidFill>
                <a:latin typeface="Times New Roman" panose="02020603050405020304" pitchFamily="18" charset="0"/>
              </a:rPr>
              <a:t>空表</a:t>
            </a:r>
          </a:p>
        </p:txBody>
      </p:sp>
      <p:sp>
        <p:nvSpPr>
          <p:cNvPr id="54" name="Rectangle 2">
            <a:extLst>
              <a:ext uri="{FF2B5EF4-FFF2-40B4-BE49-F238E27FC236}">
                <a16:creationId xmlns:a16="http://schemas.microsoft.com/office/drawing/2014/main" id="{ED53D9DA-A180-4A84-9AFA-02FA4FEB7594}"/>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3.2</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线性表</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3">
            <a:extLst>
              <a:ext uri="{FF2B5EF4-FFF2-40B4-BE49-F238E27FC236}">
                <a16:creationId xmlns:a16="http://schemas.microsoft.com/office/drawing/2014/main" id="{A6E0DB75-A10B-4717-9290-DD8B4976BEF3}"/>
              </a:ext>
            </a:extLst>
          </p:cNvPr>
          <p:cNvSpPr>
            <a:spLocks noGrp="1" noChangeArrowheads="1"/>
          </p:cNvSpPr>
          <p:nvPr>
            <p:ph idx="1"/>
          </p:nvPr>
        </p:nvSpPr>
        <p:spPr>
          <a:xfrm>
            <a:off x="107950" y="1124346"/>
            <a:ext cx="9036050" cy="5761038"/>
          </a:xfrm>
        </p:spPr>
        <p:txBody>
          <a:bodyPr/>
          <a:lstStyle/>
          <a:p>
            <a:pPr marL="285750" indent="-285750">
              <a:lnSpc>
                <a:spcPct val="80000"/>
              </a:lnSpc>
            </a:pPr>
            <a:r>
              <a:rPr lang="zh-CN" altLang="en-US" sz="2800" dirty="0">
                <a:latin typeface="华文中宋" panose="02010600040101010101" pitchFamily="2" charset="-122"/>
                <a:ea typeface="华文中宋" panose="02010600040101010101" pitchFamily="2" charset="-122"/>
              </a:rPr>
              <a:t>线性表的其它形式</a:t>
            </a:r>
          </a:p>
          <a:p>
            <a:pPr marL="862013" lvl="1">
              <a:lnSpc>
                <a:spcPct val="80000"/>
              </a:lnSpc>
            </a:pPr>
            <a:r>
              <a:rPr lang="zh-CN" altLang="en-US" sz="2000" dirty="0">
                <a:solidFill>
                  <a:srgbClr val="FF0000"/>
                </a:solidFill>
                <a:latin typeface="华文中宋" panose="02010600040101010101" pitchFamily="2" charset="-122"/>
                <a:ea typeface="华文中宋" panose="02010600040101010101" pitchFamily="2" charset="-122"/>
              </a:rPr>
              <a:t>循环链表</a:t>
            </a:r>
          </a:p>
          <a:p>
            <a:pPr marL="1333500" lvl="2">
              <a:lnSpc>
                <a:spcPct val="80000"/>
              </a:lnSpc>
            </a:pPr>
            <a:r>
              <a:rPr lang="zh-CN" altLang="en-US" sz="1800" dirty="0">
                <a:latin typeface="华文中宋" panose="02010600040101010101" pitchFamily="2" charset="-122"/>
                <a:ea typeface="华文中宋" panose="02010600040101010101" pitchFamily="2" charset="-122"/>
              </a:rPr>
              <a:t>表中的最后一个结点的指针域不为空，而是指向表头</a:t>
            </a:r>
          </a:p>
          <a:p>
            <a:pPr marL="1333500" lvl="2">
              <a:lnSpc>
                <a:spcPct val="80000"/>
              </a:lnSpc>
            </a:pPr>
            <a:r>
              <a:rPr lang="zh-CN" altLang="en-US" sz="1800" dirty="0">
                <a:latin typeface="华文中宋" panose="02010600040101010101" pitchFamily="2" charset="-122"/>
                <a:ea typeface="华文中宋" panose="02010600040101010101" pitchFamily="2" charset="-122"/>
              </a:rPr>
              <a:t>链表的指针形成一个环</a:t>
            </a:r>
          </a:p>
          <a:p>
            <a:pPr marL="1333500" lvl="2">
              <a:lnSpc>
                <a:spcPct val="80000"/>
              </a:lnSpc>
            </a:pPr>
            <a:r>
              <a:rPr lang="zh-CN" altLang="en-US" sz="1800" dirty="0">
                <a:latin typeface="华文中宋" panose="02010600040101010101" pitchFamily="2" charset="-122"/>
                <a:ea typeface="华文中宋" panose="02010600040101010101" pitchFamily="2" charset="-122"/>
              </a:rPr>
              <a:t>只要给定循环链表中任意结点的地址，就可以查遍表中所有结点</a:t>
            </a:r>
          </a:p>
          <a:p>
            <a:pPr marL="1333500" lvl="2">
              <a:lnSpc>
                <a:spcPct val="80000"/>
              </a:lnSpc>
            </a:pPr>
            <a:endParaRPr lang="zh-CN" altLang="en-US" sz="1800" dirty="0">
              <a:latin typeface="华文中宋" panose="02010600040101010101" pitchFamily="2" charset="-122"/>
              <a:ea typeface="华文中宋" panose="02010600040101010101" pitchFamily="2" charset="-122"/>
            </a:endParaRPr>
          </a:p>
          <a:p>
            <a:pPr marL="1333500" lvl="2">
              <a:lnSpc>
                <a:spcPct val="80000"/>
              </a:lnSpc>
            </a:pPr>
            <a:endParaRPr lang="zh-CN" altLang="en-US" sz="1800" dirty="0">
              <a:latin typeface="华文中宋" panose="02010600040101010101" pitchFamily="2" charset="-122"/>
              <a:ea typeface="华文中宋" panose="02010600040101010101" pitchFamily="2" charset="-122"/>
            </a:endParaRPr>
          </a:p>
          <a:p>
            <a:pPr marL="1333500" lvl="2">
              <a:lnSpc>
                <a:spcPct val="80000"/>
              </a:lnSpc>
            </a:pPr>
            <a:endParaRPr lang="zh-CN" altLang="en-US" sz="1800" dirty="0">
              <a:latin typeface="华文中宋" panose="02010600040101010101" pitchFamily="2" charset="-122"/>
              <a:ea typeface="华文中宋" panose="02010600040101010101" pitchFamily="2" charset="-122"/>
            </a:endParaRPr>
          </a:p>
          <a:p>
            <a:pPr marL="1333500" lvl="2">
              <a:lnSpc>
                <a:spcPct val="80000"/>
              </a:lnSpc>
            </a:pPr>
            <a:endParaRPr lang="zh-CN" altLang="en-US" sz="1800" dirty="0">
              <a:latin typeface="华文中宋" panose="02010600040101010101" pitchFamily="2" charset="-122"/>
              <a:ea typeface="华文中宋" panose="02010600040101010101" pitchFamily="2" charset="-122"/>
            </a:endParaRPr>
          </a:p>
          <a:p>
            <a:pPr marL="1333500" lvl="2">
              <a:lnSpc>
                <a:spcPct val="80000"/>
              </a:lnSpc>
            </a:pPr>
            <a:endParaRPr lang="zh-CN" altLang="en-US" sz="1800" dirty="0">
              <a:latin typeface="华文中宋" panose="02010600040101010101" pitchFamily="2" charset="-122"/>
              <a:ea typeface="华文中宋" panose="02010600040101010101" pitchFamily="2" charset="-122"/>
            </a:endParaRPr>
          </a:p>
          <a:p>
            <a:pPr marL="862013" lvl="1">
              <a:lnSpc>
                <a:spcPct val="80000"/>
              </a:lnSpc>
            </a:pPr>
            <a:endParaRPr lang="en-US" altLang="zh-CN" sz="2000" dirty="0">
              <a:solidFill>
                <a:schemeClr val="tx2"/>
              </a:solidFill>
              <a:latin typeface="华文中宋" panose="02010600040101010101" pitchFamily="2" charset="-122"/>
              <a:ea typeface="华文中宋" panose="02010600040101010101" pitchFamily="2" charset="-122"/>
            </a:endParaRPr>
          </a:p>
          <a:p>
            <a:pPr marL="862013" lvl="1">
              <a:lnSpc>
                <a:spcPct val="80000"/>
              </a:lnSpc>
            </a:pPr>
            <a:r>
              <a:rPr lang="zh-CN" altLang="en-US" sz="2000" dirty="0">
                <a:solidFill>
                  <a:srgbClr val="FF0000"/>
                </a:solidFill>
                <a:latin typeface="华文中宋" panose="02010600040101010101" pitchFamily="2" charset="-122"/>
                <a:ea typeface="华文中宋" panose="02010600040101010101" pitchFamily="2" charset="-122"/>
              </a:rPr>
              <a:t>双向链表</a:t>
            </a:r>
          </a:p>
          <a:p>
            <a:pPr marL="862013" lvl="1">
              <a:lnSpc>
                <a:spcPct val="80000"/>
              </a:lnSpc>
            </a:pPr>
            <a:endParaRPr lang="zh-CN" altLang="en-US" sz="2000" dirty="0">
              <a:latin typeface="华文中宋" panose="02010600040101010101" pitchFamily="2" charset="-122"/>
              <a:ea typeface="华文中宋" panose="02010600040101010101" pitchFamily="2" charset="-122"/>
            </a:endParaRPr>
          </a:p>
          <a:p>
            <a:pPr marL="862013" lvl="1">
              <a:lnSpc>
                <a:spcPct val="80000"/>
              </a:lnSpc>
            </a:pPr>
            <a:endParaRPr lang="zh-CN" altLang="en-US" sz="2000" dirty="0">
              <a:latin typeface="华文中宋" panose="02010600040101010101" pitchFamily="2" charset="-122"/>
              <a:ea typeface="华文中宋" panose="02010600040101010101" pitchFamily="2" charset="-122"/>
            </a:endParaRPr>
          </a:p>
          <a:p>
            <a:pPr marL="862013" lvl="1">
              <a:lnSpc>
                <a:spcPct val="80000"/>
              </a:lnSpc>
            </a:pPr>
            <a:endParaRPr lang="zh-CN" altLang="en-US" sz="2000" dirty="0">
              <a:latin typeface="华文中宋" panose="02010600040101010101" pitchFamily="2" charset="-122"/>
              <a:ea typeface="华文中宋" panose="02010600040101010101" pitchFamily="2" charset="-122"/>
            </a:endParaRPr>
          </a:p>
          <a:p>
            <a:pPr marL="862013" lvl="1">
              <a:lnSpc>
                <a:spcPct val="80000"/>
              </a:lnSpc>
            </a:pPr>
            <a:endParaRPr lang="zh-CN" altLang="en-US" sz="2000" dirty="0">
              <a:latin typeface="华文中宋" panose="02010600040101010101" pitchFamily="2" charset="-122"/>
              <a:ea typeface="华文中宋" panose="02010600040101010101" pitchFamily="2" charset="-122"/>
            </a:endParaRPr>
          </a:p>
          <a:p>
            <a:pPr marL="862013" lvl="1">
              <a:lnSpc>
                <a:spcPct val="80000"/>
              </a:lnSpc>
            </a:pPr>
            <a:endParaRPr lang="zh-CN" altLang="en-US" sz="2000" dirty="0">
              <a:latin typeface="华文中宋" panose="02010600040101010101" pitchFamily="2" charset="-122"/>
              <a:ea typeface="华文中宋" panose="02010600040101010101" pitchFamily="2" charset="-122"/>
            </a:endParaRPr>
          </a:p>
          <a:p>
            <a:pPr marL="862013" lvl="1">
              <a:lnSpc>
                <a:spcPct val="80000"/>
              </a:lnSpc>
            </a:pPr>
            <a:r>
              <a:rPr lang="zh-CN" altLang="en-US" sz="2000" dirty="0">
                <a:latin typeface="华文中宋" panose="02010600040101010101" pitchFamily="2" charset="-122"/>
                <a:ea typeface="华文中宋" panose="02010600040101010101" pitchFamily="2" charset="-122"/>
              </a:rPr>
              <a:t>每个节点中仅包含一个指针域的叫</a:t>
            </a:r>
            <a:r>
              <a:rPr lang="zh-CN" altLang="en-US" sz="2000" dirty="0">
                <a:solidFill>
                  <a:srgbClr val="FF0000"/>
                </a:solidFill>
                <a:latin typeface="华文中宋" panose="02010600040101010101" pitchFamily="2" charset="-122"/>
                <a:ea typeface="华文中宋" panose="02010600040101010101" pitchFamily="2" charset="-122"/>
              </a:rPr>
              <a:t>线性链表</a:t>
            </a:r>
            <a:r>
              <a:rPr lang="zh-CN" altLang="en-US" sz="2000" dirty="0">
                <a:latin typeface="华文中宋" panose="02010600040101010101" pitchFamily="2" charset="-122"/>
                <a:ea typeface="华文中宋" panose="02010600040101010101" pitchFamily="2" charset="-122"/>
              </a:rPr>
              <a:t>，包含多个指针域的叫</a:t>
            </a:r>
            <a:r>
              <a:rPr lang="zh-CN" altLang="en-US" sz="2000" dirty="0">
                <a:solidFill>
                  <a:srgbClr val="FF0000"/>
                </a:solidFill>
                <a:latin typeface="华文中宋" panose="02010600040101010101" pitchFamily="2" charset="-122"/>
                <a:ea typeface="华文中宋" panose="02010600040101010101" pitchFamily="2" charset="-122"/>
              </a:rPr>
              <a:t>非线性链表</a:t>
            </a:r>
            <a:endParaRPr lang="en-US" altLang="zh-CN" sz="2000" dirty="0">
              <a:solidFill>
                <a:srgbClr val="FF0000"/>
              </a:solidFill>
              <a:latin typeface="华文中宋" panose="02010600040101010101" pitchFamily="2" charset="-122"/>
              <a:ea typeface="华文中宋" panose="02010600040101010101" pitchFamily="2" charset="-122"/>
            </a:endParaRPr>
          </a:p>
          <a:p>
            <a:pPr marL="862013" lvl="1">
              <a:lnSpc>
                <a:spcPct val="80000"/>
              </a:lnSpc>
            </a:pPr>
            <a:endParaRPr lang="zh-CN" altLang="en-US" sz="2000" dirty="0">
              <a:latin typeface="华文中宋" panose="02010600040101010101" pitchFamily="2" charset="-122"/>
              <a:ea typeface="华文中宋" panose="02010600040101010101" pitchFamily="2" charset="-122"/>
            </a:endParaRPr>
          </a:p>
        </p:txBody>
      </p:sp>
      <p:sp>
        <p:nvSpPr>
          <p:cNvPr id="67586" name="灯片编号占位符 5">
            <a:extLst>
              <a:ext uri="{FF2B5EF4-FFF2-40B4-BE49-F238E27FC236}">
                <a16:creationId xmlns:a16="http://schemas.microsoft.com/office/drawing/2014/main" id="{43752CFA-7963-497F-9B7E-52811D1187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2C5ECD65-3152-4FF9-9523-5A5EF32DA234}" type="slidenum">
              <a:rPr lang="zh-CN" altLang="en-US" sz="1400" b="0" smtClean="0">
                <a:latin typeface="Arial" panose="020B0604020202020204" pitchFamily="34" charset="0"/>
              </a:rPr>
              <a:pPr>
                <a:spcBef>
                  <a:spcPct val="0"/>
                </a:spcBef>
                <a:buFontTx/>
                <a:buNone/>
              </a:pPr>
              <a:t>28</a:t>
            </a:fld>
            <a:endParaRPr lang="en-US" altLang="zh-CN" sz="1400" b="0">
              <a:latin typeface="Times New Roman" panose="02020603050405020304" pitchFamily="18" charset="0"/>
            </a:endParaRPr>
          </a:p>
        </p:txBody>
      </p:sp>
      <p:grpSp>
        <p:nvGrpSpPr>
          <p:cNvPr id="67589" name="Group 4">
            <a:extLst>
              <a:ext uri="{FF2B5EF4-FFF2-40B4-BE49-F238E27FC236}">
                <a16:creationId xmlns:a16="http://schemas.microsoft.com/office/drawing/2014/main" id="{4F02F311-057B-478A-BF47-2284756E80A5}"/>
              </a:ext>
            </a:extLst>
          </p:cNvPr>
          <p:cNvGrpSpPr>
            <a:grpSpLocks/>
          </p:cNvGrpSpPr>
          <p:nvPr/>
        </p:nvGrpSpPr>
        <p:grpSpPr bwMode="auto">
          <a:xfrm>
            <a:off x="519113" y="4845720"/>
            <a:ext cx="8156575" cy="671512"/>
            <a:chOff x="180" y="3225"/>
            <a:chExt cx="5138" cy="423"/>
          </a:xfrm>
        </p:grpSpPr>
        <p:grpSp>
          <p:nvGrpSpPr>
            <p:cNvPr id="67619" name="Group 5">
              <a:extLst>
                <a:ext uri="{FF2B5EF4-FFF2-40B4-BE49-F238E27FC236}">
                  <a16:creationId xmlns:a16="http://schemas.microsoft.com/office/drawing/2014/main" id="{0789CB85-387B-425E-B7F3-AAA00FED49C6}"/>
                </a:ext>
              </a:extLst>
            </p:cNvPr>
            <p:cNvGrpSpPr>
              <a:grpSpLocks/>
            </p:cNvGrpSpPr>
            <p:nvPr/>
          </p:nvGrpSpPr>
          <p:grpSpPr bwMode="auto">
            <a:xfrm>
              <a:off x="180" y="3225"/>
              <a:ext cx="3917" cy="423"/>
              <a:chOff x="180" y="3225"/>
              <a:chExt cx="3917" cy="423"/>
            </a:xfrm>
          </p:grpSpPr>
          <p:sp>
            <p:nvSpPr>
              <p:cNvPr id="67627" name="Text Box 6">
                <a:extLst>
                  <a:ext uri="{FF2B5EF4-FFF2-40B4-BE49-F238E27FC236}">
                    <a16:creationId xmlns:a16="http://schemas.microsoft.com/office/drawing/2014/main" id="{A70A62BE-803A-429E-A472-894A74275E03}"/>
                  </a:ext>
                </a:extLst>
              </p:cNvPr>
              <p:cNvSpPr txBox="1">
                <a:spLocks noChangeArrowheads="1"/>
              </p:cNvSpPr>
              <p:nvPr/>
            </p:nvSpPr>
            <p:spPr bwMode="auto">
              <a:xfrm>
                <a:off x="180" y="3274"/>
                <a:ext cx="3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200" b="0">
                    <a:solidFill>
                      <a:schemeClr val="tx1"/>
                    </a:solidFill>
                    <a:latin typeface="Times New Roman" panose="02020603050405020304" pitchFamily="18" charset="0"/>
                  </a:rPr>
                  <a:t>Head</a:t>
                </a:r>
              </a:p>
            </p:txBody>
          </p:sp>
          <p:sp>
            <p:nvSpPr>
              <p:cNvPr id="67628" name="Text Box 7">
                <a:extLst>
                  <a:ext uri="{FF2B5EF4-FFF2-40B4-BE49-F238E27FC236}">
                    <a16:creationId xmlns:a16="http://schemas.microsoft.com/office/drawing/2014/main" id="{C876CFAE-418F-4DBA-91F8-FDAB63CC82AA}"/>
                  </a:ext>
                </a:extLst>
              </p:cNvPr>
              <p:cNvSpPr txBox="1">
                <a:spLocks noChangeArrowheads="1"/>
              </p:cNvSpPr>
              <p:nvPr/>
            </p:nvSpPr>
            <p:spPr bwMode="auto">
              <a:xfrm>
                <a:off x="689" y="3225"/>
                <a:ext cx="384" cy="14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800" b="0">
                  <a:solidFill>
                    <a:schemeClr val="tx1"/>
                  </a:solidFill>
                  <a:latin typeface="Times New Roman" panose="02020603050405020304" pitchFamily="18" charset="0"/>
                </a:endParaRPr>
              </a:p>
            </p:txBody>
          </p:sp>
          <p:sp>
            <p:nvSpPr>
              <p:cNvPr id="67629" name="Text Box 8" descr="浅色上对角线">
                <a:extLst>
                  <a:ext uri="{FF2B5EF4-FFF2-40B4-BE49-F238E27FC236}">
                    <a16:creationId xmlns:a16="http://schemas.microsoft.com/office/drawing/2014/main" id="{3216AD0C-1D91-42D4-AAB6-E032079D7490}"/>
                  </a:ext>
                </a:extLst>
              </p:cNvPr>
              <p:cNvSpPr txBox="1">
                <a:spLocks noChangeArrowheads="1"/>
              </p:cNvSpPr>
              <p:nvPr/>
            </p:nvSpPr>
            <p:spPr bwMode="auto">
              <a:xfrm>
                <a:off x="689" y="3369"/>
                <a:ext cx="384" cy="141"/>
              </a:xfrm>
              <a:prstGeom prst="rect">
                <a:avLst/>
              </a:prstGeom>
              <a:blipFill dpi="0" rotWithShape="0">
                <a:blip r:embed="rId3"/>
                <a:srcRect/>
                <a:tile tx="0" ty="0" sx="100000" sy="100000" flip="none" algn="tl"/>
              </a:blipFill>
              <a:ln w="9525">
                <a:solidFill>
                  <a:schemeClr val="tx2"/>
                </a:solidFill>
                <a:miter lim="800000"/>
                <a:headEnd/>
                <a:tailEnd/>
              </a:ln>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800" b="0">
                  <a:solidFill>
                    <a:schemeClr val="tx1"/>
                  </a:solidFill>
                  <a:latin typeface="Times New Roman" panose="02020603050405020304" pitchFamily="18" charset="0"/>
                </a:endParaRPr>
              </a:p>
            </p:txBody>
          </p:sp>
          <p:sp>
            <p:nvSpPr>
              <p:cNvPr id="67630" name="Text Box 9">
                <a:extLst>
                  <a:ext uri="{FF2B5EF4-FFF2-40B4-BE49-F238E27FC236}">
                    <a16:creationId xmlns:a16="http://schemas.microsoft.com/office/drawing/2014/main" id="{5DDB9021-CF6B-46B8-AA39-83DC03446338}"/>
                  </a:ext>
                </a:extLst>
              </p:cNvPr>
              <p:cNvSpPr txBox="1">
                <a:spLocks noChangeArrowheads="1"/>
              </p:cNvSpPr>
              <p:nvPr/>
            </p:nvSpPr>
            <p:spPr bwMode="auto">
              <a:xfrm>
                <a:off x="689" y="3507"/>
                <a:ext cx="384" cy="14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800" b="0">
                  <a:solidFill>
                    <a:schemeClr val="tx1"/>
                  </a:solidFill>
                  <a:latin typeface="Times New Roman" panose="02020603050405020304" pitchFamily="18" charset="0"/>
                </a:endParaRPr>
              </a:p>
            </p:txBody>
          </p:sp>
          <p:sp>
            <p:nvSpPr>
              <p:cNvPr id="67631" name="Line 10">
                <a:extLst>
                  <a:ext uri="{FF2B5EF4-FFF2-40B4-BE49-F238E27FC236}">
                    <a16:creationId xmlns:a16="http://schemas.microsoft.com/office/drawing/2014/main" id="{6CFC99BE-2208-4254-9120-65571FF58A28}"/>
                  </a:ext>
                </a:extLst>
              </p:cNvPr>
              <p:cNvSpPr>
                <a:spLocks noChangeShapeType="1"/>
              </p:cNvSpPr>
              <p:nvPr/>
            </p:nvSpPr>
            <p:spPr bwMode="auto">
              <a:xfrm>
                <a:off x="977" y="3298"/>
                <a:ext cx="3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32" name="Text Box 11">
                <a:extLst>
                  <a:ext uri="{FF2B5EF4-FFF2-40B4-BE49-F238E27FC236}">
                    <a16:creationId xmlns:a16="http://schemas.microsoft.com/office/drawing/2014/main" id="{5FCC352F-6655-4D3D-A607-0658A24C7E52}"/>
                  </a:ext>
                </a:extLst>
              </p:cNvPr>
              <p:cNvSpPr txBox="1">
                <a:spLocks noChangeArrowheads="1"/>
              </p:cNvSpPr>
              <p:nvPr/>
            </p:nvSpPr>
            <p:spPr bwMode="auto">
              <a:xfrm>
                <a:off x="1293" y="3225"/>
                <a:ext cx="384" cy="14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800" b="0">
                  <a:solidFill>
                    <a:schemeClr val="tx1"/>
                  </a:solidFill>
                  <a:latin typeface="Times New Roman" panose="02020603050405020304" pitchFamily="18" charset="0"/>
                </a:endParaRPr>
              </a:p>
            </p:txBody>
          </p:sp>
          <p:sp>
            <p:nvSpPr>
              <p:cNvPr id="67633" name="Text Box 12">
                <a:extLst>
                  <a:ext uri="{FF2B5EF4-FFF2-40B4-BE49-F238E27FC236}">
                    <a16:creationId xmlns:a16="http://schemas.microsoft.com/office/drawing/2014/main" id="{40302350-28ED-4B90-B6C4-36F1C86E187D}"/>
                  </a:ext>
                </a:extLst>
              </p:cNvPr>
              <p:cNvSpPr txBox="1">
                <a:spLocks noChangeArrowheads="1"/>
              </p:cNvSpPr>
              <p:nvPr/>
            </p:nvSpPr>
            <p:spPr bwMode="auto">
              <a:xfrm>
                <a:off x="1293" y="3369"/>
                <a:ext cx="384" cy="14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800" b="0">
                  <a:solidFill>
                    <a:schemeClr val="tx1"/>
                  </a:solidFill>
                  <a:latin typeface="Times New Roman" panose="02020603050405020304" pitchFamily="18" charset="0"/>
                </a:endParaRPr>
              </a:p>
            </p:txBody>
          </p:sp>
          <p:sp>
            <p:nvSpPr>
              <p:cNvPr id="67634" name="Text Box 13">
                <a:extLst>
                  <a:ext uri="{FF2B5EF4-FFF2-40B4-BE49-F238E27FC236}">
                    <a16:creationId xmlns:a16="http://schemas.microsoft.com/office/drawing/2014/main" id="{1E1DEC32-6C74-4EE3-803A-9799863A14B6}"/>
                  </a:ext>
                </a:extLst>
              </p:cNvPr>
              <p:cNvSpPr txBox="1">
                <a:spLocks noChangeArrowheads="1"/>
              </p:cNvSpPr>
              <p:nvPr/>
            </p:nvSpPr>
            <p:spPr bwMode="auto">
              <a:xfrm>
                <a:off x="1293" y="3507"/>
                <a:ext cx="384" cy="14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800" b="0">
                  <a:solidFill>
                    <a:schemeClr val="tx1"/>
                  </a:solidFill>
                  <a:latin typeface="Times New Roman" panose="02020603050405020304" pitchFamily="18" charset="0"/>
                </a:endParaRPr>
              </a:p>
            </p:txBody>
          </p:sp>
          <p:sp>
            <p:nvSpPr>
              <p:cNvPr id="67635" name="Line 14">
                <a:extLst>
                  <a:ext uri="{FF2B5EF4-FFF2-40B4-BE49-F238E27FC236}">
                    <a16:creationId xmlns:a16="http://schemas.microsoft.com/office/drawing/2014/main" id="{03BC6E20-2B65-4002-9471-B9FAFBBAE7DB}"/>
                  </a:ext>
                </a:extLst>
              </p:cNvPr>
              <p:cNvSpPr>
                <a:spLocks noChangeShapeType="1"/>
              </p:cNvSpPr>
              <p:nvPr/>
            </p:nvSpPr>
            <p:spPr bwMode="auto">
              <a:xfrm>
                <a:off x="1581" y="3298"/>
                <a:ext cx="3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36" name="Line 15">
                <a:extLst>
                  <a:ext uri="{FF2B5EF4-FFF2-40B4-BE49-F238E27FC236}">
                    <a16:creationId xmlns:a16="http://schemas.microsoft.com/office/drawing/2014/main" id="{035FD63D-2331-4A96-B675-E9F8205BC39E}"/>
                  </a:ext>
                </a:extLst>
              </p:cNvPr>
              <p:cNvSpPr>
                <a:spLocks noChangeShapeType="1"/>
              </p:cNvSpPr>
              <p:nvPr/>
            </p:nvSpPr>
            <p:spPr bwMode="auto">
              <a:xfrm>
                <a:off x="1677" y="3573"/>
                <a:ext cx="30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7637" name="Line 16">
                <a:extLst>
                  <a:ext uri="{FF2B5EF4-FFF2-40B4-BE49-F238E27FC236}">
                    <a16:creationId xmlns:a16="http://schemas.microsoft.com/office/drawing/2014/main" id="{E57A348D-B980-4EF5-9EB1-611299433267}"/>
                  </a:ext>
                </a:extLst>
              </p:cNvPr>
              <p:cNvSpPr>
                <a:spLocks noChangeShapeType="1"/>
              </p:cNvSpPr>
              <p:nvPr/>
            </p:nvSpPr>
            <p:spPr bwMode="auto">
              <a:xfrm>
                <a:off x="1089" y="3573"/>
                <a:ext cx="30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7638" name="Text Box 17">
                <a:extLst>
                  <a:ext uri="{FF2B5EF4-FFF2-40B4-BE49-F238E27FC236}">
                    <a16:creationId xmlns:a16="http://schemas.microsoft.com/office/drawing/2014/main" id="{A4292F28-937F-44A0-B304-34A7FCD6D67D}"/>
                  </a:ext>
                </a:extLst>
              </p:cNvPr>
              <p:cNvSpPr txBox="1">
                <a:spLocks noChangeArrowheads="1"/>
              </p:cNvSpPr>
              <p:nvPr/>
            </p:nvSpPr>
            <p:spPr bwMode="auto">
              <a:xfrm>
                <a:off x="1895" y="3225"/>
                <a:ext cx="384" cy="14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800" b="0">
                  <a:solidFill>
                    <a:schemeClr val="tx1"/>
                  </a:solidFill>
                  <a:latin typeface="Times New Roman" panose="02020603050405020304" pitchFamily="18" charset="0"/>
                </a:endParaRPr>
              </a:p>
            </p:txBody>
          </p:sp>
          <p:sp>
            <p:nvSpPr>
              <p:cNvPr id="67639" name="Text Box 18">
                <a:extLst>
                  <a:ext uri="{FF2B5EF4-FFF2-40B4-BE49-F238E27FC236}">
                    <a16:creationId xmlns:a16="http://schemas.microsoft.com/office/drawing/2014/main" id="{0110CC2E-07D2-444A-8057-166323BA88C7}"/>
                  </a:ext>
                </a:extLst>
              </p:cNvPr>
              <p:cNvSpPr txBox="1">
                <a:spLocks noChangeArrowheads="1"/>
              </p:cNvSpPr>
              <p:nvPr/>
            </p:nvSpPr>
            <p:spPr bwMode="auto">
              <a:xfrm>
                <a:off x="1895" y="3369"/>
                <a:ext cx="384" cy="14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800" b="0">
                  <a:solidFill>
                    <a:schemeClr val="tx1"/>
                  </a:solidFill>
                  <a:latin typeface="Times New Roman" panose="02020603050405020304" pitchFamily="18" charset="0"/>
                </a:endParaRPr>
              </a:p>
            </p:txBody>
          </p:sp>
          <p:sp>
            <p:nvSpPr>
              <p:cNvPr id="67640" name="Text Box 19">
                <a:extLst>
                  <a:ext uri="{FF2B5EF4-FFF2-40B4-BE49-F238E27FC236}">
                    <a16:creationId xmlns:a16="http://schemas.microsoft.com/office/drawing/2014/main" id="{41AEDA18-BC8E-40B2-9B90-D151EF955615}"/>
                  </a:ext>
                </a:extLst>
              </p:cNvPr>
              <p:cNvSpPr txBox="1">
                <a:spLocks noChangeArrowheads="1"/>
              </p:cNvSpPr>
              <p:nvPr/>
            </p:nvSpPr>
            <p:spPr bwMode="auto">
              <a:xfrm>
                <a:off x="1895" y="3507"/>
                <a:ext cx="384" cy="14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800" b="0">
                  <a:solidFill>
                    <a:schemeClr val="tx1"/>
                  </a:solidFill>
                  <a:latin typeface="Times New Roman" panose="02020603050405020304" pitchFamily="18" charset="0"/>
                </a:endParaRPr>
              </a:p>
            </p:txBody>
          </p:sp>
          <p:sp>
            <p:nvSpPr>
              <p:cNvPr id="67641" name="Line 20">
                <a:extLst>
                  <a:ext uri="{FF2B5EF4-FFF2-40B4-BE49-F238E27FC236}">
                    <a16:creationId xmlns:a16="http://schemas.microsoft.com/office/drawing/2014/main" id="{5FF66E17-571D-4BD8-B0E8-F178D0BCB676}"/>
                  </a:ext>
                </a:extLst>
              </p:cNvPr>
              <p:cNvSpPr>
                <a:spLocks noChangeShapeType="1"/>
              </p:cNvSpPr>
              <p:nvPr/>
            </p:nvSpPr>
            <p:spPr bwMode="auto">
              <a:xfrm>
                <a:off x="2183" y="3298"/>
                <a:ext cx="3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42" name="Line 21">
                <a:extLst>
                  <a:ext uri="{FF2B5EF4-FFF2-40B4-BE49-F238E27FC236}">
                    <a16:creationId xmlns:a16="http://schemas.microsoft.com/office/drawing/2014/main" id="{CBA721D1-BA6B-49E2-8571-8A938FCECCB2}"/>
                  </a:ext>
                </a:extLst>
              </p:cNvPr>
              <p:cNvSpPr>
                <a:spLocks noChangeShapeType="1"/>
              </p:cNvSpPr>
              <p:nvPr/>
            </p:nvSpPr>
            <p:spPr bwMode="auto">
              <a:xfrm>
                <a:off x="2295" y="3573"/>
                <a:ext cx="30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7643" name="Text Box 22">
                <a:extLst>
                  <a:ext uri="{FF2B5EF4-FFF2-40B4-BE49-F238E27FC236}">
                    <a16:creationId xmlns:a16="http://schemas.microsoft.com/office/drawing/2014/main" id="{B7556999-EDB9-4BA8-A983-A1AABB5520E6}"/>
                  </a:ext>
                </a:extLst>
              </p:cNvPr>
              <p:cNvSpPr txBox="1">
                <a:spLocks noChangeArrowheads="1"/>
              </p:cNvSpPr>
              <p:nvPr/>
            </p:nvSpPr>
            <p:spPr bwMode="auto">
              <a:xfrm>
                <a:off x="2489" y="3225"/>
                <a:ext cx="384" cy="14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800" b="0">
                  <a:solidFill>
                    <a:schemeClr val="tx1"/>
                  </a:solidFill>
                  <a:latin typeface="Times New Roman" panose="02020603050405020304" pitchFamily="18" charset="0"/>
                </a:endParaRPr>
              </a:p>
            </p:txBody>
          </p:sp>
          <p:sp>
            <p:nvSpPr>
              <p:cNvPr id="67644" name="Text Box 23">
                <a:extLst>
                  <a:ext uri="{FF2B5EF4-FFF2-40B4-BE49-F238E27FC236}">
                    <a16:creationId xmlns:a16="http://schemas.microsoft.com/office/drawing/2014/main" id="{3B52ED7F-9D85-42FA-8BBA-D9D0E31E8FF7}"/>
                  </a:ext>
                </a:extLst>
              </p:cNvPr>
              <p:cNvSpPr txBox="1">
                <a:spLocks noChangeArrowheads="1"/>
              </p:cNvSpPr>
              <p:nvPr/>
            </p:nvSpPr>
            <p:spPr bwMode="auto">
              <a:xfrm>
                <a:off x="2489" y="3369"/>
                <a:ext cx="384" cy="14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800" b="0">
                  <a:solidFill>
                    <a:schemeClr val="tx1"/>
                  </a:solidFill>
                  <a:latin typeface="Times New Roman" panose="02020603050405020304" pitchFamily="18" charset="0"/>
                </a:endParaRPr>
              </a:p>
            </p:txBody>
          </p:sp>
          <p:sp>
            <p:nvSpPr>
              <p:cNvPr id="67645" name="Text Box 24">
                <a:extLst>
                  <a:ext uri="{FF2B5EF4-FFF2-40B4-BE49-F238E27FC236}">
                    <a16:creationId xmlns:a16="http://schemas.microsoft.com/office/drawing/2014/main" id="{6A90EAC3-F93C-4362-BC0A-813328AA6204}"/>
                  </a:ext>
                </a:extLst>
              </p:cNvPr>
              <p:cNvSpPr txBox="1">
                <a:spLocks noChangeArrowheads="1"/>
              </p:cNvSpPr>
              <p:nvPr/>
            </p:nvSpPr>
            <p:spPr bwMode="auto">
              <a:xfrm>
                <a:off x="2489" y="3507"/>
                <a:ext cx="384" cy="14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800" b="0">
                  <a:solidFill>
                    <a:schemeClr val="tx1"/>
                  </a:solidFill>
                  <a:latin typeface="Times New Roman" panose="02020603050405020304" pitchFamily="18" charset="0"/>
                </a:endParaRPr>
              </a:p>
            </p:txBody>
          </p:sp>
          <p:sp>
            <p:nvSpPr>
              <p:cNvPr id="67646" name="Line 25">
                <a:extLst>
                  <a:ext uri="{FF2B5EF4-FFF2-40B4-BE49-F238E27FC236}">
                    <a16:creationId xmlns:a16="http://schemas.microsoft.com/office/drawing/2014/main" id="{A55CB764-10C0-4B34-A411-08CE5A7261C9}"/>
                  </a:ext>
                </a:extLst>
              </p:cNvPr>
              <p:cNvSpPr>
                <a:spLocks noChangeShapeType="1"/>
              </p:cNvSpPr>
              <p:nvPr/>
            </p:nvSpPr>
            <p:spPr bwMode="auto">
              <a:xfrm>
                <a:off x="2777" y="3298"/>
                <a:ext cx="3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47" name="Line 26">
                <a:extLst>
                  <a:ext uri="{FF2B5EF4-FFF2-40B4-BE49-F238E27FC236}">
                    <a16:creationId xmlns:a16="http://schemas.microsoft.com/office/drawing/2014/main" id="{C1C5499B-BE58-4493-845E-E848A67FB363}"/>
                  </a:ext>
                </a:extLst>
              </p:cNvPr>
              <p:cNvSpPr>
                <a:spLocks noChangeShapeType="1"/>
              </p:cNvSpPr>
              <p:nvPr/>
            </p:nvSpPr>
            <p:spPr bwMode="auto">
              <a:xfrm>
                <a:off x="2889" y="3573"/>
                <a:ext cx="30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7648" name="Line 27">
                <a:extLst>
                  <a:ext uri="{FF2B5EF4-FFF2-40B4-BE49-F238E27FC236}">
                    <a16:creationId xmlns:a16="http://schemas.microsoft.com/office/drawing/2014/main" id="{09F1A50B-906C-473A-94F6-1ECAE464B4E9}"/>
                  </a:ext>
                </a:extLst>
              </p:cNvPr>
              <p:cNvSpPr>
                <a:spLocks noChangeShapeType="1"/>
              </p:cNvSpPr>
              <p:nvPr/>
            </p:nvSpPr>
            <p:spPr bwMode="auto">
              <a:xfrm>
                <a:off x="3251" y="3573"/>
                <a:ext cx="19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49" name="Line 28">
                <a:extLst>
                  <a:ext uri="{FF2B5EF4-FFF2-40B4-BE49-F238E27FC236}">
                    <a16:creationId xmlns:a16="http://schemas.microsoft.com/office/drawing/2014/main" id="{E7D01D13-4BAD-4E39-BD4A-4C2F021C191B}"/>
                  </a:ext>
                </a:extLst>
              </p:cNvPr>
              <p:cNvSpPr>
                <a:spLocks noChangeShapeType="1"/>
              </p:cNvSpPr>
              <p:nvPr/>
            </p:nvSpPr>
            <p:spPr bwMode="auto">
              <a:xfrm>
                <a:off x="3149" y="3304"/>
                <a:ext cx="195"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50" name="Line 29">
                <a:extLst>
                  <a:ext uri="{FF2B5EF4-FFF2-40B4-BE49-F238E27FC236}">
                    <a16:creationId xmlns:a16="http://schemas.microsoft.com/office/drawing/2014/main" id="{9BFCEBDA-3131-4EBF-8855-973322777C35}"/>
                  </a:ext>
                </a:extLst>
              </p:cNvPr>
              <p:cNvSpPr>
                <a:spLocks noChangeShapeType="1"/>
              </p:cNvSpPr>
              <p:nvPr/>
            </p:nvSpPr>
            <p:spPr bwMode="auto">
              <a:xfrm>
                <a:off x="3473" y="3573"/>
                <a:ext cx="308"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zh-CN" altLang="en-US"/>
              </a:p>
            </p:txBody>
          </p:sp>
          <p:sp>
            <p:nvSpPr>
              <p:cNvPr id="67651" name="Line 30">
                <a:extLst>
                  <a:ext uri="{FF2B5EF4-FFF2-40B4-BE49-F238E27FC236}">
                    <a16:creationId xmlns:a16="http://schemas.microsoft.com/office/drawing/2014/main" id="{334B549A-8620-4842-8905-7B77D20B4BB3}"/>
                  </a:ext>
                </a:extLst>
              </p:cNvPr>
              <p:cNvSpPr>
                <a:spLocks noChangeShapeType="1"/>
              </p:cNvSpPr>
              <p:nvPr/>
            </p:nvSpPr>
            <p:spPr bwMode="auto">
              <a:xfrm>
                <a:off x="3395" y="3303"/>
                <a:ext cx="3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52" name="Text Box 31">
                <a:extLst>
                  <a:ext uri="{FF2B5EF4-FFF2-40B4-BE49-F238E27FC236}">
                    <a16:creationId xmlns:a16="http://schemas.microsoft.com/office/drawing/2014/main" id="{C22FA2FC-D2FE-4CFA-A898-E6384F5821D9}"/>
                  </a:ext>
                </a:extLst>
              </p:cNvPr>
              <p:cNvSpPr txBox="1">
                <a:spLocks noChangeArrowheads="1"/>
              </p:cNvSpPr>
              <p:nvPr/>
            </p:nvSpPr>
            <p:spPr bwMode="auto">
              <a:xfrm>
                <a:off x="3707" y="3225"/>
                <a:ext cx="384" cy="14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800" b="0">
                  <a:solidFill>
                    <a:schemeClr val="tx1"/>
                  </a:solidFill>
                  <a:latin typeface="Times New Roman" panose="02020603050405020304" pitchFamily="18" charset="0"/>
                </a:endParaRPr>
              </a:p>
            </p:txBody>
          </p:sp>
          <p:sp>
            <p:nvSpPr>
              <p:cNvPr id="67653" name="Text Box 32">
                <a:extLst>
                  <a:ext uri="{FF2B5EF4-FFF2-40B4-BE49-F238E27FC236}">
                    <a16:creationId xmlns:a16="http://schemas.microsoft.com/office/drawing/2014/main" id="{71B3B2E0-51B3-4CF2-9595-37DE0E72FD3D}"/>
                  </a:ext>
                </a:extLst>
              </p:cNvPr>
              <p:cNvSpPr txBox="1">
                <a:spLocks noChangeArrowheads="1"/>
              </p:cNvSpPr>
              <p:nvPr/>
            </p:nvSpPr>
            <p:spPr bwMode="auto">
              <a:xfrm>
                <a:off x="3707" y="3369"/>
                <a:ext cx="384" cy="14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800" b="0">
                  <a:solidFill>
                    <a:schemeClr val="tx1"/>
                  </a:solidFill>
                  <a:latin typeface="Times New Roman" panose="02020603050405020304" pitchFamily="18" charset="0"/>
                </a:endParaRPr>
              </a:p>
            </p:txBody>
          </p:sp>
          <p:sp>
            <p:nvSpPr>
              <p:cNvPr id="67654" name="Text Box 33">
                <a:extLst>
                  <a:ext uri="{FF2B5EF4-FFF2-40B4-BE49-F238E27FC236}">
                    <a16:creationId xmlns:a16="http://schemas.microsoft.com/office/drawing/2014/main" id="{89D0A808-0919-4386-A0E8-EE9F3B27F08E}"/>
                  </a:ext>
                </a:extLst>
              </p:cNvPr>
              <p:cNvSpPr txBox="1">
                <a:spLocks noChangeArrowheads="1"/>
              </p:cNvSpPr>
              <p:nvPr/>
            </p:nvSpPr>
            <p:spPr bwMode="auto">
              <a:xfrm>
                <a:off x="3707" y="3507"/>
                <a:ext cx="384" cy="14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800" b="0">
                  <a:solidFill>
                    <a:schemeClr val="tx1"/>
                  </a:solidFill>
                  <a:latin typeface="Times New Roman" panose="02020603050405020304" pitchFamily="18" charset="0"/>
                </a:endParaRPr>
              </a:p>
            </p:txBody>
          </p:sp>
          <p:sp>
            <p:nvSpPr>
              <p:cNvPr id="67655" name="Line 34">
                <a:extLst>
                  <a:ext uri="{FF2B5EF4-FFF2-40B4-BE49-F238E27FC236}">
                    <a16:creationId xmlns:a16="http://schemas.microsoft.com/office/drawing/2014/main" id="{EF8534E8-6396-4358-B83B-910DC67E7ACD}"/>
                  </a:ext>
                </a:extLst>
              </p:cNvPr>
              <p:cNvSpPr>
                <a:spLocks noChangeShapeType="1"/>
              </p:cNvSpPr>
              <p:nvPr/>
            </p:nvSpPr>
            <p:spPr bwMode="auto">
              <a:xfrm flipV="1">
                <a:off x="384" y="3430"/>
                <a:ext cx="3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67656" name="AutoShape 35">
                <a:extLst>
                  <a:ext uri="{FF2B5EF4-FFF2-40B4-BE49-F238E27FC236}">
                    <a16:creationId xmlns:a16="http://schemas.microsoft.com/office/drawing/2014/main" id="{CF2773B0-B670-4E5D-B023-A5925F0E187A}"/>
                  </a:ext>
                </a:extLst>
              </p:cNvPr>
              <p:cNvCxnSpPr>
                <a:cxnSpLocks noChangeShapeType="1"/>
              </p:cNvCxnSpPr>
              <p:nvPr/>
            </p:nvCxnSpPr>
            <p:spPr bwMode="auto">
              <a:xfrm flipH="1">
                <a:off x="683" y="3296"/>
                <a:ext cx="3330" cy="1"/>
              </a:xfrm>
              <a:prstGeom prst="curvedConnector5">
                <a:avLst>
                  <a:gd name="adj1" fmla="val -4324"/>
                  <a:gd name="adj2" fmla="val -21500009"/>
                  <a:gd name="adj3" fmla="val 104324"/>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7657" name="AutoShape 36">
                <a:extLst>
                  <a:ext uri="{FF2B5EF4-FFF2-40B4-BE49-F238E27FC236}">
                    <a16:creationId xmlns:a16="http://schemas.microsoft.com/office/drawing/2014/main" id="{B7423D4E-6E6E-4AC5-9A7A-F4BF649B9FC3}"/>
                  </a:ext>
                </a:extLst>
              </p:cNvPr>
              <p:cNvCxnSpPr>
                <a:cxnSpLocks noChangeShapeType="1"/>
              </p:cNvCxnSpPr>
              <p:nvPr/>
            </p:nvCxnSpPr>
            <p:spPr bwMode="auto">
              <a:xfrm rot="10800000" flipH="1" flipV="1">
                <a:off x="767" y="3578"/>
                <a:ext cx="3330" cy="1"/>
              </a:xfrm>
              <a:prstGeom prst="curvedConnector5">
                <a:avLst>
                  <a:gd name="adj1" fmla="val -4324"/>
                  <a:gd name="adj2" fmla="val 25299991"/>
                  <a:gd name="adj3" fmla="val 104324"/>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cxnSp>
        </p:grpSp>
        <p:grpSp>
          <p:nvGrpSpPr>
            <p:cNvPr id="67620" name="Group 37">
              <a:extLst>
                <a:ext uri="{FF2B5EF4-FFF2-40B4-BE49-F238E27FC236}">
                  <a16:creationId xmlns:a16="http://schemas.microsoft.com/office/drawing/2014/main" id="{C540095D-5268-48F7-8F52-04B56FB60FBB}"/>
                </a:ext>
              </a:extLst>
            </p:cNvPr>
            <p:cNvGrpSpPr>
              <a:grpSpLocks/>
            </p:cNvGrpSpPr>
            <p:nvPr/>
          </p:nvGrpSpPr>
          <p:grpSpPr bwMode="auto">
            <a:xfrm>
              <a:off x="4560" y="3225"/>
              <a:ext cx="758" cy="423"/>
              <a:chOff x="4879" y="3120"/>
              <a:chExt cx="758" cy="423"/>
            </a:xfrm>
          </p:grpSpPr>
          <p:sp>
            <p:nvSpPr>
              <p:cNvPr id="67621" name="Text Box 38">
                <a:extLst>
                  <a:ext uri="{FF2B5EF4-FFF2-40B4-BE49-F238E27FC236}">
                    <a16:creationId xmlns:a16="http://schemas.microsoft.com/office/drawing/2014/main" id="{59E327D9-E748-4A8B-BD3B-9A98BD887114}"/>
                  </a:ext>
                </a:extLst>
              </p:cNvPr>
              <p:cNvSpPr txBox="1">
                <a:spLocks noChangeArrowheads="1"/>
              </p:cNvSpPr>
              <p:nvPr/>
            </p:nvSpPr>
            <p:spPr bwMode="auto">
              <a:xfrm>
                <a:off x="5184" y="3120"/>
                <a:ext cx="453" cy="14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800" b="0">
                  <a:solidFill>
                    <a:schemeClr val="tx1"/>
                  </a:solidFill>
                  <a:latin typeface="Times New Roman" panose="02020603050405020304" pitchFamily="18" charset="0"/>
                </a:endParaRPr>
              </a:p>
            </p:txBody>
          </p:sp>
          <p:sp>
            <p:nvSpPr>
              <p:cNvPr id="67622" name="Text Box 39" descr="浅色上对角线">
                <a:extLst>
                  <a:ext uri="{FF2B5EF4-FFF2-40B4-BE49-F238E27FC236}">
                    <a16:creationId xmlns:a16="http://schemas.microsoft.com/office/drawing/2014/main" id="{0D820B09-8D41-4E48-B0C6-68BC31C5F37A}"/>
                  </a:ext>
                </a:extLst>
              </p:cNvPr>
              <p:cNvSpPr txBox="1">
                <a:spLocks noChangeArrowheads="1"/>
              </p:cNvSpPr>
              <p:nvPr/>
            </p:nvSpPr>
            <p:spPr bwMode="auto">
              <a:xfrm>
                <a:off x="5184" y="3264"/>
                <a:ext cx="453" cy="141"/>
              </a:xfrm>
              <a:prstGeom prst="rect">
                <a:avLst/>
              </a:prstGeom>
              <a:blipFill dpi="0" rotWithShape="0">
                <a:blip r:embed="rId3"/>
                <a:srcRect/>
                <a:tile tx="0" ty="0" sx="100000" sy="100000" flip="none" algn="tl"/>
              </a:blipFill>
              <a:ln w="9525">
                <a:solidFill>
                  <a:schemeClr val="tx2"/>
                </a:solidFill>
                <a:miter lim="800000"/>
                <a:headEnd/>
                <a:tailEnd/>
              </a:ln>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800" b="0">
                  <a:solidFill>
                    <a:schemeClr val="tx1"/>
                  </a:solidFill>
                  <a:latin typeface="Times New Roman" panose="02020603050405020304" pitchFamily="18" charset="0"/>
                </a:endParaRPr>
              </a:p>
            </p:txBody>
          </p:sp>
          <p:sp>
            <p:nvSpPr>
              <p:cNvPr id="67623" name="Text Box 40">
                <a:extLst>
                  <a:ext uri="{FF2B5EF4-FFF2-40B4-BE49-F238E27FC236}">
                    <a16:creationId xmlns:a16="http://schemas.microsoft.com/office/drawing/2014/main" id="{9D69F72B-021C-4FCA-B96C-26034A901BA7}"/>
                  </a:ext>
                </a:extLst>
              </p:cNvPr>
              <p:cNvSpPr txBox="1">
                <a:spLocks noChangeArrowheads="1"/>
              </p:cNvSpPr>
              <p:nvPr/>
            </p:nvSpPr>
            <p:spPr bwMode="auto">
              <a:xfrm>
                <a:off x="5184" y="3402"/>
                <a:ext cx="453" cy="141"/>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zh-CN" altLang="en-US" sz="800" b="0">
                  <a:solidFill>
                    <a:schemeClr val="tx1"/>
                  </a:solidFill>
                  <a:latin typeface="Times New Roman" panose="02020603050405020304" pitchFamily="18" charset="0"/>
                </a:endParaRPr>
              </a:p>
            </p:txBody>
          </p:sp>
          <p:sp>
            <p:nvSpPr>
              <p:cNvPr id="67624" name="Line 41">
                <a:extLst>
                  <a:ext uri="{FF2B5EF4-FFF2-40B4-BE49-F238E27FC236}">
                    <a16:creationId xmlns:a16="http://schemas.microsoft.com/office/drawing/2014/main" id="{435AA146-9D96-435D-9F9A-FA8A1393D380}"/>
                  </a:ext>
                </a:extLst>
              </p:cNvPr>
              <p:cNvSpPr>
                <a:spLocks noChangeShapeType="1"/>
              </p:cNvSpPr>
              <p:nvPr/>
            </p:nvSpPr>
            <p:spPr bwMode="auto">
              <a:xfrm flipV="1">
                <a:off x="4879" y="3325"/>
                <a:ext cx="3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67625" name="AutoShape 42">
                <a:extLst>
                  <a:ext uri="{FF2B5EF4-FFF2-40B4-BE49-F238E27FC236}">
                    <a16:creationId xmlns:a16="http://schemas.microsoft.com/office/drawing/2014/main" id="{8BA99584-41E6-4C3F-B0B6-FE7980E9907C}"/>
                  </a:ext>
                </a:extLst>
              </p:cNvPr>
              <p:cNvCxnSpPr>
                <a:cxnSpLocks noChangeShapeType="1"/>
              </p:cNvCxnSpPr>
              <p:nvPr/>
            </p:nvCxnSpPr>
            <p:spPr bwMode="auto">
              <a:xfrm flipH="1">
                <a:off x="5184" y="3185"/>
                <a:ext cx="384" cy="1"/>
              </a:xfrm>
              <a:prstGeom prst="curvedConnector5">
                <a:avLst>
                  <a:gd name="adj1" fmla="val -37500"/>
                  <a:gd name="adj2" fmla="val -21500009"/>
                  <a:gd name="adj3" fmla="val 137500"/>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cxnSp>
          <p:cxnSp>
            <p:nvCxnSpPr>
              <p:cNvPr id="67626" name="AutoShape 43">
                <a:extLst>
                  <a:ext uri="{FF2B5EF4-FFF2-40B4-BE49-F238E27FC236}">
                    <a16:creationId xmlns:a16="http://schemas.microsoft.com/office/drawing/2014/main" id="{4BD6295A-EBA0-4989-9558-476C2A781896}"/>
                  </a:ext>
                </a:extLst>
              </p:cNvPr>
              <p:cNvCxnSpPr>
                <a:cxnSpLocks noChangeShapeType="1"/>
              </p:cNvCxnSpPr>
              <p:nvPr/>
            </p:nvCxnSpPr>
            <p:spPr bwMode="auto">
              <a:xfrm flipH="1">
                <a:off x="5184" y="3467"/>
                <a:ext cx="384" cy="1"/>
              </a:xfrm>
              <a:prstGeom prst="curvedConnector5">
                <a:avLst>
                  <a:gd name="adj1" fmla="val -37500"/>
                  <a:gd name="adj2" fmla="val 21400009"/>
                  <a:gd name="adj3" fmla="val 137500"/>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cxnSp>
        </p:grpSp>
      </p:grpSp>
      <p:sp>
        <p:nvSpPr>
          <p:cNvPr id="67590" name="Text Box 44">
            <a:extLst>
              <a:ext uri="{FF2B5EF4-FFF2-40B4-BE49-F238E27FC236}">
                <a16:creationId xmlns:a16="http://schemas.microsoft.com/office/drawing/2014/main" id="{D01B048E-DFCE-4B99-9975-F91A210312F4}"/>
              </a:ext>
            </a:extLst>
          </p:cNvPr>
          <p:cNvSpPr txBox="1">
            <a:spLocks noChangeArrowheads="1"/>
          </p:cNvSpPr>
          <p:nvPr/>
        </p:nvSpPr>
        <p:spPr bwMode="auto">
          <a:xfrm>
            <a:off x="6694488" y="5188620"/>
            <a:ext cx="685800"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200" b="0">
                <a:solidFill>
                  <a:schemeClr val="tx1"/>
                </a:solidFill>
                <a:latin typeface="Times New Roman" panose="02020603050405020304" pitchFamily="18" charset="0"/>
              </a:rPr>
              <a:t>Head</a:t>
            </a:r>
          </a:p>
        </p:txBody>
      </p:sp>
      <p:grpSp>
        <p:nvGrpSpPr>
          <p:cNvPr id="67591" name="Group 45">
            <a:extLst>
              <a:ext uri="{FF2B5EF4-FFF2-40B4-BE49-F238E27FC236}">
                <a16:creationId xmlns:a16="http://schemas.microsoft.com/office/drawing/2014/main" id="{0347FB22-A18C-47E9-90FF-DCEFCF09E729}"/>
              </a:ext>
            </a:extLst>
          </p:cNvPr>
          <p:cNvGrpSpPr>
            <a:grpSpLocks/>
          </p:cNvGrpSpPr>
          <p:nvPr/>
        </p:nvGrpSpPr>
        <p:grpSpPr bwMode="auto">
          <a:xfrm>
            <a:off x="354013" y="2974057"/>
            <a:ext cx="8610600" cy="995363"/>
            <a:chOff x="96" y="1879"/>
            <a:chExt cx="5424" cy="627"/>
          </a:xfrm>
        </p:grpSpPr>
        <p:grpSp>
          <p:nvGrpSpPr>
            <p:cNvPr id="67592" name="Group 46">
              <a:extLst>
                <a:ext uri="{FF2B5EF4-FFF2-40B4-BE49-F238E27FC236}">
                  <a16:creationId xmlns:a16="http://schemas.microsoft.com/office/drawing/2014/main" id="{2CE0FD14-770F-4C0E-9665-5BB71EA3934E}"/>
                </a:ext>
              </a:extLst>
            </p:cNvPr>
            <p:cNvGrpSpPr>
              <a:grpSpLocks/>
            </p:cNvGrpSpPr>
            <p:nvPr/>
          </p:nvGrpSpPr>
          <p:grpSpPr bwMode="auto">
            <a:xfrm>
              <a:off x="96" y="1879"/>
              <a:ext cx="4002" cy="627"/>
              <a:chOff x="96" y="1963"/>
              <a:chExt cx="4002" cy="627"/>
            </a:xfrm>
          </p:grpSpPr>
          <p:sp>
            <p:nvSpPr>
              <p:cNvPr id="67599" name="Text Box 47" descr="浅色上对角线">
                <a:extLst>
                  <a:ext uri="{FF2B5EF4-FFF2-40B4-BE49-F238E27FC236}">
                    <a16:creationId xmlns:a16="http://schemas.microsoft.com/office/drawing/2014/main" id="{C72209D6-73F9-4EB2-9767-7643494F54AE}"/>
                  </a:ext>
                </a:extLst>
              </p:cNvPr>
              <p:cNvSpPr txBox="1">
                <a:spLocks noChangeArrowheads="1"/>
              </p:cNvSpPr>
              <p:nvPr/>
            </p:nvSpPr>
            <p:spPr bwMode="auto">
              <a:xfrm>
                <a:off x="698" y="2130"/>
                <a:ext cx="317" cy="179"/>
              </a:xfrm>
              <a:prstGeom prst="rect">
                <a:avLst/>
              </a:prstGeom>
              <a:blipFill dpi="0" rotWithShape="0">
                <a:blip r:embed="rId3"/>
                <a:srcRect/>
                <a:tile tx="0" ty="0" sx="100000" sy="100000" flip="none" algn="tl"/>
              </a:blipFill>
              <a:ln w="9525">
                <a:solidFill>
                  <a:schemeClr val="tx2"/>
                </a:solidFill>
                <a:miter lim="800000"/>
                <a:headEnd/>
                <a:tailEnd/>
              </a:ln>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b="0">
                  <a:solidFill>
                    <a:schemeClr val="tx1"/>
                  </a:solidFill>
                  <a:latin typeface="Times New Roman" panose="02020603050405020304" pitchFamily="18" charset="0"/>
                </a:endParaRPr>
              </a:p>
            </p:txBody>
          </p:sp>
          <p:sp>
            <p:nvSpPr>
              <p:cNvPr id="67600" name="Text Box 48">
                <a:extLst>
                  <a:ext uri="{FF2B5EF4-FFF2-40B4-BE49-F238E27FC236}">
                    <a16:creationId xmlns:a16="http://schemas.microsoft.com/office/drawing/2014/main" id="{D4FF9A8E-8587-4B9B-9C11-F38449F371C4}"/>
                  </a:ext>
                </a:extLst>
              </p:cNvPr>
              <p:cNvSpPr txBox="1">
                <a:spLocks noChangeArrowheads="1"/>
              </p:cNvSpPr>
              <p:nvPr/>
            </p:nvSpPr>
            <p:spPr bwMode="auto">
              <a:xfrm>
                <a:off x="1015" y="2130"/>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200" b="0">
                    <a:solidFill>
                      <a:schemeClr val="tx2"/>
                    </a:solidFill>
                    <a:latin typeface="Times New Roman" panose="02020603050405020304" pitchFamily="18" charset="0"/>
                  </a:rPr>
                  <a:t>AB01</a:t>
                </a:r>
                <a:endParaRPr lang="zh-CN" altLang="en-US" sz="1200" b="0">
                  <a:solidFill>
                    <a:schemeClr val="tx2"/>
                  </a:solidFill>
                  <a:latin typeface="Times New Roman" panose="02020603050405020304" pitchFamily="18" charset="0"/>
                </a:endParaRPr>
              </a:p>
            </p:txBody>
          </p:sp>
          <p:sp>
            <p:nvSpPr>
              <p:cNvPr id="67601" name="Text Box 49">
                <a:extLst>
                  <a:ext uri="{FF2B5EF4-FFF2-40B4-BE49-F238E27FC236}">
                    <a16:creationId xmlns:a16="http://schemas.microsoft.com/office/drawing/2014/main" id="{D3E15A00-8E34-41FC-8A4D-3559DE4384EA}"/>
                  </a:ext>
                </a:extLst>
              </p:cNvPr>
              <p:cNvSpPr txBox="1">
                <a:spLocks noChangeArrowheads="1"/>
              </p:cNvSpPr>
              <p:nvPr/>
            </p:nvSpPr>
            <p:spPr bwMode="auto">
              <a:xfrm>
                <a:off x="96" y="1963"/>
                <a:ext cx="67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200" b="0">
                    <a:solidFill>
                      <a:schemeClr val="tx1"/>
                    </a:solidFill>
                    <a:latin typeface="Times New Roman" panose="02020603050405020304" pitchFamily="18" charset="0"/>
                  </a:rPr>
                  <a:t>Head (B03D)</a:t>
                </a:r>
              </a:p>
            </p:txBody>
          </p:sp>
          <p:sp>
            <p:nvSpPr>
              <p:cNvPr id="67602" name="Line 50">
                <a:extLst>
                  <a:ext uri="{FF2B5EF4-FFF2-40B4-BE49-F238E27FC236}">
                    <a16:creationId xmlns:a16="http://schemas.microsoft.com/office/drawing/2014/main" id="{DFCC7EAD-8485-4177-91E9-1C186EB13E77}"/>
                  </a:ext>
                </a:extLst>
              </p:cNvPr>
              <p:cNvSpPr>
                <a:spLocks noChangeShapeType="1"/>
              </p:cNvSpPr>
              <p:nvPr/>
            </p:nvSpPr>
            <p:spPr bwMode="auto">
              <a:xfrm flipV="1">
                <a:off x="379" y="2131"/>
                <a:ext cx="308"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3" name="Line 51">
                <a:extLst>
                  <a:ext uri="{FF2B5EF4-FFF2-40B4-BE49-F238E27FC236}">
                    <a16:creationId xmlns:a16="http://schemas.microsoft.com/office/drawing/2014/main" id="{5269F9C2-20A5-45EE-A7E0-FF87C5E5F54C}"/>
                  </a:ext>
                </a:extLst>
              </p:cNvPr>
              <p:cNvSpPr>
                <a:spLocks noChangeShapeType="1"/>
              </p:cNvSpPr>
              <p:nvPr/>
            </p:nvSpPr>
            <p:spPr bwMode="auto">
              <a:xfrm>
                <a:off x="1290" y="2221"/>
                <a:ext cx="31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4" name="Text Box 52">
                <a:extLst>
                  <a:ext uri="{FF2B5EF4-FFF2-40B4-BE49-F238E27FC236}">
                    <a16:creationId xmlns:a16="http://schemas.microsoft.com/office/drawing/2014/main" id="{56DA6E52-6A7C-49DC-9317-5B13B4A56313}"/>
                  </a:ext>
                </a:extLst>
              </p:cNvPr>
              <p:cNvSpPr txBox="1">
                <a:spLocks noChangeArrowheads="1"/>
              </p:cNvSpPr>
              <p:nvPr/>
            </p:nvSpPr>
            <p:spPr bwMode="auto">
              <a:xfrm>
                <a:off x="1434" y="2051"/>
                <a:ext cx="2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r">
                  <a:spcBef>
                    <a:spcPct val="50000"/>
                  </a:spcBef>
                  <a:buFontTx/>
                  <a:buNone/>
                </a:pPr>
                <a:r>
                  <a:rPr lang="en-US" altLang="zh-CN" sz="1200" b="0">
                    <a:solidFill>
                      <a:schemeClr val="tx1"/>
                    </a:solidFill>
                    <a:latin typeface="Times New Roman" panose="02020603050405020304" pitchFamily="18" charset="0"/>
                  </a:rPr>
                  <a:t>AB01</a:t>
                </a:r>
              </a:p>
            </p:txBody>
          </p:sp>
          <p:grpSp>
            <p:nvGrpSpPr>
              <p:cNvPr id="67605" name="Group 53">
                <a:extLst>
                  <a:ext uri="{FF2B5EF4-FFF2-40B4-BE49-F238E27FC236}">
                    <a16:creationId xmlns:a16="http://schemas.microsoft.com/office/drawing/2014/main" id="{AF1CDE4B-4DD5-47EF-BAD0-FDDFAFE6EE9D}"/>
                  </a:ext>
                </a:extLst>
              </p:cNvPr>
              <p:cNvGrpSpPr>
                <a:grpSpLocks/>
              </p:cNvGrpSpPr>
              <p:nvPr/>
            </p:nvGrpSpPr>
            <p:grpSpPr bwMode="auto">
              <a:xfrm>
                <a:off x="1619" y="2229"/>
                <a:ext cx="634" cy="179"/>
                <a:chOff x="3200" y="2623"/>
                <a:chExt cx="634" cy="179"/>
              </a:xfrm>
            </p:grpSpPr>
            <p:sp>
              <p:nvSpPr>
                <p:cNvPr id="67617" name="Text Box 54">
                  <a:extLst>
                    <a:ext uri="{FF2B5EF4-FFF2-40B4-BE49-F238E27FC236}">
                      <a16:creationId xmlns:a16="http://schemas.microsoft.com/office/drawing/2014/main" id="{C8336655-AC67-4A66-A388-3C2D9295070E}"/>
                    </a:ext>
                  </a:extLst>
                </p:cNvPr>
                <p:cNvSpPr txBox="1">
                  <a:spLocks noChangeArrowheads="1"/>
                </p:cNvSpPr>
                <p:nvPr/>
              </p:nvSpPr>
              <p:spPr bwMode="auto">
                <a:xfrm>
                  <a:off x="3200"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200" b="0">
                      <a:solidFill>
                        <a:schemeClr val="tx1"/>
                      </a:solidFill>
                      <a:latin typeface="Times New Roman" panose="02020603050405020304" pitchFamily="18" charset="0"/>
                    </a:rPr>
                    <a:t>a1</a:t>
                  </a:r>
                </a:p>
              </p:txBody>
            </p:sp>
            <p:sp>
              <p:nvSpPr>
                <p:cNvPr id="67618" name="Text Box 55">
                  <a:extLst>
                    <a:ext uri="{FF2B5EF4-FFF2-40B4-BE49-F238E27FC236}">
                      <a16:creationId xmlns:a16="http://schemas.microsoft.com/office/drawing/2014/main" id="{4AEF7C60-A0E1-4C3B-BDB0-AC1B24E42F50}"/>
                    </a:ext>
                  </a:extLst>
                </p:cNvPr>
                <p:cNvSpPr txBox="1">
                  <a:spLocks noChangeArrowheads="1"/>
                </p:cNvSpPr>
                <p:nvPr/>
              </p:nvSpPr>
              <p:spPr bwMode="auto">
                <a:xfrm>
                  <a:off x="3517"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200" b="0">
                      <a:solidFill>
                        <a:schemeClr val="tx2"/>
                      </a:solidFill>
                      <a:latin typeface="Times New Roman" panose="02020603050405020304" pitchFamily="18" charset="0"/>
                    </a:rPr>
                    <a:t>DA29</a:t>
                  </a:r>
                  <a:endParaRPr lang="zh-CN" altLang="en-US" sz="1200" b="0">
                    <a:solidFill>
                      <a:schemeClr val="tx2"/>
                    </a:solidFill>
                    <a:latin typeface="Times New Roman" panose="02020603050405020304" pitchFamily="18" charset="0"/>
                  </a:endParaRPr>
                </a:p>
              </p:txBody>
            </p:sp>
          </p:grpSp>
          <p:grpSp>
            <p:nvGrpSpPr>
              <p:cNvPr id="67606" name="Group 56">
                <a:extLst>
                  <a:ext uri="{FF2B5EF4-FFF2-40B4-BE49-F238E27FC236}">
                    <a16:creationId xmlns:a16="http://schemas.microsoft.com/office/drawing/2014/main" id="{BEA4CFC9-6BB0-4689-A38A-2C49DFF617F8}"/>
                  </a:ext>
                </a:extLst>
              </p:cNvPr>
              <p:cNvGrpSpPr>
                <a:grpSpLocks/>
              </p:cNvGrpSpPr>
              <p:nvPr/>
            </p:nvGrpSpPr>
            <p:grpSpPr bwMode="auto">
              <a:xfrm>
                <a:off x="2551" y="2322"/>
                <a:ext cx="634" cy="179"/>
                <a:chOff x="3200" y="2623"/>
                <a:chExt cx="634" cy="179"/>
              </a:xfrm>
            </p:grpSpPr>
            <p:sp>
              <p:nvSpPr>
                <p:cNvPr id="67615" name="Text Box 57">
                  <a:extLst>
                    <a:ext uri="{FF2B5EF4-FFF2-40B4-BE49-F238E27FC236}">
                      <a16:creationId xmlns:a16="http://schemas.microsoft.com/office/drawing/2014/main" id="{AADF0C21-DB05-447D-BB41-22B8D60081F6}"/>
                    </a:ext>
                  </a:extLst>
                </p:cNvPr>
                <p:cNvSpPr txBox="1">
                  <a:spLocks noChangeArrowheads="1"/>
                </p:cNvSpPr>
                <p:nvPr/>
              </p:nvSpPr>
              <p:spPr bwMode="auto">
                <a:xfrm>
                  <a:off x="3200"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200" b="0">
                      <a:solidFill>
                        <a:schemeClr val="tx1"/>
                      </a:solidFill>
                      <a:latin typeface="Times New Roman" panose="02020603050405020304" pitchFamily="18" charset="0"/>
                    </a:rPr>
                    <a:t>a2</a:t>
                  </a:r>
                </a:p>
              </p:txBody>
            </p:sp>
            <p:sp>
              <p:nvSpPr>
                <p:cNvPr id="67616" name="Text Box 58">
                  <a:extLst>
                    <a:ext uri="{FF2B5EF4-FFF2-40B4-BE49-F238E27FC236}">
                      <a16:creationId xmlns:a16="http://schemas.microsoft.com/office/drawing/2014/main" id="{EAE92F9F-70C5-427A-AA1C-E5714F64220A}"/>
                    </a:ext>
                  </a:extLst>
                </p:cNvPr>
                <p:cNvSpPr txBox="1">
                  <a:spLocks noChangeArrowheads="1"/>
                </p:cNvSpPr>
                <p:nvPr/>
              </p:nvSpPr>
              <p:spPr bwMode="auto">
                <a:xfrm>
                  <a:off x="3517"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200" b="0">
                      <a:solidFill>
                        <a:schemeClr val="tx2"/>
                      </a:solidFill>
                      <a:latin typeface="Times New Roman" panose="02020603050405020304" pitchFamily="18" charset="0"/>
                    </a:rPr>
                    <a:t>BEF5</a:t>
                  </a:r>
                  <a:endParaRPr lang="zh-CN" altLang="en-US" sz="1200" b="0">
                    <a:solidFill>
                      <a:schemeClr val="tx2"/>
                    </a:solidFill>
                    <a:latin typeface="Times New Roman" panose="02020603050405020304" pitchFamily="18" charset="0"/>
                  </a:endParaRPr>
                </a:p>
              </p:txBody>
            </p:sp>
          </p:grpSp>
          <p:sp>
            <p:nvSpPr>
              <p:cNvPr id="67607" name="Line 59">
                <a:extLst>
                  <a:ext uri="{FF2B5EF4-FFF2-40B4-BE49-F238E27FC236}">
                    <a16:creationId xmlns:a16="http://schemas.microsoft.com/office/drawing/2014/main" id="{9C652585-366E-4353-A248-551367A7E0AA}"/>
                  </a:ext>
                </a:extLst>
              </p:cNvPr>
              <p:cNvSpPr>
                <a:spLocks noChangeShapeType="1"/>
              </p:cNvSpPr>
              <p:nvPr/>
            </p:nvSpPr>
            <p:spPr bwMode="auto">
              <a:xfrm>
                <a:off x="2216" y="2322"/>
                <a:ext cx="31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08" name="Text Box 60">
                <a:extLst>
                  <a:ext uri="{FF2B5EF4-FFF2-40B4-BE49-F238E27FC236}">
                    <a16:creationId xmlns:a16="http://schemas.microsoft.com/office/drawing/2014/main" id="{DDE5CB3B-647C-4BFB-B15B-967B53EF8FA0}"/>
                  </a:ext>
                </a:extLst>
              </p:cNvPr>
              <p:cNvSpPr txBox="1">
                <a:spLocks noChangeArrowheads="1"/>
              </p:cNvSpPr>
              <p:nvPr/>
            </p:nvSpPr>
            <p:spPr bwMode="auto">
              <a:xfrm>
                <a:off x="2365" y="2152"/>
                <a:ext cx="2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r">
                  <a:spcBef>
                    <a:spcPct val="50000"/>
                  </a:spcBef>
                  <a:buFontTx/>
                  <a:buNone/>
                </a:pPr>
                <a:r>
                  <a:rPr lang="en-US" altLang="zh-CN" sz="1200" b="0">
                    <a:solidFill>
                      <a:schemeClr val="tx1"/>
                    </a:solidFill>
                    <a:latin typeface="Times New Roman" panose="02020603050405020304" pitchFamily="18" charset="0"/>
                  </a:rPr>
                  <a:t>DA29</a:t>
                </a:r>
              </a:p>
            </p:txBody>
          </p:sp>
          <p:grpSp>
            <p:nvGrpSpPr>
              <p:cNvPr id="67609" name="Group 61">
                <a:extLst>
                  <a:ext uri="{FF2B5EF4-FFF2-40B4-BE49-F238E27FC236}">
                    <a16:creationId xmlns:a16="http://schemas.microsoft.com/office/drawing/2014/main" id="{149782BC-E0A1-4B2D-9C43-D717FB9C4DB8}"/>
                  </a:ext>
                </a:extLst>
              </p:cNvPr>
              <p:cNvGrpSpPr>
                <a:grpSpLocks/>
              </p:cNvGrpSpPr>
              <p:nvPr/>
            </p:nvGrpSpPr>
            <p:grpSpPr bwMode="auto">
              <a:xfrm>
                <a:off x="3464" y="2411"/>
                <a:ext cx="634" cy="179"/>
                <a:chOff x="3200" y="2623"/>
                <a:chExt cx="634" cy="179"/>
              </a:xfrm>
            </p:grpSpPr>
            <p:sp>
              <p:nvSpPr>
                <p:cNvPr id="67613" name="Text Box 62">
                  <a:extLst>
                    <a:ext uri="{FF2B5EF4-FFF2-40B4-BE49-F238E27FC236}">
                      <a16:creationId xmlns:a16="http://schemas.microsoft.com/office/drawing/2014/main" id="{1686C33E-CC71-4B14-A5EE-4DA0657E2388}"/>
                    </a:ext>
                  </a:extLst>
                </p:cNvPr>
                <p:cNvSpPr txBox="1">
                  <a:spLocks noChangeArrowheads="1"/>
                </p:cNvSpPr>
                <p:nvPr/>
              </p:nvSpPr>
              <p:spPr bwMode="auto">
                <a:xfrm>
                  <a:off x="3200"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200" b="0">
                      <a:solidFill>
                        <a:schemeClr val="tx1"/>
                      </a:solidFill>
                      <a:latin typeface="Times New Roman" panose="02020603050405020304" pitchFamily="18" charset="0"/>
                    </a:rPr>
                    <a:t>a3</a:t>
                  </a:r>
                </a:p>
              </p:txBody>
            </p:sp>
            <p:sp>
              <p:nvSpPr>
                <p:cNvPr id="67614" name="Text Box 63">
                  <a:extLst>
                    <a:ext uri="{FF2B5EF4-FFF2-40B4-BE49-F238E27FC236}">
                      <a16:creationId xmlns:a16="http://schemas.microsoft.com/office/drawing/2014/main" id="{9B4F41DC-18CF-4BCC-A1A8-44345B91A6FF}"/>
                    </a:ext>
                  </a:extLst>
                </p:cNvPr>
                <p:cNvSpPr txBox="1">
                  <a:spLocks noChangeArrowheads="1"/>
                </p:cNvSpPr>
                <p:nvPr/>
              </p:nvSpPr>
              <p:spPr bwMode="auto">
                <a:xfrm>
                  <a:off x="3517" y="2623"/>
                  <a:ext cx="317"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200" b="0">
                      <a:solidFill>
                        <a:schemeClr val="tx2"/>
                      </a:solidFill>
                      <a:latin typeface="Times New Roman" panose="02020603050405020304" pitchFamily="18" charset="0"/>
                    </a:rPr>
                    <a:t>B03D</a:t>
                  </a:r>
                </a:p>
              </p:txBody>
            </p:sp>
          </p:grpSp>
          <p:sp>
            <p:nvSpPr>
              <p:cNvPr id="67610" name="Line 64">
                <a:extLst>
                  <a:ext uri="{FF2B5EF4-FFF2-40B4-BE49-F238E27FC236}">
                    <a16:creationId xmlns:a16="http://schemas.microsoft.com/office/drawing/2014/main" id="{A1D07333-A782-42EF-9F30-DAC365BBC67A}"/>
                  </a:ext>
                </a:extLst>
              </p:cNvPr>
              <p:cNvSpPr>
                <a:spLocks noChangeShapeType="1"/>
              </p:cNvSpPr>
              <p:nvPr/>
            </p:nvSpPr>
            <p:spPr bwMode="auto">
              <a:xfrm>
                <a:off x="3148" y="2411"/>
                <a:ext cx="317" cy="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67611" name="Text Box 65">
                <a:extLst>
                  <a:ext uri="{FF2B5EF4-FFF2-40B4-BE49-F238E27FC236}">
                    <a16:creationId xmlns:a16="http://schemas.microsoft.com/office/drawing/2014/main" id="{D1436073-AF01-460F-8AD9-5C9F80116F48}"/>
                  </a:ext>
                </a:extLst>
              </p:cNvPr>
              <p:cNvSpPr txBox="1">
                <a:spLocks noChangeArrowheads="1"/>
              </p:cNvSpPr>
              <p:nvPr/>
            </p:nvSpPr>
            <p:spPr bwMode="auto">
              <a:xfrm>
                <a:off x="3289" y="2241"/>
                <a:ext cx="273"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r">
                  <a:spcBef>
                    <a:spcPct val="50000"/>
                  </a:spcBef>
                  <a:buFontTx/>
                  <a:buNone/>
                </a:pPr>
                <a:r>
                  <a:rPr lang="en-US" altLang="zh-CN" sz="1200" b="0">
                    <a:solidFill>
                      <a:schemeClr val="tx1"/>
                    </a:solidFill>
                    <a:latin typeface="Times New Roman" panose="02020603050405020304" pitchFamily="18" charset="0"/>
                  </a:rPr>
                  <a:t>BEF5</a:t>
                </a:r>
              </a:p>
            </p:txBody>
          </p:sp>
          <p:cxnSp>
            <p:nvCxnSpPr>
              <p:cNvPr id="67612" name="AutoShape 66">
                <a:extLst>
                  <a:ext uri="{FF2B5EF4-FFF2-40B4-BE49-F238E27FC236}">
                    <a16:creationId xmlns:a16="http://schemas.microsoft.com/office/drawing/2014/main" id="{86A87CF0-6556-4199-9C28-C94A6ACDBB52}"/>
                  </a:ext>
                </a:extLst>
              </p:cNvPr>
              <p:cNvCxnSpPr>
                <a:cxnSpLocks noChangeShapeType="1"/>
              </p:cNvCxnSpPr>
              <p:nvPr/>
            </p:nvCxnSpPr>
            <p:spPr bwMode="auto">
              <a:xfrm flipH="1" flipV="1">
                <a:off x="698" y="2268"/>
                <a:ext cx="3310" cy="281"/>
              </a:xfrm>
              <a:prstGeom prst="curvedConnector5">
                <a:avLst>
                  <a:gd name="adj1" fmla="val -4352"/>
                  <a:gd name="adj2" fmla="val -59787"/>
                  <a:gd name="adj3" fmla="val 104352"/>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cxnSp>
        </p:grpSp>
        <p:grpSp>
          <p:nvGrpSpPr>
            <p:cNvPr id="67593" name="Group 67">
              <a:extLst>
                <a:ext uri="{FF2B5EF4-FFF2-40B4-BE49-F238E27FC236}">
                  <a16:creationId xmlns:a16="http://schemas.microsoft.com/office/drawing/2014/main" id="{CA3CC17C-0284-4536-8FA3-D0F6509FED38}"/>
                </a:ext>
              </a:extLst>
            </p:cNvPr>
            <p:cNvGrpSpPr>
              <a:grpSpLocks/>
            </p:cNvGrpSpPr>
            <p:nvPr/>
          </p:nvGrpSpPr>
          <p:grpSpPr bwMode="auto">
            <a:xfrm>
              <a:off x="4254" y="2060"/>
              <a:ext cx="1266" cy="304"/>
              <a:chOff x="4254" y="2144"/>
              <a:chExt cx="1266" cy="304"/>
            </a:xfrm>
          </p:grpSpPr>
          <p:sp>
            <p:nvSpPr>
              <p:cNvPr id="67594" name="Text Box 68" descr="浅色上对角线">
                <a:extLst>
                  <a:ext uri="{FF2B5EF4-FFF2-40B4-BE49-F238E27FC236}">
                    <a16:creationId xmlns:a16="http://schemas.microsoft.com/office/drawing/2014/main" id="{2F6A20CF-7F4F-4913-97F7-39B014B4A759}"/>
                  </a:ext>
                </a:extLst>
              </p:cNvPr>
              <p:cNvSpPr txBox="1">
                <a:spLocks noChangeArrowheads="1"/>
              </p:cNvSpPr>
              <p:nvPr/>
            </p:nvSpPr>
            <p:spPr bwMode="auto">
              <a:xfrm>
                <a:off x="4927" y="2269"/>
                <a:ext cx="295" cy="179"/>
              </a:xfrm>
              <a:prstGeom prst="rect">
                <a:avLst/>
              </a:prstGeom>
              <a:blipFill dpi="0" rotWithShape="0">
                <a:blip r:embed="rId3"/>
                <a:srcRect/>
                <a:tile tx="0" ty="0" sx="100000" sy="100000" flip="none" algn="tl"/>
              </a:blipFill>
              <a:ln w="9525">
                <a:solidFill>
                  <a:schemeClr val="tx2"/>
                </a:solidFill>
                <a:miter lim="800000"/>
                <a:headEnd/>
                <a:tailEnd/>
              </a:ln>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b="0">
                  <a:solidFill>
                    <a:schemeClr val="tx1"/>
                  </a:solidFill>
                  <a:latin typeface="Times New Roman" panose="02020603050405020304" pitchFamily="18" charset="0"/>
                </a:endParaRPr>
              </a:p>
            </p:txBody>
          </p:sp>
          <p:sp>
            <p:nvSpPr>
              <p:cNvPr id="67595" name="Text Box 69">
                <a:extLst>
                  <a:ext uri="{FF2B5EF4-FFF2-40B4-BE49-F238E27FC236}">
                    <a16:creationId xmlns:a16="http://schemas.microsoft.com/office/drawing/2014/main" id="{34AA6975-7A69-4E0C-81B6-D5B4A031EAF0}"/>
                  </a:ext>
                </a:extLst>
              </p:cNvPr>
              <p:cNvSpPr txBox="1">
                <a:spLocks noChangeArrowheads="1"/>
              </p:cNvSpPr>
              <p:nvPr/>
            </p:nvSpPr>
            <p:spPr bwMode="auto">
              <a:xfrm>
                <a:off x="5225" y="2269"/>
                <a:ext cx="295" cy="179"/>
              </a:xfrm>
              <a:prstGeom prst="rect">
                <a:avLst/>
              </a:prstGeom>
              <a:noFill/>
              <a:ln w="9525">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endParaRPr lang="en-US" altLang="zh-CN" sz="1200" b="0">
                  <a:solidFill>
                    <a:schemeClr val="tx2"/>
                  </a:solidFill>
                  <a:latin typeface="Times New Roman" panose="02020603050405020304" pitchFamily="18" charset="0"/>
                </a:endParaRPr>
              </a:p>
            </p:txBody>
          </p:sp>
          <p:sp>
            <p:nvSpPr>
              <p:cNvPr id="67596" name="Text Box 70">
                <a:extLst>
                  <a:ext uri="{FF2B5EF4-FFF2-40B4-BE49-F238E27FC236}">
                    <a16:creationId xmlns:a16="http://schemas.microsoft.com/office/drawing/2014/main" id="{A5571B17-EBBE-428B-9D7B-6ACC21528B41}"/>
                  </a:ext>
                </a:extLst>
              </p:cNvPr>
              <p:cNvSpPr txBox="1">
                <a:spLocks noChangeArrowheads="1"/>
              </p:cNvSpPr>
              <p:nvPr/>
            </p:nvSpPr>
            <p:spPr bwMode="auto">
              <a:xfrm>
                <a:off x="4254" y="2144"/>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200" b="0">
                    <a:solidFill>
                      <a:schemeClr val="tx1"/>
                    </a:solidFill>
                    <a:latin typeface="Times New Roman" panose="02020603050405020304" pitchFamily="18" charset="0"/>
                  </a:rPr>
                  <a:t>Head (B03D)</a:t>
                </a:r>
              </a:p>
            </p:txBody>
          </p:sp>
          <p:sp>
            <p:nvSpPr>
              <p:cNvPr id="67597" name="Line 71">
                <a:extLst>
                  <a:ext uri="{FF2B5EF4-FFF2-40B4-BE49-F238E27FC236}">
                    <a16:creationId xmlns:a16="http://schemas.microsoft.com/office/drawing/2014/main" id="{9E1A7F5C-DF2E-41A0-B659-9F9B3DEA99B5}"/>
                  </a:ext>
                </a:extLst>
              </p:cNvPr>
              <p:cNvSpPr>
                <a:spLocks noChangeShapeType="1"/>
              </p:cNvSpPr>
              <p:nvPr/>
            </p:nvSpPr>
            <p:spPr bwMode="auto">
              <a:xfrm flipV="1">
                <a:off x="4603" y="2270"/>
                <a:ext cx="308"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67598" name="AutoShape 72">
                <a:extLst>
                  <a:ext uri="{FF2B5EF4-FFF2-40B4-BE49-F238E27FC236}">
                    <a16:creationId xmlns:a16="http://schemas.microsoft.com/office/drawing/2014/main" id="{81AF6E0A-CD7D-48C1-B50D-F587CCD81DBA}"/>
                  </a:ext>
                </a:extLst>
              </p:cNvPr>
              <p:cNvCxnSpPr>
                <a:cxnSpLocks noChangeShapeType="1"/>
              </p:cNvCxnSpPr>
              <p:nvPr/>
            </p:nvCxnSpPr>
            <p:spPr bwMode="auto">
              <a:xfrm flipH="1">
                <a:off x="4921" y="2365"/>
                <a:ext cx="555" cy="1"/>
              </a:xfrm>
              <a:prstGeom prst="curvedConnector5">
                <a:avLst>
                  <a:gd name="adj1" fmla="val -25944"/>
                  <a:gd name="adj2" fmla="val 22000009"/>
                  <a:gd name="adj3" fmla="val 125944"/>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cxnSp>
        </p:grpSp>
      </p:grpSp>
      <p:sp>
        <p:nvSpPr>
          <p:cNvPr id="76" name="Rectangle 2">
            <a:extLst>
              <a:ext uri="{FF2B5EF4-FFF2-40B4-BE49-F238E27FC236}">
                <a16:creationId xmlns:a16="http://schemas.microsoft.com/office/drawing/2014/main" id="{4DB4573A-7921-4977-B7CD-D5A5327767AE}"/>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3.2</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线性表</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3">
            <a:extLst>
              <a:ext uri="{FF2B5EF4-FFF2-40B4-BE49-F238E27FC236}">
                <a16:creationId xmlns:a16="http://schemas.microsoft.com/office/drawing/2014/main" id="{B97A2205-A02D-4A3F-838F-1BD5334BCFF0}"/>
              </a:ext>
            </a:extLst>
          </p:cNvPr>
          <p:cNvSpPr>
            <a:spLocks noGrp="1" noChangeArrowheads="1"/>
          </p:cNvSpPr>
          <p:nvPr>
            <p:ph idx="1"/>
          </p:nvPr>
        </p:nvSpPr>
        <p:spPr>
          <a:xfrm>
            <a:off x="65088" y="1296491"/>
            <a:ext cx="9078912" cy="5876925"/>
          </a:xfrm>
        </p:spPr>
        <p:txBody>
          <a:bodyPr/>
          <a:lstStyle/>
          <a:p>
            <a:pPr marL="285750" indent="-285750"/>
            <a:r>
              <a:rPr lang="zh-CN" altLang="en-US" sz="2800" dirty="0">
                <a:latin typeface="Times New Roman" panose="02020603050405020304" pitchFamily="18" charset="0"/>
                <a:ea typeface="华文中宋" panose="02010600040101010101" pitchFamily="2" charset="-122"/>
                <a:cs typeface="Times New Roman" panose="02020603050405020304" pitchFamily="18" charset="0"/>
              </a:rPr>
              <a:t>线性表的顺序存储和链式存储的选择</a:t>
            </a:r>
          </a:p>
          <a:p>
            <a:pPr marL="862013" lvl="1"/>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在使用线性表时，存储形式的选择</a:t>
            </a:r>
            <a:r>
              <a:rPr lang="zh-CN" altLang="en-US"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取决于线性表的应用特点</a:t>
            </a:r>
          </a:p>
          <a:p>
            <a:pPr marL="862013" lvl="1"/>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线性表的长度是否固定</a:t>
            </a:r>
          </a:p>
          <a:p>
            <a:pPr marL="1333500" lvl="2"/>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数据元素数目的确定</a:t>
            </a:r>
          </a:p>
          <a:p>
            <a:pPr marL="1333500" lvl="2"/>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最大长度、有效长度的确定</a:t>
            </a:r>
          </a:p>
          <a:p>
            <a:pPr marL="862013" lvl="1"/>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线性表的主要操作</a:t>
            </a:r>
          </a:p>
          <a:p>
            <a:pPr marL="1333500" lvl="2"/>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插入、删除操作</a:t>
            </a:r>
          </a:p>
          <a:p>
            <a:pPr marL="1333500" lvl="2"/>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查询操作</a:t>
            </a:r>
          </a:p>
          <a:p>
            <a:pPr marL="1333500" lvl="2"/>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操作的频繁程度</a:t>
            </a:r>
          </a:p>
          <a:p>
            <a:pPr marL="862013" lvl="1"/>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实现线性表的程序语言</a:t>
            </a:r>
          </a:p>
          <a:p>
            <a:pPr marL="1333500" lvl="2"/>
            <a:r>
              <a:rPr lang="zh-CN" altLang="en-US" sz="2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不同程序语言对实现向量和链表的支持是不同的</a:t>
            </a:r>
          </a:p>
          <a:p>
            <a:pPr marL="1333500" lvl="2"/>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有的程序语言对向量的支持很丰富，</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Java/Python/C#</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等</a:t>
            </a:r>
          </a:p>
          <a:p>
            <a:pPr marL="1333500" lvl="2"/>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有的程序语言对指针链表的支持很丰富，</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C</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++等</a:t>
            </a:r>
          </a:p>
        </p:txBody>
      </p:sp>
      <p:sp>
        <p:nvSpPr>
          <p:cNvPr id="69634" name="灯片编号占位符 5">
            <a:extLst>
              <a:ext uri="{FF2B5EF4-FFF2-40B4-BE49-F238E27FC236}">
                <a16:creationId xmlns:a16="http://schemas.microsoft.com/office/drawing/2014/main" id="{57B3F38E-97EB-4808-9A35-028DB30B0D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6B1D4996-F3C5-422A-A30F-408730065957}" type="slidenum">
              <a:rPr lang="zh-CN" altLang="en-US" sz="1400" b="0" smtClean="0">
                <a:latin typeface="Arial" panose="020B0604020202020204" pitchFamily="34" charset="0"/>
              </a:rPr>
              <a:pPr>
                <a:spcBef>
                  <a:spcPct val="0"/>
                </a:spcBef>
                <a:buFontTx/>
                <a:buNone/>
              </a:pPr>
              <a:t>29</a:t>
            </a:fld>
            <a:endParaRPr lang="en-US" altLang="zh-CN" sz="1400" b="0">
              <a:latin typeface="Times New Roman" panose="02020603050405020304" pitchFamily="18" charset="0"/>
            </a:endParaRPr>
          </a:p>
        </p:txBody>
      </p:sp>
      <p:sp>
        <p:nvSpPr>
          <p:cNvPr id="7" name="Rectangle 2">
            <a:extLst>
              <a:ext uri="{FF2B5EF4-FFF2-40B4-BE49-F238E27FC236}">
                <a16:creationId xmlns:a16="http://schemas.microsoft.com/office/drawing/2014/main" id="{CD38D099-A111-4321-8AE0-A06537B08CA3}"/>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3.2</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线性表</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a:extLst>
              <a:ext uri="{FF2B5EF4-FFF2-40B4-BE49-F238E27FC236}">
                <a16:creationId xmlns:a16="http://schemas.microsoft.com/office/drawing/2014/main" id="{6133F5AB-0F14-4478-B16C-AF06B98CD900}"/>
              </a:ext>
            </a:extLst>
          </p:cNvPr>
          <p:cNvSpPr>
            <a:spLocks noGrp="1" noChangeArrowheads="1"/>
          </p:cNvSpPr>
          <p:nvPr>
            <p:ph idx="1"/>
          </p:nvPr>
        </p:nvSpPr>
        <p:spPr>
          <a:xfrm>
            <a:off x="88900" y="1221824"/>
            <a:ext cx="8966200" cy="5876925"/>
          </a:xfrm>
        </p:spPr>
        <p:txBody>
          <a:bodyPr/>
          <a:lstStyle/>
          <a:p>
            <a:pPr marL="285750" indent="-285750"/>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数据结构研究的问题</a:t>
            </a:r>
            <a:endParaRPr lang="en-US" altLang="zh-CN" dirty="0">
              <a:latin typeface="Times New Roman" panose="02020603050405020304" pitchFamily="18" charset="0"/>
              <a:ea typeface="华文中宋" panose="02010600040101010101" pitchFamily="2" charset="-122"/>
              <a:cs typeface="Times New Roman" panose="02020603050405020304" pitchFamily="18" charset="0"/>
            </a:endParaRPr>
          </a:p>
          <a:p>
            <a:pPr marL="862013" lvl="1"/>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数据结构是计算机应用方面的基础课程之一</a:t>
            </a:r>
          </a:p>
          <a:p>
            <a:pPr marL="862013" lvl="1"/>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早期的计算机主要用于解决</a:t>
            </a:r>
            <a:r>
              <a:rPr lang="zh-CN" altLang="en-US"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数值计算问题</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，涉及的操作对象比较简单（整型、实数、布尔型等）</a:t>
            </a:r>
          </a:p>
          <a:p>
            <a:pPr marL="862013" lvl="1"/>
            <a:r>
              <a:rPr lang="zh-CN" altLang="en-US" dirty="0">
                <a:latin typeface="Times New Roman" panose="02020603050405020304" pitchFamily="18" charset="0"/>
                <a:ea typeface="华文中宋" panose="02010600040101010101" pitchFamily="2" charset="-122"/>
                <a:cs typeface="Times New Roman" panose="02020603050405020304" pitchFamily="18" charset="0"/>
              </a:rPr>
              <a:t>随着计算机应用领域的扩大，如文献检索、</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CAD</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、图像模式识别等</a:t>
            </a:r>
            <a:r>
              <a:rPr lang="zh-CN" altLang="en-US"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非数值运算</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越来越引起人们的重视</a:t>
            </a:r>
          </a:p>
          <a:p>
            <a:pPr marL="862013" lvl="1"/>
            <a:r>
              <a:rPr lang="zh-CN" altLang="en-US" dirty="0">
                <a:latin typeface="Times New Roman" panose="02020603050405020304" pitchFamily="18" charset="0"/>
                <a:ea typeface="华文中宋" panose="02010600040101010101" pitchFamily="2" charset="-122"/>
                <a:cs typeface="Times New Roman" panose="02020603050405020304" pitchFamily="18" charset="0"/>
              </a:rPr>
              <a:t>非数值运算的数据类型比较复杂、数据元素之间具有各种特定的关系，人们</a:t>
            </a:r>
            <a:r>
              <a:rPr lang="zh-CN" altLang="en-US"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感兴趣的是数据集合中元素之间的</a:t>
            </a:r>
            <a:r>
              <a:rPr lang="zh-CN" altLang="en-US" dirty="0">
                <a:solidFill>
                  <a:srgbClr val="0000CC"/>
                </a:solidFill>
                <a:latin typeface="Times New Roman" panose="02020603050405020304" pitchFamily="18" charset="0"/>
                <a:ea typeface="华文中宋" panose="02010600040101010101" pitchFamily="2" charset="-122"/>
                <a:cs typeface="Times New Roman" panose="02020603050405020304" pitchFamily="18" charset="0"/>
              </a:rPr>
              <a:t>关系</a:t>
            </a:r>
            <a:r>
              <a:rPr lang="zh-CN" altLang="en-US"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以及如何</a:t>
            </a:r>
            <a:r>
              <a:rPr lang="zh-CN" altLang="en-US" dirty="0">
                <a:solidFill>
                  <a:srgbClr val="0000CC"/>
                </a:solidFill>
                <a:latin typeface="Times New Roman" panose="02020603050405020304" pitchFamily="18" charset="0"/>
                <a:ea typeface="华文中宋" panose="02010600040101010101" pitchFamily="2" charset="-122"/>
                <a:cs typeface="Times New Roman" panose="02020603050405020304" pitchFamily="18" charset="0"/>
              </a:rPr>
              <a:t>组织和表示</a:t>
            </a:r>
            <a:r>
              <a:rPr lang="zh-CN" altLang="en-US"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这些数据</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以提高处理效率</a:t>
            </a:r>
          </a:p>
          <a:p>
            <a:pPr marL="862013" lvl="1"/>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数据结构就是研究非数值运算的程序设计问题。</a:t>
            </a:r>
          </a:p>
        </p:txBody>
      </p:sp>
      <p:sp>
        <p:nvSpPr>
          <p:cNvPr id="21506" name="灯片编号占位符 5">
            <a:extLst>
              <a:ext uri="{FF2B5EF4-FFF2-40B4-BE49-F238E27FC236}">
                <a16:creationId xmlns:a16="http://schemas.microsoft.com/office/drawing/2014/main" id="{50E3D118-2ACD-4656-8BD7-535B03C7B1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658ECAA3-636D-4E15-A4A3-05F8C7D24A58}" type="slidenum">
              <a:rPr lang="zh-CN" altLang="en-US" sz="1400" b="0" smtClean="0">
                <a:latin typeface="Arial" panose="020B0604020202020204" pitchFamily="34" charset="0"/>
              </a:rPr>
              <a:pPr>
                <a:spcBef>
                  <a:spcPct val="0"/>
                </a:spcBef>
                <a:buFontTx/>
                <a:buNone/>
              </a:pPr>
              <a:t>3</a:t>
            </a:fld>
            <a:endParaRPr lang="en-US" altLang="zh-CN" sz="1400" b="0">
              <a:latin typeface="Times New Roman" panose="02020603050405020304" pitchFamily="18" charset="0"/>
            </a:endParaRPr>
          </a:p>
        </p:txBody>
      </p:sp>
      <p:sp>
        <p:nvSpPr>
          <p:cNvPr id="5" name="Rectangle 2">
            <a:extLst>
              <a:ext uri="{FF2B5EF4-FFF2-40B4-BE49-F238E27FC236}">
                <a16:creationId xmlns:a16="http://schemas.microsoft.com/office/drawing/2014/main" id="{7496B408-5008-4CEE-AA86-D7BEF4490E99}"/>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3.1</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概述</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Rectangle 2">
            <a:extLst>
              <a:ext uri="{FF2B5EF4-FFF2-40B4-BE49-F238E27FC236}">
                <a16:creationId xmlns:a16="http://schemas.microsoft.com/office/drawing/2014/main" id="{4573458D-27F4-4A0D-BD11-1D7125842254}"/>
              </a:ext>
            </a:extLst>
          </p:cNvPr>
          <p:cNvSpPr>
            <a:spLocks noGrp="1" noChangeArrowheads="1"/>
          </p:cNvSpPr>
          <p:nvPr>
            <p:ph type="title"/>
          </p:nvPr>
        </p:nvSpPr>
        <p:spPr>
          <a:xfrm>
            <a:off x="685800" y="2883768"/>
            <a:ext cx="7772400" cy="2057400"/>
          </a:xfrm>
        </p:spPr>
        <p:txBody>
          <a:bodyPr/>
          <a:lstStyle/>
          <a:p>
            <a:pPr>
              <a:lnSpc>
                <a:spcPct val="150000"/>
              </a:lnSpc>
            </a:pPr>
            <a:r>
              <a:rPr lang="en-US" altLang="zh-CN" sz="8000" b="1" dirty="0">
                <a:latin typeface="Times New Roman" panose="02020603050405020304" pitchFamily="18" charset="0"/>
                <a:ea typeface="宋体" panose="02010600030101010101" pitchFamily="2" charset="-122"/>
                <a:cs typeface="Times New Roman" panose="02020603050405020304" pitchFamily="18" charset="0"/>
              </a:rPr>
              <a:t>End</a:t>
            </a:r>
            <a:br>
              <a:rPr lang="en-US" altLang="zh-CN" sz="8000" b="1" dirty="0">
                <a:latin typeface="Times New Roman" panose="02020603050405020304" pitchFamily="18" charset="0"/>
                <a:ea typeface="宋体" panose="02010600030101010101" pitchFamily="2" charset="-122"/>
                <a:cs typeface="Times New Roman" panose="02020603050405020304" pitchFamily="18" charset="0"/>
              </a:rPr>
            </a:br>
            <a:endParaRPr lang="en-US" altLang="zh-CN"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658" name="灯片编号占位符 5">
            <a:extLst>
              <a:ext uri="{FF2B5EF4-FFF2-40B4-BE49-F238E27FC236}">
                <a16:creationId xmlns:a16="http://schemas.microsoft.com/office/drawing/2014/main" id="{0AAAA502-308B-4320-8678-E9879AAA93F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2ED41095-B6E2-46E0-AA5D-792EB81D6593}" type="slidenum">
              <a:rPr lang="zh-CN" altLang="en-US" sz="1400" b="0" smtClean="0">
                <a:latin typeface="Arial" panose="020B0604020202020204" pitchFamily="34" charset="0"/>
              </a:rPr>
              <a:pPr>
                <a:spcBef>
                  <a:spcPct val="0"/>
                </a:spcBef>
                <a:buFontTx/>
                <a:buNone/>
              </a:pPr>
              <a:t>30</a:t>
            </a:fld>
            <a:endParaRPr lang="en-US" altLang="zh-CN" sz="1400" b="0">
              <a:latin typeface="Times New Roman" panose="02020603050405020304" pitchFamily="18"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a:extLst>
              <a:ext uri="{FF2B5EF4-FFF2-40B4-BE49-F238E27FC236}">
                <a16:creationId xmlns:a16="http://schemas.microsoft.com/office/drawing/2014/main" id="{4E1BCC32-C71F-43C2-AF12-A3C8A7E6D070}"/>
              </a:ext>
            </a:extLst>
          </p:cNvPr>
          <p:cNvSpPr>
            <a:spLocks noGrp="1" noChangeArrowheads="1"/>
          </p:cNvSpPr>
          <p:nvPr>
            <p:ph idx="1"/>
          </p:nvPr>
        </p:nvSpPr>
        <p:spPr>
          <a:xfrm>
            <a:off x="34925" y="1224483"/>
            <a:ext cx="8826500" cy="5876925"/>
          </a:xfrm>
        </p:spPr>
        <p:txBody>
          <a:bodyPr/>
          <a:lstStyle/>
          <a:p>
            <a:pPr marL="285750" indent="-285750">
              <a:lnSpc>
                <a:spcPct val="80000"/>
              </a:lnSpc>
            </a:pPr>
            <a:r>
              <a:rPr lang="zh-CN" altLang="en-US" sz="2800" dirty="0">
                <a:latin typeface="Times New Roman" panose="02020603050405020304" pitchFamily="18" charset="0"/>
                <a:ea typeface="华文中宋" panose="02010600040101010101" pitchFamily="2" charset="-122"/>
                <a:cs typeface="Times New Roman" panose="02020603050405020304" pitchFamily="18" charset="0"/>
              </a:rPr>
              <a:t>什么是数据结构（</a:t>
            </a:r>
            <a:r>
              <a:rPr lang="en-US" altLang="zh-CN" sz="2800" dirty="0">
                <a:latin typeface="Times New Roman" panose="02020603050405020304" pitchFamily="18" charset="0"/>
                <a:ea typeface="华文中宋" panose="02010600040101010101" pitchFamily="2" charset="-122"/>
                <a:cs typeface="Times New Roman" panose="02020603050405020304" pitchFamily="18" charset="0"/>
              </a:rPr>
              <a:t>data structure）</a:t>
            </a:r>
          </a:p>
          <a:p>
            <a:pPr marL="862013" lvl="1">
              <a:lnSpc>
                <a:spcPct val="80000"/>
              </a:lnSpc>
            </a:pPr>
            <a:r>
              <a:rPr lang="zh-CN" altLang="en-US"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数据</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data）</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，是现实世界客观存在的实体或事务的属性值，包括：数值，文字，声音，图像等。</a:t>
            </a:r>
            <a:r>
              <a:rPr lang="zh-CN" altLang="en-US" sz="24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在计算机科学中指所有能输入并被计算机加工处理的符号集合</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a:t>
            </a:r>
            <a:endParaRPr lang="en-US" altLang="zh-CN" sz="2400" dirty="0">
              <a:latin typeface="Times New Roman" panose="02020603050405020304" pitchFamily="18" charset="0"/>
              <a:ea typeface="华文中宋" panose="02010600040101010101" pitchFamily="2" charset="-122"/>
              <a:cs typeface="Times New Roman" panose="02020603050405020304" pitchFamily="18" charset="0"/>
            </a:endParaRPr>
          </a:p>
          <a:p>
            <a:pPr marL="862013" lvl="1">
              <a:lnSpc>
                <a:spcPct val="80000"/>
              </a:lnSpc>
            </a:pPr>
            <a:r>
              <a:rPr lang="zh-CN" altLang="en-US"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数据项</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field, item），</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是数据</a:t>
            </a:r>
            <a:r>
              <a:rPr lang="zh-CN" altLang="en-US" sz="24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不可分割的最小单位</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，例如：年龄＝74</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身高</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=178</a:t>
            </a:r>
            <a:endParaRPr lang="zh-CN" altLang="en-US" sz="2400" dirty="0">
              <a:latin typeface="Times New Roman" panose="02020603050405020304" pitchFamily="18" charset="0"/>
              <a:ea typeface="华文中宋" panose="02010600040101010101" pitchFamily="2" charset="-122"/>
              <a:cs typeface="Times New Roman" panose="02020603050405020304" pitchFamily="18" charset="0"/>
            </a:endParaRPr>
          </a:p>
          <a:p>
            <a:pPr marL="862013" lvl="1">
              <a:lnSpc>
                <a:spcPct val="80000"/>
              </a:lnSpc>
            </a:pPr>
            <a:r>
              <a:rPr lang="zh-CN" altLang="en-US"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数据元素</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data element）</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，数据的</a:t>
            </a:r>
            <a:r>
              <a:rPr lang="zh-CN" altLang="en-US" sz="24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基本单位</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，通常作为一个整体进行考虑和处理。</a:t>
            </a:r>
            <a:endParaRPr lang="en-US" altLang="zh-CN" sz="2400" dirty="0">
              <a:latin typeface="Times New Roman" panose="02020603050405020304" pitchFamily="18" charset="0"/>
              <a:ea typeface="华文中宋" panose="02010600040101010101" pitchFamily="2" charset="-122"/>
              <a:cs typeface="Times New Roman" panose="02020603050405020304" pitchFamily="18" charset="0"/>
            </a:endParaRPr>
          </a:p>
          <a:p>
            <a:pPr marL="1333500" lvl="2">
              <a:lnSpc>
                <a:spcPct val="80000"/>
              </a:lnSpc>
            </a:pP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可以是单个数据项</a:t>
            </a:r>
          </a:p>
          <a:p>
            <a:pPr marL="1333500" lvl="2">
              <a:lnSpc>
                <a:spcPct val="80000"/>
              </a:lnSpc>
            </a:pP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可以是几个数据项的集合</a:t>
            </a:r>
          </a:p>
          <a:p>
            <a:pPr marL="1901825" lvl="3">
              <a:lnSpc>
                <a:spcPct val="80000"/>
              </a:lnSpc>
            </a:pP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name = </a:t>
            </a:r>
            <a:r>
              <a:rPr lang="en-US" altLang="zh-CN" sz="1800" dirty="0" err="1">
                <a:latin typeface="Times New Roman" panose="02020603050405020304" pitchFamily="18" charset="0"/>
                <a:ea typeface="华文中宋" panose="02010600040101010101" pitchFamily="2" charset="-122"/>
                <a:cs typeface="Times New Roman" panose="02020603050405020304" pitchFamily="18" charset="0"/>
              </a:rPr>
              <a:t>first_name</a:t>
            </a: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 </a:t>
            </a:r>
            <a:r>
              <a:rPr lang="en-US" altLang="zh-CN" sz="1800" dirty="0" err="1">
                <a:latin typeface="Times New Roman" panose="02020603050405020304" pitchFamily="18" charset="0"/>
                <a:ea typeface="华文中宋" panose="02010600040101010101" pitchFamily="2" charset="-122"/>
                <a:cs typeface="Times New Roman" panose="02020603050405020304" pitchFamily="18" charset="0"/>
              </a:rPr>
              <a:t>last_name</a:t>
            </a:r>
            <a:endParaRPr lang="en-US" altLang="zh-CN" sz="1800" dirty="0">
              <a:latin typeface="Times New Roman" panose="02020603050405020304" pitchFamily="18" charset="0"/>
              <a:ea typeface="华文中宋" panose="02010600040101010101" pitchFamily="2" charset="-122"/>
              <a:cs typeface="Times New Roman" panose="02020603050405020304" pitchFamily="18" charset="0"/>
            </a:endParaRPr>
          </a:p>
          <a:p>
            <a:pPr marL="1333500" lvl="2">
              <a:lnSpc>
                <a:spcPct val="80000"/>
              </a:lnSpc>
            </a:pP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可以由数据项和其它数据元素组成的集合</a:t>
            </a:r>
          </a:p>
          <a:p>
            <a:pPr marL="1901825" lvl="3">
              <a:lnSpc>
                <a:spcPct val="80000"/>
              </a:lnSpc>
            </a:pP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Person = </a:t>
            </a:r>
            <a:r>
              <a:rPr lang="en-US" altLang="zh-CN" sz="18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name</a:t>
            </a: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 age + gender</a:t>
            </a:r>
          </a:p>
          <a:p>
            <a:pPr marL="1901825" lvl="3">
              <a:lnSpc>
                <a:spcPct val="80000"/>
              </a:lnSpc>
            </a:pPr>
            <a:r>
              <a:rPr lang="zh-CN" altLang="en-US" sz="1800" dirty="0">
                <a:latin typeface="Times New Roman" panose="02020603050405020304" pitchFamily="18" charset="0"/>
                <a:ea typeface="华文中宋" panose="02010600040101010101" pitchFamily="2" charset="-122"/>
                <a:cs typeface="Times New Roman" panose="02020603050405020304" pitchFamily="18" charset="0"/>
              </a:rPr>
              <a:t>数据元素是可以嵌套的</a:t>
            </a:r>
          </a:p>
          <a:p>
            <a:pPr marL="862013" lvl="1">
              <a:lnSpc>
                <a:spcPct val="80000"/>
              </a:lnSpc>
            </a:pPr>
            <a:r>
              <a:rPr lang="zh-CN" altLang="en-US"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数据对象</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(data object)，</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具有相同性质的数据元素的集合</a:t>
            </a:r>
          </a:p>
          <a:p>
            <a:pPr marL="1333500" lvl="2">
              <a:lnSpc>
                <a:spcPct val="80000"/>
              </a:lnSpc>
            </a:pP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正整数的集合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N = { 0, 1, 2, … }</a:t>
            </a:r>
          </a:p>
          <a:p>
            <a:pPr marL="1333500" lvl="2">
              <a:lnSpc>
                <a:spcPct val="80000"/>
              </a:lnSpc>
            </a:pP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人员的集合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P = {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person_a</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sz="2000" dirty="0" err="1">
                <a:latin typeface="Times New Roman" panose="02020603050405020304" pitchFamily="18" charset="0"/>
                <a:ea typeface="华文中宋" panose="02010600040101010101" pitchFamily="2" charset="-122"/>
                <a:cs typeface="Times New Roman" panose="02020603050405020304" pitchFamily="18" charset="0"/>
              </a:rPr>
              <a:t>person_b</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 … }</a:t>
            </a:r>
          </a:p>
        </p:txBody>
      </p:sp>
      <p:sp>
        <p:nvSpPr>
          <p:cNvPr id="23554" name="灯片编号占位符 5">
            <a:extLst>
              <a:ext uri="{FF2B5EF4-FFF2-40B4-BE49-F238E27FC236}">
                <a16:creationId xmlns:a16="http://schemas.microsoft.com/office/drawing/2014/main" id="{232C628F-CE09-4377-9983-161693E6AD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B2AE0C4F-FFEB-43D7-9D57-EE5F20840B6C}" type="slidenum">
              <a:rPr lang="zh-CN" altLang="en-US" sz="1400" b="0" smtClean="0">
                <a:latin typeface="Arial" panose="020B0604020202020204" pitchFamily="34" charset="0"/>
              </a:rPr>
              <a:pPr>
                <a:spcBef>
                  <a:spcPct val="0"/>
                </a:spcBef>
                <a:buFontTx/>
                <a:buNone/>
              </a:pPr>
              <a:t>4</a:t>
            </a:fld>
            <a:endParaRPr lang="en-US" altLang="zh-CN" sz="1400" b="0">
              <a:latin typeface="Times New Roman" panose="02020603050405020304" pitchFamily="18" charset="0"/>
            </a:endParaRPr>
          </a:p>
        </p:txBody>
      </p:sp>
      <p:graphicFrame>
        <p:nvGraphicFramePr>
          <p:cNvPr id="97284" name="Group 4">
            <a:extLst>
              <a:ext uri="{FF2B5EF4-FFF2-40B4-BE49-F238E27FC236}">
                <a16:creationId xmlns:a16="http://schemas.microsoft.com/office/drawing/2014/main" id="{CDBF50B0-3471-45EB-AB5F-5D28E10BB8B7}"/>
              </a:ext>
            </a:extLst>
          </p:cNvPr>
          <p:cNvGraphicFramePr>
            <a:graphicFrameLocks noGrp="1"/>
          </p:cNvGraphicFramePr>
          <p:nvPr>
            <p:extLst>
              <p:ext uri="{D42A27DB-BD31-4B8C-83A1-F6EECF244321}">
                <p14:modId xmlns:p14="http://schemas.microsoft.com/office/powerpoint/2010/main" val="3295430497"/>
              </p:ext>
            </p:extLst>
          </p:nvPr>
        </p:nvGraphicFramePr>
        <p:xfrm>
          <a:off x="6156176" y="3933924"/>
          <a:ext cx="2808287" cy="1511300"/>
        </p:xfrm>
        <a:graphic>
          <a:graphicData uri="http://schemas.openxmlformats.org/drawingml/2006/table">
            <a:tbl>
              <a:tblPr/>
              <a:tblGrid>
                <a:gridCol w="701675">
                  <a:extLst>
                    <a:ext uri="{9D8B030D-6E8A-4147-A177-3AD203B41FA5}">
                      <a16:colId xmlns:a16="http://schemas.microsoft.com/office/drawing/2014/main" val="20000"/>
                    </a:ext>
                  </a:extLst>
                </a:gridCol>
                <a:gridCol w="703262">
                  <a:extLst>
                    <a:ext uri="{9D8B030D-6E8A-4147-A177-3AD203B41FA5}">
                      <a16:colId xmlns:a16="http://schemas.microsoft.com/office/drawing/2014/main" val="20001"/>
                    </a:ext>
                  </a:extLst>
                </a:gridCol>
                <a:gridCol w="701675">
                  <a:extLst>
                    <a:ext uri="{9D8B030D-6E8A-4147-A177-3AD203B41FA5}">
                      <a16:colId xmlns:a16="http://schemas.microsoft.com/office/drawing/2014/main" val="20002"/>
                    </a:ext>
                  </a:extLst>
                </a:gridCol>
                <a:gridCol w="701675">
                  <a:extLst>
                    <a:ext uri="{9D8B030D-6E8A-4147-A177-3AD203B41FA5}">
                      <a16:colId xmlns:a16="http://schemas.microsoft.com/office/drawing/2014/main" val="20003"/>
                    </a:ext>
                  </a:extLst>
                </a:gridCol>
              </a:tblGrid>
              <a:tr h="3571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chemeClr val="tx2"/>
                          </a:solidFill>
                          <a:effectLst/>
                          <a:latin typeface="Bookman" pitchFamily="18" charset="0"/>
                          <a:ea typeface="宋体" pitchFamily="2" charset="-122"/>
                        </a:rPr>
                        <a:t>学号</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chemeClr val="tx2"/>
                          </a:solidFill>
                          <a:effectLst/>
                          <a:latin typeface="Bookman" pitchFamily="18" charset="0"/>
                          <a:ea typeface="宋体" pitchFamily="2" charset="-122"/>
                        </a:rPr>
                        <a:t>姓名</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chemeClr val="tx2"/>
                          </a:solidFill>
                          <a:effectLst/>
                          <a:latin typeface="Bookman" pitchFamily="18" charset="0"/>
                          <a:ea typeface="宋体" pitchFamily="2" charset="-122"/>
                        </a:rPr>
                        <a:t>班级</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chemeClr val="tx2"/>
                          </a:solidFill>
                          <a:effectLst/>
                          <a:latin typeface="Bookman" pitchFamily="18" charset="0"/>
                          <a:ea typeface="宋体" pitchFamily="2" charset="-122"/>
                        </a:rPr>
                        <a:t>成绩</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0"/>
                  </a:ext>
                </a:extLst>
              </a:tr>
              <a:tr h="40163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a:ln>
                            <a:noFill/>
                          </a:ln>
                          <a:solidFill>
                            <a:schemeClr val="tx2"/>
                          </a:solidFill>
                          <a:effectLst/>
                          <a:latin typeface="Bookman" pitchFamily="18" charset="0"/>
                          <a:ea typeface="宋体" pitchFamily="2" charset="-122"/>
                        </a:rPr>
                        <a:t>90025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a:ln>
                            <a:noFill/>
                          </a:ln>
                          <a:solidFill>
                            <a:schemeClr val="tx2"/>
                          </a:solidFill>
                          <a:effectLst/>
                          <a:latin typeface="Bookman" pitchFamily="18" charset="0"/>
                          <a:ea typeface="宋体" pitchFamily="2" charset="-122"/>
                        </a:rPr>
                        <a:t>张勇</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a:ln>
                            <a:noFill/>
                          </a:ln>
                          <a:solidFill>
                            <a:schemeClr val="tx2"/>
                          </a:solidFill>
                          <a:effectLst/>
                          <a:latin typeface="Bookman" pitchFamily="18" charset="0"/>
                          <a:ea typeface="宋体" pitchFamily="2" charset="-122"/>
                        </a:rPr>
                        <a:t>仪1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a:ln>
                            <a:noFill/>
                          </a:ln>
                          <a:solidFill>
                            <a:schemeClr val="tx2"/>
                          </a:solidFill>
                          <a:effectLst/>
                          <a:latin typeface="Bookman" pitchFamily="18" charset="0"/>
                          <a:ea typeface="宋体" pitchFamily="2" charset="-122"/>
                        </a:rPr>
                        <a:t>85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718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a:ln>
                            <a:noFill/>
                          </a:ln>
                          <a:solidFill>
                            <a:schemeClr val="tx2"/>
                          </a:solidFill>
                          <a:effectLst/>
                          <a:latin typeface="Bookman" pitchFamily="18" charset="0"/>
                          <a:ea typeface="宋体" pitchFamily="2" charset="-122"/>
                        </a:rPr>
                        <a:t>90123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a:ln>
                            <a:noFill/>
                          </a:ln>
                          <a:solidFill>
                            <a:schemeClr val="tx2"/>
                          </a:solidFill>
                          <a:effectLst/>
                          <a:latin typeface="Bookman" pitchFamily="18" charset="0"/>
                          <a:ea typeface="宋体" pitchFamily="2" charset="-122"/>
                        </a:rPr>
                        <a:t>李军</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a:ln>
                            <a:noFill/>
                          </a:ln>
                          <a:solidFill>
                            <a:schemeClr val="tx2"/>
                          </a:solidFill>
                          <a:effectLst/>
                          <a:latin typeface="Bookman" pitchFamily="18" charset="0"/>
                          <a:ea typeface="宋体" pitchFamily="2" charset="-122"/>
                        </a:rPr>
                        <a:t>计1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200" b="1" i="0" u="none" strike="noStrike" cap="none" normalizeH="0" baseline="0">
                          <a:ln>
                            <a:noFill/>
                          </a:ln>
                          <a:solidFill>
                            <a:schemeClr val="tx2"/>
                          </a:solidFill>
                          <a:effectLst/>
                          <a:latin typeface="Bookman" pitchFamily="18" charset="0"/>
                          <a:ea typeface="宋体" pitchFamily="2" charset="-122"/>
                        </a:rPr>
                        <a:t>90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5287">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2"/>
                          </a:solidFill>
                          <a:effectLst/>
                          <a:latin typeface="Bookman" pitchFamily="18" charset="0"/>
                          <a:ea typeface="宋体"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2"/>
                          </a:solidFill>
                          <a:effectLst/>
                          <a:latin typeface="Book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a:ln>
                            <a:noFill/>
                          </a:ln>
                          <a:solidFill>
                            <a:schemeClr val="tx2"/>
                          </a:solidFill>
                          <a:effectLst/>
                          <a:latin typeface="Book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zh-CN" altLang="en-US" sz="1600" b="1" i="0" u="none" strike="noStrike" cap="none" normalizeH="0" baseline="0" dirty="0">
                          <a:ln>
                            <a:noFill/>
                          </a:ln>
                          <a:solidFill>
                            <a:schemeClr val="tx2"/>
                          </a:solidFill>
                          <a:effectLst/>
                          <a:latin typeface="Bookman" pitchFamily="18" charset="0"/>
                          <a:ea typeface="宋体" pitchFamily="2" charset="-122"/>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 name="Rectangle 2">
            <a:extLst>
              <a:ext uri="{FF2B5EF4-FFF2-40B4-BE49-F238E27FC236}">
                <a16:creationId xmlns:a16="http://schemas.microsoft.com/office/drawing/2014/main" id="{3D606003-A7C3-402D-AB8C-1940243D3687}"/>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3.1</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概述</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3">
            <a:extLst>
              <a:ext uri="{FF2B5EF4-FFF2-40B4-BE49-F238E27FC236}">
                <a16:creationId xmlns:a16="http://schemas.microsoft.com/office/drawing/2014/main" id="{256FB54A-2CE5-46B7-8EE7-D532C540154A}"/>
              </a:ext>
            </a:extLst>
          </p:cNvPr>
          <p:cNvSpPr>
            <a:spLocks noGrp="1" noChangeArrowheads="1"/>
          </p:cNvSpPr>
          <p:nvPr>
            <p:ph idx="1"/>
          </p:nvPr>
        </p:nvSpPr>
        <p:spPr>
          <a:xfrm>
            <a:off x="34925" y="947738"/>
            <a:ext cx="8610600" cy="5111750"/>
          </a:xfrm>
        </p:spPr>
        <p:txBody>
          <a:bodyPr/>
          <a:lstStyle/>
          <a:p>
            <a:pPr marL="285750" indent="-285750"/>
            <a:r>
              <a:rPr lang="zh-CN" altLang="en-US" sz="2800" dirty="0">
                <a:latin typeface="Times New Roman" panose="02020603050405020304" pitchFamily="18" charset="0"/>
                <a:ea typeface="华文中宋" panose="02010600040101010101" pitchFamily="2" charset="-122"/>
                <a:cs typeface="Times New Roman" panose="02020603050405020304" pitchFamily="18" charset="0"/>
              </a:rPr>
              <a:t>什么是数据结构（</a:t>
            </a:r>
            <a:r>
              <a:rPr lang="en-US" altLang="zh-CN" sz="2800" dirty="0">
                <a:latin typeface="Times New Roman" panose="02020603050405020304" pitchFamily="18" charset="0"/>
                <a:ea typeface="华文中宋" panose="02010600040101010101" pitchFamily="2" charset="-122"/>
                <a:cs typeface="Times New Roman" panose="02020603050405020304" pitchFamily="18" charset="0"/>
              </a:rPr>
              <a:t>data structure）</a:t>
            </a:r>
          </a:p>
          <a:p>
            <a:pPr marL="862013" lvl="1"/>
            <a:r>
              <a:rPr lang="zh-CN" altLang="en-US"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数据结构</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dirty="0">
                <a:latin typeface="Times New Roman" panose="02020603050405020304" pitchFamily="18" charset="0"/>
                <a:ea typeface="华文中宋" panose="02010600040101010101" pitchFamily="2" charset="-122"/>
                <a:cs typeface="Times New Roman" panose="02020603050405020304" pitchFamily="18" charset="0"/>
              </a:rPr>
              <a:t>data structure），</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带有</a:t>
            </a:r>
            <a:r>
              <a:rPr lang="zh-CN" altLang="en-US" sz="24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结构特性</a:t>
            </a:r>
            <a:r>
              <a:rPr lang="zh-CN" altLang="en-US" sz="2400" dirty="0">
                <a:latin typeface="Times New Roman" panose="02020603050405020304" pitchFamily="18" charset="0"/>
                <a:ea typeface="华文中宋" panose="02010600040101010101" pitchFamily="2" charset="-122"/>
                <a:cs typeface="Times New Roman" panose="02020603050405020304" pitchFamily="18" charset="0"/>
              </a:rPr>
              <a:t>的数据元素的集合，表示为二元组形式</a:t>
            </a:r>
          </a:p>
          <a:p>
            <a:pPr marL="1333500" lvl="2"/>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S = ( D, R )</a:t>
            </a:r>
          </a:p>
          <a:p>
            <a:pPr marL="1333500" lvl="2"/>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D </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是一个装有数据元素的非空有限集合</a:t>
            </a:r>
          </a:p>
          <a:p>
            <a:pPr marL="1333500" lvl="2"/>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R </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是定义在 </a:t>
            </a:r>
            <a:r>
              <a:rPr lang="en-US" altLang="zh-CN" sz="2000" dirty="0">
                <a:latin typeface="Times New Roman" panose="02020603050405020304" pitchFamily="18" charset="0"/>
                <a:ea typeface="华文中宋" panose="02010600040101010101" pitchFamily="2" charset="-122"/>
                <a:cs typeface="Times New Roman" panose="02020603050405020304" pitchFamily="18" charset="0"/>
              </a:rPr>
              <a:t>D </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上的关系的非空有限集合</a:t>
            </a:r>
          </a:p>
          <a:p>
            <a:pPr marL="862013" lvl="1"/>
            <a:r>
              <a:rPr lang="zh-CN" altLang="en-US" sz="24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数据结构的分类</a:t>
            </a:r>
          </a:p>
          <a:p>
            <a:pPr marL="1333500" lvl="2"/>
            <a:r>
              <a:rPr lang="zh-CN" altLang="en-US"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集合</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，各数据元素除了属于同一个集合外，无别的关系，</a:t>
            </a:r>
          </a:p>
          <a:p>
            <a:pPr marL="1901825" lvl="3"/>
            <a:r>
              <a:rPr lang="zh-CN" altLang="en-US" sz="1800" dirty="0">
                <a:latin typeface="Times New Roman" panose="02020603050405020304" pitchFamily="18" charset="0"/>
                <a:ea typeface="华文中宋" panose="02010600040101010101" pitchFamily="2" charset="-122"/>
                <a:cs typeface="Times New Roman" panose="02020603050405020304" pitchFamily="18" charset="0"/>
              </a:rPr>
              <a:t>如：</a:t>
            </a: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 0, 1, 4, 8 }</a:t>
            </a:r>
          </a:p>
          <a:p>
            <a:pPr marL="1333500" lvl="2"/>
            <a:r>
              <a:rPr lang="zh-CN" altLang="en-US"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线性结构</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，元素之间存在一个接一个的顺序关系，</a:t>
            </a:r>
          </a:p>
          <a:p>
            <a:pPr marL="1901825" lvl="3"/>
            <a:r>
              <a:rPr lang="zh-CN" altLang="en-US" sz="1800" dirty="0">
                <a:latin typeface="Times New Roman" panose="02020603050405020304" pitchFamily="18" charset="0"/>
                <a:ea typeface="华文中宋" panose="02010600040101010101" pitchFamily="2" charset="-122"/>
                <a:cs typeface="Times New Roman" panose="02020603050405020304" pitchFamily="18" charset="0"/>
              </a:rPr>
              <a:t>如：</a:t>
            </a:r>
            <a:r>
              <a:rPr lang="en-US" altLang="zh-CN" sz="1800" dirty="0">
                <a:latin typeface="Times New Roman" panose="02020603050405020304" pitchFamily="18" charset="0"/>
                <a:ea typeface="华文中宋" panose="02010600040101010101" pitchFamily="2" charset="-122"/>
                <a:cs typeface="Times New Roman" panose="02020603050405020304" pitchFamily="18" charset="0"/>
              </a:rPr>
              <a:t>0-1-8-4</a:t>
            </a:r>
          </a:p>
          <a:p>
            <a:pPr marL="1333500" lvl="2"/>
            <a:r>
              <a:rPr lang="zh-CN" altLang="en-US"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树形结构</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，元素之间存在一对多的关系</a:t>
            </a:r>
          </a:p>
          <a:p>
            <a:pPr marL="1333500" lvl="2"/>
            <a:r>
              <a:rPr lang="zh-CN" altLang="en-US" sz="2000"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网状结构</a:t>
            </a:r>
            <a:r>
              <a:rPr lang="zh-CN" altLang="en-US" sz="2000" dirty="0">
                <a:latin typeface="Times New Roman" panose="02020603050405020304" pitchFamily="18" charset="0"/>
                <a:ea typeface="华文中宋" panose="02010600040101010101" pitchFamily="2" charset="-122"/>
                <a:cs typeface="Times New Roman" panose="02020603050405020304" pitchFamily="18" charset="0"/>
              </a:rPr>
              <a:t>，元素之间存在多对多的关系</a:t>
            </a:r>
          </a:p>
        </p:txBody>
      </p:sp>
      <p:sp>
        <p:nvSpPr>
          <p:cNvPr id="25602" name="灯片编号占位符 5">
            <a:extLst>
              <a:ext uri="{FF2B5EF4-FFF2-40B4-BE49-F238E27FC236}">
                <a16:creationId xmlns:a16="http://schemas.microsoft.com/office/drawing/2014/main" id="{A93ECC68-26D4-4626-A7DA-438EF91A748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059A9413-E8D1-4747-8D6A-4ECB96D3C6D8}" type="slidenum">
              <a:rPr lang="zh-CN" altLang="en-US" sz="1400" b="0" smtClean="0">
                <a:latin typeface="Arial" panose="020B0604020202020204" pitchFamily="34" charset="0"/>
              </a:rPr>
              <a:pPr>
                <a:spcBef>
                  <a:spcPct val="0"/>
                </a:spcBef>
                <a:buFontTx/>
                <a:buNone/>
              </a:pPr>
              <a:t>5</a:t>
            </a:fld>
            <a:endParaRPr lang="en-US" altLang="zh-CN" sz="1400" b="0">
              <a:latin typeface="Times New Roman" panose="02020603050405020304" pitchFamily="18" charset="0"/>
            </a:endParaRPr>
          </a:p>
        </p:txBody>
      </p:sp>
      <p:sp>
        <p:nvSpPr>
          <p:cNvPr id="81951" name="AutoShape 31">
            <a:hlinkClick r:id="" action="ppaction://noaction">
              <a:snd r:embed="rId3" name="chimes.wav"/>
            </a:hlinkClick>
            <a:extLst>
              <a:ext uri="{FF2B5EF4-FFF2-40B4-BE49-F238E27FC236}">
                <a16:creationId xmlns:a16="http://schemas.microsoft.com/office/drawing/2014/main" id="{99E97D68-47D3-465C-99C7-893A83392281}"/>
              </a:ext>
            </a:extLst>
          </p:cNvPr>
          <p:cNvSpPr>
            <a:spLocks noChangeArrowheads="1"/>
          </p:cNvSpPr>
          <p:nvPr/>
        </p:nvSpPr>
        <p:spPr bwMode="auto">
          <a:xfrm>
            <a:off x="5795963" y="1145085"/>
            <a:ext cx="215900" cy="215900"/>
          </a:xfrm>
          <a:prstGeom prst="irregularSeal1">
            <a:avLst/>
          </a:prstGeom>
          <a:solidFill>
            <a:schemeClr val="accent1"/>
          </a:solidFill>
          <a:ln w="9525">
            <a:solidFill>
              <a:schemeClr val="tx1"/>
            </a:solidFill>
            <a:miter lim="800000"/>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81952" name="AutoShape 32">
            <a:hlinkHover r:id="" action="ppaction://noaction" highlightClick="1"/>
            <a:extLst>
              <a:ext uri="{FF2B5EF4-FFF2-40B4-BE49-F238E27FC236}">
                <a16:creationId xmlns:a16="http://schemas.microsoft.com/office/drawing/2014/main" id="{B8D5F98A-7CC0-4B9C-9A1C-378D6C362C95}"/>
              </a:ext>
            </a:extLst>
          </p:cNvPr>
          <p:cNvSpPr>
            <a:spLocks noChangeArrowheads="1"/>
          </p:cNvSpPr>
          <p:nvPr/>
        </p:nvSpPr>
        <p:spPr bwMode="auto">
          <a:xfrm>
            <a:off x="5903913" y="1787525"/>
            <a:ext cx="3203575" cy="1641475"/>
          </a:xfrm>
          <a:prstGeom prst="cloudCallout">
            <a:avLst>
              <a:gd name="adj1" fmla="val -47427"/>
              <a:gd name="adj2" fmla="val -52299"/>
            </a:avLst>
          </a:prstGeom>
          <a:solidFill>
            <a:schemeClr val="accent6">
              <a:lumMod val="60000"/>
              <a:lumOff val="40000"/>
            </a:schemeClr>
          </a:solidFill>
          <a:ln w="9525">
            <a:solidFill>
              <a:schemeClr val="tx1"/>
            </a:solidFill>
            <a:round/>
            <a:headEnd/>
            <a:tailEnd/>
          </a:ln>
        </p:spPr>
        <p:txBody>
          <a:bodyPr lIns="0" tIns="0" rIns="0" bIns="0">
            <a:spAutoFit/>
          </a:bodyPr>
          <a:lstStyle/>
          <a:p>
            <a:pPr algn="ctr">
              <a:defRPr/>
            </a:pPr>
            <a:r>
              <a:rPr lang="zh-CN" altLang="en-US" b="1" dirty="0"/>
              <a:t>结构就是关系。</a:t>
            </a:r>
          </a:p>
          <a:p>
            <a:pPr algn="ctr">
              <a:defRPr/>
            </a:pPr>
            <a:r>
              <a:rPr lang="zh-CN" altLang="en-US" b="1" dirty="0"/>
              <a:t>被加工的数据不是孤立无关的，彼此之间存在着某些联系</a:t>
            </a:r>
            <a:endParaRPr lang="en-US" altLang="zh-CN" b="1" dirty="0"/>
          </a:p>
          <a:p>
            <a:pPr algn="ctr">
              <a:defRPr/>
            </a:pPr>
            <a:endParaRPr lang="en-US" altLang="zh-CN" dirty="0"/>
          </a:p>
        </p:txBody>
      </p:sp>
      <p:grpSp>
        <p:nvGrpSpPr>
          <p:cNvPr id="25607" name="Group 34">
            <a:extLst>
              <a:ext uri="{FF2B5EF4-FFF2-40B4-BE49-F238E27FC236}">
                <a16:creationId xmlns:a16="http://schemas.microsoft.com/office/drawing/2014/main" id="{F467D912-3BA6-42FF-AD61-4DA41A102493}"/>
              </a:ext>
            </a:extLst>
          </p:cNvPr>
          <p:cNvGrpSpPr>
            <a:grpSpLocks/>
          </p:cNvGrpSpPr>
          <p:nvPr/>
        </p:nvGrpSpPr>
        <p:grpSpPr bwMode="auto">
          <a:xfrm>
            <a:off x="4645025" y="5949950"/>
            <a:ext cx="1150938" cy="836613"/>
            <a:chOff x="3236" y="2688"/>
            <a:chExt cx="364" cy="336"/>
          </a:xfrm>
        </p:grpSpPr>
        <p:sp>
          <p:nvSpPr>
            <p:cNvPr id="25634" name="Oval 35">
              <a:extLst>
                <a:ext uri="{FF2B5EF4-FFF2-40B4-BE49-F238E27FC236}">
                  <a16:creationId xmlns:a16="http://schemas.microsoft.com/office/drawing/2014/main" id="{0B288C7D-BA68-453A-BCCB-D21CDF3A23C4}"/>
                </a:ext>
              </a:extLst>
            </p:cNvPr>
            <p:cNvSpPr>
              <a:spLocks noChangeArrowheads="1"/>
            </p:cNvSpPr>
            <p:nvPr/>
          </p:nvSpPr>
          <p:spPr bwMode="auto">
            <a:xfrm>
              <a:off x="3408" y="268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25635" name="Oval 36">
              <a:extLst>
                <a:ext uri="{FF2B5EF4-FFF2-40B4-BE49-F238E27FC236}">
                  <a16:creationId xmlns:a16="http://schemas.microsoft.com/office/drawing/2014/main" id="{BEDFF091-E5D0-4CAD-A5B3-608A03907E95}"/>
                </a:ext>
              </a:extLst>
            </p:cNvPr>
            <p:cNvSpPr>
              <a:spLocks noChangeArrowheads="1"/>
            </p:cNvSpPr>
            <p:nvPr/>
          </p:nvSpPr>
          <p:spPr bwMode="auto">
            <a:xfrm>
              <a:off x="3312" y="2832"/>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25636" name="Oval 37">
              <a:extLst>
                <a:ext uri="{FF2B5EF4-FFF2-40B4-BE49-F238E27FC236}">
                  <a16:creationId xmlns:a16="http://schemas.microsoft.com/office/drawing/2014/main" id="{C554E5A0-FB06-460D-ABE8-146F1A33F5B5}"/>
                </a:ext>
              </a:extLst>
            </p:cNvPr>
            <p:cNvSpPr>
              <a:spLocks noChangeArrowheads="1"/>
            </p:cNvSpPr>
            <p:nvPr/>
          </p:nvSpPr>
          <p:spPr bwMode="auto">
            <a:xfrm>
              <a:off x="3552" y="2832"/>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25637" name="Line 38">
              <a:extLst>
                <a:ext uri="{FF2B5EF4-FFF2-40B4-BE49-F238E27FC236}">
                  <a16:creationId xmlns:a16="http://schemas.microsoft.com/office/drawing/2014/main" id="{55BCCE63-0FF7-4B18-BA41-329B781325BF}"/>
                </a:ext>
              </a:extLst>
            </p:cNvPr>
            <p:cNvSpPr>
              <a:spLocks noChangeShapeType="1"/>
            </p:cNvSpPr>
            <p:nvPr/>
          </p:nvSpPr>
          <p:spPr bwMode="auto">
            <a:xfrm flipH="1">
              <a:off x="3357" y="2736"/>
              <a:ext cx="5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8" name="Line 39">
              <a:extLst>
                <a:ext uri="{FF2B5EF4-FFF2-40B4-BE49-F238E27FC236}">
                  <a16:creationId xmlns:a16="http://schemas.microsoft.com/office/drawing/2014/main" id="{9A8FED3C-CE4E-41E3-B04F-29650D43448E}"/>
                </a:ext>
              </a:extLst>
            </p:cNvPr>
            <p:cNvSpPr>
              <a:spLocks noChangeShapeType="1"/>
            </p:cNvSpPr>
            <p:nvPr/>
          </p:nvSpPr>
          <p:spPr bwMode="auto">
            <a:xfrm>
              <a:off x="3443" y="2733"/>
              <a:ext cx="109" cy="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9" name="Oval 40">
              <a:extLst>
                <a:ext uri="{FF2B5EF4-FFF2-40B4-BE49-F238E27FC236}">
                  <a16:creationId xmlns:a16="http://schemas.microsoft.com/office/drawing/2014/main" id="{99192737-FC49-43FC-97CC-2349131595C9}"/>
                </a:ext>
              </a:extLst>
            </p:cNvPr>
            <p:cNvSpPr>
              <a:spLocks noChangeArrowheads="1"/>
            </p:cNvSpPr>
            <p:nvPr/>
          </p:nvSpPr>
          <p:spPr bwMode="auto">
            <a:xfrm>
              <a:off x="3236" y="2976"/>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25640" name="Oval 41">
              <a:extLst>
                <a:ext uri="{FF2B5EF4-FFF2-40B4-BE49-F238E27FC236}">
                  <a16:creationId xmlns:a16="http://schemas.microsoft.com/office/drawing/2014/main" id="{9F7890DA-2E01-44C4-9D35-88F6722191A9}"/>
                </a:ext>
              </a:extLst>
            </p:cNvPr>
            <p:cNvSpPr>
              <a:spLocks noChangeArrowheads="1"/>
            </p:cNvSpPr>
            <p:nvPr/>
          </p:nvSpPr>
          <p:spPr bwMode="auto">
            <a:xfrm>
              <a:off x="3476" y="2976"/>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25641" name="Line 42">
              <a:extLst>
                <a:ext uri="{FF2B5EF4-FFF2-40B4-BE49-F238E27FC236}">
                  <a16:creationId xmlns:a16="http://schemas.microsoft.com/office/drawing/2014/main" id="{BF9E6394-35C8-40DB-A21B-9DDF29F7CD2A}"/>
                </a:ext>
              </a:extLst>
            </p:cNvPr>
            <p:cNvSpPr>
              <a:spLocks noChangeShapeType="1"/>
            </p:cNvSpPr>
            <p:nvPr/>
          </p:nvSpPr>
          <p:spPr bwMode="auto">
            <a:xfrm flipH="1">
              <a:off x="3281" y="2880"/>
              <a:ext cx="51"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42" name="Line 43">
              <a:extLst>
                <a:ext uri="{FF2B5EF4-FFF2-40B4-BE49-F238E27FC236}">
                  <a16:creationId xmlns:a16="http://schemas.microsoft.com/office/drawing/2014/main" id="{BC24844E-FF6D-450B-812B-65403CD715E0}"/>
                </a:ext>
              </a:extLst>
            </p:cNvPr>
            <p:cNvSpPr>
              <a:spLocks noChangeShapeType="1"/>
            </p:cNvSpPr>
            <p:nvPr/>
          </p:nvSpPr>
          <p:spPr bwMode="auto">
            <a:xfrm>
              <a:off x="3367" y="2877"/>
              <a:ext cx="109" cy="10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608" name="Group 44">
            <a:extLst>
              <a:ext uri="{FF2B5EF4-FFF2-40B4-BE49-F238E27FC236}">
                <a16:creationId xmlns:a16="http://schemas.microsoft.com/office/drawing/2014/main" id="{92895362-A0FB-44A2-B2A5-65132859BC7C}"/>
              </a:ext>
            </a:extLst>
          </p:cNvPr>
          <p:cNvGrpSpPr>
            <a:grpSpLocks/>
          </p:cNvGrpSpPr>
          <p:nvPr/>
        </p:nvGrpSpPr>
        <p:grpSpPr bwMode="auto">
          <a:xfrm>
            <a:off x="6994525" y="5394325"/>
            <a:ext cx="1657350" cy="792163"/>
            <a:chOff x="3408" y="2634"/>
            <a:chExt cx="644" cy="363"/>
          </a:xfrm>
        </p:grpSpPr>
        <p:sp>
          <p:nvSpPr>
            <p:cNvPr id="25624" name="Oval 45">
              <a:extLst>
                <a:ext uri="{FF2B5EF4-FFF2-40B4-BE49-F238E27FC236}">
                  <a16:creationId xmlns:a16="http://schemas.microsoft.com/office/drawing/2014/main" id="{C57BBECF-C596-4C46-9DA1-722FCF3B2F65}"/>
                </a:ext>
              </a:extLst>
            </p:cNvPr>
            <p:cNvSpPr>
              <a:spLocks noChangeArrowheads="1"/>
            </p:cNvSpPr>
            <p:nvPr/>
          </p:nvSpPr>
          <p:spPr bwMode="auto">
            <a:xfrm>
              <a:off x="3580" y="264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25625" name="Oval 46">
              <a:extLst>
                <a:ext uri="{FF2B5EF4-FFF2-40B4-BE49-F238E27FC236}">
                  <a16:creationId xmlns:a16="http://schemas.microsoft.com/office/drawing/2014/main" id="{5A07DF58-C4A0-4F8D-9C41-5B2C10C1D4C9}"/>
                </a:ext>
              </a:extLst>
            </p:cNvPr>
            <p:cNvSpPr>
              <a:spLocks noChangeArrowheads="1"/>
            </p:cNvSpPr>
            <p:nvPr/>
          </p:nvSpPr>
          <p:spPr bwMode="auto">
            <a:xfrm>
              <a:off x="4004" y="2634"/>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25626" name="Line 47">
              <a:extLst>
                <a:ext uri="{FF2B5EF4-FFF2-40B4-BE49-F238E27FC236}">
                  <a16:creationId xmlns:a16="http://schemas.microsoft.com/office/drawing/2014/main" id="{83D1DA37-39FC-408B-BB30-90CE9A9822FE}"/>
                </a:ext>
              </a:extLst>
            </p:cNvPr>
            <p:cNvSpPr>
              <a:spLocks noChangeShapeType="1"/>
            </p:cNvSpPr>
            <p:nvPr/>
          </p:nvSpPr>
          <p:spPr bwMode="auto">
            <a:xfrm>
              <a:off x="3615" y="2688"/>
              <a:ext cx="249" cy="2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7" name="Line 48">
              <a:extLst>
                <a:ext uri="{FF2B5EF4-FFF2-40B4-BE49-F238E27FC236}">
                  <a16:creationId xmlns:a16="http://schemas.microsoft.com/office/drawing/2014/main" id="{2B7071D4-1E91-46E1-9DED-8F8B5432D85D}"/>
                </a:ext>
              </a:extLst>
            </p:cNvPr>
            <p:cNvSpPr>
              <a:spLocks noChangeShapeType="1"/>
            </p:cNvSpPr>
            <p:nvPr/>
          </p:nvSpPr>
          <p:spPr bwMode="auto">
            <a:xfrm flipV="1">
              <a:off x="3636" y="2662"/>
              <a:ext cx="363" cy="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28" name="Oval 49">
              <a:extLst>
                <a:ext uri="{FF2B5EF4-FFF2-40B4-BE49-F238E27FC236}">
                  <a16:creationId xmlns:a16="http://schemas.microsoft.com/office/drawing/2014/main" id="{8E51319A-E122-4C59-861D-30374C0DACAA}"/>
                </a:ext>
              </a:extLst>
            </p:cNvPr>
            <p:cNvSpPr>
              <a:spLocks noChangeArrowheads="1"/>
            </p:cNvSpPr>
            <p:nvPr/>
          </p:nvSpPr>
          <p:spPr bwMode="auto">
            <a:xfrm>
              <a:off x="3408" y="2928"/>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25629" name="Oval 50">
              <a:extLst>
                <a:ext uri="{FF2B5EF4-FFF2-40B4-BE49-F238E27FC236}">
                  <a16:creationId xmlns:a16="http://schemas.microsoft.com/office/drawing/2014/main" id="{6AD6B9E6-FECE-4E0E-8BA3-7F098A522A03}"/>
                </a:ext>
              </a:extLst>
            </p:cNvPr>
            <p:cNvSpPr>
              <a:spLocks noChangeArrowheads="1"/>
            </p:cNvSpPr>
            <p:nvPr/>
          </p:nvSpPr>
          <p:spPr bwMode="auto">
            <a:xfrm>
              <a:off x="3867" y="2949"/>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25630" name="Line 51">
              <a:extLst>
                <a:ext uri="{FF2B5EF4-FFF2-40B4-BE49-F238E27FC236}">
                  <a16:creationId xmlns:a16="http://schemas.microsoft.com/office/drawing/2014/main" id="{DA056AE4-198A-4D91-8AE9-42D49B397F02}"/>
                </a:ext>
              </a:extLst>
            </p:cNvPr>
            <p:cNvSpPr>
              <a:spLocks noChangeShapeType="1"/>
            </p:cNvSpPr>
            <p:nvPr/>
          </p:nvSpPr>
          <p:spPr bwMode="auto">
            <a:xfrm flipH="1">
              <a:off x="3453" y="2684"/>
              <a:ext cx="138" cy="2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1" name="Line 52">
              <a:extLst>
                <a:ext uri="{FF2B5EF4-FFF2-40B4-BE49-F238E27FC236}">
                  <a16:creationId xmlns:a16="http://schemas.microsoft.com/office/drawing/2014/main" id="{B5B01CDC-05FB-4C5A-B8CA-EDE0D9D0FB30}"/>
                </a:ext>
              </a:extLst>
            </p:cNvPr>
            <p:cNvSpPr>
              <a:spLocks noChangeShapeType="1"/>
            </p:cNvSpPr>
            <p:nvPr/>
          </p:nvSpPr>
          <p:spPr bwMode="auto">
            <a:xfrm flipH="1">
              <a:off x="3898" y="2683"/>
              <a:ext cx="119" cy="27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2" name="Line 53">
              <a:extLst>
                <a:ext uri="{FF2B5EF4-FFF2-40B4-BE49-F238E27FC236}">
                  <a16:creationId xmlns:a16="http://schemas.microsoft.com/office/drawing/2014/main" id="{01F8AD63-2165-4DBA-BAF4-3B54072AE09E}"/>
                </a:ext>
              </a:extLst>
            </p:cNvPr>
            <p:cNvSpPr>
              <a:spLocks noChangeShapeType="1"/>
            </p:cNvSpPr>
            <p:nvPr/>
          </p:nvSpPr>
          <p:spPr bwMode="auto">
            <a:xfrm>
              <a:off x="3470" y="2960"/>
              <a:ext cx="38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33" name="Line 54">
              <a:extLst>
                <a:ext uri="{FF2B5EF4-FFF2-40B4-BE49-F238E27FC236}">
                  <a16:creationId xmlns:a16="http://schemas.microsoft.com/office/drawing/2014/main" id="{B221EA7B-AE76-4866-9C82-C6C93FB90B2F}"/>
                </a:ext>
              </a:extLst>
            </p:cNvPr>
            <p:cNvSpPr>
              <a:spLocks noChangeShapeType="1"/>
            </p:cNvSpPr>
            <p:nvPr/>
          </p:nvSpPr>
          <p:spPr bwMode="auto">
            <a:xfrm flipV="1">
              <a:off x="3456" y="2679"/>
              <a:ext cx="549" cy="26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5609" name="Group 55">
            <a:extLst>
              <a:ext uri="{FF2B5EF4-FFF2-40B4-BE49-F238E27FC236}">
                <a16:creationId xmlns:a16="http://schemas.microsoft.com/office/drawing/2014/main" id="{A90BB741-3890-4E92-844F-2CBB800C3B0B}"/>
              </a:ext>
            </a:extLst>
          </p:cNvPr>
          <p:cNvGrpSpPr>
            <a:grpSpLocks/>
          </p:cNvGrpSpPr>
          <p:nvPr/>
        </p:nvGrpSpPr>
        <p:grpSpPr bwMode="auto">
          <a:xfrm>
            <a:off x="468313" y="5976938"/>
            <a:ext cx="1439862" cy="836612"/>
            <a:chOff x="4703" y="720"/>
            <a:chExt cx="657" cy="448"/>
          </a:xfrm>
        </p:grpSpPr>
        <p:sp>
          <p:nvSpPr>
            <p:cNvPr id="25618" name="Oval 56">
              <a:extLst>
                <a:ext uri="{FF2B5EF4-FFF2-40B4-BE49-F238E27FC236}">
                  <a16:creationId xmlns:a16="http://schemas.microsoft.com/office/drawing/2014/main" id="{3F2640D0-1DB9-4DD8-B011-3DF8E8C28634}"/>
                </a:ext>
              </a:extLst>
            </p:cNvPr>
            <p:cNvSpPr>
              <a:spLocks noChangeArrowheads="1"/>
            </p:cNvSpPr>
            <p:nvPr/>
          </p:nvSpPr>
          <p:spPr bwMode="auto">
            <a:xfrm>
              <a:off x="5048" y="845"/>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25619" name="Oval 57">
              <a:extLst>
                <a:ext uri="{FF2B5EF4-FFF2-40B4-BE49-F238E27FC236}">
                  <a16:creationId xmlns:a16="http://schemas.microsoft.com/office/drawing/2014/main" id="{E74F8299-3312-4B17-9658-5001AC6EE897}"/>
                </a:ext>
              </a:extLst>
            </p:cNvPr>
            <p:cNvSpPr>
              <a:spLocks noChangeArrowheads="1"/>
            </p:cNvSpPr>
            <p:nvPr/>
          </p:nvSpPr>
          <p:spPr bwMode="auto">
            <a:xfrm>
              <a:off x="4952" y="989"/>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25620" name="Oval 58">
              <a:extLst>
                <a:ext uri="{FF2B5EF4-FFF2-40B4-BE49-F238E27FC236}">
                  <a16:creationId xmlns:a16="http://schemas.microsoft.com/office/drawing/2014/main" id="{C65F4E0A-E8C7-449D-B2D6-99A4438F0B78}"/>
                </a:ext>
              </a:extLst>
            </p:cNvPr>
            <p:cNvSpPr>
              <a:spLocks noChangeArrowheads="1"/>
            </p:cNvSpPr>
            <p:nvPr/>
          </p:nvSpPr>
          <p:spPr bwMode="auto">
            <a:xfrm>
              <a:off x="5192" y="989"/>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25621" name="Oval 59">
              <a:extLst>
                <a:ext uri="{FF2B5EF4-FFF2-40B4-BE49-F238E27FC236}">
                  <a16:creationId xmlns:a16="http://schemas.microsoft.com/office/drawing/2014/main" id="{EE31F7EC-E504-4AC4-82DA-1757910116F2}"/>
                </a:ext>
              </a:extLst>
            </p:cNvPr>
            <p:cNvSpPr>
              <a:spLocks noChangeArrowheads="1"/>
            </p:cNvSpPr>
            <p:nvPr/>
          </p:nvSpPr>
          <p:spPr bwMode="auto">
            <a:xfrm>
              <a:off x="4876" y="890"/>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25622" name="Oval 60">
              <a:extLst>
                <a:ext uri="{FF2B5EF4-FFF2-40B4-BE49-F238E27FC236}">
                  <a16:creationId xmlns:a16="http://schemas.microsoft.com/office/drawing/2014/main" id="{AE114311-A70A-4771-8833-6FB20C0C2F38}"/>
                </a:ext>
              </a:extLst>
            </p:cNvPr>
            <p:cNvSpPr>
              <a:spLocks noChangeArrowheads="1"/>
            </p:cNvSpPr>
            <p:nvPr/>
          </p:nvSpPr>
          <p:spPr bwMode="auto">
            <a:xfrm>
              <a:off x="5116" y="935"/>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25623" name="Freeform 61">
              <a:extLst>
                <a:ext uri="{FF2B5EF4-FFF2-40B4-BE49-F238E27FC236}">
                  <a16:creationId xmlns:a16="http://schemas.microsoft.com/office/drawing/2014/main" id="{DE527123-024D-40F6-8836-4A19E4FA848D}"/>
                </a:ext>
              </a:extLst>
            </p:cNvPr>
            <p:cNvSpPr>
              <a:spLocks/>
            </p:cNvSpPr>
            <p:nvPr/>
          </p:nvSpPr>
          <p:spPr bwMode="auto">
            <a:xfrm>
              <a:off x="4703" y="720"/>
              <a:ext cx="657" cy="448"/>
            </a:xfrm>
            <a:custGeom>
              <a:avLst/>
              <a:gdLst>
                <a:gd name="T0" fmla="*/ 137 w 657"/>
                <a:gd name="T1" fmla="*/ 72 h 448"/>
                <a:gd name="T2" fmla="*/ 57 w 657"/>
                <a:gd name="T3" fmla="*/ 144 h 448"/>
                <a:gd name="T4" fmla="*/ 65 w 657"/>
                <a:gd name="T5" fmla="*/ 272 h 448"/>
                <a:gd name="T6" fmla="*/ 137 w 657"/>
                <a:gd name="T7" fmla="*/ 328 h 448"/>
                <a:gd name="T8" fmla="*/ 185 w 657"/>
                <a:gd name="T9" fmla="*/ 448 h 448"/>
                <a:gd name="T10" fmla="*/ 385 w 657"/>
                <a:gd name="T11" fmla="*/ 440 h 448"/>
                <a:gd name="T12" fmla="*/ 417 w 657"/>
                <a:gd name="T13" fmla="*/ 424 h 448"/>
                <a:gd name="T14" fmla="*/ 513 w 657"/>
                <a:gd name="T15" fmla="*/ 408 h 448"/>
                <a:gd name="T16" fmla="*/ 561 w 657"/>
                <a:gd name="T17" fmla="*/ 392 h 448"/>
                <a:gd name="T18" fmla="*/ 601 w 657"/>
                <a:gd name="T19" fmla="*/ 336 h 448"/>
                <a:gd name="T20" fmla="*/ 625 w 657"/>
                <a:gd name="T21" fmla="*/ 248 h 448"/>
                <a:gd name="T22" fmla="*/ 657 w 657"/>
                <a:gd name="T23" fmla="*/ 200 h 448"/>
                <a:gd name="T24" fmla="*/ 585 w 657"/>
                <a:gd name="T25" fmla="*/ 120 h 448"/>
                <a:gd name="T26" fmla="*/ 545 w 657"/>
                <a:gd name="T27" fmla="*/ 88 h 448"/>
                <a:gd name="T28" fmla="*/ 393 w 657"/>
                <a:gd name="T29" fmla="*/ 24 h 448"/>
                <a:gd name="T30" fmla="*/ 345 w 657"/>
                <a:gd name="T31" fmla="*/ 0 h 448"/>
                <a:gd name="T32" fmla="*/ 265 w 657"/>
                <a:gd name="T33" fmla="*/ 8 h 448"/>
                <a:gd name="T34" fmla="*/ 233 w 657"/>
                <a:gd name="T35" fmla="*/ 48 h 448"/>
                <a:gd name="T36" fmla="*/ 201 w 657"/>
                <a:gd name="T37" fmla="*/ 56 h 448"/>
                <a:gd name="T38" fmla="*/ 137 w 657"/>
                <a:gd name="T39" fmla="*/ 72 h 44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57"/>
                <a:gd name="T61" fmla="*/ 0 h 448"/>
                <a:gd name="T62" fmla="*/ 657 w 657"/>
                <a:gd name="T63" fmla="*/ 448 h 448"/>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57" h="448">
                  <a:moveTo>
                    <a:pt x="137" y="72"/>
                  </a:moveTo>
                  <a:cubicBezTo>
                    <a:pt x="120" y="98"/>
                    <a:pt x="86" y="134"/>
                    <a:pt x="57" y="144"/>
                  </a:cubicBezTo>
                  <a:cubicBezTo>
                    <a:pt x="37" y="185"/>
                    <a:pt x="0" y="250"/>
                    <a:pt x="65" y="272"/>
                  </a:cubicBezTo>
                  <a:cubicBezTo>
                    <a:pt x="93" y="293"/>
                    <a:pt x="105" y="317"/>
                    <a:pt x="137" y="328"/>
                  </a:cubicBezTo>
                  <a:cubicBezTo>
                    <a:pt x="157" y="387"/>
                    <a:pt x="113" y="430"/>
                    <a:pt x="185" y="448"/>
                  </a:cubicBezTo>
                  <a:cubicBezTo>
                    <a:pt x="252" y="445"/>
                    <a:pt x="319" y="447"/>
                    <a:pt x="385" y="440"/>
                  </a:cubicBezTo>
                  <a:cubicBezTo>
                    <a:pt x="397" y="439"/>
                    <a:pt x="405" y="427"/>
                    <a:pt x="417" y="424"/>
                  </a:cubicBezTo>
                  <a:cubicBezTo>
                    <a:pt x="448" y="416"/>
                    <a:pt x="482" y="418"/>
                    <a:pt x="513" y="408"/>
                  </a:cubicBezTo>
                  <a:cubicBezTo>
                    <a:pt x="529" y="403"/>
                    <a:pt x="561" y="392"/>
                    <a:pt x="561" y="392"/>
                  </a:cubicBezTo>
                  <a:cubicBezTo>
                    <a:pt x="564" y="388"/>
                    <a:pt x="597" y="346"/>
                    <a:pt x="601" y="336"/>
                  </a:cubicBezTo>
                  <a:cubicBezTo>
                    <a:pt x="613" y="308"/>
                    <a:pt x="612" y="276"/>
                    <a:pt x="625" y="248"/>
                  </a:cubicBezTo>
                  <a:cubicBezTo>
                    <a:pt x="633" y="230"/>
                    <a:pt x="657" y="200"/>
                    <a:pt x="657" y="200"/>
                  </a:cubicBezTo>
                  <a:cubicBezTo>
                    <a:pt x="637" y="159"/>
                    <a:pt x="616" y="151"/>
                    <a:pt x="585" y="120"/>
                  </a:cubicBezTo>
                  <a:cubicBezTo>
                    <a:pt x="549" y="84"/>
                    <a:pt x="592" y="104"/>
                    <a:pt x="545" y="88"/>
                  </a:cubicBezTo>
                  <a:cubicBezTo>
                    <a:pt x="499" y="42"/>
                    <a:pt x="440" y="55"/>
                    <a:pt x="393" y="24"/>
                  </a:cubicBezTo>
                  <a:cubicBezTo>
                    <a:pt x="362" y="3"/>
                    <a:pt x="378" y="11"/>
                    <a:pt x="345" y="0"/>
                  </a:cubicBezTo>
                  <a:cubicBezTo>
                    <a:pt x="318" y="3"/>
                    <a:pt x="291" y="2"/>
                    <a:pt x="265" y="8"/>
                  </a:cubicBezTo>
                  <a:cubicBezTo>
                    <a:pt x="209" y="21"/>
                    <a:pt x="266" y="22"/>
                    <a:pt x="233" y="48"/>
                  </a:cubicBezTo>
                  <a:cubicBezTo>
                    <a:pt x="224" y="55"/>
                    <a:pt x="212" y="53"/>
                    <a:pt x="201" y="56"/>
                  </a:cubicBezTo>
                  <a:cubicBezTo>
                    <a:pt x="190" y="59"/>
                    <a:pt x="109" y="100"/>
                    <a:pt x="137" y="72"/>
                  </a:cubicBez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25610" name="Group 62">
            <a:extLst>
              <a:ext uri="{FF2B5EF4-FFF2-40B4-BE49-F238E27FC236}">
                <a16:creationId xmlns:a16="http://schemas.microsoft.com/office/drawing/2014/main" id="{1E1A51A7-80CD-4F85-A424-917027AF042B}"/>
              </a:ext>
            </a:extLst>
          </p:cNvPr>
          <p:cNvGrpSpPr>
            <a:grpSpLocks/>
          </p:cNvGrpSpPr>
          <p:nvPr/>
        </p:nvGrpSpPr>
        <p:grpSpPr bwMode="auto">
          <a:xfrm>
            <a:off x="2484438" y="6308725"/>
            <a:ext cx="1223962" cy="144463"/>
            <a:chOff x="5012" y="1661"/>
            <a:chExt cx="456" cy="48"/>
          </a:xfrm>
        </p:grpSpPr>
        <p:sp>
          <p:nvSpPr>
            <p:cNvPr id="25611" name="Oval 63">
              <a:extLst>
                <a:ext uri="{FF2B5EF4-FFF2-40B4-BE49-F238E27FC236}">
                  <a16:creationId xmlns:a16="http://schemas.microsoft.com/office/drawing/2014/main" id="{3B8DD89E-6686-49F1-8698-D478CCAC81A0}"/>
                </a:ext>
              </a:extLst>
            </p:cNvPr>
            <p:cNvSpPr>
              <a:spLocks noChangeArrowheads="1"/>
            </p:cNvSpPr>
            <p:nvPr/>
          </p:nvSpPr>
          <p:spPr bwMode="auto">
            <a:xfrm>
              <a:off x="5420" y="1661"/>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25612" name="Oval 64">
              <a:extLst>
                <a:ext uri="{FF2B5EF4-FFF2-40B4-BE49-F238E27FC236}">
                  <a16:creationId xmlns:a16="http://schemas.microsoft.com/office/drawing/2014/main" id="{7BE38D15-B16C-480E-A30B-02E0EED72B7C}"/>
                </a:ext>
              </a:extLst>
            </p:cNvPr>
            <p:cNvSpPr>
              <a:spLocks noChangeArrowheads="1"/>
            </p:cNvSpPr>
            <p:nvPr/>
          </p:nvSpPr>
          <p:spPr bwMode="auto">
            <a:xfrm>
              <a:off x="5284" y="1661"/>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25613" name="Oval 65">
              <a:extLst>
                <a:ext uri="{FF2B5EF4-FFF2-40B4-BE49-F238E27FC236}">
                  <a16:creationId xmlns:a16="http://schemas.microsoft.com/office/drawing/2014/main" id="{360C0320-3F78-4338-A7D0-ED22BE32C48A}"/>
                </a:ext>
              </a:extLst>
            </p:cNvPr>
            <p:cNvSpPr>
              <a:spLocks noChangeArrowheads="1"/>
            </p:cNvSpPr>
            <p:nvPr/>
          </p:nvSpPr>
          <p:spPr bwMode="auto">
            <a:xfrm>
              <a:off x="5145" y="1661"/>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25614" name="Line 66">
              <a:extLst>
                <a:ext uri="{FF2B5EF4-FFF2-40B4-BE49-F238E27FC236}">
                  <a16:creationId xmlns:a16="http://schemas.microsoft.com/office/drawing/2014/main" id="{A8A3828D-FC1A-4038-AB36-2EC04D1EAD0E}"/>
                </a:ext>
              </a:extLst>
            </p:cNvPr>
            <p:cNvSpPr>
              <a:spLocks noChangeShapeType="1"/>
            </p:cNvSpPr>
            <p:nvPr/>
          </p:nvSpPr>
          <p:spPr bwMode="auto">
            <a:xfrm>
              <a:off x="5057" y="1685"/>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5" name="Oval 67">
              <a:extLst>
                <a:ext uri="{FF2B5EF4-FFF2-40B4-BE49-F238E27FC236}">
                  <a16:creationId xmlns:a16="http://schemas.microsoft.com/office/drawing/2014/main" id="{BF96BDFC-0665-422A-822E-CA1BB8A14907}"/>
                </a:ext>
              </a:extLst>
            </p:cNvPr>
            <p:cNvSpPr>
              <a:spLocks noChangeArrowheads="1"/>
            </p:cNvSpPr>
            <p:nvPr/>
          </p:nvSpPr>
          <p:spPr bwMode="auto">
            <a:xfrm>
              <a:off x="5012" y="1661"/>
              <a:ext cx="48" cy="48"/>
            </a:xfrm>
            <a:prstGeom prst="ellipse">
              <a:avLst/>
            </a:prstGeom>
            <a:solidFill>
              <a:schemeClr val="accent1"/>
            </a:solidFill>
            <a:ln w="9525">
              <a:solidFill>
                <a:schemeClr val="tx1"/>
              </a:solidFill>
              <a:round/>
              <a:headEnd/>
              <a:tailEnd/>
            </a:ln>
          </p:spPr>
          <p:txBody>
            <a:bodyPr wrap="none" anchor="ct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endParaRPr lang="zh-CN" altLang="en-US" sz="1400" b="0">
                <a:solidFill>
                  <a:schemeClr val="tx1"/>
                </a:solidFill>
                <a:latin typeface="Times New Roman" panose="02020603050405020304" pitchFamily="18" charset="0"/>
              </a:endParaRPr>
            </a:p>
          </p:txBody>
        </p:sp>
        <p:sp>
          <p:nvSpPr>
            <p:cNvPr id="25616" name="Line 68">
              <a:extLst>
                <a:ext uri="{FF2B5EF4-FFF2-40B4-BE49-F238E27FC236}">
                  <a16:creationId xmlns:a16="http://schemas.microsoft.com/office/drawing/2014/main" id="{077743E2-1C47-4F63-BBBD-BC9003CA9138}"/>
                </a:ext>
              </a:extLst>
            </p:cNvPr>
            <p:cNvSpPr>
              <a:spLocks noChangeShapeType="1"/>
            </p:cNvSpPr>
            <p:nvPr/>
          </p:nvSpPr>
          <p:spPr bwMode="auto">
            <a:xfrm>
              <a:off x="5193" y="1685"/>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5617" name="Line 69">
              <a:extLst>
                <a:ext uri="{FF2B5EF4-FFF2-40B4-BE49-F238E27FC236}">
                  <a16:creationId xmlns:a16="http://schemas.microsoft.com/office/drawing/2014/main" id="{A5DBB74E-ED18-48BA-8A44-CD1FE43C4596}"/>
                </a:ext>
              </a:extLst>
            </p:cNvPr>
            <p:cNvSpPr>
              <a:spLocks noChangeShapeType="1"/>
            </p:cNvSpPr>
            <p:nvPr/>
          </p:nvSpPr>
          <p:spPr bwMode="auto">
            <a:xfrm>
              <a:off x="5332" y="1685"/>
              <a:ext cx="91"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45" name="Rectangle 2">
            <a:extLst>
              <a:ext uri="{FF2B5EF4-FFF2-40B4-BE49-F238E27FC236}">
                <a16:creationId xmlns:a16="http://schemas.microsoft.com/office/drawing/2014/main" id="{DD03ED45-5CA9-4453-9E68-62F071B39B16}"/>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3.1</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概述</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restart="whenNotActive" fill="hold" evtFilter="cancelBubble" nodeType="interactiveSeq">
                <p:stCondLst>
                  <p:cond evt="onClick" delay="0">
                    <p:tgtEl>
                      <p:spTgt spid="81951"/>
                    </p:tgtEl>
                  </p:cond>
                </p:stCondLst>
                <p:endSync evt="end" delay="0">
                  <p:rtn val="all"/>
                </p:endSync>
                <p:childTnLst>
                  <p:par>
                    <p:cTn id="3" fill="hold" nodeType="clickPar">
                      <p:stCondLst>
                        <p:cond delay="0"/>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81952"/>
                                        </p:tgtEl>
                                        <p:attrNameLst>
                                          <p:attrName>style.visibility</p:attrName>
                                        </p:attrNameLst>
                                      </p:cBhvr>
                                      <p:to>
                                        <p:strVal val="visible"/>
                                      </p:to>
                                    </p:set>
                                    <p:anim calcmode="lin" valueType="num">
                                      <p:cBhvr>
                                        <p:cTn id="7" dur="500" fill="hold"/>
                                        <p:tgtEl>
                                          <p:spTgt spid="81952"/>
                                        </p:tgtEl>
                                        <p:attrNameLst>
                                          <p:attrName>ppt_w</p:attrName>
                                        </p:attrNameLst>
                                      </p:cBhvr>
                                      <p:tavLst>
                                        <p:tav tm="0">
                                          <p:val>
                                            <p:fltVal val="0"/>
                                          </p:val>
                                        </p:tav>
                                        <p:tav tm="100000">
                                          <p:val>
                                            <p:strVal val="#ppt_w"/>
                                          </p:val>
                                        </p:tav>
                                      </p:tavLst>
                                    </p:anim>
                                    <p:anim calcmode="lin" valueType="num">
                                      <p:cBhvr>
                                        <p:cTn id="8" dur="500" fill="hold"/>
                                        <p:tgtEl>
                                          <p:spTgt spid="81952"/>
                                        </p:tgtEl>
                                        <p:attrNameLst>
                                          <p:attrName>ppt_h</p:attrName>
                                        </p:attrNameLst>
                                      </p:cBhvr>
                                      <p:tavLst>
                                        <p:tav tm="0">
                                          <p:val>
                                            <p:fltVal val="0"/>
                                          </p:val>
                                        </p:tav>
                                        <p:tav tm="100000">
                                          <p:val>
                                            <p:strVal val="#ppt_h"/>
                                          </p:val>
                                        </p:tav>
                                      </p:tavLst>
                                    </p:anim>
                                    <p:animEffect transition="in" filter="fade">
                                      <p:cBhvr>
                                        <p:cTn id="9" dur="500"/>
                                        <p:tgtEl>
                                          <p:spTgt spid="81952"/>
                                        </p:tgtEl>
                                      </p:cBhvr>
                                    </p:animEffect>
                                  </p:childTnLst>
                                  <p:subTnLst>
                                    <p:set>
                                      <p:cBhvr override="childStyle">
                                        <p:cTn dur="1" fill="hold" display="0" masterRel="nextClick" afterEffect="1"/>
                                        <p:tgtEl>
                                          <p:spTgt spid="81952"/>
                                        </p:tgtEl>
                                        <p:attrNameLst>
                                          <p:attrName>style.visibility</p:attrName>
                                        </p:attrNameLst>
                                      </p:cBhvr>
                                      <p:to>
                                        <p:strVal val="hidden"/>
                                      </p:to>
                                    </p:set>
                                  </p:subTnLst>
                                </p:cTn>
                              </p:par>
                            </p:childTnLst>
                          </p:cTn>
                        </p:par>
                      </p:childTnLst>
                    </p:cTn>
                  </p:par>
                </p:childTnLst>
              </p:cTn>
              <p:nextCondLst>
                <p:cond evt="onClick" delay="0">
                  <p:tgtEl>
                    <p:spTgt spid="81951"/>
                  </p:tgtEl>
                </p:cond>
              </p:nextCondLst>
            </p:seq>
          </p:childTnLst>
        </p:cTn>
      </p:par>
    </p:tnLst>
    <p:bldLst>
      <p:bldP spid="81952"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a:extLst>
              <a:ext uri="{FF2B5EF4-FFF2-40B4-BE49-F238E27FC236}">
                <a16:creationId xmlns:a16="http://schemas.microsoft.com/office/drawing/2014/main" id="{865C4887-99CC-4994-84EC-7B66ACFE2CE8}"/>
              </a:ext>
            </a:extLst>
          </p:cNvPr>
          <p:cNvSpPr>
            <a:spLocks noGrp="1" noChangeArrowheads="1"/>
          </p:cNvSpPr>
          <p:nvPr>
            <p:ph idx="1"/>
          </p:nvPr>
        </p:nvSpPr>
        <p:spPr>
          <a:xfrm>
            <a:off x="138113" y="1412776"/>
            <a:ext cx="8610600" cy="4876800"/>
          </a:xfrm>
        </p:spPr>
        <p:txBody>
          <a:bodyPr/>
          <a:lstStyle/>
          <a:p>
            <a:pPr marL="285750" indent="-285750"/>
            <a:r>
              <a:rPr lang="zh-CN" altLang="en-US" dirty="0">
                <a:latin typeface="华文中宋" panose="02010600040101010101" pitchFamily="2" charset="-122"/>
                <a:ea typeface="华文中宋" panose="02010600040101010101" pitchFamily="2" charset="-122"/>
              </a:rPr>
              <a:t>数据结构的用途</a:t>
            </a:r>
          </a:p>
          <a:p>
            <a:pPr marL="862013" lvl="1"/>
            <a:r>
              <a:rPr lang="zh-CN" altLang="en-US" dirty="0">
                <a:latin typeface="华文中宋" panose="02010600040101010101" pitchFamily="2" charset="-122"/>
                <a:ea typeface="华文中宋" panose="02010600040101010101" pitchFamily="2" charset="-122"/>
              </a:rPr>
              <a:t>用于存储数据</a:t>
            </a:r>
          </a:p>
          <a:p>
            <a:pPr marL="862013" lvl="1"/>
            <a:r>
              <a:rPr lang="zh-CN" altLang="en-US" dirty="0">
                <a:latin typeface="华文中宋" panose="02010600040101010101" pitchFamily="2" charset="-122"/>
                <a:ea typeface="华文中宋" panose="02010600040101010101" pitchFamily="2" charset="-122"/>
              </a:rPr>
              <a:t>用于实现各种功能的算法和操作</a:t>
            </a:r>
          </a:p>
          <a:p>
            <a:pPr marL="1333500" lvl="2"/>
            <a:r>
              <a:rPr lang="zh-CN" altLang="en-US" dirty="0">
                <a:latin typeface="华文中宋" panose="02010600040101010101" pitchFamily="2" charset="-122"/>
                <a:ea typeface="华文中宋" panose="02010600040101010101" pitchFamily="2" charset="-122"/>
              </a:rPr>
              <a:t>一个算法或操作，可以基于不同的数据结构来实现，但有的数据结构可以提高算法的效率，有的数据结构会降低算法的效率</a:t>
            </a:r>
          </a:p>
          <a:p>
            <a:pPr marL="1333500" lvl="2"/>
            <a:r>
              <a:rPr lang="zh-CN" altLang="en-US" dirty="0">
                <a:latin typeface="华文中宋" panose="02010600040101010101" pitchFamily="2" charset="-122"/>
                <a:ea typeface="华文中宋" panose="02010600040101010101" pitchFamily="2" charset="-122"/>
              </a:rPr>
              <a:t>数据结构影响算法的实现方式</a:t>
            </a:r>
          </a:p>
          <a:p>
            <a:pPr marL="1333500" lvl="2"/>
            <a:endParaRPr lang="zh-CN" altLang="en-US" dirty="0">
              <a:latin typeface="华文中宋" panose="02010600040101010101" pitchFamily="2" charset="-122"/>
              <a:ea typeface="华文中宋" panose="02010600040101010101" pitchFamily="2" charset="-122"/>
            </a:endParaRPr>
          </a:p>
          <a:p>
            <a:pPr marL="1333500" lvl="2">
              <a:buFontTx/>
              <a:buNone/>
            </a:pPr>
            <a:r>
              <a:rPr lang="zh-CN" altLang="en-US" dirty="0">
                <a:solidFill>
                  <a:schemeClr val="tx2"/>
                </a:solidFill>
                <a:latin typeface="华文中宋" panose="02010600040101010101" pitchFamily="2" charset="-122"/>
                <a:ea typeface="华文中宋" panose="02010600040101010101" pitchFamily="2" charset="-122"/>
              </a:rPr>
              <a:t>程序 </a:t>
            </a:r>
            <a:r>
              <a:rPr lang="en-US" altLang="zh-CN" dirty="0">
                <a:solidFill>
                  <a:schemeClr val="tx2"/>
                </a:solidFill>
                <a:latin typeface="华文中宋" panose="02010600040101010101" pitchFamily="2" charset="-122"/>
                <a:ea typeface="华文中宋" panose="02010600040101010101" pitchFamily="2" charset="-122"/>
              </a:rPr>
              <a:t>= </a:t>
            </a:r>
            <a:r>
              <a:rPr lang="zh-CN" altLang="en-US" dirty="0">
                <a:solidFill>
                  <a:schemeClr val="tx2"/>
                </a:solidFill>
                <a:latin typeface="华文中宋" panose="02010600040101010101" pitchFamily="2" charset="-122"/>
                <a:ea typeface="华文中宋" panose="02010600040101010101" pitchFamily="2" charset="-122"/>
              </a:rPr>
              <a:t>数据结构 </a:t>
            </a:r>
            <a:r>
              <a:rPr lang="en-US" altLang="zh-CN" dirty="0">
                <a:solidFill>
                  <a:schemeClr val="tx2"/>
                </a:solidFill>
                <a:latin typeface="华文中宋" panose="02010600040101010101" pitchFamily="2" charset="-122"/>
                <a:ea typeface="华文中宋" panose="02010600040101010101" pitchFamily="2" charset="-122"/>
              </a:rPr>
              <a:t>+ </a:t>
            </a:r>
            <a:r>
              <a:rPr lang="zh-CN" altLang="en-US" dirty="0">
                <a:solidFill>
                  <a:schemeClr val="tx2"/>
                </a:solidFill>
                <a:latin typeface="华文中宋" panose="02010600040101010101" pitchFamily="2" charset="-122"/>
                <a:ea typeface="华文中宋" panose="02010600040101010101" pitchFamily="2" charset="-122"/>
              </a:rPr>
              <a:t>算法</a:t>
            </a:r>
          </a:p>
        </p:txBody>
      </p:sp>
      <p:sp>
        <p:nvSpPr>
          <p:cNvPr id="27650" name="灯片编号占位符 5">
            <a:extLst>
              <a:ext uri="{FF2B5EF4-FFF2-40B4-BE49-F238E27FC236}">
                <a16:creationId xmlns:a16="http://schemas.microsoft.com/office/drawing/2014/main" id="{38C32C1C-4159-4DBD-854B-98A1CC32D2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4AFCD994-7249-45C5-BD6B-11A5F3A1B869}" type="slidenum">
              <a:rPr lang="zh-CN" altLang="en-US" sz="1400" b="0" smtClean="0">
                <a:latin typeface="Arial" panose="020B0604020202020204" pitchFamily="34" charset="0"/>
              </a:rPr>
              <a:pPr>
                <a:spcBef>
                  <a:spcPct val="0"/>
                </a:spcBef>
                <a:buFontTx/>
                <a:buNone/>
              </a:pPr>
              <a:t>6</a:t>
            </a:fld>
            <a:endParaRPr lang="en-US" altLang="zh-CN" sz="1400" b="0">
              <a:latin typeface="Times New Roman" panose="02020603050405020304" pitchFamily="18" charset="0"/>
            </a:endParaRPr>
          </a:p>
        </p:txBody>
      </p:sp>
      <p:sp>
        <p:nvSpPr>
          <p:cNvPr id="21509" name="AutoShape 57">
            <a:extLst>
              <a:ext uri="{FF2B5EF4-FFF2-40B4-BE49-F238E27FC236}">
                <a16:creationId xmlns:a16="http://schemas.microsoft.com/office/drawing/2014/main" id="{B8EED784-82B0-478F-BA2F-47D1ED72243A}"/>
              </a:ext>
            </a:extLst>
          </p:cNvPr>
          <p:cNvSpPr>
            <a:spLocks noChangeArrowheads="1"/>
          </p:cNvSpPr>
          <p:nvPr/>
        </p:nvSpPr>
        <p:spPr bwMode="auto">
          <a:xfrm>
            <a:off x="1936000" y="6021288"/>
            <a:ext cx="2520950" cy="432048"/>
          </a:xfrm>
          <a:prstGeom prst="wedgeRoundRectCallout">
            <a:avLst>
              <a:gd name="adj1" fmla="val -62407"/>
              <a:gd name="adj2" fmla="val -164537"/>
              <a:gd name="adj3" fmla="val 16667"/>
            </a:avLst>
          </a:prstGeom>
          <a:solidFill>
            <a:schemeClr val="accent6">
              <a:lumMod val="60000"/>
              <a:lumOff val="40000"/>
            </a:schemeClr>
          </a:solidFill>
          <a:ln w="9525">
            <a:solidFill>
              <a:schemeClr val="tx1"/>
            </a:solidFill>
            <a:miter lim="800000"/>
            <a:headEnd/>
            <a:tailEnd/>
          </a:ln>
        </p:spPr>
        <p:txBody>
          <a:bodyPr/>
          <a:lstStyle/>
          <a:p>
            <a:pPr algn="ctr">
              <a:defRPr/>
            </a:pPr>
            <a:r>
              <a:rPr lang="zh-CN" altLang="en-US" sz="2000"/>
              <a:t>实现一定的功能</a:t>
            </a:r>
            <a:endParaRPr lang="en-US" altLang="zh-CN" sz="2000"/>
          </a:p>
        </p:txBody>
      </p:sp>
      <p:sp>
        <p:nvSpPr>
          <p:cNvPr id="9" name="Rectangle 2">
            <a:extLst>
              <a:ext uri="{FF2B5EF4-FFF2-40B4-BE49-F238E27FC236}">
                <a16:creationId xmlns:a16="http://schemas.microsoft.com/office/drawing/2014/main" id="{2EB6E70D-F4A0-417A-905C-0C9D20D37A2F}"/>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3.1</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概述</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a:extLst>
              <a:ext uri="{FF2B5EF4-FFF2-40B4-BE49-F238E27FC236}">
                <a16:creationId xmlns:a16="http://schemas.microsoft.com/office/drawing/2014/main" id="{80A7C049-8383-444D-9730-068DBA14FB68}"/>
              </a:ext>
            </a:extLst>
          </p:cNvPr>
          <p:cNvSpPr>
            <a:spLocks noGrp="1" noChangeArrowheads="1"/>
          </p:cNvSpPr>
          <p:nvPr>
            <p:ph idx="1"/>
          </p:nvPr>
        </p:nvSpPr>
        <p:spPr>
          <a:xfrm>
            <a:off x="107950" y="1197371"/>
            <a:ext cx="8856663" cy="5688013"/>
          </a:xfrm>
        </p:spPr>
        <p:txBody>
          <a:bodyPr/>
          <a:lstStyle/>
          <a:p>
            <a:pPr marL="285750" indent="-285750">
              <a:lnSpc>
                <a:spcPct val="90000"/>
              </a:lnSpc>
            </a:pP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数据结构的存在形式</a:t>
            </a:r>
            <a:endParaRPr lang="en-US" altLang="zh-CN" dirty="0">
              <a:latin typeface="Times New Roman" panose="02020603050405020304" pitchFamily="18" charset="0"/>
              <a:ea typeface="华文中宋" panose="02010600040101010101" pitchFamily="2" charset="-122"/>
              <a:cs typeface="Times New Roman" panose="02020603050405020304" pitchFamily="18" charset="0"/>
            </a:endParaRPr>
          </a:p>
          <a:p>
            <a:pPr marL="862013" lvl="1">
              <a:lnSpc>
                <a:spcPct val="90000"/>
              </a:lnSpc>
            </a:pPr>
            <a:r>
              <a:rPr lang="zh-CN" altLang="en-US"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逻辑结构</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logical structure）</a:t>
            </a:r>
            <a:endParaRPr lang="zh-CN" altLang="en-US" dirty="0">
              <a:latin typeface="Times New Roman" panose="02020603050405020304" pitchFamily="18" charset="0"/>
              <a:ea typeface="华文中宋" panose="02010600040101010101" pitchFamily="2" charset="-122"/>
              <a:cs typeface="Times New Roman" panose="02020603050405020304" pitchFamily="18" charset="0"/>
            </a:endParaRPr>
          </a:p>
          <a:p>
            <a:pPr marL="1333500" lvl="2">
              <a:lnSpc>
                <a:spcPct val="90000"/>
              </a:lnSpc>
            </a:pP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使用数据时的数据结构，不管数据是如何存储的</a:t>
            </a:r>
          </a:p>
          <a:p>
            <a:pPr marL="1333500" lvl="2">
              <a:lnSpc>
                <a:spcPct val="90000"/>
              </a:lnSpc>
            </a:pP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是指一般我们通常所说的集合，线性表，树，图等</a:t>
            </a:r>
          </a:p>
          <a:p>
            <a:pPr marL="1333500" lvl="2">
              <a:lnSpc>
                <a:spcPct val="90000"/>
              </a:lnSpc>
            </a:pP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是逻辑意义上的结构，一般是和数学上的数据表示形式相对应的，例如：数组－线性表</a:t>
            </a:r>
          </a:p>
          <a:p>
            <a:pPr marL="862013" lvl="1">
              <a:lnSpc>
                <a:spcPct val="90000"/>
              </a:lnSpc>
            </a:pPr>
            <a:r>
              <a:rPr lang="zh-CN" altLang="en-US"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物理结构</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physical structure）</a:t>
            </a:r>
          </a:p>
          <a:p>
            <a:pPr marL="1333500" lvl="2">
              <a:lnSpc>
                <a:spcPct val="90000"/>
              </a:lnSpc>
            </a:pP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把逻辑结构映象到计算机中所得到的存储结构</a:t>
            </a:r>
          </a:p>
          <a:p>
            <a:pPr marL="1333500" lvl="2">
              <a:lnSpc>
                <a:spcPct val="90000"/>
              </a:lnSpc>
            </a:pP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直接用于存储数据结构的</a:t>
            </a:r>
          </a:p>
          <a:p>
            <a:pPr marL="1333500" lvl="2">
              <a:lnSpc>
                <a:spcPct val="90000"/>
              </a:lnSpc>
            </a:pP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存储结构主要有以下四种</a:t>
            </a:r>
          </a:p>
          <a:p>
            <a:pPr marL="1901825" lvl="3">
              <a:lnSpc>
                <a:spcPct val="90000"/>
              </a:lnSpc>
            </a:pPr>
            <a:r>
              <a:rPr lang="zh-CN" altLang="en-US"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顺序存储结构</a:t>
            </a:r>
          </a:p>
          <a:p>
            <a:pPr marL="1901825" lvl="3">
              <a:lnSpc>
                <a:spcPct val="90000"/>
              </a:lnSpc>
            </a:pPr>
            <a:r>
              <a:rPr lang="zh-CN" altLang="en-US"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链式存储结构</a:t>
            </a:r>
          </a:p>
          <a:p>
            <a:pPr marL="1901825" lvl="3">
              <a:lnSpc>
                <a:spcPct val="90000"/>
              </a:lnSpc>
            </a:pPr>
            <a:r>
              <a:rPr lang="zh-CN" altLang="en-US"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索引存储结构</a:t>
            </a:r>
            <a:endParaRPr lang="en-US" altLang="zh-CN" dirty="0">
              <a:latin typeface="Times New Roman" panose="02020603050405020304" pitchFamily="18" charset="0"/>
              <a:ea typeface="华文中宋" panose="02010600040101010101" pitchFamily="2" charset="-122"/>
              <a:cs typeface="Times New Roman" panose="02020603050405020304" pitchFamily="18" charset="0"/>
            </a:endParaRPr>
          </a:p>
          <a:p>
            <a:pPr marL="1901825" lvl="3">
              <a:lnSpc>
                <a:spcPct val="90000"/>
              </a:lnSpc>
            </a:pPr>
            <a:r>
              <a:rPr lang="zh-CN" altLang="en-US"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散列存储结构</a:t>
            </a:r>
            <a:endParaRPr lang="en-US" altLang="zh-CN"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29698" name="灯片编号占位符 5">
            <a:extLst>
              <a:ext uri="{FF2B5EF4-FFF2-40B4-BE49-F238E27FC236}">
                <a16:creationId xmlns:a16="http://schemas.microsoft.com/office/drawing/2014/main" id="{21D3532D-7D42-4EC8-BE14-573735655DA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798A694B-6A96-4A73-BB18-453FE411B8D4}" type="slidenum">
              <a:rPr lang="zh-CN" altLang="en-US" sz="1400" b="0" smtClean="0">
                <a:latin typeface="Arial" panose="020B0604020202020204" pitchFamily="34" charset="0"/>
              </a:rPr>
              <a:pPr>
                <a:spcBef>
                  <a:spcPct val="0"/>
                </a:spcBef>
                <a:buFontTx/>
                <a:buNone/>
              </a:pPr>
              <a:t>7</a:t>
            </a:fld>
            <a:endParaRPr lang="en-US" altLang="zh-CN" sz="1400" b="0">
              <a:latin typeface="Times New Roman" panose="02020603050405020304" pitchFamily="18" charset="0"/>
            </a:endParaRPr>
          </a:p>
        </p:txBody>
      </p:sp>
      <p:sp>
        <p:nvSpPr>
          <p:cNvPr id="7" name="Rectangle 2">
            <a:extLst>
              <a:ext uri="{FF2B5EF4-FFF2-40B4-BE49-F238E27FC236}">
                <a16:creationId xmlns:a16="http://schemas.microsoft.com/office/drawing/2014/main" id="{1338ACCB-0E47-4618-89E4-BB080ED9BC5C}"/>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3.1</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概述</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3">
            <a:extLst>
              <a:ext uri="{FF2B5EF4-FFF2-40B4-BE49-F238E27FC236}">
                <a16:creationId xmlns:a16="http://schemas.microsoft.com/office/drawing/2014/main" id="{90794CB7-315A-4475-A643-7C3D3EB0F9BF}"/>
              </a:ext>
            </a:extLst>
          </p:cNvPr>
          <p:cNvSpPr>
            <a:spLocks noGrp="1" noChangeArrowheads="1"/>
          </p:cNvSpPr>
          <p:nvPr>
            <p:ph idx="1"/>
          </p:nvPr>
        </p:nvSpPr>
        <p:spPr>
          <a:xfrm>
            <a:off x="107950" y="952500"/>
            <a:ext cx="9036050" cy="5473700"/>
          </a:xfrm>
        </p:spPr>
        <p:txBody>
          <a:bodyPr/>
          <a:lstStyle/>
          <a:p>
            <a:pPr marL="285750" indent="-285750">
              <a:defRPr/>
            </a:pP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物理结构（</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physical structure）</a:t>
            </a:r>
          </a:p>
          <a:p>
            <a:pPr marL="862013" lvl="1">
              <a:defRPr/>
            </a:pPr>
            <a:r>
              <a:rPr lang="zh-CN" altLang="en-US"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顺序存储结构</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sequenced）</a:t>
            </a:r>
          </a:p>
          <a:p>
            <a:pPr marL="1333500" lvl="2">
              <a:spcBef>
                <a:spcPct val="0"/>
              </a:spcBef>
              <a:defRPr/>
            </a:pP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是将逻辑数据结构中的元素按顺序存放在计算机的</a:t>
            </a:r>
            <a:r>
              <a:rPr lang="zh-CN" altLang="en-US" dirty="0">
                <a:solidFill>
                  <a:schemeClr val="tx2"/>
                </a:solidFill>
                <a:latin typeface="Times New Roman" panose="02020603050405020304" pitchFamily="18" charset="0"/>
                <a:ea typeface="华文中宋" panose="02010600040101010101" pitchFamily="2" charset="-122"/>
                <a:cs typeface="Times New Roman" panose="02020603050405020304" pitchFamily="18" charset="0"/>
              </a:rPr>
              <a:t>连续存储单元</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中（通常指计算机内存）</a:t>
            </a:r>
          </a:p>
          <a:p>
            <a:pPr marL="1333500" lvl="2">
              <a:spcBef>
                <a:spcPct val="0"/>
              </a:spcBef>
              <a:defRPr/>
            </a:pP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第 </a:t>
            </a:r>
            <a:r>
              <a:rPr lang="en-US" altLang="zh-CN" i="1" dirty="0" err="1">
                <a:latin typeface="Times New Roman" panose="02020603050405020304" pitchFamily="18" charset="0"/>
                <a:ea typeface="华文中宋" panose="02010600040101010101" pitchFamily="2" charset="-122"/>
                <a:cs typeface="Times New Roman" panose="02020603050405020304" pitchFamily="18" charset="0"/>
              </a:rPr>
              <a:t>i</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个数据元素的存储位置，</a:t>
            </a:r>
            <a:r>
              <a:rPr lang="en-US" altLang="zh-CN" sz="16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LOC( </a:t>
            </a:r>
            <a:r>
              <a:rPr lang="en-US" altLang="zh-CN" sz="1600" b="1" dirty="0" err="1">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a:t>
            </a:r>
            <a:r>
              <a:rPr lang="en-US" altLang="zh-CN" sz="1600" b="1" baseline="-25000" dirty="0" err="1">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6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 = S + ( </a:t>
            </a:r>
            <a:r>
              <a:rPr lang="en-US" altLang="zh-CN" sz="1600" b="1" dirty="0" err="1">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i</a:t>
            </a:r>
            <a:r>
              <a:rPr lang="en-US" altLang="zh-CN" sz="16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 – 1 ) * L</a:t>
            </a:r>
          </a:p>
          <a:p>
            <a:pPr marL="1333500" lvl="2">
              <a:defRPr/>
            </a:pPr>
            <a:endParaRPr lang="en-US" altLang="zh-CN" sz="1600" dirty="0">
              <a:latin typeface="Times New Roman" panose="02020603050405020304" pitchFamily="18" charset="0"/>
              <a:ea typeface="华文中宋" panose="02010600040101010101" pitchFamily="2" charset="-122"/>
              <a:cs typeface="Times New Roman" panose="02020603050405020304" pitchFamily="18" charset="0"/>
            </a:endParaRPr>
          </a:p>
          <a:p>
            <a:pPr marL="1333500" lvl="2">
              <a:defRPr/>
            </a:pPr>
            <a:endParaRPr lang="en-US" altLang="zh-CN" dirty="0">
              <a:latin typeface="Times New Roman" panose="02020603050405020304" pitchFamily="18" charset="0"/>
              <a:ea typeface="华文中宋" panose="02010600040101010101" pitchFamily="2" charset="-122"/>
              <a:cs typeface="Times New Roman" panose="02020603050405020304" pitchFamily="18" charset="0"/>
            </a:endParaRPr>
          </a:p>
          <a:p>
            <a:pPr marL="1333500" lvl="2">
              <a:defRPr/>
            </a:pPr>
            <a:endParaRPr lang="en-US" altLang="zh-CN" dirty="0">
              <a:latin typeface="Times New Roman" panose="02020603050405020304" pitchFamily="18" charset="0"/>
              <a:ea typeface="华文中宋" panose="02010600040101010101" pitchFamily="2" charset="-122"/>
              <a:cs typeface="Times New Roman" panose="02020603050405020304" pitchFamily="18" charset="0"/>
            </a:endParaRPr>
          </a:p>
          <a:p>
            <a:pPr marL="1333500" lvl="2">
              <a:defRPr/>
            </a:pPr>
            <a:endParaRPr lang="en-US" altLang="zh-CN" dirty="0">
              <a:latin typeface="Times New Roman" panose="02020603050405020304" pitchFamily="18" charset="0"/>
              <a:ea typeface="华文中宋" panose="02010600040101010101" pitchFamily="2" charset="-122"/>
              <a:cs typeface="Times New Roman" panose="02020603050405020304" pitchFamily="18" charset="0"/>
            </a:endParaRPr>
          </a:p>
          <a:p>
            <a:pPr marL="862013" lvl="1">
              <a:defRPr/>
            </a:pPr>
            <a:r>
              <a:rPr lang="zh-CN" altLang="en-US"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链式存储结构</a:t>
            </a: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linked list）</a:t>
            </a:r>
          </a:p>
          <a:p>
            <a:pPr marL="1333500" lvl="2">
              <a:defRPr/>
            </a:pPr>
            <a:r>
              <a:rPr lang="zh-CN" altLang="en-US" dirty="0">
                <a:latin typeface="Times New Roman" panose="02020603050405020304" pitchFamily="18" charset="0"/>
                <a:ea typeface="华文中宋" panose="02010600040101010101" pitchFamily="2" charset="-122"/>
                <a:cs typeface="Times New Roman" panose="02020603050405020304" pitchFamily="18" charset="0"/>
              </a:rPr>
              <a:t>每个数据元素，除包含自身的数据项外，还包含一个指针域，用于指向其它相关的元素</a:t>
            </a:r>
          </a:p>
          <a:p>
            <a:pPr marL="1333500" lvl="2">
              <a:defRPr/>
            </a:pPr>
            <a:endParaRPr lang="en-US" altLang="zh-CN"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31746" name="灯片编号占位符 5">
            <a:extLst>
              <a:ext uri="{FF2B5EF4-FFF2-40B4-BE49-F238E27FC236}">
                <a16:creationId xmlns:a16="http://schemas.microsoft.com/office/drawing/2014/main" id="{207FE466-4DFB-4671-B092-0126BE4FFF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0"/>
              </a:spcBef>
              <a:buFontTx/>
              <a:buNone/>
            </a:pPr>
            <a:fld id="{CC7238D1-31C3-417E-AA7C-F62815664E88}" type="slidenum">
              <a:rPr lang="zh-CN" altLang="en-US" sz="1400" b="0" smtClean="0">
                <a:latin typeface="Arial" panose="020B0604020202020204" pitchFamily="34" charset="0"/>
              </a:rPr>
              <a:pPr>
                <a:spcBef>
                  <a:spcPct val="0"/>
                </a:spcBef>
                <a:buFontTx/>
                <a:buNone/>
              </a:pPr>
              <a:t>8</a:t>
            </a:fld>
            <a:endParaRPr lang="en-US" altLang="zh-CN" sz="1400" b="0">
              <a:latin typeface="Times New Roman" panose="02020603050405020304" pitchFamily="18" charset="0"/>
            </a:endParaRPr>
          </a:p>
        </p:txBody>
      </p:sp>
      <p:grpSp>
        <p:nvGrpSpPr>
          <p:cNvPr id="31749" name="Group 30">
            <a:extLst>
              <a:ext uri="{FF2B5EF4-FFF2-40B4-BE49-F238E27FC236}">
                <a16:creationId xmlns:a16="http://schemas.microsoft.com/office/drawing/2014/main" id="{72308B10-2900-477B-A538-2F33B2B3B204}"/>
              </a:ext>
            </a:extLst>
          </p:cNvPr>
          <p:cNvGrpSpPr>
            <a:grpSpLocks/>
          </p:cNvGrpSpPr>
          <p:nvPr/>
        </p:nvGrpSpPr>
        <p:grpSpPr bwMode="auto">
          <a:xfrm>
            <a:off x="1714500" y="3262313"/>
            <a:ext cx="6889750" cy="1166812"/>
            <a:chOff x="1202" y="2105"/>
            <a:chExt cx="4340" cy="735"/>
          </a:xfrm>
        </p:grpSpPr>
        <p:sp>
          <p:nvSpPr>
            <p:cNvPr id="31761" name="Text Box 31">
              <a:extLst>
                <a:ext uri="{FF2B5EF4-FFF2-40B4-BE49-F238E27FC236}">
                  <a16:creationId xmlns:a16="http://schemas.microsoft.com/office/drawing/2014/main" id="{79D1690B-AB60-4CFF-95D2-891B26D169D0}"/>
                </a:ext>
              </a:extLst>
            </p:cNvPr>
            <p:cNvSpPr txBox="1">
              <a:spLocks noChangeArrowheads="1"/>
            </p:cNvSpPr>
            <p:nvPr/>
          </p:nvSpPr>
          <p:spPr bwMode="auto">
            <a:xfrm>
              <a:off x="1931" y="2220"/>
              <a:ext cx="702" cy="19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600" b="0">
                  <a:solidFill>
                    <a:schemeClr val="tx1"/>
                  </a:solidFill>
                  <a:latin typeface="Times New Roman" panose="02020603050405020304" pitchFamily="18" charset="0"/>
                </a:rPr>
                <a:t>元素 1</a:t>
              </a:r>
              <a:endParaRPr lang="en-US" altLang="zh-CN" sz="1600" b="0">
                <a:solidFill>
                  <a:schemeClr val="tx1"/>
                </a:solidFill>
                <a:latin typeface="Times New Roman" panose="02020603050405020304" pitchFamily="18" charset="0"/>
              </a:endParaRPr>
            </a:p>
          </p:txBody>
        </p:sp>
        <p:sp>
          <p:nvSpPr>
            <p:cNvPr id="31762" name="Text Box 32">
              <a:extLst>
                <a:ext uri="{FF2B5EF4-FFF2-40B4-BE49-F238E27FC236}">
                  <a16:creationId xmlns:a16="http://schemas.microsoft.com/office/drawing/2014/main" id="{D4CCD914-0BDF-49A4-B260-83B97DD07238}"/>
                </a:ext>
              </a:extLst>
            </p:cNvPr>
            <p:cNvSpPr txBox="1">
              <a:spLocks noChangeArrowheads="1"/>
            </p:cNvSpPr>
            <p:nvPr/>
          </p:nvSpPr>
          <p:spPr bwMode="auto">
            <a:xfrm>
              <a:off x="1931" y="2416"/>
              <a:ext cx="702" cy="224"/>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600" b="0">
                  <a:solidFill>
                    <a:schemeClr val="tx1"/>
                  </a:solidFill>
                  <a:latin typeface="Times New Roman" panose="02020603050405020304" pitchFamily="18" charset="0"/>
                </a:rPr>
                <a:t>元素 2</a:t>
              </a:r>
            </a:p>
          </p:txBody>
        </p:sp>
        <p:sp>
          <p:nvSpPr>
            <p:cNvPr id="31763" name="Text Box 33">
              <a:extLst>
                <a:ext uri="{FF2B5EF4-FFF2-40B4-BE49-F238E27FC236}">
                  <a16:creationId xmlns:a16="http://schemas.microsoft.com/office/drawing/2014/main" id="{89D11A5F-E36D-4B83-B476-7E76CEC5A050}"/>
                </a:ext>
              </a:extLst>
            </p:cNvPr>
            <p:cNvSpPr txBox="1">
              <a:spLocks noChangeArrowheads="1"/>
            </p:cNvSpPr>
            <p:nvPr/>
          </p:nvSpPr>
          <p:spPr bwMode="auto">
            <a:xfrm>
              <a:off x="1936" y="2642"/>
              <a:ext cx="703" cy="19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200" b="0">
                  <a:solidFill>
                    <a:schemeClr val="tx1"/>
                  </a:solidFill>
                  <a:latin typeface="Times New Roman" panose="02020603050405020304" pitchFamily="18" charset="0"/>
                </a:rPr>
                <a:t>… …</a:t>
              </a:r>
            </a:p>
          </p:txBody>
        </p:sp>
        <p:sp>
          <p:nvSpPr>
            <p:cNvPr id="31764" name="Text Box 34">
              <a:extLst>
                <a:ext uri="{FF2B5EF4-FFF2-40B4-BE49-F238E27FC236}">
                  <a16:creationId xmlns:a16="http://schemas.microsoft.com/office/drawing/2014/main" id="{30540936-DC09-4297-9F28-0CF852119D56}"/>
                </a:ext>
              </a:extLst>
            </p:cNvPr>
            <p:cNvSpPr txBox="1">
              <a:spLocks noChangeArrowheads="1"/>
            </p:cNvSpPr>
            <p:nvPr/>
          </p:nvSpPr>
          <p:spPr bwMode="auto">
            <a:xfrm>
              <a:off x="1202" y="2105"/>
              <a:ext cx="437"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600" b="0">
                  <a:solidFill>
                    <a:schemeClr val="tx1"/>
                  </a:solidFill>
                  <a:latin typeface="Times New Roman" panose="02020603050405020304" pitchFamily="18" charset="0"/>
                </a:rPr>
                <a:t>地址</a:t>
              </a:r>
            </a:p>
            <a:p>
              <a:pPr algn="ctr">
                <a:spcBef>
                  <a:spcPct val="50000"/>
                </a:spcBef>
                <a:buFontTx/>
                <a:buNone/>
              </a:pPr>
              <a:r>
                <a:rPr lang="en-US" altLang="zh-CN" sz="1600" b="0">
                  <a:solidFill>
                    <a:schemeClr val="tx1"/>
                  </a:solidFill>
                  <a:latin typeface="Times New Roman" panose="02020603050405020304" pitchFamily="18" charset="0"/>
                </a:rPr>
                <a:t>S</a:t>
              </a:r>
            </a:p>
            <a:p>
              <a:pPr algn="ctr">
                <a:spcBef>
                  <a:spcPct val="50000"/>
                </a:spcBef>
                <a:buFontTx/>
                <a:buNone/>
              </a:pPr>
              <a:r>
                <a:rPr lang="en-US" altLang="zh-CN" sz="1600" b="0">
                  <a:solidFill>
                    <a:schemeClr val="tx1"/>
                  </a:solidFill>
                  <a:latin typeface="Times New Roman" panose="02020603050405020304" pitchFamily="18" charset="0"/>
                </a:rPr>
                <a:t>S + L</a:t>
              </a:r>
            </a:p>
          </p:txBody>
        </p:sp>
        <p:sp>
          <p:nvSpPr>
            <p:cNvPr id="31765" name="Line 35">
              <a:extLst>
                <a:ext uri="{FF2B5EF4-FFF2-40B4-BE49-F238E27FC236}">
                  <a16:creationId xmlns:a16="http://schemas.microsoft.com/office/drawing/2014/main" id="{C62EBEF2-B8D1-4345-9308-137FCBB8854C}"/>
                </a:ext>
              </a:extLst>
            </p:cNvPr>
            <p:cNvSpPr>
              <a:spLocks noChangeShapeType="1"/>
            </p:cNvSpPr>
            <p:nvPr/>
          </p:nvSpPr>
          <p:spPr bwMode="auto">
            <a:xfrm flipV="1">
              <a:off x="1516" y="2223"/>
              <a:ext cx="400" cy="24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6" name="Line 36">
              <a:extLst>
                <a:ext uri="{FF2B5EF4-FFF2-40B4-BE49-F238E27FC236}">
                  <a16:creationId xmlns:a16="http://schemas.microsoft.com/office/drawing/2014/main" id="{A3241BC6-FF74-4AF7-B423-223DA188CD43}"/>
                </a:ext>
              </a:extLst>
            </p:cNvPr>
            <p:cNvSpPr>
              <a:spLocks noChangeShapeType="1"/>
            </p:cNvSpPr>
            <p:nvPr/>
          </p:nvSpPr>
          <p:spPr bwMode="auto">
            <a:xfrm flipV="1">
              <a:off x="1584" y="2401"/>
              <a:ext cx="340" cy="217"/>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67" name="Text Box 37">
              <a:extLst>
                <a:ext uri="{FF2B5EF4-FFF2-40B4-BE49-F238E27FC236}">
                  <a16:creationId xmlns:a16="http://schemas.microsoft.com/office/drawing/2014/main" id="{CA858747-6D6E-4F10-9970-27C8156AA918}"/>
                </a:ext>
              </a:extLst>
            </p:cNvPr>
            <p:cNvSpPr txBox="1">
              <a:spLocks noChangeArrowheads="1"/>
            </p:cNvSpPr>
            <p:nvPr/>
          </p:nvSpPr>
          <p:spPr bwMode="auto">
            <a:xfrm>
              <a:off x="2792" y="2205"/>
              <a:ext cx="2750"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spcBef>
                  <a:spcPct val="50000"/>
                </a:spcBef>
                <a:buFontTx/>
                <a:buNone/>
              </a:pPr>
              <a:r>
                <a:rPr lang="en-US" altLang="zh-CN" sz="1600" b="0" dirty="0">
                  <a:solidFill>
                    <a:schemeClr val="tx1"/>
                  </a:solidFill>
                  <a:latin typeface="Times New Roman" panose="02020603050405020304" pitchFamily="18" charset="0"/>
                </a:rPr>
                <a:t>L， </a:t>
              </a:r>
              <a:r>
                <a:rPr lang="zh-CN" altLang="en-US" sz="1600" b="0" dirty="0">
                  <a:solidFill>
                    <a:schemeClr val="tx1"/>
                  </a:solidFill>
                  <a:latin typeface="Times New Roman" panose="02020603050405020304" pitchFamily="18" charset="0"/>
                </a:rPr>
                <a:t>是每个元素占用存储单元（字节）的个数</a:t>
              </a:r>
            </a:p>
            <a:p>
              <a:pPr>
                <a:spcBef>
                  <a:spcPct val="50000"/>
                </a:spcBef>
                <a:buFontTx/>
                <a:buNone/>
              </a:pPr>
              <a:r>
                <a:rPr lang="en-US" altLang="zh-CN" sz="1600" b="0" dirty="0">
                  <a:solidFill>
                    <a:schemeClr val="tx1"/>
                  </a:solidFill>
                  <a:latin typeface="Times New Roman" panose="02020603050405020304" pitchFamily="18" charset="0"/>
                </a:rPr>
                <a:t>S，</a:t>
              </a:r>
              <a:r>
                <a:rPr lang="zh-CN" altLang="en-US" sz="1600" b="0" dirty="0">
                  <a:solidFill>
                    <a:schemeClr val="tx1"/>
                  </a:solidFill>
                  <a:latin typeface="Times New Roman" panose="02020603050405020304" pitchFamily="18" charset="0"/>
                </a:rPr>
                <a:t>是首地址</a:t>
              </a:r>
              <a:endParaRPr lang="en-US" altLang="zh-CN" sz="1600" b="0" dirty="0">
                <a:solidFill>
                  <a:schemeClr val="tx1"/>
                </a:solidFill>
                <a:latin typeface="Times New Roman" panose="02020603050405020304" pitchFamily="18" charset="0"/>
              </a:endParaRPr>
            </a:p>
          </p:txBody>
        </p:sp>
      </p:grpSp>
      <p:grpSp>
        <p:nvGrpSpPr>
          <p:cNvPr id="31750" name="Group 38">
            <a:extLst>
              <a:ext uri="{FF2B5EF4-FFF2-40B4-BE49-F238E27FC236}">
                <a16:creationId xmlns:a16="http://schemas.microsoft.com/office/drawing/2014/main" id="{8C648962-3BCA-45B5-BB24-0C45752D0AA2}"/>
              </a:ext>
            </a:extLst>
          </p:cNvPr>
          <p:cNvGrpSpPr>
            <a:grpSpLocks/>
          </p:cNvGrpSpPr>
          <p:nvPr/>
        </p:nvGrpSpPr>
        <p:grpSpPr bwMode="auto">
          <a:xfrm>
            <a:off x="665163" y="6064250"/>
            <a:ext cx="6192837" cy="793750"/>
            <a:chOff x="1536" y="2832"/>
            <a:chExt cx="3216" cy="500"/>
          </a:xfrm>
        </p:grpSpPr>
        <p:sp>
          <p:nvSpPr>
            <p:cNvPr id="31752" name="Text Box 39">
              <a:extLst>
                <a:ext uri="{FF2B5EF4-FFF2-40B4-BE49-F238E27FC236}">
                  <a16:creationId xmlns:a16="http://schemas.microsoft.com/office/drawing/2014/main" id="{D2549118-5590-40AD-BD74-7446E6871E81}"/>
                </a:ext>
              </a:extLst>
            </p:cNvPr>
            <p:cNvSpPr txBox="1">
              <a:spLocks noChangeArrowheads="1"/>
            </p:cNvSpPr>
            <p:nvPr/>
          </p:nvSpPr>
          <p:spPr bwMode="auto">
            <a:xfrm>
              <a:off x="2384" y="2892"/>
              <a:ext cx="540" cy="179"/>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600" b="0">
                  <a:solidFill>
                    <a:schemeClr val="tx1"/>
                  </a:solidFill>
                  <a:latin typeface="Times New Roman" panose="02020603050405020304" pitchFamily="18" charset="0"/>
                </a:rPr>
                <a:t>元素 (16)</a:t>
              </a:r>
              <a:endParaRPr lang="en-US" altLang="zh-CN" sz="1600" b="0">
                <a:solidFill>
                  <a:schemeClr val="tx1"/>
                </a:solidFill>
                <a:latin typeface="Times New Roman" panose="02020603050405020304" pitchFamily="18" charset="0"/>
              </a:endParaRPr>
            </a:p>
          </p:txBody>
        </p:sp>
        <p:sp>
          <p:nvSpPr>
            <p:cNvPr id="31753" name="Text Box 40">
              <a:extLst>
                <a:ext uri="{FF2B5EF4-FFF2-40B4-BE49-F238E27FC236}">
                  <a16:creationId xmlns:a16="http://schemas.microsoft.com/office/drawing/2014/main" id="{489B0315-944E-422C-B688-48B7EFB96ADF}"/>
                </a:ext>
              </a:extLst>
            </p:cNvPr>
            <p:cNvSpPr txBox="1">
              <a:spLocks noChangeArrowheads="1"/>
            </p:cNvSpPr>
            <p:nvPr/>
          </p:nvSpPr>
          <p:spPr bwMode="auto">
            <a:xfrm>
              <a:off x="2928" y="2892"/>
              <a:ext cx="540" cy="179"/>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en-US" altLang="zh-CN" sz="1600" b="0">
                  <a:solidFill>
                    <a:schemeClr val="tx2"/>
                  </a:solidFill>
                  <a:latin typeface="Times New Roman" panose="02020603050405020304" pitchFamily="18" charset="0"/>
                </a:rPr>
                <a:t>FFAB01</a:t>
              </a:r>
              <a:endParaRPr lang="zh-CN" altLang="en-US" sz="1600" b="0">
                <a:solidFill>
                  <a:schemeClr val="tx2"/>
                </a:solidFill>
                <a:latin typeface="Times New Roman" panose="02020603050405020304" pitchFamily="18" charset="0"/>
              </a:endParaRPr>
            </a:p>
          </p:txBody>
        </p:sp>
        <p:sp>
          <p:nvSpPr>
            <p:cNvPr id="31754" name="Text Box 41">
              <a:extLst>
                <a:ext uri="{FF2B5EF4-FFF2-40B4-BE49-F238E27FC236}">
                  <a16:creationId xmlns:a16="http://schemas.microsoft.com/office/drawing/2014/main" id="{401994F9-DA1A-4F52-AFA1-886CBB632931}"/>
                </a:ext>
              </a:extLst>
            </p:cNvPr>
            <p:cNvSpPr txBox="1">
              <a:spLocks noChangeArrowheads="1"/>
            </p:cNvSpPr>
            <p:nvPr/>
          </p:nvSpPr>
          <p:spPr bwMode="auto">
            <a:xfrm>
              <a:off x="4212" y="3076"/>
              <a:ext cx="540" cy="194"/>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0" rIns="0"/>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200" b="0">
                  <a:solidFill>
                    <a:schemeClr val="tx1"/>
                  </a:solidFill>
                  <a:latin typeface="Times New Roman" panose="02020603050405020304" pitchFamily="18" charset="0"/>
                </a:rPr>
                <a:t>… …</a:t>
              </a:r>
            </a:p>
          </p:txBody>
        </p:sp>
        <p:sp>
          <p:nvSpPr>
            <p:cNvPr id="31755" name="Text Box 42">
              <a:extLst>
                <a:ext uri="{FF2B5EF4-FFF2-40B4-BE49-F238E27FC236}">
                  <a16:creationId xmlns:a16="http://schemas.microsoft.com/office/drawing/2014/main" id="{F26F6877-E39B-4DB0-AB99-0250A5F393FC}"/>
                </a:ext>
              </a:extLst>
            </p:cNvPr>
            <p:cNvSpPr txBox="1">
              <a:spLocks noChangeArrowheads="1"/>
            </p:cNvSpPr>
            <p:nvPr/>
          </p:nvSpPr>
          <p:spPr bwMode="auto">
            <a:xfrm>
              <a:off x="1536" y="2832"/>
              <a:ext cx="624"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600" b="0">
                  <a:solidFill>
                    <a:schemeClr val="tx1"/>
                  </a:solidFill>
                  <a:latin typeface="Times New Roman" panose="02020603050405020304" pitchFamily="18" charset="0"/>
                </a:rPr>
                <a:t>地址</a:t>
              </a:r>
            </a:p>
            <a:p>
              <a:pPr algn="ctr">
                <a:spcBef>
                  <a:spcPct val="50000"/>
                </a:spcBef>
                <a:buFontTx/>
                <a:buNone/>
              </a:pPr>
              <a:r>
                <a:rPr lang="en-US" altLang="zh-CN" sz="1600" b="0">
                  <a:solidFill>
                    <a:schemeClr val="tx1"/>
                  </a:solidFill>
                  <a:latin typeface="Times New Roman" panose="02020603050405020304" pitchFamily="18" charset="0"/>
                </a:rPr>
                <a:t>AFB03D</a:t>
              </a:r>
            </a:p>
          </p:txBody>
        </p:sp>
        <p:sp>
          <p:nvSpPr>
            <p:cNvPr id="31756" name="Line 43">
              <a:extLst>
                <a:ext uri="{FF2B5EF4-FFF2-40B4-BE49-F238E27FC236}">
                  <a16:creationId xmlns:a16="http://schemas.microsoft.com/office/drawing/2014/main" id="{835A2263-2568-46C5-ACFD-7A25D2EEE970}"/>
                </a:ext>
              </a:extLst>
            </p:cNvPr>
            <p:cNvSpPr>
              <a:spLocks noChangeShapeType="1"/>
            </p:cNvSpPr>
            <p:nvPr/>
          </p:nvSpPr>
          <p:spPr bwMode="auto">
            <a:xfrm flipV="1">
              <a:off x="2065" y="2893"/>
              <a:ext cx="308" cy="181"/>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7" name="Text Box 44">
              <a:extLst>
                <a:ext uri="{FF2B5EF4-FFF2-40B4-BE49-F238E27FC236}">
                  <a16:creationId xmlns:a16="http://schemas.microsoft.com/office/drawing/2014/main" id="{0E200289-624A-425D-B014-2266ACB575AF}"/>
                </a:ext>
              </a:extLst>
            </p:cNvPr>
            <p:cNvSpPr txBox="1">
              <a:spLocks noChangeArrowheads="1"/>
            </p:cNvSpPr>
            <p:nvPr/>
          </p:nvSpPr>
          <p:spPr bwMode="auto">
            <a:xfrm>
              <a:off x="2442" y="3120"/>
              <a:ext cx="4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600" b="0">
                  <a:solidFill>
                    <a:schemeClr val="tx1"/>
                  </a:solidFill>
                  <a:latin typeface="Times New Roman" panose="02020603050405020304" pitchFamily="18" charset="0"/>
                </a:rPr>
                <a:t>数据域</a:t>
              </a:r>
            </a:p>
          </p:txBody>
        </p:sp>
        <p:sp>
          <p:nvSpPr>
            <p:cNvPr id="31758" name="Line 45">
              <a:extLst>
                <a:ext uri="{FF2B5EF4-FFF2-40B4-BE49-F238E27FC236}">
                  <a16:creationId xmlns:a16="http://schemas.microsoft.com/office/drawing/2014/main" id="{5740BA36-49C4-4AB8-B0D3-5B01370D1957}"/>
                </a:ext>
              </a:extLst>
            </p:cNvPr>
            <p:cNvSpPr>
              <a:spLocks noChangeShapeType="1"/>
            </p:cNvSpPr>
            <p:nvPr/>
          </p:nvSpPr>
          <p:spPr bwMode="auto">
            <a:xfrm>
              <a:off x="3408" y="2976"/>
              <a:ext cx="793" cy="9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1759" name="Text Box 46">
              <a:extLst>
                <a:ext uri="{FF2B5EF4-FFF2-40B4-BE49-F238E27FC236}">
                  <a16:creationId xmlns:a16="http://schemas.microsoft.com/office/drawing/2014/main" id="{EA12DFF8-81CB-403B-B839-8E3FE764D03F}"/>
                </a:ext>
              </a:extLst>
            </p:cNvPr>
            <p:cNvSpPr txBox="1">
              <a:spLocks noChangeArrowheads="1"/>
            </p:cNvSpPr>
            <p:nvPr/>
          </p:nvSpPr>
          <p:spPr bwMode="auto">
            <a:xfrm>
              <a:off x="2990" y="3120"/>
              <a:ext cx="43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50000"/>
                </a:spcBef>
                <a:buFontTx/>
                <a:buNone/>
              </a:pPr>
              <a:r>
                <a:rPr lang="zh-CN" altLang="en-US" sz="1600" b="0">
                  <a:solidFill>
                    <a:schemeClr val="tx1"/>
                  </a:solidFill>
                  <a:latin typeface="Times New Roman" panose="02020603050405020304" pitchFamily="18" charset="0"/>
                </a:rPr>
                <a:t>指针域</a:t>
              </a:r>
            </a:p>
          </p:txBody>
        </p:sp>
        <p:sp>
          <p:nvSpPr>
            <p:cNvPr id="31760" name="Text Box 47">
              <a:extLst>
                <a:ext uri="{FF2B5EF4-FFF2-40B4-BE49-F238E27FC236}">
                  <a16:creationId xmlns:a16="http://schemas.microsoft.com/office/drawing/2014/main" id="{94D8474D-1E6F-42B5-9F73-2ECA29C87428}"/>
                </a:ext>
              </a:extLst>
            </p:cNvPr>
            <p:cNvSpPr txBox="1">
              <a:spLocks noChangeArrowheads="1"/>
            </p:cNvSpPr>
            <p:nvPr/>
          </p:nvSpPr>
          <p:spPr bwMode="auto">
            <a:xfrm>
              <a:off x="3765" y="3029"/>
              <a:ext cx="38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0" rIns="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r">
                <a:spcBef>
                  <a:spcPct val="50000"/>
                </a:spcBef>
                <a:buFontTx/>
                <a:buNone/>
              </a:pPr>
              <a:r>
                <a:rPr lang="en-US" altLang="zh-CN" sz="1600" b="0">
                  <a:solidFill>
                    <a:schemeClr val="tx1"/>
                  </a:solidFill>
                  <a:latin typeface="Times New Roman" panose="02020603050405020304" pitchFamily="18" charset="0"/>
                </a:rPr>
                <a:t>FFAB01</a:t>
              </a:r>
            </a:p>
          </p:txBody>
        </p:sp>
      </p:grpSp>
      <p:sp>
        <p:nvSpPr>
          <p:cNvPr id="31751" name="圆角矩形标注 1">
            <a:extLst>
              <a:ext uri="{FF2B5EF4-FFF2-40B4-BE49-F238E27FC236}">
                <a16:creationId xmlns:a16="http://schemas.microsoft.com/office/drawing/2014/main" id="{57970AF0-F40E-493E-9FF9-87437A02B232}"/>
              </a:ext>
            </a:extLst>
          </p:cNvPr>
          <p:cNvSpPr>
            <a:spLocks noChangeArrowheads="1"/>
          </p:cNvSpPr>
          <p:nvPr/>
        </p:nvSpPr>
        <p:spPr bwMode="auto">
          <a:xfrm>
            <a:off x="6011863" y="4076700"/>
            <a:ext cx="3024187" cy="739775"/>
          </a:xfrm>
          <a:prstGeom prst="wedgeRoundRectCallout">
            <a:avLst>
              <a:gd name="adj1" fmla="val -10764"/>
              <a:gd name="adj2" fmla="val -91708"/>
              <a:gd name="adj3" fmla="val 16667"/>
            </a:avLst>
          </a:prstGeom>
          <a:noFill/>
          <a:ln w="9525" algn="ctr">
            <a:solidFill>
              <a:schemeClr val="tx2"/>
            </a:solidFill>
            <a:round/>
            <a:headEnd/>
            <a:tailEnd/>
          </a:ln>
          <a:extLst>
            <a:ext uri="{909E8E84-426E-40DD-AFC4-6F175D3DCCD1}">
              <a14:hiddenFill xmlns:a14="http://schemas.microsoft.com/office/drawing/2010/main">
                <a:solidFill>
                  <a:srgbClr val="FFFFFF"/>
                </a:solidFill>
              </a14:hiddenFill>
            </a:ext>
          </a:extLst>
        </p:spPr>
        <p:txBody>
          <a:bodyPr lIns="18000" tIns="10800" rIns="18000" bIns="10800">
            <a:spAutoFit/>
          </a:bodyPr>
          <a:lstStyle>
            <a:lvl1pPr>
              <a:spcBef>
                <a:spcPct val="20000"/>
              </a:spcBef>
              <a:buChar char="•"/>
              <a:defRPr sz="3200" b="1">
                <a:solidFill>
                  <a:schemeClr val="bg2"/>
                </a:solidFill>
                <a:latin typeface="Bookman" pitchFamily="18" charset="0"/>
              </a:defRPr>
            </a:lvl1pPr>
            <a:lvl2pPr marL="742950" indent="-285750">
              <a:spcBef>
                <a:spcPct val="20000"/>
              </a:spcBef>
              <a:buChar char="–"/>
              <a:defRPr sz="2800" b="1">
                <a:solidFill>
                  <a:schemeClr val="bg2"/>
                </a:solidFill>
                <a:latin typeface="Bookman" pitchFamily="18" charset="0"/>
              </a:defRPr>
            </a:lvl2pPr>
            <a:lvl3pPr marL="1143000" indent="-228600">
              <a:spcBef>
                <a:spcPct val="20000"/>
              </a:spcBef>
              <a:buChar char="•"/>
              <a:defRPr sz="2400" b="1">
                <a:solidFill>
                  <a:schemeClr val="bg2"/>
                </a:solidFill>
                <a:latin typeface="Bookman" pitchFamily="18" charset="0"/>
              </a:defRPr>
            </a:lvl3pPr>
            <a:lvl4pPr marL="1600200" indent="-228600">
              <a:spcBef>
                <a:spcPct val="20000"/>
              </a:spcBef>
              <a:buChar char="–"/>
              <a:defRPr sz="2000" b="1">
                <a:solidFill>
                  <a:schemeClr val="bg2"/>
                </a:solidFill>
                <a:latin typeface="Bookman" pitchFamily="18" charset="0"/>
              </a:defRPr>
            </a:lvl4pPr>
            <a:lvl5pPr marL="2057400" indent="-228600">
              <a:spcBef>
                <a:spcPct val="20000"/>
              </a:spcBef>
              <a:buChar char="»"/>
              <a:defRPr sz="2000" b="1">
                <a:solidFill>
                  <a:schemeClr val="bg2"/>
                </a:solidFill>
                <a:latin typeface="Bookman" pitchFamily="18" charset="0"/>
              </a:defRPr>
            </a:lvl5pPr>
            <a:lvl6pPr marL="2514600" indent="-228600" eaLnBrk="0" fontAlgn="base" hangingPunct="0">
              <a:spcBef>
                <a:spcPct val="20000"/>
              </a:spcBef>
              <a:spcAft>
                <a:spcPct val="0"/>
              </a:spcAft>
              <a:buChar char="»"/>
              <a:defRPr sz="2000" b="1">
                <a:solidFill>
                  <a:schemeClr val="bg2"/>
                </a:solidFill>
                <a:latin typeface="Bookman" pitchFamily="18" charset="0"/>
              </a:defRPr>
            </a:lvl6pPr>
            <a:lvl7pPr marL="2971800" indent="-228600" eaLnBrk="0" fontAlgn="base" hangingPunct="0">
              <a:spcBef>
                <a:spcPct val="20000"/>
              </a:spcBef>
              <a:spcAft>
                <a:spcPct val="0"/>
              </a:spcAft>
              <a:buChar char="»"/>
              <a:defRPr sz="2000" b="1">
                <a:solidFill>
                  <a:schemeClr val="bg2"/>
                </a:solidFill>
                <a:latin typeface="Bookman" pitchFamily="18" charset="0"/>
              </a:defRPr>
            </a:lvl7pPr>
            <a:lvl8pPr marL="3429000" indent="-228600" eaLnBrk="0" fontAlgn="base" hangingPunct="0">
              <a:spcBef>
                <a:spcPct val="20000"/>
              </a:spcBef>
              <a:spcAft>
                <a:spcPct val="0"/>
              </a:spcAft>
              <a:buChar char="»"/>
              <a:defRPr sz="2000" b="1">
                <a:solidFill>
                  <a:schemeClr val="bg2"/>
                </a:solidFill>
                <a:latin typeface="Bookman" pitchFamily="18" charset="0"/>
              </a:defRPr>
            </a:lvl8pPr>
            <a:lvl9pPr marL="3886200" indent="-228600" eaLnBrk="0" fontAlgn="base" hangingPunct="0">
              <a:spcBef>
                <a:spcPct val="20000"/>
              </a:spcBef>
              <a:spcAft>
                <a:spcPct val="0"/>
              </a:spcAft>
              <a:buChar char="»"/>
              <a:defRPr sz="2000" b="1">
                <a:solidFill>
                  <a:schemeClr val="bg2"/>
                </a:solidFill>
                <a:latin typeface="Bookman" pitchFamily="18" charset="0"/>
              </a:defRPr>
            </a:lvl9pPr>
          </a:lstStyle>
          <a:p>
            <a:pPr algn="ctr">
              <a:spcBef>
                <a:spcPct val="0"/>
              </a:spcBef>
              <a:buFontTx/>
              <a:buNone/>
            </a:pPr>
            <a:r>
              <a:rPr lang="zh-CN" altLang="en-US" sz="1400" dirty="0">
                <a:solidFill>
                  <a:schemeClr val="tx1"/>
                </a:solidFill>
                <a:latin typeface="华文中宋" panose="02010600040101010101" pitchFamily="2" charset="-122"/>
                <a:ea typeface="华文中宋" panose="02010600040101010101" pitchFamily="2" charset="-122"/>
              </a:rPr>
              <a:t>计算机最基本的存储单元；一个字节通常可以存储一个字符（如字母、数字等）。只有字节才有地址的概念。</a:t>
            </a:r>
          </a:p>
        </p:txBody>
      </p:sp>
      <p:sp>
        <p:nvSpPr>
          <p:cNvPr id="26" name="Rectangle 2">
            <a:extLst>
              <a:ext uri="{FF2B5EF4-FFF2-40B4-BE49-F238E27FC236}">
                <a16:creationId xmlns:a16="http://schemas.microsoft.com/office/drawing/2014/main" id="{56D0EF47-DC6A-4BCC-95B2-11D88EE308F5}"/>
              </a:ext>
            </a:extLst>
          </p:cNvPr>
          <p:cNvSpPr txBox="1">
            <a:spLocks noChangeArrowheads="1"/>
          </p:cNvSpPr>
          <p:nvPr/>
        </p:nvSpPr>
        <p:spPr bwMode="auto">
          <a:xfrm>
            <a:off x="467544" y="0"/>
            <a:ext cx="77724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a:lstStyle>
          <a:p>
            <a:pPr eaLnBrk="0" hangingPunct="0"/>
            <a: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a:t>
            </a:r>
            <a:r>
              <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 数据结构</a:t>
            </a:r>
            <a:br>
              <a:rPr kumimoji="1" lang="en-US" altLang="zh-CN"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br>
            <a:r>
              <a:rPr kumimoji="1" lang="en-US" altLang="zh-CN"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3.1</a:t>
            </a:r>
            <a:r>
              <a:rPr kumimoji="1" lang="zh-CN" altLang="en-US" sz="32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rPr>
              <a:t>概述</a:t>
            </a:r>
            <a:endParaRPr kumimoji="1" lang="zh-CN" altLang="en-US" sz="4000" b="1" dirty="0">
              <a:solidFill>
                <a:srgbClr val="2A468E"/>
              </a:solidFill>
              <a:latin typeface="Times New Roman" panose="02020603050405020304" pitchFamily="18" charset="0"/>
              <a:ea typeface="华文宋体" panose="02010600040101010101" pitchFamily="2" charset="-122"/>
              <a:cs typeface="Times New Roman" panose="02020603050405020304"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11836630-662D-4307-B5E8-DEBA61871398}"/>
              </a:ext>
            </a:extLst>
          </p:cNvPr>
          <p:cNvSpPr/>
          <p:nvPr/>
        </p:nvSpPr>
        <p:spPr>
          <a:xfrm>
            <a:off x="395536" y="1196752"/>
            <a:ext cx="4604194" cy="5078313"/>
          </a:xfrm>
          <a:prstGeom prst="rect">
            <a:avLst/>
          </a:prstGeom>
        </p:spPr>
        <p:txBody>
          <a:bodyPr wrap="square">
            <a:spAutoFit/>
          </a:bodyPr>
          <a:lstStyle/>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void main ( ) {</a:t>
            </a:r>
          </a:p>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dirty="0" err="1">
                <a:latin typeface="Times New Roman" panose="02020603050405020304" pitchFamily="18" charset="0"/>
                <a:ea typeface="华文中宋" panose="02010600040101010101" pitchFamily="2" charset="-122"/>
                <a:cs typeface="Times New Roman" panose="02020603050405020304" pitchFamily="18" charset="0"/>
              </a:rPr>
              <a:t>int</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 = 3;</a:t>
            </a:r>
          </a:p>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dirty="0" err="1">
                <a:latin typeface="Times New Roman" panose="02020603050405020304" pitchFamily="18" charset="0"/>
                <a:ea typeface="华文中宋" panose="02010600040101010101" pitchFamily="2" charset="-122"/>
                <a:cs typeface="Times New Roman" panose="02020603050405020304" pitchFamily="18" charset="0"/>
              </a:rPr>
              <a:t>int</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b = 4;</a:t>
            </a:r>
          </a:p>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dirty="0" err="1">
                <a:latin typeface="Times New Roman" panose="02020603050405020304" pitchFamily="18" charset="0"/>
                <a:ea typeface="华文中宋" panose="02010600040101010101" pitchFamily="2" charset="-122"/>
                <a:cs typeface="Times New Roman" panose="02020603050405020304" pitchFamily="18" charset="0"/>
              </a:rPr>
              <a:t>swapByValue</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 b);</a:t>
            </a:r>
          </a:p>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dirty="0" err="1">
                <a:latin typeface="Times New Roman" panose="02020603050405020304" pitchFamily="18" charset="0"/>
                <a:ea typeface="华文中宋" panose="02010600040101010101" pitchFamily="2" charset="-122"/>
                <a:cs typeface="Times New Roman" panose="02020603050405020304" pitchFamily="18" charset="0"/>
              </a:rPr>
              <a:t>printf</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("after swap, a = %d\n", a);</a:t>
            </a:r>
          </a:p>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a:t>
            </a:r>
          </a:p>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pass by value</a:t>
            </a:r>
          </a:p>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void </a:t>
            </a:r>
            <a:r>
              <a:rPr lang="en-US" altLang="zh-CN" dirty="0" err="1">
                <a:latin typeface="Times New Roman" panose="02020603050405020304" pitchFamily="18" charset="0"/>
                <a:ea typeface="华文中宋" panose="02010600040101010101" pitchFamily="2" charset="-122"/>
                <a:cs typeface="Times New Roman" panose="02020603050405020304" pitchFamily="18" charset="0"/>
              </a:rPr>
              <a:t>swapByValue</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dirty="0" err="1">
                <a:latin typeface="Times New Roman" panose="02020603050405020304" pitchFamily="18" charset="0"/>
                <a:ea typeface="华文中宋" panose="02010600040101010101" pitchFamily="2" charset="-122"/>
                <a:cs typeface="Times New Roman" panose="02020603050405020304" pitchFamily="18" charset="0"/>
              </a:rPr>
              <a:t>int</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 </a:t>
            </a:r>
            <a:r>
              <a:rPr lang="en-US" altLang="zh-CN" dirty="0" err="1">
                <a:latin typeface="Times New Roman" panose="02020603050405020304" pitchFamily="18" charset="0"/>
                <a:ea typeface="华文中宋" panose="02010600040101010101" pitchFamily="2" charset="-122"/>
                <a:cs typeface="Times New Roman" panose="02020603050405020304" pitchFamily="18" charset="0"/>
              </a:rPr>
              <a:t>int</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b){</a:t>
            </a:r>
          </a:p>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dirty="0" err="1">
                <a:latin typeface="Times New Roman" panose="02020603050405020304" pitchFamily="18" charset="0"/>
                <a:ea typeface="华文中宋" panose="02010600040101010101" pitchFamily="2" charset="-122"/>
                <a:cs typeface="Times New Roman" panose="02020603050405020304" pitchFamily="18" charset="0"/>
              </a:rPr>
              <a:t>int</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temp = a;</a:t>
            </a:r>
          </a:p>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 = b;</a:t>
            </a:r>
          </a:p>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b = temp;</a:t>
            </a:r>
          </a:p>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t>
            </a:r>
          </a:p>
        </p:txBody>
      </p:sp>
      <p:sp>
        <p:nvSpPr>
          <p:cNvPr id="6" name="矩形 5">
            <a:extLst>
              <a:ext uri="{FF2B5EF4-FFF2-40B4-BE49-F238E27FC236}">
                <a16:creationId xmlns:a16="http://schemas.microsoft.com/office/drawing/2014/main" id="{BBC9F686-E7BE-4D1F-8762-9C38981B96FF}"/>
              </a:ext>
            </a:extLst>
          </p:cNvPr>
          <p:cNvSpPr/>
          <p:nvPr/>
        </p:nvSpPr>
        <p:spPr>
          <a:xfrm>
            <a:off x="1907704" y="404664"/>
            <a:ext cx="1107996" cy="461665"/>
          </a:xfrm>
          <a:prstGeom prst="rect">
            <a:avLst/>
          </a:prstGeom>
        </p:spPr>
        <p:txBody>
          <a:bodyPr wrap="none">
            <a:spAutoFit/>
          </a:bodyPr>
          <a:lstStyle/>
          <a:p>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值传递</a:t>
            </a:r>
            <a:endParaRPr lang="zh-CN" altLang="en-US" sz="2400" b="1" dirty="0"/>
          </a:p>
        </p:txBody>
      </p:sp>
      <p:sp>
        <p:nvSpPr>
          <p:cNvPr id="7" name="矩形 6">
            <a:extLst>
              <a:ext uri="{FF2B5EF4-FFF2-40B4-BE49-F238E27FC236}">
                <a16:creationId xmlns:a16="http://schemas.microsoft.com/office/drawing/2014/main" id="{9F69646B-B9F9-4D07-B43B-0A05B0BFD4F1}"/>
              </a:ext>
            </a:extLst>
          </p:cNvPr>
          <p:cNvSpPr/>
          <p:nvPr/>
        </p:nvSpPr>
        <p:spPr>
          <a:xfrm>
            <a:off x="6300192" y="404663"/>
            <a:ext cx="1415772" cy="461665"/>
          </a:xfrm>
          <a:prstGeom prst="rect">
            <a:avLst/>
          </a:prstGeom>
        </p:spPr>
        <p:txBody>
          <a:bodyPr wrap="none">
            <a:spAutoFit/>
          </a:bodyPr>
          <a:lstStyle/>
          <a:p>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引用传递</a:t>
            </a:r>
            <a:endParaRPr lang="zh-CN" altLang="en-US" sz="2400" b="1" dirty="0"/>
          </a:p>
        </p:txBody>
      </p:sp>
      <p:sp>
        <p:nvSpPr>
          <p:cNvPr id="10" name="矩形 9">
            <a:extLst>
              <a:ext uri="{FF2B5EF4-FFF2-40B4-BE49-F238E27FC236}">
                <a16:creationId xmlns:a16="http://schemas.microsoft.com/office/drawing/2014/main" id="{969BFE90-5F36-43A2-8C83-7ADB71373316}"/>
              </a:ext>
            </a:extLst>
          </p:cNvPr>
          <p:cNvSpPr/>
          <p:nvPr/>
        </p:nvSpPr>
        <p:spPr>
          <a:xfrm>
            <a:off x="4572000" y="1196751"/>
            <a:ext cx="4604194" cy="5078313"/>
          </a:xfrm>
          <a:prstGeom prst="rect">
            <a:avLst/>
          </a:prstGeom>
        </p:spPr>
        <p:txBody>
          <a:bodyPr wrap="square">
            <a:spAutoFit/>
          </a:bodyPr>
          <a:lstStyle/>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void main ( ) {</a:t>
            </a:r>
          </a:p>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dirty="0" err="1">
                <a:latin typeface="Times New Roman" panose="02020603050405020304" pitchFamily="18" charset="0"/>
                <a:ea typeface="华文中宋" panose="02010600040101010101" pitchFamily="2" charset="-122"/>
                <a:cs typeface="Times New Roman" panose="02020603050405020304" pitchFamily="18" charset="0"/>
              </a:rPr>
              <a:t>int</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 = 3;</a:t>
            </a:r>
          </a:p>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dirty="0" err="1">
                <a:latin typeface="Times New Roman" panose="02020603050405020304" pitchFamily="18" charset="0"/>
                <a:ea typeface="华文中宋" panose="02010600040101010101" pitchFamily="2" charset="-122"/>
                <a:cs typeface="Times New Roman" panose="02020603050405020304" pitchFamily="18" charset="0"/>
              </a:rPr>
              <a:t>int</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b = 4;</a:t>
            </a:r>
          </a:p>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dirty="0" err="1">
                <a:latin typeface="Times New Roman" panose="02020603050405020304" pitchFamily="18" charset="0"/>
                <a:ea typeface="华文中宋" panose="02010600040101010101" pitchFamily="2" charset="-122"/>
                <a:cs typeface="Times New Roman" panose="02020603050405020304" pitchFamily="18" charset="0"/>
              </a:rPr>
              <a:t>swapByAddr</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(&amp;a, &amp;b);</a:t>
            </a:r>
          </a:p>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dirty="0" err="1">
                <a:latin typeface="Times New Roman" panose="02020603050405020304" pitchFamily="18" charset="0"/>
                <a:ea typeface="华文中宋" panose="02010600040101010101" pitchFamily="2" charset="-122"/>
                <a:cs typeface="Times New Roman" panose="02020603050405020304" pitchFamily="18" charset="0"/>
              </a:rPr>
              <a:t>printf</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("after swap, a = %d\n", a);</a:t>
            </a:r>
          </a:p>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a:t>
            </a:r>
          </a:p>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pass by address</a:t>
            </a:r>
          </a:p>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void </a:t>
            </a:r>
            <a:r>
              <a:rPr lang="en-US" altLang="zh-CN" dirty="0" err="1">
                <a:latin typeface="Times New Roman" panose="02020603050405020304" pitchFamily="18" charset="0"/>
                <a:ea typeface="华文中宋" panose="02010600040101010101" pitchFamily="2" charset="-122"/>
                <a:cs typeface="Times New Roman" panose="02020603050405020304" pitchFamily="18" charset="0"/>
              </a:rPr>
              <a:t>swapByAddr</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dirty="0" err="1">
                <a:latin typeface="Times New Roman" panose="02020603050405020304" pitchFamily="18" charset="0"/>
                <a:ea typeface="华文中宋" panose="02010600040101010101" pitchFamily="2" charset="-122"/>
                <a:cs typeface="Times New Roman" panose="02020603050405020304" pitchFamily="18" charset="0"/>
              </a:rPr>
              <a:t>int</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 </a:t>
            </a:r>
            <a:r>
              <a:rPr lang="en-US" altLang="zh-CN" dirty="0" err="1">
                <a:latin typeface="Times New Roman" panose="02020603050405020304" pitchFamily="18" charset="0"/>
                <a:ea typeface="华文中宋" panose="02010600040101010101" pitchFamily="2" charset="-122"/>
                <a:cs typeface="Times New Roman" panose="02020603050405020304" pitchFamily="18" charset="0"/>
              </a:rPr>
              <a:t>int</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*b){</a:t>
            </a:r>
          </a:p>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t>
            </a:r>
            <a:r>
              <a:rPr lang="en-US" altLang="zh-CN" dirty="0" err="1">
                <a:latin typeface="Times New Roman" panose="02020603050405020304" pitchFamily="18" charset="0"/>
                <a:ea typeface="华文中宋" panose="02010600040101010101" pitchFamily="2" charset="-122"/>
                <a:cs typeface="Times New Roman" panose="02020603050405020304" pitchFamily="18" charset="0"/>
              </a:rPr>
              <a:t>int</a:t>
            </a: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temp = *a;</a:t>
            </a:r>
          </a:p>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 = *b;</a:t>
            </a:r>
          </a:p>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*b = temp; </a:t>
            </a:r>
          </a:p>
          <a:p>
            <a:pPr marL="862013" lvl="1">
              <a:lnSpc>
                <a:spcPct val="150000"/>
              </a:lnSpc>
              <a:buFontTx/>
              <a:buNone/>
            </a:pPr>
            <a:r>
              <a:rPr lang="en-US" altLang="zh-CN" dirty="0">
                <a:latin typeface="Times New Roman" panose="02020603050405020304" pitchFamily="18" charset="0"/>
                <a:ea typeface="华文中宋" panose="02010600040101010101" pitchFamily="2" charset="-122"/>
                <a:cs typeface="Times New Roman" panose="02020603050405020304" pitchFamily="18" charset="0"/>
              </a:rPr>
              <a:t> }</a:t>
            </a:r>
          </a:p>
        </p:txBody>
      </p:sp>
    </p:spTree>
    <p:extLst>
      <p:ext uri="{BB962C8B-B14F-4D97-AF65-F5344CB8AC3E}">
        <p14:creationId xmlns:p14="http://schemas.microsoft.com/office/powerpoint/2010/main" val="50034160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先进半导体制程课程-1</Template>
  <TotalTime>28487</TotalTime>
  <Words>4219</Words>
  <Application>Microsoft Office PowerPoint</Application>
  <PresentationFormat>全屏显示(4:3)</PresentationFormat>
  <Paragraphs>707</Paragraphs>
  <Slides>30</Slides>
  <Notes>26</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40" baseType="lpstr">
      <vt:lpstr>Bookman</vt:lpstr>
      <vt:lpstr>黑体</vt:lpstr>
      <vt:lpstr>华文宋体</vt:lpstr>
      <vt:lpstr>华文中宋</vt:lpstr>
      <vt:lpstr>宋体</vt:lpstr>
      <vt:lpstr>Arial</vt:lpstr>
      <vt:lpstr>Calibri</vt:lpstr>
      <vt:lpstr>Times New Roman</vt:lpstr>
      <vt:lpstr>Office 主题</vt:lpstr>
      <vt:lpstr>Equation</vt:lpstr>
      <vt:lpstr>PowerPoint 演示文稿</vt:lpstr>
      <vt:lpstr>3. 数据结构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End </vt:lpstr>
    </vt:vector>
  </TitlesOfParts>
  <Company>The Hong Kong Polytechnic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Computing</dc:title>
  <dc:creator>Department of Computing</dc:creator>
  <cp:lastModifiedBy>zhanglei</cp:lastModifiedBy>
  <cp:revision>1132</cp:revision>
  <dcterms:created xsi:type="dcterms:W3CDTF">1999-12-08T03:20:02Z</dcterms:created>
  <dcterms:modified xsi:type="dcterms:W3CDTF">2023-05-18T10:33:17Z</dcterms:modified>
</cp:coreProperties>
</file>