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66CC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  <a:srgbClr val="FF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89417" autoAdjust="0"/>
  </p:normalViewPr>
  <p:slideViewPr>
    <p:cSldViewPr>
      <p:cViewPr varScale="1">
        <p:scale>
          <a:sx n="107" d="100"/>
          <a:sy n="107" d="100"/>
        </p:scale>
        <p:origin x="165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2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E25251C-41C8-4AF2-B159-A95F41329B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E226E0D-0842-4641-B865-C89A008E66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87CF044E-86C6-4CE9-92A4-0FA0083102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3991AB3E-7610-42E1-B7B3-C70ED0DF22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fld id="{68C55D5E-D6ED-4B12-8B48-0358A87B38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CB7A5AD-5AA4-438F-9A67-4068D9F434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3084FCC-DB9A-46EC-82E8-D3F9718BD2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DF83D12-9BAC-49B4-98CD-C3FED2A78C2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3A4653C-91A6-4DDC-832F-D6023746DD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BED2031-DA0B-4939-8CCB-63F6D1C732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A3772F7-A806-4678-82DB-E05BC1E7E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fld id="{4BC44267-4BFA-47DB-B619-DAB202AEC7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752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EB7B1D2-8E60-450E-9EB0-359DF7DB1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0C6F15-8BBA-47F6-80A9-A08E40778410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A8634C2-D5FE-4583-AD76-74C1397FC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A786F57-F66F-4455-9660-9C054A3C6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77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行信息可以去掉成为二元租表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C44267-4BFA-47DB-B619-DAB202AEC72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62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E27FE275-4F58-4215-B5D9-334E67C251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93B7C717-5ACE-4036-95B5-3218BAB7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M*n </a:t>
            </a:r>
            <a:r>
              <a:rPr lang="zh-CN" altLang="en-US" dirty="0"/>
              <a:t>行</a:t>
            </a:r>
            <a:r>
              <a:rPr lang="en-US" altLang="zh-CN" dirty="0"/>
              <a:t>*</a:t>
            </a:r>
            <a:r>
              <a:rPr lang="zh-CN" altLang="en-US" dirty="0"/>
              <a:t>列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F13F40D3-46D6-44EF-BCDB-94711270F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BD6D32-5EA7-4224-840A-CE9DB728133B}" type="slidenum">
              <a:rPr lang="zh-CN" altLang="en-US" sz="1200" smtClean="0"/>
              <a:pPr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0059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5D6D852C-B550-4235-8D5D-12659D11D2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8379C8B0-DA0D-4FA7-8AB5-74B6AF0D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</a:rPr>
              <a:t>head_nodes</a:t>
            </a:r>
            <a:r>
              <a:rPr lang="en-US" altLang="zh-CN" dirty="0">
                <a:latin typeface="宋体" panose="02010600030101010101" pitchFamily="2" charset="-122"/>
              </a:rPr>
              <a:t>[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]-&gt;</a:t>
            </a:r>
            <a:r>
              <a:rPr lang="en-US" altLang="zh-CN" dirty="0" err="1">
                <a:latin typeface="宋体" panose="02010600030101010101" pitchFamily="2" charset="-122"/>
              </a:rPr>
              <a:t>val</a:t>
            </a:r>
            <a:r>
              <a:rPr lang="zh-CN" altLang="en-US" dirty="0">
                <a:latin typeface="宋体" panose="02010600030101010101" pitchFamily="2" charset="-122"/>
              </a:rPr>
              <a:t>，表示第</a:t>
            </a:r>
            <a:r>
              <a:rPr lang="en-US" altLang="zh-CN" dirty="0" err="1">
                <a:latin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</a:rPr>
              <a:t>个头结点的指针所指向的节点的</a:t>
            </a:r>
            <a:r>
              <a:rPr lang="en-US" altLang="zh-CN" dirty="0" err="1">
                <a:latin typeface="宋体" panose="02010600030101010101" pitchFamily="2" charset="-122"/>
              </a:rPr>
              <a:t>val</a:t>
            </a:r>
            <a:r>
              <a:rPr lang="zh-CN" altLang="en-US" dirty="0">
                <a:latin typeface="宋体" panose="02010600030101010101" pitchFamily="2" charset="-122"/>
              </a:rPr>
              <a:t>域</a:t>
            </a:r>
            <a:r>
              <a:rPr lang="en-US" altLang="zh-CN" dirty="0">
                <a:latin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</a:rPr>
              <a:t>和元素节点中的</a:t>
            </a:r>
            <a:r>
              <a:rPr lang="en-US" altLang="zh-CN" dirty="0" err="1">
                <a:latin typeface="宋体" panose="02010600030101010101" pitchFamily="2" charset="-122"/>
              </a:rPr>
              <a:t>val</a:t>
            </a:r>
            <a:r>
              <a:rPr lang="zh-CN" altLang="en-US" dirty="0">
                <a:latin typeface="宋体" panose="02010600030101010101" pitchFamily="2" charset="-122"/>
              </a:rPr>
              <a:t>是一个域。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</a:p>
          <a:p>
            <a:r>
              <a:rPr lang="zh-CN" altLang="en-US" dirty="0">
                <a:latin typeface="宋体" panose="02010600030101010101" pitchFamily="2" charset="-122"/>
              </a:rPr>
              <a:t>使用行节点指针数组，可以快速定位到相应的行或列的链表上。（不用也可以）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关于创建一个十字链表的算法描述（伪代码），以及十字链表的运算，由于时间关系，不做深入介绍，可参考书中的介绍。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如果有不明白的，我们可以随时探讨。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FE4E6417-5647-4459-BF59-12E6F8FCB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F82E38-0924-42ED-AB95-700D01E9B078}" type="slidenum">
              <a:rPr lang="zh-CN" altLang="en-US" sz="1200" smtClean="0"/>
              <a:pPr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88396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72D8FA4-09E5-4AEE-94B3-FB4372050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F62B0D-C30F-4187-9D4F-1E3F2329AC8B}" type="slidenum">
              <a:rPr lang="zh-CN" altLang="en-US" sz="1200" smtClean="0"/>
              <a:pPr/>
              <a:t>17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7FC9362-B6B0-436C-B251-F17BD83182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DD7E677-562F-4CAB-9D22-819074D98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34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98B1B2DE-58DC-4DD5-B39A-7978ECF76C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D13D01E1-EB74-414F-9A5B-D2F8A9F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5C7BEA78-A4C0-4A1E-9A3F-9DEB3CEAD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0C2B0B-F5BA-4FC1-9E52-770E2860800A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2401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1D2C1829-DD03-4344-9973-F3E826094E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693FA8AB-5416-48F5-9B95-562837D0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对角阵：只有对角线有非零元素。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650D6A46-9A65-4F0A-AA0D-568D07D65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C9EF3BD-B99C-413E-94A1-64A4143B1801}" type="slidenum">
              <a:rPr lang="zh-CN" altLang="en-US" sz="1200" smtClean="0"/>
              <a:pPr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97044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6C11C9A-A733-4BB1-80CE-73718EFBFC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5AD3DBDF-C044-464C-BAB4-895749BC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对于二位矩阵，可以归结为行优先、列优先；对于多维数组，只能是先排右下标，和先排左下标的问题。</a:t>
            </a:r>
            <a:endParaRPr lang="en-US" altLang="zh-CN"/>
          </a:p>
          <a:p>
            <a:r>
              <a:rPr lang="zh-CN" altLang="en-US"/>
              <a:t>例如：</a:t>
            </a:r>
            <a:r>
              <a:rPr lang="en-US" altLang="zh-CN"/>
              <a:t>2</a:t>
            </a:r>
            <a:r>
              <a:rPr lang="zh-CN" altLang="en-US"/>
              <a:t>*</a:t>
            </a:r>
            <a:r>
              <a:rPr lang="en-US" altLang="zh-CN"/>
              <a:t>2</a:t>
            </a:r>
            <a:r>
              <a:rPr lang="zh-CN" altLang="en-US"/>
              <a:t>*</a:t>
            </a:r>
            <a:r>
              <a:rPr lang="en-US" altLang="zh-CN"/>
              <a:t>2</a:t>
            </a:r>
            <a:r>
              <a:rPr lang="zh-CN" altLang="en-US"/>
              <a:t>矩阵，</a:t>
            </a:r>
            <a:r>
              <a:rPr lang="en-US" altLang="zh-CN"/>
              <a:t>a111,a112,a121,a122,a211,a212,a221,a222.</a:t>
            </a:r>
          </a:p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8B9E53EB-034F-415C-81E9-3EC9C731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C3499C-8D7D-4DD2-A314-471D9067EF60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9041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C44267-4BFA-47DB-B619-DAB202AEC72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05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0D7F8F4E-92F0-4E52-879B-960B9DCC34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C185156-50A8-4F47-9CDF-F6761057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5F6333DF-D54A-4C3A-8B74-9EFC89DCE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7AD93AC-FF1F-4783-9C36-4E291A70AE80}" type="slidenum">
              <a:rPr lang="zh-CN" altLang="en-US" sz="1200" smtClean="0"/>
              <a:pPr/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24355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4B0EE8E-8479-4053-84EE-DEA6FA273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6922705-B591-44DE-8DCD-79B488A3B888}" type="slidenum">
              <a:rPr lang="zh-CN" altLang="en-US" sz="1200" smtClean="0"/>
              <a:pPr/>
              <a:t>8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BD2A83C-5305-4131-9B55-1EC1425F6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06DC704-EF1D-4787-8879-953991977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用三元组存储线性表时，是按行优先的顺序存储矩阵中的非零元素，所以行和列的排列顺序表现出如下规律，</a:t>
            </a:r>
            <a:endParaRPr lang="en-US" altLang="zh-CN"/>
          </a:p>
          <a:p>
            <a:r>
              <a:rPr lang="zh-CN" altLang="en-US"/>
              <a:t>即：行号按升序排列，行号相同的条件下，列号按升序排列。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363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C44267-4BFA-47DB-B619-DAB202AEC72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05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C44267-4BFA-47DB-B619-DAB202AEC72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52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dd9.tif">
            <a:extLst>
              <a:ext uri="{FF2B5EF4-FFF2-40B4-BE49-F238E27FC236}">
                <a16:creationId xmlns:a16="http://schemas.microsoft.com/office/drawing/2014/main" id="{70D6C06A-FB4C-4844-BB70-BC97F214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69C710-B49E-4E68-A3A6-9A3CC3E5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9923D3-1947-43E6-BB0C-1801652E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EAC5D6-4199-49F9-90B7-E64931E4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8634D-8B16-4AAF-8AB0-AB879F7CEB0A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7BBC5C-DAE4-4329-9D5D-FB4A5AAB3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36564"/>
            <a:ext cx="1639337" cy="15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25C3-328A-47C6-8AB8-AD9B9E02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D9E67-9F39-491F-A5CC-30E6ED9F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FC24-FBA5-4EFB-87B6-F2A8FEF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192DE-D019-44A2-9458-6F9DB0F364D1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6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94744-11B4-49A0-8968-E7E528C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185F-5EA8-45BF-AE70-10E7840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889A-734A-4962-B35D-74C1D9CD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D481B-2204-48EE-B4EC-A6CE9BCA056D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31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213" y="1101725"/>
            <a:ext cx="4419600" cy="5476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1213" y="1101725"/>
            <a:ext cx="4421187" cy="2662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1213" y="3916363"/>
            <a:ext cx="4421187" cy="2662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24F35EF-CEE2-4768-8D86-2D627037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6816092-A232-4FC7-BCC0-410EBE1F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65F858E-0F10-4CC5-BFC6-A6F43FEF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19BA8-CAE2-4F3A-9505-9AECF50A402C}" type="slidenum">
              <a:rPr lang="zh-CN" altLang="en-US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153342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7F0FB-E416-43E5-84FA-785FC364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71613-93BC-4AA6-A69F-C1AC2B94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1692E-08D2-448B-8FEF-F8464603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8551-1CA4-467B-9077-D73934026AF6}" type="slidenum">
              <a:rPr lang="zh-CN" altLang="en-US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16755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dd6.tif">
            <a:extLst>
              <a:ext uri="{FF2B5EF4-FFF2-40B4-BE49-F238E27FC236}">
                <a16:creationId xmlns:a16="http://schemas.microsoft.com/office/drawing/2014/main" id="{9EC87CC6-7892-4564-B569-533D6C0A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0089D8E-7584-4543-8BBA-4F58159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D203C7D-D42A-4F6A-AF71-A3103B7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FD3A6C-4152-42F8-A90B-101E4EFB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17860-3574-41DF-BEF0-19F527DDD2F8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A4CD46-7314-4FC1-834A-B50027209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5" y="215281"/>
            <a:ext cx="834866" cy="7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3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258CC-1566-46B3-9766-9ABC23E0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E9635-6980-4F51-91F5-9EE5A626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1B84-0F45-4A9B-B17C-B2225F8D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975C3-4C59-4BBA-BF59-9E8364199C09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EA7F253-E778-4BE8-9B9F-A42A97FB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8A25BDE-EB94-455F-8B06-0EB7E13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6D2C24-AE62-4B62-B825-5C8C4C55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4DC27-54D5-4616-86BE-7B3D56B12E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5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6B0C21D-1CE6-4CEF-9A82-01CDFEED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9F5FA2-B659-4746-B55A-A651CDF6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E0D8AEF-BDE5-472B-B6BF-76D525E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BC50E-AF61-4B8F-ABB1-4712DBFE0F5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0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28FDAB9-1ED7-4DD1-A4A4-1D24C953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C085F6F-2E96-4232-8CAB-463C046B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DBBFAC8-2BF4-4D75-AF43-81FE428B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54F0E-6AB7-471F-97F3-98F816B3FEF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9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D8C6B3A-40A7-4D7B-8CE9-D08B832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0660B09-68E6-48E5-A5E4-B5EA023D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8E6177-D4A4-422B-9A91-7BFD4FF1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7349E-F348-4434-9281-F2EAE555728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A0A9CE8-89DD-437E-9BFD-797D32A0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A960E38-2F4F-4294-A4E1-30B060E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1D5EC0B-BFBF-4FBB-8114-2C037E5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8C8DF-8D8E-4F38-8F66-54A263DEB724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8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B3F2729-F396-472B-AAA6-4124C61C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15FF19B-C61B-41B9-981A-3EAF6D7A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66430EB-61F1-402B-BE62-2364769A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F5C58-982B-46A3-B0E1-48CABA395A84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9110898-B060-4208-9FCC-492E41435D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339ECB9-7879-45B2-89D2-F000E6F492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B423F-A8B2-4BF1-8E15-0987463EC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58EC7-C9F9-4A52-991F-642E88B9E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5E6C7-2A10-4E28-91FF-F3821A7C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D52ED47-1B98-459F-9E56-F954B4992AC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74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  <p:sldLayoutId id="2147484693" r:id="rId12"/>
    <p:sldLayoutId id="2147484694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286D6F9D-D81E-499A-B97A-25B1457EB17C}"/>
              </a:ext>
            </a:extLst>
          </p:cNvPr>
          <p:cNvSpPr txBox="1">
            <a:spLocks/>
          </p:cNvSpPr>
          <p:nvPr/>
        </p:nvSpPr>
        <p:spPr bwMode="auto">
          <a:xfrm>
            <a:off x="107504" y="1844824"/>
            <a:ext cx="9142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6000" spc="5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rPr>
              <a:t>计算机软件技术基础</a:t>
            </a:r>
            <a:endParaRPr lang="zh-CN" altLang="en-US" sz="6000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46AB2DF-9E1B-42EC-8105-465E05CACB15}"/>
              </a:ext>
            </a:extLst>
          </p:cNvPr>
          <p:cNvSpPr txBox="1">
            <a:spLocks/>
          </p:cNvSpPr>
          <p:nvPr/>
        </p:nvSpPr>
        <p:spPr bwMode="auto">
          <a:xfrm>
            <a:off x="1403648" y="4005263"/>
            <a:ext cx="640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张磊 （机械电子研究所）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东北大学机械工程与自动化学院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zhanglei@me.neu.edu.cn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B3606583-7E73-49F3-BD84-7C5EAFDA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86" y="232440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智能制造系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>
            <a:extLst>
              <a:ext uri="{FF2B5EF4-FFF2-40B4-BE49-F238E27FC236}">
                <a16:creationId xmlns:a16="http://schemas.microsoft.com/office/drawing/2014/main" id="{0CBAA43E-B2B6-47AA-B652-6284841866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186036"/>
            <a:ext cx="9109075" cy="3467100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用带辅助向量的三元组表示稀疏矩阵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为了减少在三元组中查找行号的运算，增加两个辅助向量：一个是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向量，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表示稀疏矩阵中第 </a:t>
            </a:r>
            <a:r>
              <a:rPr lang="en-US" altLang="zh-CN" sz="2000" i="1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行的第一个有效元素在三元组中的行号；一个是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向量，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表示稀疏矩阵中第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行的有效元素的个数</a:t>
            </a:r>
          </a:p>
          <a:p>
            <a:pPr marL="862013" lvl="1">
              <a:lnSpc>
                <a:spcPct val="8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(1) = 1</a:t>
            </a:r>
          </a:p>
          <a:p>
            <a:pPr marL="862013" lvl="1">
              <a:lnSpc>
                <a:spcPct val="80000"/>
              </a:lnSpc>
            </a:pP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(i-1) +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(i-1),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2 ≤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≤ m</a:t>
            </a:r>
          </a:p>
          <a:p>
            <a:pPr marL="862013" lvl="1">
              <a:lnSpc>
                <a:spcPct val="80000"/>
              </a:lnSpc>
            </a:pP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 -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稀疏矩阵第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行中有效元素的个数</a:t>
            </a:r>
          </a:p>
          <a:p>
            <a:pPr marL="862013" lvl="1">
              <a:lnSpc>
                <a:spcPct val="80000"/>
              </a:lnSpc>
            </a:pP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(i+1)，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意味着稀疏矩阵第 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行中有效元素的个数是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0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运算操作，参见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P48-49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带辅助向量的三元组表示法，可以省去行的查找过程，运算时较快，存储空间增加也不多（只有两个长度为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的向量）</a:t>
            </a:r>
          </a:p>
          <a:p>
            <a:pPr marL="862013" lvl="1">
              <a:lnSpc>
                <a:spcPct val="80000"/>
              </a:lnSpc>
            </a:pP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CFD4B2D6-D5B2-4E33-864B-627AC4A4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C72865-329D-4A5A-A72F-44CBF398C78C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66904" name="Group 344">
            <a:extLst>
              <a:ext uri="{FF2B5EF4-FFF2-40B4-BE49-F238E27FC236}">
                <a16:creationId xmlns:a16="http://schemas.microsoft.com/office/drawing/2014/main" id="{3BE842D6-AF18-45CB-BAAA-02D1C73762D3}"/>
              </a:ext>
            </a:extLst>
          </p:cNvPr>
          <p:cNvGraphicFramePr>
            <a:graphicFrameLocks noGrp="1"/>
          </p:cNvGraphicFramePr>
          <p:nvPr/>
        </p:nvGraphicFramePr>
        <p:xfrm>
          <a:off x="5741988" y="4327525"/>
          <a:ext cx="2743200" cy="234156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行号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列号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907" name="Group 347">
            <a:extLst>
              <a:ext uri="{FF2B5EF4-FFF2-40B4-BE49-F238E27FC236}">
                <a16:creationId xmlns:a16="http://schemas.microsoft.com/office/drawing/2014/main" id="{43E3FE0F-34A8-49A1-8308-9DBA19D95604}"/>
              </a:ext>
            </a:extLst>
          </p:cNvPr>
          <p:cNvGraphicFramePr>
            <a:graphicFrameLocks noGrp="1"/>
          </p:cNvGraphicFramePr>
          <p:nvPr/>
        </p:nvGraphicFramePr>
        <p:xfrm>
          <a:off x="3227388" y="4497388"/>
          <a:ext cx="1981200" cy="20113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行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Num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Pos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865" name="Group 345">
            <a:extLst>
              <a:ext uri="{FF2B5EF4-FFF2-40B4-BE49-F238E27FC236}">
                <a16:creationId xmlns:a16="http://schemas.microsoft.com/office/drawing/2014/main" id="{239A554F-3C9A-4A18-BCFB-95C73C00C318}"/>
              </a:ext>
            </a:extLst>
          </p:cNvPr>
          <p:cNvGrpSpPr>
            <a:grpSpLocks/>
          </p:cNvGrpSpPr>
          <p:nvPr/>
        </p:nvGrpSpPr>
        <p:grpSpPr bwMode="auto">
          <a:xfrm>
            <a:off x="5208588" y="4878388"/>
            <a:ext cx="660400" cy="1657350"/>
            <a:chOff x="3408" y="2640"/>
            <a:chExt cx="416" cy="1044"/>
          </a:xfrm>
        </p:grpSpPr>
        <p:sp>
          <p:nvSpPr>
            <p:cNvPr id="33867" name="Line 241">
              <a:extLst>
                <a:ext uri="{FF2B5EF4-FFF2-40B4-BE49-F238E27FC236}">
                  <a16:creationId xmlns:a16="http://schemas.microsoft.com/office/drawing/2014/main" id="{73309F8A-3DFA-46E8-8564-4C6FFF135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640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8" name="Line 242">
              <a:extLst>
                <a:ext uri="{FF2B5EF4-FFF2-40B4-BE49-F238E27FC236}">
                  <a16:creationId xmlns:a16="http://schemas.microsoft.com/office/drawing/2014/main" id="{06DAC121-E644-42A2-8873-CAB1884E9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28"/>
              <a:ext cx="403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9" name="Line 243">
              <a:extLst>
                <a:ext uri="{FF2B5EF4-FFF2-40B4-BE49-F238E27FC236}">
                  <a16:creationId xmlns:a16="http://schemas.microsoft.com/office/drawing/2014/main" id="{50CFBA49-7FF7-4657-BE1F-30DD798F8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120"/>
              <a:ext cx="403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0" name="Line 244">
              <a:extLst>
                <a:ext uri="{FF2B5EF4-FFF2-40B4-BE49-F238E27FC236}">
                  <a16:creationId xmlns:a16="http://schemas.microsoft.com/office/drawing/2014/main" id="{7C374A03-9854-48B1-910F-E789DCF29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356"/>
              <a:ext cx="40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1" name="Line 245">
              <a:extLst>
                <a:ext uri="{FF2B5EF4-FFF2-40B4-BE49-F238E27FC236}">
                  <a16:creationId xmlns:a16="http://schemas.microsoft.com/office/drawing/2014/main" id="{187E9E15-281C-488D-80CF-757734163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552"/>
              <a:ext cx="396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3866" name="Object 346">
            <a:extLst>
              <a:ext uri="{FF2B5EF4-FFF2-40B4-BE49-F238E27FC236}">
                <a16:creationId xmlns:a16="http://schemas.microsoft.com/office/drawing/2014/main" id="{A4A32A9D-9D08-4AB8-B053-66461F826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" y="4486275"/>
          <a:ext cx="257968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4" imgW="1343169" imgH="1123893" progId="Equation.DSMT4">
                  <p:embed/>
                </p:oleObj>
              </mc:Choice>
              <mc:Fallback>
                <p:oleObj name="Equation" r:id="rId4" imgW="1343169" imgH="1123893" progId="Equation.DSMT4">
                  <p:embed/>
                  <p:pic>
                    <p:nvPicPr>
                      <p:cNvPr id="33866" name="Object 346">
                        <a:extLst>
                          <a:ext uri="{FF2B5EF4-FFF2-40B4-BE49-F238E27FC236}">
                            <a16:creationId xmlns:a16="http://schemas.microsoft.com/office/drawing/2014/main" id="{A4A32A9D-9D08-4AB8-B053-66461F826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4486275"/>
                        <a:ext cx="2579688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BC9A6906-C451-4A65-AB95-0B61D3152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676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>
            <a:extLst>
              <a:ext uri="{FF2B5EF4-FFF2-40B4-BE49-F238E27FC236}">
                <a16:creationId xmlns:a16="http://schemas.microsoft.com/office/drawing/2014/main" id="{5240C779-C13C-4524-9351-DFC5504E7A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2238" y="1185019"/>
            <a:ext cx="9021762" cy="3540125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带辅助向量的二元组表</a:t>
            </a:r>
          </a:p>
          <a:p>
            <a:pPr marL="862013" lvl="1">
              <a:defRPr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在带辅助向量的三元组表中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若辅助向量增加一行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可由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求出。</a:t>
            </a:r>
          </a:p>
          <a:p>
            <a:pPr marL="862013" lvl="1">
              <a:defRPr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有了辅助向量以后，三元组表中的行信息没有用了。如果都去掉的话，就构成了带辅助向量的二元组表</a:t>
            </a:r>
          </a:p>
          <a:p>
            <a:pPr marL="862013" lvl="1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Pos(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，表示第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行第一个非零元素在表中的位置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Pos(i+1) - Pos(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= Num(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，第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行中有效元素的个数</a:t>
            </a:r>
          </a:p>
          <a:p>
            <a:pPr marL="862013" lvl="1"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Pos(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= Pos(i+1)，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意味着矩阵第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行中有效元素的个数是 0</a:t>
            </a:r>
          </a:p>
          <a:p>
            <a:pPr marL="862013" lvl="1">
              <a:defRPr/>
            </a:pP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好处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：可以省去行的查找过程，运算时较快；存储空间小</a:t>
            </a:r>
          </a:p>
          <a:p>
            <a:pPr marL="862013" lvl="1">
              <a:defRPr/>
            </a:pP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361" name="Group 201">
            <a:extLst>
              <a:ext uri="{FF2B5EF4-FFF2-40B4-BE49-F238E27FC236}">
                <a16:creationId xmlns:a16="http://schemas.microsoft.com/office/drawing/2014/main" id="{69B7325D-18F7-4CDD-AA0D-E2BEB1DBAD1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248025" y="4508500"/>
          <a:ext cx="1800225" cy="21336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Num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行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18" name="灯片编号占位符 6">
            <a:extLst>
              <a:ext uri="{FF2B5EF4-FFF2-40B4-BE49-F238E27FC236}">
                <a16:creationId xmlns:a16="http://schemas.microsoft.com/office/drawing/2014/main" id="{7D5F1D87-F98B-49E8-BD64-0ACF8EC8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8A42F0-8835-4AA4-99F7-A0A890C24AB9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92360" name="Group 200">
            <a:extLst>
              <a:ext uri="{FF2B5EF4-FFF2-40B4-BE49-F238E27FC236}">
                <a16:creationId xmlns:a16="http://schemas.microsoft.com/office/drawing/2014/main" id="{D11C2DC2-3B5C-439E-BCB0-B9C6176090BB}"/>
              </a:ext>
            </a:extLst>
          </p:cNvPr>
          <p:cNvGraphicFramePr>
            <a:graphicFrameLocks noGrp="1"/>
          </p:cNvGraphicFramePr>
          <p:nvPr/>
        </p:nvGraphicFramePr>
        <p:xfrm>
          <a:off x="5429250" y="4365625"/>
          <a:ext cx="2743200" cy="2133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行号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列号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4908" name="Group 90">
            <a:extLst>
              <a:ext uri="{FF2B5EF4-FFF2-40B4-BE49-F238E27FC236}">
                <a16:creationId xmlns:a16="http://schemas.microsoft.com/office/drawing/2014/main" id="{6EDF1C4A-883F-41AF-9A38-036B678592F1}"/>
              </a:ext>
            </a:extLst>
          </p:cNvPr>
          <p:cNvGrpSpPr>
            <a:grpSpLocks/>
          </p:cNvGrpSpPr>
          <p:nvPr/>
        </p:nvGrpSpPr>
        <p:grpSpPr bwMode="auto">
          <a:xfrm>
            <a:off x="5129213" y="4868863"/>
            <a:ext cx="660400" cy="1512887"/>
            <a:chOff x="3408" y="2640"/>
            <a:chExt cx="416" cy="1044"/>
          </a:xfrm>
        </p:grpSpPr>
        <p:sp>
          <p:nvSpPr>
            <p:cNvPr id="34911" name="Line 91">
              <a:extLst>
                <a:ext uri="{FF2B5EF4-FFF2-40B4-BE49-F238E27FC236}">
                  <a16:creationId xmlns:a16="http://schemas.microsoft.com/office/drawing/2014/main" id="{B1AACC6D-7D3C-44F2-9293-7A6D772CF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640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2" name="Line 92">
              <a:extLst>
                <a:ext uri="{FF2B5EF4-FFF2-40B4-BE49-F238E27FC236}">
                  <a16:creationId xmlns:a16="http://schemas.microsoft.com/office/drawing/2014/main" id="{9C5F3549-9D15-46E4-8CA1-1C248F458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28"/>
              <a:ext cx="403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3" name="Line 93">
              <a:extLst>
                <a:ext uri="{FF2B5EF4-FFF2-40B4-BE49-F238E27FC236}">
                  <a16:creationId xmlns:a16="http://schemas.microsoft.com/office/drawing/2014/main" id="{AC270C57-79AA-4BCE-9C0D-2D0D2828D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120"/>
              <a:ext cx="403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4" name="Line 94">
              <a:extLst>
                <a:ext uri="{FF2B5EF4-FFF2-40B4-BE49-F238E27FC236}">
                  <a16:creationId xmlns:a16="http://schemas.microsoft.com/office/drawing/2014/main" id="{DB30B206-5D23-4287-9137-782CCA231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356"/>
              <a:ext cx="401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Line 95">
              <a:extLst>
                <a:ext uri="{FF2B5EF4-FFF2-40B4-BE49-F238E27FC236}">
                  <a16:creationId xmlns:a16="http://schemas.microsoft.com/office/drawing/2014/main" id="{8E6B41D3-9DC5-4400-BCCC-6897E0A7B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552"/>
              <a:ext cx="396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65" name="AutoShape 194">
            <a:extLst>
              <a:ext uri="{FF2B5EF4-FFF2-40B4-BE49-F238E27FC236}">
                <a16:creationId xmlns:a16="http://schemas.microsoft.com/office/drawing/2014/main" id="{07AC8636-6937-458D-BA2A-83DA4D52B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229200"/>
            <a:ext cx="2016125" cy="943532"/>
          </a:xfrm>
          <a:prstGeom prst="wedgeRoundRectCallout">
            <a:avLst>
              <a:gd name="adj1" fmla="val 75986"/>
              <a:gd name="adj2" fmla="val 8838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新加一行，指向表尾，用于标记表的结束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910" name="Line 195">
            <a:extLst>
              <a:ext uri="{FF2B5EF4-FFF2-40B4-BE49-F238E27FC236}">
                <a16:creationId xmlns:a16="http://schemas.microsoft.com/office/drawing/2014/main" id="{E6A4C4B4-9713-4CF1-BDA0-809ACC931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2388" y="6524625"/>
            <a:ext cx="6477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C0E94EB-75CC-4B81-B8AB-92196374F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5">
            <a:extLst>
              <a:ext uri="{FF2B5EF4-FFF2-40B4-BE49-F238E27FC236}">
                <a16:creationId xmlns:a16="http://schemas.microsoft.com/office/drawing/2014/main" id="{9B172820-D5C0-43E3-9FAB-FDAEB41DEC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125562"/>
            <a:ext cx="6985000" cy="5111750"/>
          </a:xfrm>
          <a:noFill/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伪地址表示法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所谓伪地址是指按行优先顺序存储数据时，各个元素的相对地址，如下：</a:t>
            </a:r>
          </a:p>
          <a:p>
            <a:pPr marL="862013" lvl="1"/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采用伪地址表示法，上述关系可以表示为：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占用空间少，但计算伪地址要花费时间。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存取一个元素，首先要计算伪地址，然后在表中查找。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/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5845" name="Object 6">
            <a:extLst>
              <a:ext uri="{FF2B5EF4-FFF2-40B4-BE49-F238E27FC236}">
                <a16:creationId xmlns:a16="http://schemas.microsoft.com/office/drawing/2014/main" id="{70481B4D-584F-44D8-83F5-E33D9FC8797A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88108372"/>
              </p:ext>
            </p:extLst>
          </p:nvPr>
        </p:nvGraphicFramePr>
        <p:xfrm>
          <a:off x="1833563" y="2932237"/>
          <a:ext cx="42037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" imgW="2866913" imgH="485946" progId="Equation.DSMT4">
                  <p:embed/>
                </p:oleObj>
              </mc:Choice>
              <mc:Fallback>
                <p:oleObj name="Equation" r:id="rId3" imgW="2866913" imgH="4859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2932237"/>
                        <a:ext cx="42037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0" name="Group 54">
            <a:extLst>
              <a:ext uri="{FF2B5EF4-FFF2-40B4-BE49-F238E27FC236}">
                <a16:creationId xmlns:a16="http://schemas.microsoft.com/office/drawing/2014/main" id="{0518C524-6950-42F2-AAD4-0EDA939D64C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7021513" y="3629025"/>
          <a:ext cx="1943100" cy="2247901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伪地址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42" name="灯片编号占位符 7">
            <a:extLst>
              <a:ext uri="{FF2B5EF4-FFF2-40B4-BE49-F238E27FC236}">
                <a16:creationId xmlns:a16="http://schemas.microsoft.com/office/drawing/2014/main" id="{04E5EA77-D500-4C9A-9B24-2700DC62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4BE172-0588-4232-9A0E-A5FC8250E010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35871" name="Object 346">
            <a:extLst>
              <a:ext uri="{FF2B5EF4-FFF2-40B4-BE49-F238E27FC236}">
                <a16:creationId xmlns:a16="http://schemas.microsoft.com/office/drawing/2014/main" id="{A0C10777-7CF3-4C83-8FE5-7B12114D8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9275" y="1744663"/>
          <a:ext cx="19939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5" imgW="1343169" imgH="1123893" progId="Equation.DSMT4">
                  <p:embed/>
                </p:oleObj>
              </mc:Choice>
              <mc:Fallback>
                <p:oleObj name="Equation" r:id="rId5" imgW="1343169" imgH="1123893" progId="Equation.DSMT4">
                  <p:embed/>
                  <p:pic>
                    <p:nvPicPr>
                      <p:cNvPr id="0" name="Object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1744663"/>
                        <a:ext cx="1993900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5A0B8C48-DDE8-4DE1-AB54-E5C2793B5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F68B729D-32ED-4822-9CAE-EAB8A6D20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24570"/>
            <a:ext cx="9036050" cy="338455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稀疏矩阵的顺序存储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顺序存储的稀疏矩阵，只适合对数据的存取和修改操作；一旦有效元素的个数发生变化（如，矩阵的加、减、乘等运算），则实现起来较麻烦，涉及到对线性表（如三元组表）的插入和删除操作，这时通常采用稀疏矩阵的链式存储方式</a:t>
            </a:r>
          </a:p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稀疏矩阵的链式存储（主要有以下两种方式）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带行指针向量的单链表（单链表 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行指针向量）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个单链表 和 一个行指针向量 组成；行指针向量内存放的是稀疏矩阵相应行的第一个有效元素的地址</a:t>
            </a:r>
          </a:p>
        </p:txBody>
      </p:sp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04CD1A23-7EE9-46AD-B9B0-1F336CDC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05A643-DC22-4983-A50C-5F6F980F2198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36869" name="Object 56">
            <a:extLst>
              <a:ext uri="{FF2B5EF4-FFF2-40B4-BE49-F238E27FC236}">
                <a16:creationId xmlns:a16="http://schemas.microsoft.com/office/drawing/2014/main" id="{E28DCEC0-45B2-412C-82FB-E833EA7CC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4527550"/>
          <a:ext cx="23241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4" imgW="1343169" imgH="1123893" progId="Equation.DSMT4">
                  <p:embed/>
                </p:oleObj>
              </mc:Choice>
              <mc:Fallback>
                <p:oleObj name="Equation" r:id="rId4" imgW="1343169" imgH="1123893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527550"/>
                        <a:ext cx="23241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0" name="Group 98">
            <a:extLst>
              <a:ext uri="{FF2B5EF4-FFF2-40B4-BE49-F238E27FC236}">
                <a16:creationId xmlns:a16="http://schemas.microsoft.com/office/drawing/2014/main" id="{1C85D961-ED5C-4738-90BC-191A66796B3C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4727575"/>
            <a:ext cx="3484563" cy="1773238"/>
            <a:chOff x="2373" y="2730"/>
            <a:chExt cx="2195" cy="1117"/>
          </a:xfrm>
        </p:grpSpPr>
        <p:sp>
          <p:nvSpPr>
            <p:cNvPr id="36871" name="Text Box 58">
              <a:extLst>
                <a:ext uri="{FF2B5EF4-FFF2-40B4-BE49-F238E27FC236}">
                  <a16:creationId xmlns:a16="http://schemas.microsoft.com/office/drawing/2014/main" id="{465512DD-3164-4CE7-BBCE-F9E81864E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2941"/>
              <a:ext cx="187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872" name="Text Box 59">
              <a:extLst>
                <a:ext uri="{FF2B5EF4-FFF2-40B4-BE49-F238E27FC236}">
                  <a16:creationId xmlns:a16="http://schemas.microsoft.com/office/drawing/2014/main" id="{E834AA1C-DC31-4BD7-A27A-EAD9A8845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4" y="2941"/>
              <a:ext cx="131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3" name="Line 60">
              <a:extLst>
                <a:ext uri="{FF2B5EF4-FFF2-40B4-BE49-F238E27FC236}">
                  <a16:creationId xmlns:a16="http://schemas.microsoft.com/office/drawing/2014/main" id="{DD3C3EDB-2447-4308-BFB9-60D338DCA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" y="3024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Text Box 61">
              <a:extLst>
                <a:ext uri="{FF2B5EF4-FFF2-40B4-BE49-F238E27FC236}">
                  <a16:creationId xmlns:a16="http://schemas.microsoft.com/office/drawing/2014/main" id="{F812FC5F-3961-48EB-ADE6-A16097A4A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2941"/>
              <a:ext cx="189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6875" name="Text Box 62">
              <a:extLst>
                <a:ext uri="{FF2B5EF4-FFF2-40B4-BE49-F238E27FC236}">
                  <a16:creationId xmlns:a16="http://schemas.microsoft.com/office/drawing/2014/main" id="{10E0A03D-8501-4E86-A076-80DB88244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2941"/>
              <a:ext cx="131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36876" name="Text Box 63">
              <a:extLst>
                <a:ext uri="{FF2B5EF4-FFF2-40B4-BE49-F238E27FC236}">
                  <a16:creationId xmlns:a16="http://schemas.microsoft.com/office/drawing/2014/main" id="{81A69EC8-AD9D-43F2-999F-89F467114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2941"/>
              <a:ext cx="187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877" name="Text Box 64">
              <a:extLst>
                <a:ext uri="{FF2B5EF4-FFF2-40B4-BE49-F238E27FC236}">
                  <a16:creationId xmlns:a16="http://schemas.microsoft.com/office/drawing/2014/main" id="{413C47BE-E10E-415A-A12A-BCAF29E6A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941"/>
              <a:ext cx="189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6878" name="Line 65">
              <a:extLst>
                <a:ext uri="{FF2B5EF4-FFF2-40B4-BE49-F238E27FC236}">
                  <a16:creationId xmlns:a16="http://schemas.microsoft.com/office/drawing/2014/main" id="{7C4F81C8-A0AC-48CF-B7AE-59774D8C1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24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Text Box 67">
              <a:extLst>
                <a:ext uri="{FF2B5EF4-FFF2-40B4-BE49-F238E27FC236}">
                  <a16:creationId xmlns:a16="http://schemas.microsoft.com/office/drawing/2014/main" id="{AABB100B-D904-41E0-830C-7B80FB131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" y="2736"/>
              <a:ext cx="7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行指针向量</a:t>
              </a:r>
            </a:p>
          </p:txBody>
        </p:sp>
        <p:sp>
          <p:nvSpPr>
            <p:cNvPr id="36880" name="Text Box 68">
              <a:extLst>
                <a:ext uri="{FF2B5EF4-FFF2-40B4-BE49-F238E27FC236}">
                  <a16:creationId xmlns:a16="http://schemas.microsoft.com/office/drawing/2014/main" id="{0F0754E2-7498-4D1C-925D-1DB3744E9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2956"/>
              <a:ext cx="540" cy="17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2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881" name="Text Box 69">
              <a:extLst>
                <a:ext uri="{FF2B5EF4-FFF2-40B4-BE49-F238E27FC236}">
                  <a16:creationId xmlns:a16="http://schemas.microsoft.com/office/drawing/2014/main" id="{CEAA9919-5876-4AE0-BE7A-5DC37ED8F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3134"/>
              <a:ext cx="540" cy="17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882" name="Text Box 70">
              <a:extLst>
                <a:ext uri="{FF2B5EF4-FFF2-40B4-BE49-F238E27FC236}">
                  <a16:creationId xmlns:a16="http://schemas.microsoft.com/office/drawing/2014/main" id="{2DD25861-4CE1-4AF6-906E-BBEE44EC0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3312"/>
              <a:ext cx="540" cy="17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883" name="Text Box 71">
              <a:extLst>
                <a:ext uri="{FF2B5EF4-FFF2-40B4-BE49-F238E27FC236}">
                  <a16:creationId xmlns:a16="http://schemas.microsoft.com/office/drawing/2014/main" id="{47DA3776-39B5-427F-A1CF-126DDEE65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3490"/>
              <a:ext cx="540" cy="17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宋体" panose="02010600030101010101" pitchFamily="2" charset="-122"/>
                </a:rPr>
                <a:t>∧</a:t>
              </a:r>
              <a:endParaRPr lang="zh-CN" altLang="en-US" sz="12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884" name="Text Box 72">
              <a:extLst>
                <a:ext uri="{FF2B5EF4-FFF2-40B4-BE49-F238E27FC236}">
                  <a16:creationId xmlns:a16="http://schemas.microsoft.com/office/drawing/2014/main" id="{2090B994-B884-469C-A23C-3B7A3A8F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" y="3668"/>
              <a:ext cx="540" cy="17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2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6885" name="Text Box 81">
              <a:extLst>
                <a:ext uri="{FF2B5EF4-FFF2-40B4-BE49-F238E27FC236}">
                  <a16:creationId xmlns:a16="http://schemas.microsoft.com/office/drawing/2014/main" id="{2A12DA9D-9D27-42D6-AC2B-56659C9C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3134"/>
              <a:ext cx="187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6886" name="Text Box 82">
              <a:extLst>
                <a:ext uri="{FF2B5EF4-FFF2-40B4-BE49-F238E27FC236}">
                  <a16:creationId xmlns:a16="http://schemas.microsoft.com/office/drawing/2014/main" id="{AC32A76C-3573-4D6A-BC71-3D6701AE2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4" y="3134"/>
              <a:ext cx="131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36887" name="Text Box 83">
              <a:extLst>
                <a:ext uri="{FF2B5EF4-FFF2-40B4-BE49-F238E27FC236}">
                  <a16:creationId xmlns:a16="http://schemas.microsoft.com/office/drawing/2014/main" id="{E1C80787-91AF-4F8C-AB25-1EEB8FBFE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3134"/>
              <a:ext cx="187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6888" name="Line 84">
              <a:extLst>
                <a:ext uri="{FF2B5EF4-FFF2-40B4-BE49-F238E27FC236}">
                  <a16:creationId xmlns:a16="http://schemas.microsoft.com/office/drawing/2014/main" id="{7F721C36-AF67-4E9E-AC1C-03342033E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17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Text Box 85">
              <a:extLst>
                <a:ext uri="{FF2B5EF4-FFF2-40B4-BE49-F238E27FC236}">
                  <a16:creationId xmlns:a16="http://schemas.microsoft.com/office/drawing/2014/main" id="{1928C544-B884-4F03-A58B-8E11FF3DD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1" y="3326"/>
              <a:ext cx="187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36890" name="Text Box 86">
              <a:extLst>
                <a:ext uri="{FF2B5EF4-FFF2-40B4-BE49-F238E27FC236}">
                  <a16:creationId xmlns:a16="http://schemas.microsoft.com/office/drawing/2014/main" id="{5A493F40-0EA0-47A5-B548-EFCC81679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326"/>
              <a:ext cx="131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zh-CN" altLang="en-US" sz="1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1" name="Line 87">
              <a:extLst>
                <a:ext uri="{FF2B5EF4-FFF2-40B4-BE49-F238E27FC236}">
                  <a16:creationId xmlns:a16="http://schemas.microsoft.com/office/drawing/2014/main" id="{0E72E1CD-D6D4-409C-BDB3-E525E5E9E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4" y="3409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Text Box 88">
              <a:extLst>
                <a:ext uri="{FF2B5EF4-FFF2-40B4-BE49-F238E27FC236}">
                  <a16:creationId xmlns:a16="http://schemas.microsoft.com/office/drawing/2014/main" id="{1CD1728A-D8E0-406E-A911-1980D2897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3326"/>
              <a:ext cx="189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36893" name="Text Box 89">
              <a:extLst>
                <a:ext uri="{FF2B5EF4-FFF2-40B4-BE49-F238E27FC236}">
                  <a16:creationId xmlns:a16="http://schemas.microsoft.com/office/drawing/2014/main" id="{E5F6B2E0-AFE7-4A03-BB27-017E2D345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3326"/>
              <a:ext cx="131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36894" name="Text Box 90">
              <a:extLst>
                <a:ext uri="{FF2B5EF4-FFF2-40B4-BE49-F238E27FC236}">
                  <a16:creationId xmlns:a16="http://schemas.microsoft.com/office/drawing/2014/main" id="{81ADF68C-6595-4E26-9318-D0C7E11D1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3326"/>
              <a:ext cx="187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895" name="Text Box 91">
              <a:extLst>
                <a:ext uri="{FF2B5EF4-FFF2-40B4-BE49-F238E27FC236}">
                  <a16:creationId xmlns:a16="http://schemas.microsoft.com/office/drawing/2014/main" id="{B6642A54-7432-4FA3-AF3D-8D50AF188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326"/>
              <a:ext cx="189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896" name="Line 92">
              <a:extLst>
                <a:ext uri="{FF2B5EF4-FFF2-40B4-BE49-F238E27FC236}">
                  <a16:creationId xmlns:a16="http://schemas.microsoft.com/office/drawing/2014/main" id="{376EDF98-7157-4CD2-97EB-F57C11FCB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3409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Text Box 93">
              <a:extLst>
                <a:ext uri="{FF2B5EF4-FFF2-40B4-BE49-F238E27FC236}">
                  <a16:creationId xmlns:a16="http://schemas.microsoft.com/office/drawing/2014/main" id="{50C9A711-FDA0-47C7-AE95-D8FF1F0A5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1" y="3675"/>
              <a:ext cx="187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898" name="Text Box 94">
              <a:extLst>
                <a:ext uri="{FF2B5EF4-FFF2-40B4-BE49-F238E27FC236}">
                  <a16:creationId xmlns:a16="http://schemas.microsoft.com/office/drawing/2014/main" id="{48116811-EEAD-4D5E-9E2A-0ED91B0AC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675"/>
              <a:ext cx="131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^</a:t>
              </a:r>
            </a:p>
          </p:txBody>
        </p:sp>
        <p:sp>
          <p:nvSpPr>
            <p:cNvPr id="36899" name="Text Box 95">
              <a:extLst>
                <a:ext uri="{FF2B5EF4-FFF2-40B4-BE49-F238E27FC236}">
                  <a16:creationId xmlns:a16="http://schemas.microsoft.com/office/drawing/2014/main" id="{A9FD298F-5F44-4398-897F-ED9727B62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3675"/>
              <a:ext cx="187" cy="15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900" name="Line 96">
              <a:extLst>
                <a:ext uri="{FF2B5EF4-FFF2-40B4-BE49-F238E27FC236}">
                  <a16:creationId xmlns:a16="http://schemas.microsoft.com/office/drawing/2014/main" id="{690B1502-1305-45D6-BDAE-055E94609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3758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Text Box 97">
              <a:extLst>
                <a:ext uri="{FF2B5EF4-FFF2-40B4-BE49-F238E27FC236}">
                  <a16:creationId xmlns:a16="http://schemas.microsoft.com/office/drawing/2014/main" id="{891194A5-2304-4CA9-922A-86E93D926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2730"/>
              <a:ext cx="4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列  值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0" name="Rectangle 2">
            <a:extLst>
              <a:ext uri="{FF2B5EF4-FFF2-40B4-BE49-F238E27FC236}">
                <a16:creationId xmlns:a16="http://schemas.microsoft.com/office/drawing/2014/main" id="{31D8B368-0C98-4B1E-BF8B-280AC9EE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1" name="Rectangle 23">
            <a:extLst>
              <a:ext uri="{FF2B5EF4-FFF2-40B4-BE49-F238E27FC236}">
                <a16:creationId xmlns:a16="http://schemas.microsoft.com/office/drawing/2014/main" id="{0755E500-8F55-4EED-AAB7-5BBF4C58C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97248"/>
            <a:ext cx="7772400" cy="863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稀疏矩阵的链式存储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十字链表</a:t>
            </a:r>
          </a:p>
        </p:txBody>
      </p:sp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C1255446-ABE5-481F-BF0D-51522BC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DF7AB1-B512-4FF6-B6AF-D79BDB28321C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pic>
        <p:nvPicPr>
          <p:cNvPr id="9220" name="Picture 25" descr="Snap1">
            <a:extLst>
              <a:ext uri="{FF2B5EF4-FFF2-40B4-BE49-F238E27FC236}">
                <a16:creationId xmlns:a16="http://schemas.microsoft.com/office/drawing/2014/main" id="{32CC3542-1655-41B7-BE70-18B772DB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lum contrast="10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80528" y="1932384"/>
            <a:ext cx="946785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8918" name="Object 12">
            <a:extLst>
              <a:ext uri="{FF2B5EF4-FFF2-40B4-BE49-F238E27FC236}">
                <a16:creationId xmlns:a16="http://schemas.microsoft.com/office/drawing/2014/main" id="{D1B2D8AD-D795-4EDC-96AE-E7ACDC4BC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915791"/>
              </p:ext>
            </p:extLst>
          </p:nvPr>
        </p:nvGraphicFramePr>
        <p:xfrm>
          <a:off x="6465888" y="188640"/>
          <a:ext cx="2427287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1343169" imgH="1123893" progId="Equation.DSMT4">
                  <p:embed/>
                </p:oleObj>
              </mc:Choice>
              <mc:Fallback>
                <p:oleObj name="Equation" r:id="rId5" imgW="1343169" imgH="112389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188640"/>
                        <a:ext cx="2427287" cy="187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9" name="Group 13">
            <a:extLst>
              <a:ext uri="{FF2B5EF4-FFF2-40B4-BE49-F238E27FC236}">
                <a16:creationId xmlns:a16="http://schemas.microsoft.com/office/drawing/2014/main" id="{866370A2-F576-4822-A698-662AE752E4BC}"/>
              </a:ext>
            </a:extLst>
          </p:cNvPr>
          <p:cNvGrpSpPr>
            <a:grpSpLocks/>
          </p:cNvGrpSpPr>
          <p:nvPr/>
        </p:nvGrpSpPr>
        <p:grpSpPr bwMode="auto">
          <a:xfrm>
            <a:off x="7197725" y="4684713"/>
            <a:ext cx="1838325" cy="688975"/>
            <a:chOff x="1872" y="2304"/>
            <a:chExt cx="1158" cy="434"/>
          </a:xfrm>
        </p:grpSpPr>
        <p:sp>
          <p:nvSpPr>
            <p:cNvPr id="38920" name="Text Box 14">
              <a:extLst>
                <a:ext uri="{FF2B5EF4-FFF2-40B4-BE49-F238E27FC236}">
                  <a16:creationId xmlns:a16="http://schemas.microsoft.com/office/drawing/2014/main" id="{B1C44122-B993-4D45-A185-FD5A99370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04"/>
              <a:ext cx="384" cy="21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row</a:t>
              </a:r>
            </a:p>
          </p:txBody>
        </p:sp>
        <p:sp>
          <p:nvSpPr>
            <p:cNvPr id="38921" name="Text Box 15">
              <a:extLst>
                <a:ext uri="{FF2B5EF4-FFF2-40B4-BE49-F238E27FC236}">
                  <a16:creationId xmlns:a16="http://schemas.microsoft.com/office/drawing/2014/main" id="{8C00F2E0-5EE0-4055-A8A4-EF229DEE0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2304"/>
              <a:ext cx="384" cy="21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col</a:t>
              </a:r>
            </a:p>
          </p:txBody>
        </p:sp>
        <p:sp>
          <p:nvSpPr>
            <p:cNvPr id="38922" name="Text Box 16">
              <a:extLst>
                <a:ext uri="{FF2B5EF4-FFF2-40B4-BE49-F238E27FC236}">
                  <a16:creationId xmlns:a16="http://schemas.microsoft.com/office/drawing/2014/main" id="{0011BB7F-EA35-457E-813B-C4F1B9F3B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2304"/>
              <a:ext cx="384" cy="21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val</a:t>
              </a:r>
            </a:p>
          </p:txBody>
        </p:sp>
        <p:sp>
          <p:nvSpPr>
            <p:cNvPr id="38923" name="Text Box 17">
              <a:extLst>
                <a:ext uri="{FF2B5EF4-FFF2-40B4-BE49-F238E27FC236}">
                  <a16:creationId xmlns:a16="http://schemas.microsoft.com/office/drawing/2014/main" id="{6B27AB9F-9951-49B5-9188-33015E8A6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2520"/>
              <a:ext cx="576" cy="21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down</a:t>
              </a:r>
            </a:p>
          </p:txBody>
        </p:sp>
        <p:sp>
          <p:nvSpPr>
            <p:cNvPr id="38924" name="Text Box 18">
              <a:extLst>
                <a:ext uri="{FF2B5EF4-FFF2-40B4-BE49-F238E27FC236}">
                  <a16:creationId xmlns:a16="http://schemas.microsoft.com/office/drawing/2014/main" id="{0AE4C556-D687-4622-9266-9090351B3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2520"/>
              <a:ext cx="576" cy="21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right</a:t>
              </a:r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A9B8DD1D-F106-4630-93DA-904FF19B2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>
            <a:extLst>
              <a:ext uri="{FF2B5EF4-FFF2-40B4-BE49-F238E27FC236}">
                <a16:creationId xmlns:a16="http://schemas.microsoft.com/office/drawing/2014/main" id="{6AD234D8-4D79-4C97-946C-4788FC301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6513" y="1125363"/>
            <a:ext cx="9067801" cy="56880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稀疏矩阵的链式存储 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十字链表</a:t>
            </a:r>
          </a:p>
          <a:p>
            <a:pPr marL="862013" lvl="1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十字链表是单链表的一种推广，也是一种动态存储结构</a:t>
            </a:r>
          </a:p>
          <a:p>
            <a:pPr marL="862013" lvl="1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稀疏矩阵中的每一个有效元素，用十字链表中的一个结点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(node)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</a:p>
          <a:p>
            <a:pPr marL="1333500" lvl="2">
              <a:defRPr/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defRPr/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defRPr/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row, col, </a:t>
            </a:r>
            <a:r>
              <a:rPr lang="en-US" altLang="zh-CN" sz="24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分别表示稀疏矩阵元素的行号、列号、数值</a:t>
            </a:r>
          </a:p>
          <a:p>
            <a:pPr marL="862013" lvl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Down(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下域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：链接同一列中的下一个有效元素指针</a:t>
            </a:r>
          </a:p>
          <a:p>
            <a:pPr marL="862013" lvl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right(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右域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：链接同一行中的下一个有效元素指针</a:t>
            </a:r>
          </a:p>
          <a:p>
            <a:pPr marL="862013" lvl="1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基本组成：</a:t>
            </a:r>
          </a:p>
          <a:p>
            <a:pPr marL="1333500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十字链表表头</a:t>
            </a:r>
          </a:p>
          <a:p>
            <a:pPr marL="1333500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行表头</a:t>
            </a:r>
          </a:p>
          <a:p>
            <a:pPr marL="1333500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列表头（与行表头实质上可为同一个）</a:t>
            </a:r>
          </a:p>
          <a:p>
            <a:pPr marL="1901825" lvl="3">
              <a:buFontTx/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通过将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域改为指针，</a:t>
            </a:r>
          </a:p>
          <a:p>
            <a:pPr marL="1901825" lvl="3">
              <a:buFontTx/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与头结点一起构成一个循环链表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表体（表示稀疏矩阵有效元素的所有结点）</a:t>
            </a:r>
          </a:p>
          <a:p>
            <a:pPr marL="862013" lvl="1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每一行（列）的有效元素链接成带表头结点的循环链表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defRPr/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6DCAF7C0-F53E-40B6-88B2-FB9D130B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17763C-3652-4EC2-B116-A86EDF10AFA7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39941" name="Group 26">
            <a:extLst>
              <a:ext uri="{FF2B5EF4-FFF2-40B4-BE49-F238E27FC236}">
                <a16:creationId xmlns:a16="http://schemas.microsoft.com/office/drawing/2014/main" id="{66FB536D-E8EB-42B2-88C8-37C416653D70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3845520"/>
            <a:ext cx="4676775" cy="2463800"/>
            <a:chOff x="2766" y="2604"/>
            <a:chExt cx="2946" cy="1552"/>
          </a:xfrm>
        </p:grpSpPr>
        <p:pic>
          <p:nvPicPr>
            <p:cNvPr id="29708" name="Picture 12" descr="fig 2">
              <a:extLst>
                <a:ext uri="{FF2B5EF4-FFF2-40B4-BE49-F238E27FC236}">
                  <a16:creationId xmlns:a16="http://schemas.microsoft.com/office/drawing/2014/main" id="{3F6A9849-968A-43D5-B7A4-9E057F477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30000" contrast="60000"/>
            </a:blip>
            <a:srcRect/>
            <a:stretch>
              <a:fillRect/>
            </a:stretch>
          </p:blipFill>
          <p:spPr bwMode="auto">
            <a:xfrm>
              <a:off x="3696" y="2906"/>
              <a:ext cx="2016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9" name="AutoShape 13">
              <a:extLst>
                <a:ext uri="{FF2B5EF4-FFF2-40B4-BE49-F238E27FC236}">
                  <a16:creationId xmlns:a16="http://schemas.microsoft.com/office/drawing/2014/main" id="{77695FAD-5561-4F14-BC38-FCC0D4575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46"/>
              <a:ext cx="288" cy="70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0" name="AutoShape 14">
              <a:extLst>
                <a:ext uri="{FF2B5EF4-FFF2-40B4-BE49-F238E27FC236}">
                  <a16:creationId xmlns:a16="http://schemas.microsoft.com/office/drawing/2014/main" id="{15602B49-7B44-4639-A0E9-E40C7D8F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972"/>
              <a:ext cx="249" cy="15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1" name="AutoShape 15">
              <a:extLst>
                <a:ext uri="{FF2B5EF4-FFF2-40B4-BE49-F238E27FC236}">
                  <a16:creationId xmlns:a16="http://schemas.microsoft.com/office/drawing/2014/main" id="{A3EF814F-EEB1-4BE1-B9F1-EF0AE3490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3146"/>
              <a:ext cx="1514" cy="703"/>
            </a:xfrm>
            <a:prstGeom prst="roundRect">
              <a:avLst>
                <a:gd name="adj" fmla="val 569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2" name="AutoShape 17">
              <a:extLst>
                <a:ext uri="{FF2B5EF4-FFF2-40B4-BE49-F238E27FC236}">
                  <a16:creationId xmlns:a16="http://schemas.microsoft.com/office/drawing/2014/main" id="{005A4E7B-7D83-4F2E-98CB-7273FDCBE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2972"/>
              <a:ext cx="1508" cy="159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3" name="Text Box 18">
              <a:extLst>
                <a:ext uri="{FF2B5EF4-FFF2-40B4-BE49-F238E27FC236}">
                  <a16:creationId xmlns:a16="http://schemas.microsoft.com/office/drawing/2014/main" id="{6BE2F294-2979-4CC6-B9FB-5E3E720F4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2604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列表头</a:t>
              </a:r>
            </a:p>
          </p:txBody>
        </p:sp>
        <p:sp>
          <p:nvSpPr>
            <p:cNvPr id="39954" name="Text Box 19">
              <a:extLst>
                <a:ext uri="{FF2B5EF4-FFF2-40B4-BE49-F238E27FC236}">
                  <a16:creationId xmlns:a16="http://schemas.microsoft.com/office/drawing/2014/main" id="{169B9696-209A-42D7-9AAA-A15D7F1CA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" y="2940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十字链表表头</a:t>
              </a:r>
            </a:p>
          </p:txBody>
        </p:sp>
        <p:sp>
          <p:nvSpPr>
            <p:cNvPr id="39955" name="Text Box 20">
              <a:extLst>
                <a:ext uri="{FF2B5EF4-FFF2-40B4-BE49-F238E27FC236}">
                  <a16:creationId xmlns:a16="http://schemas.microsoft.com/office/drawing/2014/main" id="{D64B27E2-1573-471B-8615-357241882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3944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行表头</a:t>
              </a:r>
            </a:p>
          </p:txBody>
        </p:sp>
        <p:sp>
          <p:nvSpPr>
            <p:cNvPr id="39956" name="Text Box 21">
              <a:extLst>
                <a:ext uri="{FF2B5EF4-FFF2-40B4-BE49-F238E27FC236}">
                  <a16:creationId xmlns:a16="http://schemas.microsoft.com/office/drawing/2014/main" id="{7592EB95-1F54-4BAE-9CE9-EF4A571CC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8" y="3944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表体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7" name="Line 22">
              <a:extLst>
                <a:ext uri="{FF2B5EF4-FFF2-40B4-BE49-F238E27FC236}">
                  <a16:creationId xmlns:a16="http://schemas.microsoft.com/office/drawing/2014/main" id="{228B4701-6A83-40D8-B9B7-7B0BFB7DD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" y="3050"/>
              <a:ext cx="22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23">
              <a:extLst>
                <a:ext uri="{FF2B5EF4-FFF2-40B4-BE49-F238E27FC236}">
                  <a16:creationId xmlns:a16="http://schemas.microsoft.com/office/drawing/2014/main" id="{D514B794-676C-4B9E-A32B-45267D412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4" y="3848"/>
              <a:ext cx="0" cy="1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24">
              <a:extLst>
                <a:ext uri="{FF2B5EF4-FFF2-40B4-BE49-F238E27FC236}">
                  <a16:creationId xmlns:a16="http://schemas.microsoft.com/office/drawing/2014/main" id="{576B36DA-9508-441D-B8A4-D01DBDFB4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848"/>
              <a:ext cx="0" cy="1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25">
              <a:extLst>
                <a:ext uri="{FF2B5EF4-FFF2-40B4-BE49-F238E27FC236}">
                  <a16:creationId xmlns:a16="http://schemas.microsoft.com/office/drawing/2014/main" id="{7FDDC60A-2740-4B98-820C-4DB2F5F0B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4" y="2798"/>
              <a:ext cx="0" cy="18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42" name="Group 33">
            <a:extLst>
              <a:ext uri="{FF2B5EF4-FFF2-40B4-BE49-F238E27FC236}">
                <a16:creationId xmlns:a16="http://schemas.microsoft.com/office/drawing/2014/main" id="{0031C6E4-B8E3-4D2F-A821-3639DE861A54}"/>
              </a:ext>
            </a:extLst>
          </p:cNvPr>
          <p:cNvGrpSpPr>
            <a:grpSpLocks/>
          </p:cNvGrpSpPr>
          <p:nvPr/>
        </p:nvGrpSpPr>
        <p:grpSpPr bwMode="auto">
          <a:xfrm>
            <a:off x="3309938" y="2349823"/>
            <a:ext cx="1909762" cy="719137"/>
            <a:chOff x="1872" y="2304"/>
            <a:chExt cx="1158" cy="434"/>
          </a:xfrm>
        </p:grpSpPr>
        <p:sp>
          <p:nvSpPr>
            <p:cNvPr id="39943" name="Text Box 34">
              <a:extLst>
                <a:ext uri="{FF2B5EF4-FFF2-40B4-BE49-F238E27FC236}">
                  <a16:creationId xmlns:a16="http://schemas.microsoft.com/office/drawing/2014/main" id="{16295900-F30B-4CE0-A43A-A9A945DB5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04"/>
              <a:ext cx="384" cy="20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row</a:t>
              </a:r>
            </a:p>
          </p:txBody>
        </p:sp>
        <p:sp>
          <p:nvSpPr>
            <p:cNvPr id="39944" name="Text Box 35">
              <a:extLst>
                <a:ext uri="{FF2B5EF4-FFF2-40B4-BE49-F238E27FC236}">
                  <a16:creationId xmlns:a16="http://schemas.microsoft.com/office/drawing/2014/main" id="{D1B0DB1C-81A3-4196-A9D3-F49F0F8AC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2304"/>
              <a:ext cx="384" cy="20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col</a:t>
              </a:r>
            </a:p>
          </p:txBody>
        </p:sp>
        <p:sp>
          <p:nvSpPr>
            <p:cNvPr id="39945" name="Text Box 36">
              <a:extLst>
                <a:ext uri="{FF2B5EF4-FFF2-40B4-BE49-F238E27FC236}">
                  <a16:creationId xmlns:a16="http://schemas.microsoft.com/office/drawing/2014/main" id="{E4E5BAC5-FC79-44D2-93C2-B782721FE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2304"/>
              <a:ext cx="384" cy="20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val</a:t>
              </a:r>
            </a:p>
          </p:txBody>
        </p:sp>
        <p:sp>
          <p:nvSpPr>
            <p:cNvPr id="39946" name="Text Box 37">
              <a:extLst>
                <a:ext uri="{FF2B5EF4-FFF2-40B4-BE49-F238E27FC236}">
                  <a16:creationId xmlns:a16="http://schemas.microsoft.com/office/drawing/2014/main" id="{431B6BF7-359B-479E-8C70-1902C8339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2520"/>
              <a:ext cx="576" cy="21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down</a:t>
              </a:r>
            </a:p>
          </p:txBody>
        </p:sp>
        <p:sp>
          <p:nvSpPr>
            <p:cNvPr id="39947" name="Text Box 38">
              <a:extLst>
                <a:ext uri="{FF2B5EF4-FFF2-40B4-BE49-F238E27FC236}">
                  <a16:creationId xmlns:a16="http://schemas.microsoft.com/office/drawing/2014/main" id="{059934CE-18B6-41E4-A881-E4F9FA76D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4" y="2520"/>
              <a:ext cx="576" cy="21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right</a:t>
              </a:r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E21026A6-2554-4103-AA71-F8F367E36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>
            <a:extLst>
              <a:ext uri="{FF2B5EF4-FFF2-40B4-BE49-F238E27FC236}">
                <a16:creationId xmlns:a16="http://schemas.microsoft.com/office/drawing/2014/main" id="{E246666D-A487-4D40-991F-51C14036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89434"/>
            <a:ext cx="9001125" cy="569595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稀疏矩阵的链式存储</a:t>
            </a:r>
          </a:p>
          <a:p>
            <a:pPr marL="862013" lvl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十字链表的初始化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262063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为了使表的结构一致，表头结点与有效元素结点的结构基本相同</a:t>
            </a:r>
          </a:p>
          <a:p>
            <a:pPr marL="1262063" lvl="2">
              <a:defRPr/>
            </a:pP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为了快速定位，表头结点的指针可用指针数组来存储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head_nodes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[x]</a:t>
            </a:r>
          </a:p>
          <a:p>
            <a:pPr marL="1262063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列表头结点用循环链表来存储，行表头与列表头使用同一节点。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033463" lvl="2" indent="0">
              <a:buFontTx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（行表头结点使用“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right”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域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列表头结点使用“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down”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域）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262063" lvl="2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十字链表的运算操作，可参看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P50-51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defRPr/>
            </a:pP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Create_Matrix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hm,m,n,head_nodes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{</a:t>
            </a: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s = max( m, n );</a:t>
            </a: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new( p )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p-&gt;row = m; p-&gt;col = n;</a:t>
            </a: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hm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p;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head_nodes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 = p;</a:t>
            </a: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for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1 to s {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new( p )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p-&gt;row = 0; p-&gt;col = 0;</a:t>
            </a: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p-&gt;right = p; p-&gt;down = p;</a:t>
            </a: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head_nodes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] = p;</a:t>
            </a: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head_nodes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[i-1]-&gt;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p;</a:t>
            </a: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}</a:t>
            </a: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head_nodes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[s]-&gt;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val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hm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862013" lvl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69C0503D-1C70-47B0-AC47-F259D18E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88BACF-CA35-4F2D-9C19-9CCA0E267E17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40965" name="Group 25">
            <a:extLst>
              <a:ext uri="{FF2B5EF4-FFF2-40B4-BE49-F238E27FC236}">
                <a16:creationId xmlns:a16="http://schemas.microsoft.com/office/drawing/2014/main" id="{96BB132F-1E3D-4FF6-B2C6-44CA262F8B99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3284538"/>
            <a:ext cx="3816350" cy="2919412"/>
            <a:chOff x="3366" y="1674"/>
            <a:chExt cx="2346" cy="2238"/>
          </a:xfrm>
        </p:grpSpPr>
        <p:pic>
          <p:nvPicPr>
            <p:cNvPr id="30726" name="Picture 11" descr="fig 2">
              <a:extLst>
                <a:ext uri="{FF2B5EF4-FFF2-40B4-BE49-F238E27FC236}">
                  <a16:creationId xmlns:a16="http://schemas.microsoft.com/office/drawing/2014/main" id="{AFED9D94-1127-4F7B-9568-912BC3FEF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lum bright="30000" contrast="60000"/>
            </a:blip>
            <a:srcRect/>
            <a:stretch>
              <a:fillRect/>
            </a:stretch>
          </p:blipFill>
          <p:spPr bwMode="auto">
            <a:xfrm>
              <a:off x="3552" y="2016"/>
              <a:ext cx="2160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67" name="AutoShape 12">
              <a:extLst>
                <a:ext uri="{FF2B5EF4-FFF2-40B4-BE49-F238E27FC236}">
                  <a16:creationId xmlns:a16="http://schemas.microsoft.com/office/drawing/2014/main" id="{3C992869-6E9E-4364-A875-DBFBA5AA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406"/>
              <a:ext cx="336" cy="111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68" name="AutoShape 13">
              <a:extLst>
                <a:ext uri="{FF2B5EF4-FFF2-40B4-BE49-F238E27FC236}">
                  <a16:creationId xmlns:a16="http://schemas.microsoft.com/office/drawing/2014/main" id="{FAA53CC1-5231-4399-B655-FF9A62777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2163"/>
              <a:ext cx="336" cy="2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69" name="AutoShape 14">
              <a:extLst>
                <a:ext uri="{FF2B5EF4-FFF2-40B4-BE49-F238E27FC236}">
                  <a16:creationId xmlns:a16="http://schemas.microsoft.com/office/drawing/2014/main" id="{739B2762-E7E5-4DC6-BC04-11257E7CC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2406"/>
              <a:ext cx="1606" cy="1113"/>
            </a:xfrm>
            <a:prstGeom prst="roundRect">
              <a:avLst>
                <a:gd name="adj" fmla="val 569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0" name="AutoShape 15">
              <a:extLst>
                <a:ext uri="{FF2B5EF4-FFF2-40B4-BE49-F238E27FC236}">
                  <a16:creationId xmlns:a16="http://schemas.microsoft.com/office/drawing/2014/main" id="{733070F1-3F73-4DEF-A601-1DBE0EC0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2163"/>
              <a:ext cx="1605" cy="2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1" name="Text Box 16">
              <a:extLst>
                <a:ext uri="{FF2B5EF4-FFF2-40B4-BE49-F238E27FC236}">
                  <a16:creationId xmlns:a16="http://schemas.microsoft.com/office/drawing/2014/main" id="{CAC55BAB-076A-4B16-A020-B7E0F94EC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0" y="1674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列表头</a:t>
              </a:r>
            </a:p>
          </p:txBody>
        </p:sp>
        <p:sp>
          <p:nvSpPr>
            <p:cNvPr id="40972" name="Text Box 17">
              <a:extLst>
                <a:ext uri="{FF2B5EF4-FFF2-40B4-BE49-F238E27FC236}">
                  <a16:creationId xmlns:a16="http://schemas.microsoft.com/office/drawing/2014/main" id="{3554A629-7E05-4249-BB0D-880C9DA04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1674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十字链表表头</a:t>
              </a:r>
            </a:p>
          </p:txBody>
        </p:sp>
        <p:sp>
          <p:nvSpPr>
            <p:cNvPr id="40973" name="Text Box 18">
              <a:extLst>
                <a:ext uri="{FF2B5EF4-FFF2-40B4-BE49-F238E27FC236}">
                  <a16:creationId xmlns:a16="http://schemas.microsoft.com/office/drawing/2014/main" id="{68E1EDD5-8CFF-417E-B7E9-6B63B1A8C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70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行表头</a:t>
              </a:r>
            </a:p>
          </p:txBody>
        </p:sp>
        <p:sp>
          <p:nvSpPr>
            <p:cNvPr id="40974" name="Text Box 19">
              <a:extLst>
                <a:ext uri="{FF2B5EF4-FFF2-40B4-BE49-F238E27FC236}">
                  <a16:creationId xmlns:a16="http://schemas.microsoft.com/office/drawing/2014/main" id="{1B83CC6B-E8F7-4104-B76C-2E431D110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70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表体</a:t>
              </a:r>
              <a:endParaRPr lang="en-US" altLang="zh-CN" sz="1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5" name="Line 20">
              <a:extLst>
                <a:ext uri="{FF2B5EF4-FFF2-40B4-BE49-F238E27FC236}">
                  <a16:creationId xmlns:a16="http://schemas.microsoft.com/office/drawing/2014/main" id="{9593654D-A08B-47AD-B450-266851C5D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1878"/>
              <a:ext cx="34" cy="28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Line 21">
              <a:extLst>
                <a:ext uri="{FF2B5EF4-FFF2-40B4-BE49-F238E27FC236}">
                  <a16:creationId xmlns:a16="http://schemas.microsoft.com/office/drawing/2014/main" id="{56143B5F-CA69-4011-BD1C-8DDAC25DD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532"/>
              <a:ext cx="0" cy="20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Line 22">
              <a:extLst>
                <a:ext uri="{FF2B5EF4-FFF2-40B4-BE49-F238E27FC236}">
                  <a16:creationId xmlns:a16="http://schemas.microsoft.com/office/drawing/2014/main" id="{1927D378-29D0-4E23-9F0E-650F68671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6" y="3532"/>
              <a:ext cx="0" cy="20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Line 23">
              <a:extLst>
                <a:ext uri="{FF2B5EF4-FFF2-40B4-BE49-F238E27FC236}">
                  <a16:creationId xmlns:a16="http://schemas.microsoft.com/office/drawing/2014/main" id="{6BD0DA3B-EC88-4AEE-AE0E-31C1FB6D0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1874"/>
              <a:ext cx="0" cy="29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1DCE346C-0F3B-4B07-8780-D1DCBEC69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19A55F22-2B7E-4644-9938-D63B71AA8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95736"/>
            <a:ext cx="7772400" cy="205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8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br>
              <a:rPr lang="en-US" altLang="zh-CN" sz="8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C814D4AA-F76A-4C3C-953A-9DB5FD02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E7F51-EE1F-43C8-9CFA-944170AD40E5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27">
            <a:extLst>
              <a:ext uri="{FF2B5EF4-FFF2-40B4-BE49-F238E27FC236}">
                <a16:creationId xmlns:a16="http://schemas.microsoft.com/office/drawing/2014/main" id="{C81DCBFD-F88C-416B-A3F1-7912DF685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23466"/>
            <a:ext cx="9036050" cy="5949950"/>
          </a:xfrm>
        </p:spPr>
        <p:txBody>
          <a:bodyPr/>
          <a:lstStyle/>
          <a:p>
            <a:pPr marL="285750" indent="-285750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数组是线性表的一种推广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线性表只有一个索引号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数据元素的位置标号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，1≤索引号≤有效长度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数组比线性表要复杂，可以有一个、两个或多个索引号</a:t>
            </a:r>
          </a:p>
          <a:p>
            <a:pPr marL="285750" indent="-285750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数组的定义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以二维数组为例，一个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列的数组可以表示为矩阵的形式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可以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 ≠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这个二维数组中的数据元素的个数为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 * n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数据元素由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行号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和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列号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两个索引号 锁定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每一行和每一列都可以看作是一个线性表</a:t>
            </a:r>
          </a:p>
          <a:p>
            <a:pPr marL="862013" lvl="1"/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/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数组与一般的线性表不同，数组的存储结构及操作运算也和线性表不同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数组的操作主要是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存取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修改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数组中的数组元素，一般不对数组进行插入元素和删除元素的操作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不同存储方式，决定了对数组操作的实现方式不同（顺序和链式存储）</a:t>
            </a:r>
          </a:p>
        </p:txBody>
      </p:sp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0E56EE7D-3D51-4AB8-9D5F-449E6626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09A73-83E5-440F-881E-04D9860B8A44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0485" name="Object 1028">
            <a:extLst>
              <a:ext uri="{FF2B5EF4-FFF2-40B4-BE49-F238E27FC236}">
                <a16:creationId xmlns:a16="http://schemas.microsoft.com/office/drawing/2014/main" id="{215C282F-316C-42CE-B476-563F6C026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415386"/>
              </p:ext>
            </p:extLst>
          </p:nvPr>
        </p:nvGraphicFramePr>
        <p:xfrm>
          <a:off x="6494463" y="3262610"/>
          <a:ext cx="22542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323959" imgH="923911" progId="Equation.DSMT4">
                  <p:embed/>
                </p:oleObj>
              </mc:Choice>
              <mc:Fallback>
                <p:oleObj name="Equation" r:id="rId4" imgW="1323959" imgH="923911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3262610"/>
                        <a:ext cx="22542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AABDED29-9BEB-4A03-9226-C90D6223E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>
            <a:extLst>
              <a:ext uri="{FF2B5EF4-FFF2-40B4-BE49-F238E27FC236}">
                <a16:creationId xmlns:a16="http://schemas.microsoft.com/office/drawing/2014/main" id="{369C4A38-0279-4142-A50A-03C7F2D49A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97371"/>
            <a:ext cx="9036050" cy="5688013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数组的种类</a:t>
            </a:r>
          </a:p>
          <a:p>
            <a:pPr marL="862013" lvl="1"/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一般数组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，即常规数组</a:t>
            </a:r>
          </a:p>
          <a:p>
            <a:pPr marL="862013" lvl="1"/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特殊结构的数组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上三角阵、下三角阵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对称矩阵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对角阵</a:t>
            </a:r>
          </a:p>
          <a:p>
            <a:pPr marL="862013" lvl="1"/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稀疏矩阵</a:t>
            </a:r>
          </a:p>
          <a:p>
            <a:pPr marL="1333500" lvl="2"/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数组的存储方式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顺序存储方式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链式存储方式</a:t>
            </a:r>
          </a:p>
          <a:p>
            <a:pPr marL="862013" lvl="1"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特殊结构的数组、大型数组、稀疏矩阵通常采用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压缩存储方式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（仅存储非0元素，以节省空间）。</a:t>
            </a:r>
          </a:p>
        </p:txBody>
      </p:sp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0E428F20-6248-4F31-91BE-111F3398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92C201-B10C-4C52-8143-49A51E5544A9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228B842B-4931-4531-8F1F-2442BE780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1638" y="2246313"/>
          <a:ext cx="2141537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4" imgW="1323959" imgH="923911" progId="Equation.DSMT4">
                  <p:embed/>
                </p:oleObj>
              </mc:Choice>
              <mc:Fallback>
                <p:oleObj name="Equation" r:id="rId4" imgW="1323959" imgH="92391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2246313"/>
                        <a:ext cx="2141537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E975DB53-49B7-4755-9150-902D8BADF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7225" y="2246313"/>
          <a:ext cx="2052638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6" imgW="1276318" imgH="923911" progId="Equation.DSMT4">
                  <p:embed/>
                </p:oleObj>
              </mc:Choice>
              <mc:Fallback>
                <p:oleObj name="Equation" r:id="rId6" imgW="1276318" imgH="92391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2246313"/>
                        <a:ext cx="2052638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A2C45659-81A3-4154-8D41-DC93625A3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736975"/>
          <a:ext cx="2049463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8" imgW="1276318" imgH="923911" progId="Equation.DSMT4">
                  <p:embed/>
                </p:oleObj>
              </mc:Choice>
              <mc:Fallback>
                <p:oleObj name="Equation" r:id="rId8" imgW="1276318" imgH="92391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736975"/>
                        <a:ext cx="2049463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3E202214-B8C0-43EF-AACB-DC5FC540A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75" y="3789363"/>
          <a:ext cx="153987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10" imgW="971646" imgH="895506" progId="Equation.DSMT4">
                  <p:embed/>
                </p:oleObj>
              </mc:Choice>
              <mc:Fallback>
                <p:oleObj name="Equation" r:id="rId10" imgW="971646" imgH="8955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75" y="3789363"/>
                        <a:ext cx="1539875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AF8E556F-D915-43AE-993A-ED2DBEA6C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>
            <a:extLst>
              <a:ext uri="{FF2B5EF4-FFF2-40B4-BE49-F238E27FC236}">
                <a16:creationId xmlns:a16="http://schemas.microsoft.com/office/drawing/2014/main" id="{B4D05BE5-18E2-4238-AE08-9A3A77328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980728"/>
            <a:ext cx="8856663" cy="575786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数组的顺序存储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不论数组的维数是二维、三维还是多维，数组中的元素都是按一定的排序机制线性存储在计算机内存中。对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二维数组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而言，排序的机制有两种：</a:t>
            </a:r>
          </a:p>
          <a:p>
            <a:pPr marL="862013" lvl="1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按行优先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顺序存放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先排右下标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LOC( </a:t>
            </a:r>
            <a:r>
              <a:rPr lang="en-US" altLang="zh-CN" sz="24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) = LOC(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) + (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– 1 ) * n + ( j – 1 )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  <a:buFontTx/>
              <a:buNone/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按列优先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顺序存放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先排左下标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LOC( </a:t>
            </a:r>
            <a:r>
              <a:rPr lang="en-US" altLang="zh-CN" sz="24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) = LOC(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) + ( j – 1 ) * m + (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– 1 )</a:t>
            </a:r>
          </a:p>
          <a:p>
            <a:pPr marL="862013" lvl="1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 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对多维数组，其排列的规律是一样的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 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对于顺序存储，相当于把数组变换为线性表</a:t>
            </a:r>
            <a:endParaRPr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C4D517C5-DDD0-49B1-A5DA-B3E1ADB1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2F95D-AE42-4731-A754-CC969F5A4682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4581" name="Object 8">
            <a:extLst>
              <a:ext uri="{FF2B5EF4-FFF2-40B4-BE49-F238E27FC236}">
                <a16:creationId xmlns:a16="http://schemas.microsoft.com/office/drawing/2014/main" id="{2B12524A-B679-4A4A-A55B-DAAF62A6F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2054225"/>
          <a:ext cx="18732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4" imgW="981251" imgH="466753" progId="Equation.DSMT4">
                  <p:embed/>
                </p:oleObj>
              </mc:Choice>
              <mc:Fallback>
                <p:oleObj name="Equation" r:id="rId4" imgW="981251" imgH="46675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054225"/>
                        <a:ext cx="187325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9">
            <a:extLst>
              <a:ext uri="{FF2B5EF4-FFF2-40B4-BE49-F238E27FC236}">
                <a16:creationId xmlns:a16="http://schemas.microsoft.com/office/drawing/2014/main" id="{E2F430C4-4B29-4710-8E85-D2E9A3F91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3775" y="4081463"/>
          <a:ext cx="38766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6" imgW="1895651" imgH="237983" progId="Equation.DSMT4">
                  <p:embed/>
                </p:oleObj>
              </mc:Choice>
              <mc:Fallback>
                <p:oleObj name="Equation" r:id="rId6" imgW="1895651" imgH="23798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4081463"/>
                        <a:ext cx="38766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0">
            <a:extLst>
              <a:ext uri="{FF2B5EF4-FFF2-40B4-BE49-F238E27FC236}">
                <a16:creationId xmlns:a16="http://schemas.microsoft.com/office/drawing/2014/main" id="{B2A73432-6211-45ED-9BA7-0735699C0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825" y="5495925"/>
          <a:ext cx="3876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8" imgW="1895651" imgH="237983" progId="Equation.DSMT4">
                  <p:embed/>
                </p:oleObj>
              </mc:Choice>
              <mc:Fallback>
                <p:oleObj name="Equation" r:id="rId8" imgW="1895651" imgH="23798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5495925"/>
                        <a:ext cx="3876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4F9733D9-5938-46B0-9709-32751C32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4624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>
            <a:extLst>
              <a:ext uri="{FF2B5EF4-FFF2-40B4-BE49-F238E27FC236}">
                <a16:creationId xmlns:a16="http://schemas.microsoft.com/office/drawing/2014/main" id="{0597FBA4-E3F4-43C5-9B51-E9509698A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24483"/>
            <a:ext cx="8856663" cy="5876925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数组的顺序存储</a:t>
            </a:r>
          </a:p>
          <a:p>
            <a:pPr marL="862013" lvl="1">
              <a:spcAft>
                <a:spcPct val="2000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特殊矩阵的存储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压缩存储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，不存储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元素等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，自学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P45(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不论如何存储，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关键是计算元素</a:t>
            </a:r>
            <a:r>
              <a:rPr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的地址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62013" lvl="1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例如：</a:t>
            </a:r>
          </a:p>
          <a:p>
            <a:pPr marL="1333500" lvl="2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下三角阵：</a:t>
            </a:r>
          </a:p>
          <a:p>
            <a:pPr marL="1901825" lvl="3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若将非零元素按行优先存放</a:t>
            </a:r>
          </a:p>
          <a:p>
            <a:pPr marL="1901825" lvl="3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ja-JP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ja-JP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22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31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32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33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,…,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n1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n2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,…, </a:t>
            </a:r>
            <a:r>
              <a:rPr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nn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1901825" lvl="3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求取非零元素 </a:t>
            </a:r>
            <a:r>
              <a:rPr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i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的地址如下：</a:t>
            </a:r>
          </a:p>
          <a:p>
            <a:pPr marL="1901825" lvl="3"/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688609E4-F2E7-4616-99A4-F4A8813C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463350-0EA7-43F3-91DC-5242030CF7CD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6629" name="Object 27">
            <a:extLst>
              <a:ext uri="{FF2B5EF4-FFF2-40B4-BE49-F238E27FC236}">
                <a16:creationId xmlns:a16="http://schemas.microsoft.com/office/drawing/2014/main" id="{8D74DF8E-FC4A-4ECB-BE15-420FE0466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334940"/>
              </p:ext>
            </p:extLst>
          </p:nvPr>
        </p:nvGraphicFramePr>
        <p:xfrm>
          <a:off x="6583363" y="3087067"/>
          <a:ext cx="2435225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4" imgW="1266713" imgH="923911" progId="Equation.DSMT4">
                  <p:embed/>
                </p:oleObj>
              </mc:Choice>
              <mc:Fallback>
                <p:oleObj name="Equation" r:id="rId4" imgW="1266713" imgH="923911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3087067"/>
                        <a:ext cx="2435225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28">
            <a:extLst>
              <a:ext uri="{FF2B5EF4-FFF2-40B4-BE49-F238E27FC236}">
                <a16:creationId xmlns:a16="http://schemas.microsoft.com/office/drawing/2014/main" id="{6F0CCECE-F61C-4E78-8133-15A3C71A2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71417"/>
              </p:ext>
            </p:extLst>
          </p:nvPr>
        </p:nvGraphicFramePr>
        <p:xfrm>
          <a:off x="1954213" y="4958730"/>
          <a:ext cx="42021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6" imgW="2524205" imgH="590735" progId="Equation.DSMT4">
                  <p:embed/>
                </p:oleObj>
              </mc:Choice>
              <mc:Fallback>
                <p:oleObj name="Equation" r:id="rId6" imgW="2524205" imgH="590735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958730"/>
                        <a:ext cx="420211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19BA42BA-3484-4BFC-BED4-E47C6743B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>
            <a:extLst>
              <a:ext uri="{FF2B5EF4-FFF2-40B4-BE49-F238E27FC236}">
                <a16:creationId xmlns:a16="http://schemas.microsoft.com/office/drawing/2014/main" id="{82AF7072-CC4E-42B5-8840-310C9902B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833" y="1340769"/>
            <a:ext cx="8856663" cy="5256584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数组的顺序存储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稀疏矩阵的存储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矩阵的应用十分广泛，特别是在科学计算上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随着计算规模的扩大，矩阵的规模也越来越大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有时，矩阵的规模虽然大（矩阵的数据元素的数目很大），但非0元素所占的比例却很小，有的甚至只有0元素的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％－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％ 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非0元素称为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有效元素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，0元素称为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空元素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或者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无效元素</a:t>
            </a:r>
          </a:p>
          <a:p>
            <a:pPr marL="1333500" lvl="2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有效元素的数目远小于空元素的数目，这样的矩阵称为稀疏矩阵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为了节省存储空间，可以只存储有效元素，从而避免由于大量空元素进行的无意义的操作和运算</a:t>
            </a:r>
          </a:p>
          <a:p>
            <a:pPr marL="1333500" lvl="2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需要解决的问题</a:t>
            </a:r>
          </a:p>
          <a:p>
            <a:pPr marL="1901825" lvl="3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如何存储数据元素</a:t>
            </a:r>
          </a:p>
          <a:p>
            <a:pPr marL="1901825" lvl="3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如何进行运算</a:t>
            </a:r>
          </a:p>
        </p:txBody>
      </p:sp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C6D89DFA-C0FD-47A4-A64F-E720274F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B3EDE-80EB-489C-A320-01753BE2BB45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3824A2-ECFF-4B33-858C-06272036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5136128-BA5C-40D7-AF55-A9F13D77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6" y="1135574"/>
            <a:ext cx="7371428" cy="4885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984A51-3315-4229-AACF-117675B0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19" y="1761961"/>
            <a:ext cx="6876190" cy="389523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EF4DF6A-7E6F-43E4-9FD1-E77D6867F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6117595"/>
            <a:ext cx="76354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在实践中，大多数大型矩阵都是稀疏的——几乎所有的项都为零。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zh-CN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kumimoji="0" lang="zh-CN" altLang="zh-CN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《线性代数介绍》（Introduction to Linear Algebra），2016年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C3F0BB-B150-41FF-B2AF-E299BDC5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>
            <a:extLst>
              <a:ext uri="{FF2B5EF4-FFF2-40B4-BE49-F238E27FC236}">
                <a16:creationId xmlns:a16="http://schemas.microsoft.com/office/drawing/2014/main" id="{2AC0400F-A766-4863-B6FE-385B0F5BEC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68760"/>
            <a:ext cx="5903913" cy="5876925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8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三元组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表示稀疏矩阵</a:t>
            </a:r>
          </a:p>
          <a:p>
            <a:pPr marL="862013" lvl="1">
              <a:buFontTx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在矩阵中，我们不仅要知道一个数据元素的值，还要知道它的位置。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buFontTx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在稀疏矩阵的存储中，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对行列信息的不同处理方式，构成了不同的存储方式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用（行号，列号，值）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三元组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的形式表示一个数组元素</a:t>
            </a:r>
          </a:p>
          <a:p>
            <a:pPr marL="862013" lvl="1"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三元组的实质是一个线性表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，每个三元组中的元素由三个数据项构成，分别存储所占行号、列号和相应的值</a:t>
            </a:r>
          </a:p>
          <a:p>
            <a:pPr marL="862013" lvl="1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采用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行优先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的顺序存储矩阵中的非零元素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如果稀疏矩阵的一个数据元素所占用的存储单元的数目为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bytes，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行号和列号分别占用 4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bytes，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则存储一个稀疏矩阵的元素需要占用 (4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+4+S) bytes;</a:t>
            </a:r>
          </a:p>
          <a:p>
            <a:pPr marL="862013" lvl="1"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假设一个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m×n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的稀疏矩阵的有效元素个数为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则所占用的三元组线性表的存储空间为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= N*(4+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+S) bytes；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 &lt; S*(m*n)，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用三元组的形式存储稀疏矩阵才有意义</a:t>
            </a:r>
          </a:p>
        </p:txBody>
      </p:sp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2FDD1609-0A99-4A70-81A6-F2B3528D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DE162-35E3-495A-BF09-3E1D283E2455}" type="slidenum">
              <a:rPr lang="zh-CN" altLang="en-US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29701" name="Object 40">
            <a:extLst>
              <a:ext uri="{FF2B5EF4-FFF2-40B4-BE49-F238E27FC236}">
                <a16:creationId xmlns:a16="http://schemas.microsoft.com/office/drawing/2014/main" id="{A867E798-94CE-45B8-888C-A33CC66AC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7600" y="1298575"/>
          <a:ext cx="264795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1343169" imgH="1123893" progId="Equation.DSMT4">
                  <p:embed/>
                </p:oleObj>
              </mc:Choice>
              <mc:Fallback>
                <p:oleObj name="Equation" r:id="rId4" imgW="1343169" imgH="1123893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1298575"/>
                        <a:ext cx="264795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0" name="Group 108">
            <a:extLst>
              <a:ext uri="{FF2B5EF4-FFF2-40B4-BE49-F238E27FC236}">
                <a16:creationId xmlns:a16="http://schemas.microsoft.com/office/drawing/2014/main" id="{E1A425A5-BDF7-4712-ACFA-B4A75EDE7D60}"/>
              </a:ext>
            </a:extLst>
          </p:cNvPr>
          <p:cNvGraphicFramePr>
            <a:graphicFrameLocks noGrp="1"/>
          </p:cNvGraphicFramePr>
          <p:nvPr/>
        </p:nvGraphicFramePr>
        <p:xfrm>
          <a:off x="6300788" y="3949700"/>
          <a:ext cx="2592387" cy="235109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行号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列号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AutoShape 4">
            <a:extLst>
              <a:ext uri="{FF2B5EF4-FFF2-40B4-BE49-F238E27FC236}">
                <a16:creationId xmlns:a16="http://schemas.microsoft.com/office/drawing/2014/main" id="{1CE05E9F-E364-4705-BFA9-B7232F671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2" y="3949700"/>
            <a:ext cx="360089" cy="27146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98A3F04-6329-4D1F-A384-67363BA27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662" y="37861"/>
            <a:ext cx="2809875" cy="1312862"/>
          </a:xfrm>
          <a:prstGeom prst="cloudCallout">
            <a:avLst>
              <a:gd name="adj1" fmla="val -21074"/>
              <a:gd name="adj2" fmla="val 6639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特点：</a:t>
            </a:r>
            <a:endParaRPr lang="en-US" altLang="zh-CN" sz="14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行号按升序排列，</a:t>
            </a:r>
            <a:endParaRPr lang="en-US" altLang="zh-CN" sz="14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行号相同的条件下，列号按升序排列。</a:t>
            </a:r>
            <a:endParaRPr lang="en-US" altLang="zh-CN" sz="14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5143EA1-CD85-4A49-A8F3-30E7DB0A2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>
            <a:extLst>
              <a:ext uri="{FF2B5EF4-FFF2-40B4-BE49-F238E27FC236}">
                <a16:creationId xmlns:a16="http://schemas.microsoft.com/office/drawing/2014/main" id="{4434A447-46B7-4F47-8CCF-C57679A2D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40768"/>
            <a:ext cx="6335713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8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用三元组表示稀疏矩阵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当访问稀疏矩阵中的元素时，要先查三元组线性表的行号，再查相应的列号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以矩阵的转置运算为例，说明如何访问三元组形式的稀疏矩阵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TransMatrix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A, B )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if ( N ≠ 0 ) then {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q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← 1   // q 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为转置以后的三元组的行号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for col = 1 to n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for p = 1 to N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if A[p].j = col then {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B[q].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← A[p].j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B[q].j ← A[p].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B[q].value ← A[p].value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 = q + 1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}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end( p )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end(col)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}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return</a:t>
            </a:r>
          </a:p>
          <a:p>
            <a:pPr marL="862013" lvl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m×n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的稀疏矩阵，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n×m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的稀疏矩阵</a:t>
            </a:r>
          </a:p>
        </p:txBody>
      </p:sp>
      <p:graphicFrame>
        <p:nvGraphicFramePr>
          <p:cNvPr id="20" name="Group 124">
            <a:extLst>
              <a:ext uri="{FF2B5EF4-FFF2-40B4-BE49-F238E27FC236}">
                <a16:creationId xmlns:a16="http://schemas.microsoft.com/office/drawing/2014/main" id="{D75EBE61-03F7-4A45-A516-DB23B6E153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470479"/>
              </p:ext>
            </p:extLst>
          </p:nvPr>
        </p:nvGraphicFramePr>
        <p:xfrm>
          <a:off x="6228184" y="3592909"/>
          <a:ext cx="2807868" cy="2773381"/>
        </p:xfrm>
        <a:graphic>
          <a:graphicData uri="http://schemas.openxmlformats.org/drawingml/2006/table">
            <a:tbl>
              <a:tblPr/>
              <a:tblGrid>
                <a:gridCol w="93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行号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列号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Group 125">
            <a:extLst>
              <a:ext uri="{FF2B5EF4-FFF2-40B4-BE49-F238E27FC236}">
                <a16:creationId xmlns:a16="http://schemas.microsoft.com/office/drawing/2014/main" id="{0CEDC8C0-C0F6-4934-AE60-E778DA205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574822"/>
              </p:ext>
            </p:extLst>
          </p:nvPr>
        </p:nvGraphicFramePr>
        <p:xfrm>
          <a:off x="6372201" y="583009"/>
          <a:ext cx="2663850" cy="2773381"/>
        </p:xfrm>
        <a:graphic>
          <a:graphicData uri="http://schemas.openxmlformats.org/drawingml/2006/table">
            <a:tbl>
              <a:tblPr/>
              <a:tblGrid>
                <a:gridCol w="834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行号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列号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灯片编号占位符 7">
            <a:extLst>
              <a:ext uri="{FF2B5EF4-FFF2-40B4-BE49-F238E27FC236}">
                <a16:creationId xmlns:a16="http://schemas.microsoft.com/office/drawing/2014/main" id="{E4E8FE8E-AB22-4C2E-8538-30136704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32D948-F217-4DBB-989C-32D821B03E2E}" type="slidenum">
              <a:rPr lang="zh-CN" altLang="en-US" sz="1400" b="0" smtClean="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D363336B-D79D-4EFE-BF69-5400AEE98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3.3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数组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先进半导体制程课程-1</Template>
  <TotalTime>32335</TotalTime>
  <Words>2498</Words>
  <Application>Microsoft Office PowerPoint</Application>
  <PresentationFormat>全屏显示(4:3)</PresentationFormat>
  <Paragraphs>402</Paragraphs>
  <Slides>17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华文宋体</vt:lpstr>
      <vt:lpstr>华文中宋</vt:lpstr>
      <vt:lpstr>宋体</vt:lpstr>
      <vt:lpstr>Arial</vt:lpstr>
      <vt:lpstr>Calibri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 </vt:lpstr>
    </vt:vector>
  </TitlesOfParts>
  <Company>The Hong Kong Polytechnic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Computing</dc:title>
  <dc:creator>Department of Computing</dc:creator>
  <cp:lastModifiedBy>zhanglei</cp:lastModifiedBy>
  <cp:revision>1075</cp:revision>
  <dcterms:created xsi:type="dcterms:W3CDTF">1999-12-08T03:20:02Z</dcterms:created>
  <dcterms:modified xsi:type="dcterms:W3CDTF">2023-05-18T10:34:03Z</dcterms:modified>
</cp:coreProperties>
</file>