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7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0" r:id="rId25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FF"/>
    <a:srgbClr val="FF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0065" autoAdjust="0"/>
  </p:normalViewPr>
  <p:slideViewPr>
    <p:cSldViewPr>
      <p:cViewPr varScale="1">
        <p:scale>
          <a:sx n="108" d="100"/>
          <a:sy n="108" d="100"/>
        </p:scale>
        <p:origin x="1626" y="132"/>
      </p:cViewPr>
      <p:guideLst>
        <p:guide orient="horz"/>
        <p:guide pos="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58" y="-78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E2E0393-9907-4575-95A9-69CF87E3FB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C5C3F5F-67AE-4A9E-87D9-5DA86B24DC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8F802D0E-ED7C-4643-BE23-FCDA7607FB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EDA13677-63A0-44B0-80EC-DE09D6AB61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C90BD823-B8D6-4ADE-84A9-3CEA2BFF52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489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831944D-F38A-4696-B379-2D03D19EE0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7090FB-D936-4502-A05D-BE8AAADD08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C97DA10F-C011-41EC-BDD2-55224C25F2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1F10A55-6C1F-4A90-967A-981ECBDF33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982436D-2D10-4873-8609-1EEF4D7242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7EE5DA0-10A8-4437-BCE2-AF4B1BCA15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03F04405-EA44-417B-A0F7-F7A04B49D8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016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F425F08-72CA-47EE-B4B3-0EB38E425C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36155AB-F260-400B-B39E-D4AD86CB06BD}" type="slidenum">
              <a:rPr lang="zh-CN" altLang="en-US" sz="1200"/>
              <a:pPr/>
              <a:t>1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141A33E-D264-4B23-9A81-0531040187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CE41C88-8FE1-4FF4-81C4-482C19EC8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54519B2B-826C-4859-941A-81C843127E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675D407B-FE52-4E75-AED8-C2DBEF31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用到堆、线性表、矩阵、还用到后面要讲的检索。</a:t>
            </a:r>
            <a:endParaRPr lang="en-US" altLang="zh-CN" dirty="0"/>
          </a:p>
          <a:p>
            <a:r>
              <a:rPr lang="zh-CN" altLang="en-US" dirty="0"/>
              <a:t>邻接矩阵用来判断是否相邻区域有相同色号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47ACAEDF-BF6B-4B44-9D52-7A7D0079D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1BB23A3-F690-42A6-89DD-E3BE592DD0C4}" type="slidenum">
              <a:rPr lang="zh-CN" altLang="en-US" sz="1200"/>
              <a:pPr/>
              <a:t>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AF5035BF-C80C-4057-803F-638BB62DA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990F8DFC-ECED-4571-B794-176A0B63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696BEA3D-C856-459C-85CE-2CB949857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6798735-796B-4864-AA90-E88069209A3E}" type="slidenum">
              <a:rPr lang="zh-CN" altLang="en-US" sz="1200"/>
              <a:pPr/>
              <a:t>15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370D1D81-827D-4F81-A4CA-098F2EC7F2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DE15537C-3D2F-43C1-90DB-CC1DE7B5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初始状态的时候，</a:t>
            </a:r>
            <a:r>
              <a:rPr lang="en-US" altLang="zh-CN">
                <a:solidFill>
                  <a:schemeClr val="tx2"/>
                </a:solidFill>
              </a:rPr>
              <a:t>front = rear = 0, </a:t>
            </a:r>
            <a:r>
              <a:rPr lang="zh-CN" altLang="en-US">
                <a:solidFill>
                  <a:schemeClr val="tx2"/>
                </a:solidFill>
              </a:rPr>
              <a:t>都指向</a:t>
            </a:r>
            <a:r>
              <a:rPr lang="en-US" altLang="zh-CN">
                <a:solidFill>
                  <a:schemeClr val="tx2"/>
                </a:solidFill>
              </a:rPr>
              <a:t>Q[0]</a:t>
            </a:r>
            <a:r>
              <a:rPr lang="zh-CN" altLang="en-US">
                <a:solidFill>
                  <a:schemeClr val="tx2"/>
                </a:solidFill>
              </a:rPr>
              <a:t>的位置。初始化的队列，画图来表示。</a:t>
            </a:r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423B0916-CC3F-4331-A26C-24EACF95B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033858-6391-468E-9DC8-C52950817D93}" type="slidenum">
              <a:rPr lang="zh-CN" altLang="en-US" sz="1200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0974E4E4-46FA-4064-AB14-3B161E1241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F83029D0-1EC9-44DF-A495-C6072DAF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A3460CB5-9820-485C-812F-0BA3B2202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123994-4866-4611-99AB-DCDA9F8F7BF7}" type="slidenum">
              <a:rPr lang="zh-CN" altLang="en-US" sz="1200"/>
              <a:pPr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F167E2E6-09C5-4DE1-AE26-C39A859DE9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E75C9DA3-3E4B-4B0A-9004-C42A245E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注意这里的链式存储结构中，包含一个“头结点”，假设队列包含头结点。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5CE88C0D-8726-4823-95FB-30995F38C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6A503D-4439-4432-AB2C-78FDFE8F98EE}" type="slidenum">
              <a:rPr lang="zh-CN" altLang="en-US" sz="1200"/>
              <a:pPr/>
              <a:t>18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14B252DC-3632-4971-99F9-08A2AC492B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A495F1F1-E2EE-4CD4-B772-7C6B24EB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934A0070-7C3E-4864-98EC-18346BF5F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98FB72-DC43-466D-9448-F3B44EBF2ACA}" type="slidenum">
              <a:rPr lang="zh-CN" altLang="en-US" sz="1200"/>
              <a:pPr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04405-EA44-417B-A0F7-F7A04B49D8B8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713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BFF63967-3466-4AB8-802C-2713E74DFC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8C25ABB1-A135-42E2-9346-A611D05AD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例如：国家领导人的会议安排问题，不能让国家领导人在同一时刻参加两个会议。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5B8665D1-C181-40DF-938E-B8131AAAB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72C0591-DB75-4465-930B-E218EE5E4C67}" type="slidenum">
              <a:rPr lang="zh-CN" altLang="en-US" sz="1200"/>
              <a:pPr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59E6CDE2-E5F9-47DD-BFB7-756AE81E3C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B8656A02-E87B-488E-9EFC-452400834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A01293AB-C548-429A-9424-66C617F42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DB8BC0-5440-4BAE-BC19-4A3F7CF71036}" type="slidenum">
              <a:rPr lang="zh-CN" altLang="en-US" sz="120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DC92171E-0168-4621-9A57-45AD333C2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474E7F-2B38-44EB-9941-92FA42346F8D}" type="slidenum">
              <a:rPr lang="zh-CN" altLang="en-US" sz="1200"/>
              <a:pPr/>
              <a:t>24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0D85561-33EB-49DE-83F5-2957EB200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045DF0C-B7F9-4A65-AA5A-175D539E6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E2B7D4E5-25E8-42E3-AE03-EBED8F466D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4DE8EC36-8E2C-421E-AC74-940F3722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271A0177-B0DF-4C37-BB71-7A9C14FE2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E046714-040F-43FF-A3A8-C3A1730DBA6C}" type="slidenum">
              <a:rPr lang="zh-CN" altLang="en-US" sz="120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8EBB783-9FE3-48F1-A9FA-6ED7A90237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4B36B202-ED85-4DE6-A1D7-9568C21B9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把栈看做是一个分配池。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B06FC6D8-40E1-4A13-AC59-963B1BD26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AFE59B-3B71-44EA-A165-3596F305BB49}" type="slidenum">
              <a:rPr lang="zh-CN" altLang="en-US" sz="120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2CC9A303-F9AE-49DB-8856-CBD2833811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4890F089-C0F3-4F3E-B5AE-9BC2CCD0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走迷宫问题。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51F0F5AF-43F8-432C-8B54-31483738A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1634C7-48D7-43CD-94EE-28E3C422E731}" type="slidenum">
              <a:rPr lang="zh-CN" altLang="en-US" sz="120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**</a:t>
            </a:r>
            <a:r>
              <a:rPr lang="zh-CN" altLang="en-US" dirty="0"/>
              <a:t>代表 乘幂 优先数最大 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建立</a:t>
            </a:r>
            <a:r>
              <a:rPr lang="en-US" altLang="zh-CN" dirty="0"/>
              <a:t>2</a:t>
            </a:r>
            <a:r>
              <a:rPr lang="zh-CN" altLang="en-US" dirty="0"/>
              <a:t>个栈，用于存放操作数和运算符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04405-EA44-417B-A0F7-F7A04B49D8B8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52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CAB7AC1A-B3AE-43B6-9422-496BB26A86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FEDC8BA6-6C46-4D0A-A194-41FE60C5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06BB9550-038B-4951-B5C5-E1E01F89F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505DA0-0529-45AB-9E76-E1907EE616E6}" type="slidenum">
              <a:rPr lang="zh-CN" altLang="en-US" sz="1200"/>
              <a:pPr/>
              <a:t>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9778A079-63FE-4009-8017-644AC8569E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FE0668BE-E194-4D3A-A7DF-7729321E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假设我们编写的程序由一个主程序和一些子程序组成，主程序在执行过程中要条用相应的子程序</a:t>
            </a:r>
            <a:endParaRPr lang="en-US" altLang="zh-CN" dirty="0"/>
          </a:p>
          <a:p>
            <a:r>
              <a:rPr lang="zh-CN" altLang="en-US" dirty="0"/>
              <a:t>程序参数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例如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各寄存器的状态等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 </a:t>
            </a:r>
            <a:r>
              <a:rPr lang="en-US" altLang="zh-CN" dirty="0"/>
              <a:t>16</a:t>
            </a:r>
            <a:r>
              <a:rPr lang="zh-CN" altLang="en-US" dirty="0"/>
              <a:t>位寄存器组</a:t>
            </a:r>
            <a:r>
              <a:rPr lang="en-US" altLang="zh-CN" dirty="0"/>
              <a:t>. 16</a:t>
            </a:r>
            <a:r>
              <a:rPr lang="zh-CN" altLang="en-US" dirty="0"/>
              <a:t>位</a:t>
            </a:r>
            <a:r>
              <a:rPr lang="en-US" altLang="zh-CN" dirty="0"/>
              <a:t>CPU</a:t>
            </a:r>
            <a:r>
              <a:rPr lang="zh-CN" altLang="en-US" dirty="0"/>
              <a:t>所含有的寄存器有：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4</a:t>
            </a:r>
            <a:r>
              <a:rPr lang="zh-CN" altLang="en-US" dirty="0"/>
              <a:t>个数据寄存器</a:t>
            </a:r>
            <a:r>
              <a:rPr lang="en-US" altLang="zh-CN" dirty="0"/>
              <a:t>(AX</a:t>
            </a:r>
            <a:r>
              <a:rPr lang="zh-CN" altLang="en-US" dirty="0"/>
              <a:t>、</a:t>
            </a:r>
            <a:r>
              <a:rPr lang="en-US" altLang="zh-CN" dirty="0"/>
              <a:t>BX</a:t>
            </a:r>
            <a:r>
              <a:rPr lang="zh-CN" altLang="en-US" dirty="0"/>
              <a:t>、</a:t>
            </a:r>
            <a:r>
              <a:rPr lang="en-US" altLang="zh-CN" dirty="0"/>
              <a:t>CX</a:t>
            </a:r>
            <a:r>
              <a:rPr lang="zh-CN" altLang="en-US" dirty="0"/>
              <a:t>和</a:t>
            </a:r>
            <a:r>
              <a:rPr lang="en-US" altLang="zh-CN" dirty="0"/>
              <a:t>DX)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个变址和指针寄存器</a:t>
            </a:r>
            <a:r>
              <a:rPr lang="en-US" altLang="zh-CN" dirty="0"/>
              <a:t>(SI</a:t>
            </a:r>
            <a:r>
              <a:rPr lang="zh-CN" altLang="en-US" dirty="0"/>
              <a:t>和</a:t>
            </a:r>
            <a:r>
              <a:rPr lang="en-US" altLang="zh-CN" dirty="0"/>
              <a:t>DI) 2</a:t>
            </a:r>
            <a:r>
              <a:rPr lang="zh-CN" altLang="en-US" dirty="0"/>
              <a:t>个指针寄存器</a:t>
            </a:r>
            <a:r>
              <a:rPr lang="en-US" altLang="zh-CN" dirty="0"/>
              <a:t>(SP</a:t>
            </a:r>
            <a:r>
              <a:rPr lang="zh-CN" altLang="en-US" dirty="0"/>
              <a:t>和</a:t>
            </a:r>
            <a:r>
              <a:rPr lang="en-US" altLang="zh-CN" dirty="0"/>
              <a:t>BP)</a:t>
            </a:r>
            <a:br>
              <a:rPr lang="en-US" altLang="zh-CN" dirty="0"/>
            </a:br>
            <a:r>
              <a:rPr lang="en-US" altLang="zh-CN" dirty="0"/>
              <a:t>4</a:t>
            </a:r>
            <a:r>
              <a:rPr lang="zh-CN" altLang="en-US" dirty="0"/>
              <a:t>个段寄存器</a:t>
            </a:r>
            <a:r>
              <a:rPr lang="en-US" altLang="zh-CN" dirty="0"/>
              <a:t>(ES</a:t>
            </a:r>
            <a:r>
              <a:rPr lang="zh-CN" altLang="en-US" dirty="0"/>
              <a:t>、</a:t>
            </a:r>
            <a:r>
              <a:rPr lang="en-US" altLang="zh-CN" dirty="0"/>
              <a:t>CS</a:t>
            </a:r>
            <a:r>
              <a:rPr lang="zh-CN" altLang="en-US" dirty="0"/>
              <a:t>、</a:t>
            </a:r>
            <a:r>
              <a:rPr lang="en-US" altLang="zh-CN" dirty="0"/>
              <a:t>SS</a:t>
            </a:r>
            <a:r>
              <a:rPr lang="zh-CN" altLang="en-US" dirty="0"/>
              <a:t>和</a:t>
            </a:r>
            <a:r>
              <a:rPr lang="en-US" altLang="zh-CN" dirty="0"/>
              <a:t>DS)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个指令指针寄存器</a:t>
            </a:r>
            <a:r>
              <a:rPr lang="en-US" altLang="zh-CN" dirty="0"/>
              <a:t>(IP) 1</a:t>
            </a:r>
            <a:r>
              <a:rPr lang="zh-CN" altLang="en-US" dirty="0"/>
              <a:t>个标志寄存器</a:t>
            </a:r>
            <a:r>
              <a:rPr lang="en-US" altLang="zh-CN" dirty="0"/>
              <a:t>(Flags)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 </a:t>
            </a:r>
            <a:r>
              <a:rPr lang="en-US" altLang="zh-CN" dirty="0"/>
              <a:t>32</a:t>
            </a:r>
            <a:r>
              <a:rPr lang="zh-CN" altLang="en-US" dirty="0"/>
              <a:t>位寄存器组</a:t>
            </a:r>
            <a:r>
              <a:rPr lang="en-US" altLang="zh-CN" dirty="0"/>
              <a:t>……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寄存器（</a:t>
            </a:r>
            <a:r>
              <a:rPr lang="en-US" altLang="zh-CN" dirty="0"/>
              <a:t>Register</a:t>
            </a:r>
            <a:r>
              <a:rPr lang="zh-CN" altLang="en-US" dirty="0"/>
              <a:t>）是</a:t>
            </a:r>
            <a:r>
              <a:rPr lang="en-US" altLang="zh-CN" dirty="0"/>
              <a:t>CPU</a:t>
            </a:r>
            <a:r>
              <a:rPr lang="zh-CN" altLang="en-US" dirty="0"/>
              <a:t>内部的元件，所以在寄存器之间的数据传送非常快。</a:t>
            </a:r>
            <a:endParaRPr lang="en-US" altLang="zh-CN" dirty="0"/>
          </a:p>
          <a:p>
            <a:r>
              <a:rPr lang="zh-CN" altLang="en-US" dirty="0"/>
              <a:t>用途：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可将寄存器内的数据执行算术及逻辑运算。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存于寄存器内的地址可用来指向内存的某个位置，即寻址。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可以用来读写数据到电脑的周边设备。</a:t>
            </a:r>
            <a:endParaRPr lang="en-US" altLang="zh-CN" dirty="0"/>
          </a:p>
          <a:p>
            <a:r>
              <a:rPr lang="en-US" altLang="zh-CN" dirty="0"/>
              <a:t>8086 </a:t>
            </a:r>
            <a:r>
              <a:rPr lang="zh-CN" altLang="en-US" dirty="0"/>
              <a:t>有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位数据寄存器，这些</a:t>
            </a:r>
            <a:r>
              <a:rPr lang="en-US" altLang="zh-CN" dirty="0"/>
              <a:t>8</a:t>
            </a:r>
            <a:r>
              <a:rPr lang="zh-CN" altLang="en-US" dirty="0"/>
              <a:t>位寄存器可分别组成</a:t>
            </a:r>
            <a:r>
              <a:rPr lang="en-US" altLang="zh-CN" dirty="0"/>
              <a:t>16</a:t>
            </a:r>
            <a:r>
              <a:rPr lang="zh-CN" altLang="en-US" dirty="0"/>
              <a:t>位寄存器：</a:t>
            </a:r>
            <a:r>
              <a:rPr lang="en-US" altLang="zh-CN" dirty="0"/>
              <a:t>AH&amp;AL</a:t>
            </a:r>
            <a:r>
              <a:rPr lang="zh-CN" altLang="en-US" dirty="0"/>
              <a:t>＝</a:t>
            </a:r>
            <a:r>
              <a:rPr lang="en-US" altLang="zh-CN" dirty="0"/>
              <a:t>AX</a:t>
            </a:r>
            <a:r>
              <a:rPr lang="zh-CN" altLang="en-US" dirty="0"/>
              <a:t>：累加寄存器，常用于运算；</a:t>
            </a:r>
            <a:r>
              <a:rPr lang="en-US" altLang="zh-CN" dirty="0"/>
              <a:t>BH&amp;BL</a:t>
            </a:r>
            <a:r>
              <a:rPr lang="zh-CN" altLang="en-US" dirty="0"/>
              <a:t>＝</a:t>
            </a:r>
            <a:r>
              <a:rPr lang="en-US" altLang="zh-CN" dirty="0"/>
              <a:t>BX</a:t>
            </a:r>
            <a:r>
              <a:rPr lang="zh-CN" altLang="en-US" dirty="0"/>
              <a:t>：基址寄存器，常用于地址索引；</a:t>
            </a:r>
            <a:r>
              <a:rPr lang="en-US" altLang="zh-CN" dirty="0"/>
              <a:t>CH&amp;CL</a:t>
            </a:r>
            <a:r>
              <a:rPr lang="zh-CN" altLang="en-US" dirty="0"/>
              <a:t>＝</a:t>
            </a:r>
            <a:r>
              <a:rPr lang="en-US" altLang="zh-CN" dirty="0"/>
              <a:t>CX</a:t>
            </a:r>
            <a:r>
              <a:rPr lang="zh-CN" altLang="en-US" dirty="0"/>
              <a:t>：计数寄存器，常用于计数；</a:t>
            </a:r>
            <a:r>
              <a:rPr lang="en-US" altLang="zh-CN" dirty="0"/>
              <a:t>DH&amp;DL</a:t>
            </a:r>
            <a:r>
              <a:rPr lang="zh-CN" altLang="en-US" dirty="0"/>
              <a:t>＝</a:t>
            </a:r>
            <a:r>
              <a:rPr lang="en-US" altLang="zh-CN" dirty="0"/>
              <a:t>DX</a:t>
            </a:r>
            <a:r>
              <a:rPr lang="zh-CN" altLang="en-US" dirty="0"/>
              <a:t>：数据寄存器，常用于数据传递。为了运用所有的内存空间，</a:t>
            </a:r>
            <a:r>
              <a:rPr lang="en-US" altLang="zh-CN" dirty="0"/>
              <a:t>8086</a:t>
            </a:r>
            <a:r>
              <a:rPr lang="zh-CN" altLang="en-US" dirty="0"/>
              <a:t>设定了四个段寄存器，专门用来保存段地址：</a:t>
            </a:r>
            <a:r>
              <a:rPr lang="en-US" altLang="zh-CN" dirty="0"/>
              <a:t>CS</a:t>
            </a:r>
            <a:r>
              <a:rPr lang="zh-CN" altLang="en-US" dirty="0"/>
              <a:t>（</a:t>
            </a:r>
            <a:r>
              <a:rPr lang="en-US" altLang="zh-CN" dirty="0"/>
              <a:t>Code Segment</a:t>
            </a:r>
            <a:r>
              <a:rPr lang="zh-CN" altLang="en-US" dirty="0"/>
              <a:t>）：代码段寄存器；</a:t>
            </a:r>
            <a:r>
              <a:rPr lang="en-US" altLang="zh-CN" dirty="0"/>
              <a:t>DS</a:t>
            </a:r>
            <a:r>
              <a:rPr lang="zh-CN" altLang="en-US" dirty="0"/>
              <a:t>（</a:t>
            </a:r>
            <a:r>
              <a:rPr lang="en-US" altLang="zh-CN" dirty="0"/>
              <a:t>Data Segment</a:t>
            </a:r>
            <a:r>
              <a:rPr lang="zh-CN" altLang="en-US" dirty="0"/>
              <a:t>）：数据段寄存器；</a:t>
            </a:r>
            <a:r>
              <a:rPr lang="en-US" altLang="zh-CN" dirty="0"/>
              <a:t>SS</a:t>
            </a:r>
            <a:r>
              <a:rPr lang="zh-CN" altLang="en-US" dirty="0"/>
              <a:t>（</a:t>
            </a:r>
            <a:r>
              <a:rPr lang="en-US" altLang="zh-CN" dirty="0"/>
              <a:t>Stack Segment</a:t>
            </a:r>
            <a:r>
              <a:rPr lang="zh-CN" altLang="en-US" dirty="0"/>
              <a:t>）：堆栈段寄存器；</a:t>
            </a:r>
            <a:r>
              <a:rPr lang="en-US" altLang="zh-CN" dirty="0"/>
              <a:t>ES</a:t>
            </a:r>
            <a:r>
              <a:rPr lang="zh-CN" altLang="en-US" dirty="0"/>
              <a:t>（</a:t>
            </a:r>
            <a:r>
              <a:rPr lang="en-US" altLang="zh-CN" dirty="0"/>
              <a:t>Extra Segment</a:t>
            </a:r>
            <a:r>
              <a:rPr lang="zh-CN" altLang="en-US" dirty="0"/>
              <a:t>）：附加段寄存器。当一个程序要执行时，就要决定程序代码、数据和堆栈各要用到内存的哪些位置，通过设定段寄存器 </a:t>
            </a:r>
            <a:r>
              <a:rPr lang="en-US" altLang="zh-CN" dirty="0"/>
              <a:t>CS</a:t>
            </a:r>
            <a:r>
              <a:rPr lang="zh-CN" altLang="en-US" dirty="0"/>
              <a:t>，</a:t>
            </a:r>
            <a:r>
              <a:rPr lang="en-US" altLang="zh-CN" dirty="0"/>
              <a:t>DS</a:t>
            </a:r>
            <a:r>
              <a:rPr lang="zh-CN" altLang="en-US" dirty="0"/>
              <a:t>，</a:t>
            </a:r>
            <a:r>
              <a:rPr lang="en-US" altLang="zh-CN" dirty="0"/>
              <a:t>SS </a:t>
            </a:r>
            <a:r>
              <a:rPr lang="zh-CN" altLang="en-US" dirty="0"/>
              <a:t>来指向这些起始位置。通常是将</a:t>
            </a:r>
            <a:r>
              <a:rPr lang="en-US" altLang="zh-CN" dirty="0"/>
              <a:t>DS</a:t>
            </a:r>
            <a:r>
              <a:rPr lang="zh-CN" altLang="en-US" dirty="0"/>
              <a:t>固定，而根据需要修改</a:t>
            </a:r>
            <a:r>
              <a:rPr lang="en-US" altLang="zh-CN" dirty="0"/>
              <a:t>CS</a:t>
            </a:r>
            <a:r>
              <a:rPr lang="zh-CN" altLang="en-US" dirty="0"/>
              <a:t>。所以，程序可以在可寻址空间小于</a:t>
            </a:r>
            <a:r>
              <a:rPr lang="en-US" altLang="zh-CN" dirty="0"/>
              <a:t>64K</a:t>
            </a:r>
            <a:r>
              <a:rPr lang="zh-CN" altLang="en-US" dirty="0"/>
              <a:t>的情况下被写成任意大小。 所以，程序和其数据组合起来的大小，限制在</a:t>
            </a:r>
            <a:r>
              <a:rPr lang="en-US" altLang="zh-CN" dirty="0"/>
              <a:t>DS </a:t>
            </a:r>
            <a:r>
              <a:rPr lang="zh-CN" altLang="en-US" dirty="0"/>
              <a:t>所指的</a:t>
            </a:r>
            <a:r>
              <a:rPr lang="en-US" altLang="zh-CN" dirty="0"/>
              <a:t>64K</a:t>
            </a:r>
            <a:r>
              <a:rPr lang="zh-CN" altLang="en-US" dirty="0"/>
              <a:t>内，这就是</a:t>
            </a:r>
            <a:r>
              <a:rPr lang="en-US" altLang="zh-CN" dirty="0"/>
              <a:t>COM</a:t>
            </a:r>
            <a:r>
              <a:rPr lang="zh-CN" altLang="en-US" dirty="0"/>
              <a:t>文件不得大于</a:t>
            </a:r>
            <a:r>
              <a:rPr lang="en-US" altLang="zh-CN" dirty="0"/>
              <a:t>64K</a:t>
            </a:r>
            <a:r>
              <a:rPr lang="zh-CN" altLang="en-US" dirty="0"/>
              <a:t>的原因。</a:t>
            </a:r>
            <a:r>
              <a:rPr lang="en-US" altLang="zh-CN" dirty="0"/>
              <a:t>8086</a:t>
            </a:r>
            <a:r>
              <a:rPr lang="zh-CN" altLang="en-US" dirty="0"/>
              <a:t>以内存做为战场，用寄存器做为军事基地，以加速工作。除了前面所提的寄存器外，还有一些特殊功能的寄存器：</a:t>
            </a:r>
            <a:r>
              <a:rPr lang="en-US" altLang="zh-CN" dirty="0"/>
              <a:t>IP</a:t>
            </a:r>
            <a:r>
              <a:rPr lang="zh-CN" altLang="en-US" dirty="0"/>
              <a:t>（</a:t>
            </a:r>
            <a:r>
              <a:rPr lang="en-US" altLang="zh-CN" dirty="0" err="1"/>
              <a:t>Intruction</a:t>
            </a:r>
            <a:r>
              <a:rPr lang="en-US" altLang="zh-CN" dirty="0"/>
              <a:t> Pointer</a:t>
            </a:r>
            <a:r>
              <a:rPr lang="zh-CN" altLang="en-US" dirty="0"/>
              <a:t>）：指令指针寄存器，与</a:t>
            </a:r>
            <a:r>
              <a:rPr lang="en-US" altLang="zh-CN" dirty="0"/>
              <a:t>CS</a:t>
            </a:r>
            <a:r>
              <a:rPr lang="zh-CN" altLang="en-US" dirty="0"/>
              <a:t>配合使用，可跟踪程序的执行过程；</a:t>
            </a:r>
            <a:r>
              <a:rPr lang="en-US" altLang="zh-CN" dirty="0"/>
              <a:t>SP</a:t>
            </a:r>
            <a:r>
              <a:rPr lang="zh-CN" altLang="en-US" dirty="0"/>
              <a:t>（</a:t>
            </a:r>
            <a:r>
              <a:rPr lang="en-US" altLang="zh-CN" dirty="0"/>
              <a:t>Stack Pointer</a:t>
            </a:r>
            <a:r>
              <a:rPr lang="zh-CN" altLang="en-US" dirty="0"/>
              <a:t>）：堆栈指针，与</a:t>
            </a:r>
            <a:r>
              <a:rPr lang="en-US" altLang="zh-CN" dirty="0"/>
              <a:t>SS</a:t>
            </a:r>
            <a:r>
              <a:rPr lang="zh-CN" altLang="en-US" dirty="0"/>
              <a:t>配合使用，可指向目前的堆栈位置。</a:t>
            </a:r>
            <a:r>
              <a:rPr lang="en-US" altLang="zh-CN" dirty="0"/>
              <a:t>BP</a:t>
            </a:r>
            <a:r>
              <a:rPr lang="zh-CN" altLang="en-US" dirty="0"/>
              <a:t>（</a:t>
            </a:r>
            <a:r>
              <a:rPr lang="en-US" altLang="zh-CN" dirty="0"/>
              <a:t>Base Pointer</a:t>
            </a:r>
            <a:r>
              <a:rPr lang="zh-CN" altLang="en-US" dirty="0"/>
              <a:t>）：基址指针寄存器，可用作</a:t>
            </a:r>
            <a:r>
              <a:rPr lang="en-US" altLang="zh-CN" dirty="0"/>
              <a:t>SS</a:t>
            </a:r>
            <a:r>
              <a:rPr lang="zh-CN" altLang="en-US" dirty="0"/>
              <a:t>的一个相对基址位置；</a:t>
            </a:r>
            <a:r>
              <a:rPr lang="en-US" altLang="zh-CN" dirty="0"/>
              <a:t>SI</a:t>
            </a:r>
            <a:r>
              <a:rPr lang="zh-CN" altLang="en-US" dirty="0"/>
              <a:t>（</a:t>
            </a:r>
            <a:r>
              <a:rPr lang="en-US" altLang="zh-CN" dirty="0"/>
              <a:t>Source Index</a:t>
            </a:r>
            <a:r>
              <a:rPr lang="zh-CN" altLang="en-US" dirty="0"/>
              <a:t>）：源变址寄存器可用来存放相对于</a:t>
            </a:r>
            <a:r>
              <a:rPr lang="en-US" altLang="zh-CN" dirty="0"/>
              <a:t>DS</a:t>
            </a:r>
            <a:r>
              <a:rPr lang="zh-CN" altLang="en-US" dirty="0"/>
              <a:t>段之源变址指针；</a:t>
            </a:r>
            <a:r>
              <a:rPr lang="en-US" altLang="zh-CN" dirty="0"/>
              <a:t>DI</a:t>
            </a:r>
            <a:r>
              <a:rPr lang="zh-CN" altLang="en-US" dirty="0"/>
              <a:t>（</a:t>
            </a:r>
            <a:r>
              <a:rPr lang="en-US" altLang="zh-CN" dirty="0"/>
              <a:t>Destination Index</a:t>
            </a:r>
            <a:r>
              <a:rPr lang="zh-CN" altLang="en-US" dirty="0"/>
              <a:t>）：目的变址寄存器，可用来存放相对于 </a:t>
            </a:r>
            <a:r>
              <a:rPr lang="en-US" altLang="zh-CN" dirty="0"/>
              <a:t>ES </a:t>
            </a:r>
            <a:r>
              <a:rPr lang="zh-CN" altLang="en-US" dirty="0"/>
              <a:t>段之目的变址指针。还有一个标志寄存器</a:t>
            </a:r>
            <a:r>
              <a:rPr lang="en-US" altLang="zh-CN" dirty="0"/>
              <a:t>FR</a:t>
            </a:r>
            <a:r>
              <a:rPr lang="zh-CN" altLang="en-US" dirty="0"/>
              <a:t>（</a:t>
            </a:r>
            <a:r>
              <a:rPr lang="en-US" altLang="zh-CN" dirty="0"/>
              <a:t>Flag Register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有九个有意义的标志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3CC9CCB1-A668-4BC1-AF8B-6EA98F123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CF0030-0047-4E00-B80B-F3E6A5142BD8}" type="slidenum">
              <a:rPr lang="zh-CN" altLang="en-US" sz="120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83676C1C-90BD-4A8F-AAAB-A0F8E1E306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7E8D555-F33F-4319-97DB-8F1CBEE0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有些算法的实现，采用递归调用的话，程序会非常清晰、简单。</a:t>
            </a:r>
            <a:endParaRPr lang="en-US" altLang="zh-CN" dirty="0"/>
          </a:p>
          <a:p>
            <a:r>
              <a:rPr lang="zh-CN" altLang="en-US" dirty="0"/>
              <a:t>递归：程序调用本身的过程。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386A1232-44C6-40C8-B4CB-A34F43C67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6619DC-C0F4-478A-8F78-8564E5C6129E}" type="slidenum">
              <a:rPr lang="zh-CN" altLang="en-US" sz="1200"/>
              <a:pPr/>
              <a:t>11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5F9154C-C63F-4F87-AF6F-B26512649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BBDE31-35CF-40F4-8862-6C97B751E64F}" type="slidenum">
              <a:rPr lang="zh-CN" altLang="en-US" sz="1200"/>
              <a:pPr/>
              <a:t>12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92EE233-D9DA-47EF-8993-4BF422675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2BA734D-9FC9-4211-B060-C4E0FDA30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画图说明。遇到不合适的物品，需要在栈中弹出，再压入下一个物品。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dd9.tif">
            <a:extLst>
              <a:ext uri="{FF2B5EF4-FFF2-40B4-BE49-F238E27FC236}">
                <a16:creationId xmlns:a16="http://schemas.microsoft.com/office/drawing/2014/main" id="{70D6C06A-FB4C-4844-BB70-BC97F214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69C710-B49E-4E68-A3A6-9A3CC3E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9923D3-1947-43E6-BB0C-1801652E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EAC5D6-4199-49F9-90B7-E64931E4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DE52FC-E5AF-4A45-A7B3-2731E6FC93E4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7BBC5C-DAE4-4329-9D5D-FB4A5AAB3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36564"/>
            <a:ext cx="1639337" cy="1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4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25C3-328A-47C6-8AB8-AD9B9E02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D9E67-9F39-491F-A5CC-30E6ED9F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FC24-FBA5-4EFB-87B6-F2A8FEF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765A3-89D7-47F5-926C-18510752B93A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4744-11B4-49A0-8968-E7E528C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185F-5EA8-45BF-AE70-10E7840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889A-734A-4962-B35D-74C1D9CD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A70E1-1283-4492-A628-1FF036AF87E4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3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213" y="1101725"/>
            <a:ext cx="4419600" cy="5476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1213" y="1101725"/>
            <a:ext cx="4421187" cy="2662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1213" y="3916363"/>
            <a:ext cx="4421187" cy="2662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30B000A-F129-4B37-9662-A6E88374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E09BBBD-B8FC-41B8-BCB1-A6DE487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42179DB-47A8-4CF3-A972-D34673E9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855891-CB56-46B3-B333-98B4EB63CF84}" type="slidenum">
              <a:rPr lang="zh-CN" altLang="en-US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11471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88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6525" y="1096963"/>
            <a:ext cx="4362450" cy="5738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096963"/>
            <a:ext cx="4362450" cy="57388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FC1187-0CB2-480F-BBB0-8957C46E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268A7-4B37-4B96-884F-6AE10BE4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A6385C-3DA5-4C94-8068-207BDAAC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55CB6-4342-465F-BFA9-696C392EF8D9}" type="slidenum">
              <a:rPr lang="zh-CN" altLang="en-US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94650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dd6.tif">
            <a:extLst>
              <a:ext uri="{FF2B5EF4-FFF2-40B4-BE49-F238E27FC236}">
                <a16:creationId xmlns:a16="http://schemas.microsoft.com/office/drawing/2014/main" id="{9EC87CC6-7892-4564-B569-533D6C0A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0089D8E-7584-4543-8BBA-4F58159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D203C7D-D42A-4F6A-AF71-A3103B7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FD3A6C-4152-42F8-A90B-101E4EFB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03343-D2A5-4D81-B9BF-43ACEC56C076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A4CD46-7314-4FC1-834A-B50027209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5" y="215281"/>
            <a:ext cx="834866" cy="7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2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258CC-1566-46B3-9766-9ABC23E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E9635-6980-4F51-91F5-9EE5A626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1B84-0F45-4A9B-B17C-B2225F8D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360FB2-598B-4B4B-B243-B301EFAD27E3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8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EA7F253-E778-4BE8-9B9F-A42A97FB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8A25BDE-EB94-455F-8B06-0EB7E13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6D2C24-AE62-4B62-B825-5C8C4C55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4FEDE-9E2C-4851-9230-6C82AF5BE63E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5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6B0C21D-1CE6-4CEF-9A82-01CDFEE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9F5FA2-B659-4746-B55A-A651CDF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E0D8AEF-BDE5-472B-B6BF-76D525E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DAF54-48B1-4608-8743-59663F3D5F49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9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28FDAB9-1ED7-4DD1-A4A4-1D24C953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C085F6F-2E96-4232-8CAB-463C046B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DBBFAC8-2BF4-4D75-AF43-81FE428B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71F15-F052-486C-845D-DD1D9A5071C3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3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D8C6B3A-40A7-4D7B-8CE9-D08B832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0660B09-68E6-48E5-A5E4-B5EA023D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8E6177-D4A4-422B-9A91-7BFD4FF1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B6519-C6A3-4911-BBF4-0CC6DC31840E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1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A0A9CE8-89DD-437E-9BFD-797D32A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A960E38-2F4F-4294-A4E1-30B060E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1D5EC0B-BFBF-4FBB-8114-2C037E5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DCE8F-7B53-44BD-8F19-9A529AE2766E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B3F2729-F396-472B-AAA6-4124C61C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15FF19B-C61B-41B9-981A-3EAF6D7A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66430EB-61F1-402B-BE62-2364769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B13F3-DFD5-4417-B4CE-7F9446180CAA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9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9110898-B060-4208-9FCC-492E41435D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339ECB9-7879-45B2-89D2-F000E6F492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B423F-A8B2-4BF1-8E15-0987463EC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58EC7-C9F9-4A52-991F-642E88B9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E6C7-2A10-4E28-91FF-F3821A7C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088DE4A-8A7D-4B4C-A03F-205D9CFB0E0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87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78" r:id="rId1"/>
    <p:sldLayoutId id="2147484879" r:id="rId2"/>
    <p:sldLayoutId id="2147484880" r:id="rId3"/>
    <p:sldLayoutId id="2147484881" r:id="rId4"/>
    <p:sldLayoutId id="2147484882" r:id="rId5"/>
    <p:sldLayoutId id="2147484883" r:id="rId6"/>
    <p:sldLayoutId id="2147484884" r:id="rId7"/>
    <p:sldLayoutId id="2147484885" r:id="rId8"/>
    <p:sldLayoutId id="2147484886" r:id="rId9"/>
    <p:sldLayoutId id="2147484887" r:id="rId10"/>
    <p:sldLayoutId id="2147484888" r:id="rId11"/>
    <p:sldLayoutId id="2147484889" r:id="rId12"/>
    <p:sldLayoutId id="214748489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8D930638-807E-408E-A0EF-5EB3E66427D2}"/>
              </a:ext>
            </a:extLst>
          </p:cNvPr>
          <p:cNvSpPr txBox="1">
            <a:spLocks/>
          </p:cNvSpPr>
          <p:nvPr/>
        </p:nvSpPr>
        <p:spPr bwMode="auto">
          <a:xfrm>
            <a:off x="107504" y="1844824"/>
            <a:ext cx="9142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6000" spc="5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rPr>
              <a:t>计算机软件技术基础</a:t>
            </a:r>
            <a:endParaRPr lang="zh-CN" altLang="en-US" sz="6000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E81CAF50-4A23-4898-BE12-0D9E177F81F2}"/>
              </a:ext>
            </a:extLst>
          </p:cNvPr>
          <p:cNvSpPr txBox="1">
            <a:spLocks/>
          </p:cNvSpPr>
          <p:nvPr/>
        </p:nvSpPr>
        <p:spPr bwMode="auto">
          <a:xfrm>
            <a:off x="1403648" y="4005263"/>
            <a:ext cx="640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张磊 （机械电子研究所）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东北大学机械工程与自动化学院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zhanglei@me.neu.edu.cn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C6D3B23A-A71B-4F4F-AB08-C9439CE4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86" y="232440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智能制造系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BEB5434A-8ADA-4D8F-A794-4E72116F6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24744"/>
            <a:ext cx="8839200" cy="3222625"/>
          </a:xfrm>
        </p:spPr>
        <p:txBody>
          <a:bodyPr/>
          <a:lstStyle/>
          <a:p>
            <a:pPr marL="285750" indent="-285750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程序嵌套的参数传递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程序嵌套，程序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里调用子程序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子程序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里调用子程序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B，…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过程嵌套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函数嵌套</a:t>
            </a:r>
          </a:p>
          <a:p>
            <a:pPr marL="862013" lvl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调用子程序时，要用栈来保存调用之前的调用现场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calling environment），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包括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调用时的断点地址</a:t>
            </a:r>
          </a:p>
          <a:p>
            <a:pPr marL="1333500"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程序参数</a:t>
            </a:r>
          </a:p>
          <a:p>
            <a:pPr marL="862013" lvl="1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程序返回上一层程序时，恢复原调用现场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518607A2-5AB5-453D-90B4-D612BEE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C7CEC1-1B3A-4500-B640-F851B8E90298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pic>
        <p:nvPicPr>
          <p:cNvPr id="23557" name="Picture 118" descr="Snap6">
            <a:extLst>
              <a:ext uri="{FF2B5EF4-FFF2-40B4-BE49-F238E27FC236}">
                <a16:creationId xmlns:a16="http://schemas.microsoft.com/office/drawing/2014/main" id="{D434B7A4-59E0-4FE1-846A-ECBF3131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395288" y="4290392"/>
            <a:ext cx="83058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4AF27AA8-7230-4EC8-9130-469DD02B3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>
            <a:extLst>
              <a:ext uri="{FF2B5EF4-FFF2-40B4-BE49-F238E27FC236}">
                <a16:creationId xmlns:a16="http://schemas.microsoft.com/office/drawing/2014/main" id="{0C451D79-30E6-4152-AB51-4C3DCD616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928100" cy="5761038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程序的递归调用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一个程序可以直接或间接地调用自己本身，这样的程序结构称为程序的递归调用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在设计程序的递归调用时，必须要设计递归的终止条件</a:t>
            </a:r>
          </a:p>
          <a:p>
            <a:pPr marL="862013" lvl="1"/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factorial(n)   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阶乘的递归调用，参数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入栈</a:t>
            </a:r>
            <a:endParaRPr lang="zh-CN" altLang="en-US" sz="2400" dirty="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if n = 1 then</a:t>
            </a:r>
          </a:p>
          <a:p>
            <a:pPr marL="862013" lvl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return( 1 )</a:t>
            </a:r>
          </a:p>
          <a:p>
            <a:pPr marL="862013" lvl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else</a:t>
            </a:r>
          </a:p>
          <a:p>
            <a:pPr marL="862013" lvl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return( n * factorial( n – 1 ) );</a:t>
            </a:r>
          </a:p>
          <a:p>
            <a:pPr marL="862013" lvl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end-if</a:t>
            </a:r>
          </a:p>
        </p:txBody>
      </p:sp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298911D4-C860-4480-96F3-638CF963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A564A2-C986-43D3-8BAE-FC6CD276D5E5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24581" name="AutoShape 311">
            <a:extLst>
              <a:ext uri="{FF2B5EF4-FFF2-40B4-BE49-F238E27FC236}">
                <a16:creationId xmlns:a16="http://schemas.microsoft.com/office/drawing/2014/main" id="{A26CFD45-8EE8-465D-BB3C-22729E26F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3600726"/>
            <a:ext cx="3665538" cy="1556466"/>
          </a:xfrm>
          <a:prstGeom prst="wedgeRoundRectCallout">
            <a:avLst>
              <a:gd name="adj1" fmla="val -55847"/>
              <a:gd name="adj2" fmla="val -4931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不论是递归调用还是一般的函数调用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函数的参数以及函数体内的变量都保存在栈中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当函数运行结束后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参数及函数体内的变量就被出栈释放掉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ECB47C0-F86D-49C7-A1EA-50D14D033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863A1B14-5A90-42A9-B7D5-8D6A2B4B37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" y="981075"/>
            <a:ext cx="9036050" cy="230346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背包问题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：设有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件体积分别为</a:t>
            </a:r>
            <a:r>
              <a:rPr lang="en-US" altLang="zh-CN" sz="20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,w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的物品和一个体积为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的背包，要求从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件物品中选出若干件物品，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其体积之和恰好能装满背包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。能则有解，否则无解。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求解方法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：将物品依次排序，试探装入背包，若不满足要求，则取出最后装入的物品，尝试选择其它物品。（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回溯求解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求解过程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：通过栈的变化状况，说明求解过程。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5306" name="Group 314">
            <a:extLst>
              <a:ext uri="{FF2B5EF4-FFF2-40B4-BE49-F238E27FC236}">
                <a16:creationId xmlns:a16="http://schemas.microsoft.com/office/drawing/2014/main" id="{AC242D69-AC71-41FD-86E1-19652019D316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29031020"/>
              </p:ext>
            </p:extLst>
          </p:nvPr>
        </p:nvGraphicFramePr>
        <p:xfrm>
          <a:off x="1331913" y="3357563"/>
          <a:ext cx="3095625" cy="731838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编号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体积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315" name="Group 323">
            <a:extLst>
              <a:ext uri="{FF2B5EF4-FFF2-40B4-BE49-F238E27FC236}">
                <a16:creationId xmlns:a16="http://schemas.microsoft.com/office/drawing/2014/main" id="{60371A77-2CAA-4B7F-B6D2-75080E1D6ED0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116013" y="4383088"/>
          <a:ext cx="1008062" cy="1676400"/>
        </p:xfrm>
        <a:graphic>
          <a:graphicData uri="http://schemas.openxmlformats.org/drawingml/2006/table">
            <a:tbl>
              <a:tblPr/>
              <a:tblGrid>
                <a:gridCol w="31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T=10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66" name="灯片编号占位符 7">
            <a:extLst>
              <a:ext uri="{FF2B5EF4-FFF2-40B4-BE49-F238E27FC236}">
                <a16:creationId xmlns:a16="http://schemas.microsoft.com/office/drawing/2014/main" id="{FBEC618D-AE73-4172-8E95-B0E463F1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1D9E67-A428-4BDA-BD3D-F4019DC785A5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25647" name="AutoShape 82">
            <a:extLst>
              <a:ext uri="{FF2B5EF4-FFF2-40B4-BE49-F238E27FC236}">
                <a16:creationId xmlns:a16="http://schemas.microsoft.com/office/drawing/2014/main" id="{9F6C9F53-3B69-4D6D-9E74-76A9A07D5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603" y="6410770"/>
            <a:ext cx="1584325" cy="330598"/>
          </a:xfrm>
          <a:prstGeom prst="wedgeRoundRectCallout">
            <a:avLst>
              <a:gd name="adj1" fmla="val -52306"/>
              <a:gd name="adj2" fmla="val -14212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背包剩余容量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648" name="AutoShape 83">
            <a:extLst>
              <a:ext uri="{FF2B5EF4-FFF2-40B4-BE49-F238E27FC236}">
                <a16:creationId xmlns:a16="http://schemas.microsoft.com/office/drawing/2014/main" id="{38319ABD-CE87-4C58-8C9F-A289F16E5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312"/>
            <a:ext cx="1655763" cy="637065"/>
          </a:xfrm>
          <a:prstGeom prst="wedgeRoundRectCallout">
            <a:avLst>
              <a:gd name="adj1" fmla="val 15573"/>
              <a:gd name="adj2" fmla="val -7494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背包中的物品编号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5649" name="AutoShape 84">
            <a:extLst>
              <a:ext uri="{FF2B5EF4-FFF2-40B4-BE49-F238E27FC236}">
                <a16:creationId xmlns:a16="http://schemas.microsoft.com/office/drawing/2014/main" id="{E510EFB6-E26F-4C8D-9008-248993F61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73538"/>
            <a:ext cx="360363" cy="330598"/>
          </a:xfrm>
          <a:prstGeom prst="wedgeRoundRectCallout">
            <a:avLst>
              <a:gd name="adj1" fmla="val 152204"/>
              <a:gd name="adj2" fmla="val 6204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defRPr/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栈</a:t>
            </a:r>
          </a:p>
        </p:txBody>
      </p:sp>
      <p:graphicFrame>
        <p:nvGraphicFramePr>
          <p:cNvPr id="85313" name="Group 321">
            <a:extLst>
              <a:ext uri="{FF2B5EF4-FFF2-40B4-BE49-F238E27FC236}">
                <a16:creationId xmlns:a16="http://schemas.microsoft.com/office/drawing/2014/main" id="{89C389EC-AEB3-48DB-A6F2-5A9EFF07E0E9}"/>
              </a:ext>
            </a:extLst>
          </p:cNvPr>
          <p:cNvGraphicFramePr>
            <a:graphicFrameLocks noGrp="1"/>
          </p:cNvGraphicFramePr>
          <p:nvPr/>
        </p:nvGraphicFramePr>
        <p:xfrm>
          <a:off x="2195513" y="4378325"/>
          <a:ext cx="865187" cy="1676400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312" name="Group 320">
            <a:extLst>
              <a:ext uri="{FF2B5EF4-FFF2-40B4-BE49-F238E27FC236}">
                <a16:creationId xmlns:a16="http://schemas.microsoft.com/office/drawing/2014/main" id="{632B95CD-2E67-4B52-8BFD-71E2DD0743AF}"/>
              </a:ext>
            </a:extLst>
          </p:cNvPr>
          <p:cNvGraphicFramePr>
            <a:graphicFrameLocks noGrp="1"/>
          </p:cNvGraphicFramePr>
          <p:nvPr/>
        </p:nvGraphicFramePr>
        <p:xfrm>
          <a:off x="3130550" y="4383088"/>
          <a:ext cx="1441450" cy="1677985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T="39902" marB="3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T="39902" marB="3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T="39902" marB="3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T="39902" marB="3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39902" marB="3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39902" marB="3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T=3   ……</a:t>
                      </a:r>
                    </a:p>
                  </a:txBody>
                  <a:tcPr marT="39902" marB="399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311" name="Group 319">
            <a:extLst>
              <a:ext uri="{FF2B5EF4-FFF2-40B4-BE49-F238E27FC236}">
                <a16:creationId xmlns:a16="http://schemas.microsoft.com/office/drawing/2014/main" id="{A61FC973-982B-4D1D-8390-C034EFA5A8B3}"/>
              </a:ext>
            </a:extLst>
          </p:cNvPr>
          <p:cNvGraphicFramePr>
            <a:graphicFrameLocks noGrp="1"/>
          </p:cNvGraphicFramePr>
          <p:nvPr/>
        </p:nvGraphicFramePr>
        <p:xfrm>
          <a:off x="4643438" y="4383088"/>
          <a:ext cx="865187" cy="16764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310" name="Group 318">
            <a:extLst>
              <a:ext uri="{FF2B5EF4-FFF2-40B4-BE49-F238E27FC236}">
                <a16:creationId xmlns:a16="http://schemas.microsoft.com/office/drawing/2014/main" id="{25FE6D13-076A-4CAB-BAA2-7CD7322F5562}"/>
              </a:ext>
            </a:extLst>
          </p:cNvPr>
          <p:cNvGraphicFramePr>
            <a:graphicFrameLocks noGrp="1"/>
          </p:cNvGraphicFramePr>
          <p:nvPr/>
        </p:nvGraphicFramePr>
        <p:xfrm>
          <a:off x="5507038" y="4373563"/>
          <a:ext cx="865187" cy="16764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309" name="Group 317">
            <a:extLst>
              <a:ext uri="{FF2B5EF4-FFF2-40B4-BE49-F238E27FC236}">
                <a16:creationId xmlns:a16="http://schemas.microsoft.com/office/drawing/2014/main" id="{7DA926B1-E399-4DA8-9CBD-85895D77D667}"/>
              </a:ext>
            </a:extLst>
          </p:cNvPr>
          <p:cNvGraphicFramePr>
            <a:graphicFrameLocks noGrp="1"/>
          </p:cNvGraphicFramePr>
          <p:nvPr/>
        </p:nvGraphicFramePr>
        <p:xfrm>
          <a:off x="6370638" y="4373563"/>
          <a:ext cx="865187" cy="16764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308" name="Group 316">
            <a:extLst>
              <a:ext uri="{FF2B5EF4-FFF2-40B4-BE49-F238E27FC236}">
                <a16:creationId xmlns:a16="http://schemas.microsoft.com/office/drawing/2014/main" id="{26D8736E-4849-4A5A-9EB6-1C43A40B3B69}"/>
              </a:ext>
            </a:extLst>
          </p:cNvPr>
          <p:cNvGraphicFramePr>
            <a:graphicFrameLocks noGrp="1"/>
          </p:cNvGraphicFramePr>
          <p:nvPr/>
        </p:nvGraphicFramePr>
        <p:xfrm>
          <a:off x="7235825" y="4373563"/>
          <a:ext cx="865188" cy="16764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307" name="Group 315">
            <a:extLst>
              <a:ext uri="{FF2B5EF4-FFF2-40B4-BE49-F238E27FC236}">
                <a16:creationId xmlns:a16="http://schemas.microsoft.com/office/drawing/2014/main" id="{8C29E3E9-3DE0-43F5-9EEE-DA00F609AEDB}"/>
              </a:ext>
            </a:extLst>
          </p:cNvPr>
          <p:cNvGraphicFramePr>
            <a:graphicFrameLocks noGrp="1"/>
          </p:cNvGraphicFramePr>
          <p:nvPr/>
        </p:nvGraphicFramePr>
        <p:xfrm>
          <a:off x="8027988" y="4365625"/>
          <a:ext cx="865187" cy="1676400"/>
        </p:xfrm>
        <a:graphic>
          <a:graphicData uri="http://schemas.openxmlformats.org/drawingml/2006/table">
            <a:tbl>
              <a:tblPr/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T=0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762" name="AutoShape 288">
            <a:extLst>
              <a:ext uri="{FF2B5EF4-FFF2-40B4-BE49-F238E27FC236}">
                <a16:creationId xmlns:a16="http://schemas.microsoft.com/office/drawing/2014/main" id="{F18ECC49-BC1F-4A6B-84EA-CFB457D55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04" y="3356992"/>
            <a:ext cx="433388" cy="614790"/>
          </a:xfrm>
          <a:prstGeom prst="wedgeRoundRectCallout">
            <a:avLst>
              <a:gd name="adj1" fmla="val 118130"/>
              <a:gd name="adj2" fmla="val 3795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物品</a:t>
            </a:r>
          </a:p>
        </p:txBody>
      </p:sp>
      <p:sp>
        <p:nvSpPr>
          <p:cNvPr id="25763" name="AutoShape 311">
            <a:extLst>
              <a:ext uri="{FF2B5EF4-FFF2-40B4-BE49-F238E27FC236}">
                <a16:creationId xmlns:a16="http://schemas.microsoft.com/office/drawing/2014/main" id="{A2BE1202-5ED1-4333-AD71-F623F018C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630" y="2852936"/>
            <a:ext cx="2736850" cy="1249999"/>
          </a:xfrm>
          <a:prstGeom prst="wedgeRoundRectCallout">
            <a:avLst>
              <a:gd name="adj1" fmla="val -50452"/>
              <a:gd name="adj2" fmla="val 8185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>
            <a:spAutoFit/>
          </a:bodyPr>
          <a:lstStyle/>
          <a:p>
            <a:pPr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栈中存放物品编号而不是物品重量的目的在于：能记住退栈以后，应从那个位置开始尝试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797B821-D71D-4319-B91F-C5EC8882E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>
            <a:extLst>
              <a:ext uri="{FF2B5EF4-FFF2-40B4-BE49-F238E27FC236}">
                <a16:creationId xmlns:a16="http://schemas.microsoft.com/office/drawing/2014/main" id="{93CC5449-AB78-40BC-A805-FB18FCE21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44575"/>
            <a:ext cx="6003925" cy="5741988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地图四染色问题</a:t>
            </a:r>
          </a:p>
          <a:p>
            <a:pPr marL="862013" lvl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四染色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是计算机科学中著名定理之一，即可以使用不多于四种颜色对地图进行着色，使得相邻的行政区域具有不同的颜色。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一个非常复杂的问题，当区域较多时，将花费大量时间。</a:t>
            </a:r>
          </a:p>
          <a:p>
            <a:pPr marL="862013" lvl="1" algn="just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求解思想：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从第一号行政区开始逐一染色，每个区域逐次用色数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进行试探，若当前色数与相邻行政区域不同，则用栈纪录所染色数，否则用下一色数进行试探；若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1~4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种色数都与相邻行政区域的相同，则回溯到前一行政区（也就是退栈），然后修改栈顶的色数，继续试探。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实现：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用关系矩阵表示邻接关系。</a:t>
            </a:r>
          </a:p>
        </p:txBody>
      </p:sp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8A61FC33-A856-4F97-AC5E-70A90F25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78EAA-87BD-4C82-B52D-E66AF13A85D7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8917" name="Group 19">
            <a:extLst>
              <a:ext uri="{FF2B5EF4-FFF2-40B4-BE49-F238E27FC236}">
                <a16:creationId xmlns:a16="http://schemas.microsoft.com/office/drawing/2014/main" id="{EE823379-2FA8-478E-A7A9-2A494B933A5B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2143125"/>
            <a:ext cx="2767012" cy="2714625"/>
            <a:chOff x="2245" y="2284"/>
            <a:chExt cx="2151" cy="1710"/>
          </a:xfrm>
        </p:grpSpPr>
        <p:sp>
          <p:nvSpPr>
            <p:cNvPr id="38918" name="Freeform 11">
              <a:extLst>
                <a:ext uri="{FF2B5EF4-FFF2-40B4-BE49-F238E27FC236}">
                  <a16:creationId xmlns:a16="http://schemas.microsoft.com/office/drawing/2014/main" id="{5C86D338-2AD7-4944-9037-249B2D476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2341"/>
              <a:ext cx="1425" cy="1476"/>
            </a:xfrm>
            <a:custGeom>
              <a:avLst/>
              <a:gdLst>
                <a:gd name="T0" fmla="*/ 2 w 1833"/>
                <a:gd name="T1" fmla="*/ 2 h 1839"/>
                <a:gd name="T2" fmla="*/ 2 w 1833"/>
                <a:gd name="T3" fmla="*/ 2 h 1839"/>
                <a:gd name="T4" fmla="*/ 2 w 1833"/>
                <a:gd name="T5" fmla="*/ 2 h 1839"/>
                <a:gd name="T6" fmla="*/ 2 w 1833"/>
                <a:gd name="T7" fmla="*/ 2 h 1839"/>
                <a:gd name="T8" fmla="*/ 2 w 1833"/>
                <a:gd name="T9" fmla="*/ 2 h 1839"/>
                <a:gd name="T10" fmla="*/ 2 w 1833"/>
                <a:gd name="T11" fmla="*/ 2 h 1839"/>
                <a:gd name="T12" fmla="*/ 2 w 1833"/>
                <a:gd name="T13" fmla="*/ 0 h 1839"/>
                <a:gd name="T14" fmla="*/ 2 w 1833"/>
                <a:gd name="T15" fmla="*/ 2 h 1839"/>
                <a:gd name="T16" fmla="*/ 2 w 1833"/>
                <a:gd name="T17" fmla="*/ 2 h 1839"/>
                <a:gd name="T18" fmla="*/ 2 w 1833"/>
                <a:gd name="T19" fmla="*/ 2 h 1839"/>
                <a:gd name="T20" fmla="*/ 2 w 1833"/>
                <a:gd name="T21" fmla="*/ 2 h 1839"/>
                <a:gd name="T22" fmla="*/ 2 w 1833"/>
                <a:gd name="T23" fmla="*/ 2 h 1839"/>
                <a:gd name="T24" fmla="*/ 2 w 1833"/>
                <a:gd name="T25" fmla="*/ 2 h 1839"/>
                <a:gd name="T26" fmla="*/ 2 w 1833"/>
                <a:gd name="T27" fmla="*/ 2 h 1839"/>
                <a:gd name="T28" fmla="*/ 2 w 1833"/>
                <a:gd name="T29" fmla="*/ 2 h 1839"/>
                <a:gd name="T30" fmla="*/ 2 w 1833"/>
                <a:gd name="T31" fmla="*/ 2 h 1839"/>
                <a:gd name="T32" fmla="*/ 2 w 1833"/>
                <a:gd name="T33" fmla="*/ 2 h 1839"/>
                <a:gd name="T34" fmla="*/ 2 w 1833"/>
                <a:gd name="T35" fmla="*/ 2 h 1839"/>
                <a:gd name="T36" fmla="*/ 2 w 1833"/>
                <a:gd name="T37" fmla="*/ 2 h 1839"/>
                <a:gd name="T38" fmla="*/ 2 w 1833"/>
                <a:gd name="T39" fmla="*/ 2 h 1839"/>
                <a:gd name="T40" fmla="*/ 2 w 1833"/>
                <a:gd name="T41" fmla="*/ 2 h 1839"/>
                <a:gd name="T42" fmla="*/ 2 w 1833"/>
                <a:gd name="T43" fmla="*/ 2 h 1839"/>
                <a:gd name="T44" fmla="*/ 2 w 1833"/>
                <a:gd name="T45" fmla="*/ 2 h 1839"/>
                <a:gd name="T46" fmla="*/ 2 w 1833"/>
                <a:gd name="T47" fmla="*/ 2 h 1839"/>
                <a:gd name="T48" fmla="*/ 2 w 1833"/>
                <a:gd name="T49" fmla="*/ 2 h 1839"/>
                <a:gd name="T50" fmla="*/ 2 w 1833"/>
                <a:gd name="T51" fmla="*/ 2 h 1839"/>
                <a:gd name="T52" fmla="*/ 2 w 1833"/>
                <a:gd name="T53" fmla="*/ 2 h 1839"/>
                <a:gd name="T54" fmla="*/ 2 w 1833"/>
                <a:gd name="T55" fmla="*/ 2 h 1839"/>
                <a:gd name="T56" fmla="*/ 2 w 1833"/>
                <a:gd name="T57" fmla="*/ 2 h 1839"/>
                <a:gd name="T58" fmla="*/ 2 w 1833"/>
                <a:gd name="T59" fmla="*/ 2 h 1839"/>
                <a:gd name="T60" fmla="*/ 2 w 1833"/>
                <a:gd name="T61" fmla="*/ 2 h 1839"/>
                <a:gd name="T62" fmla="*/ 2 w 1833"/>
                <a:gd name="T63" fmla="*/ 2 h 1839"/>
                <a:gd name="T64" fmla="*/ 2 w 1833"/>
                <a:gd name="T65" fmla="*/ 2 h 1839"/>
                <a:gd name="T66" fmla="*/ 2 w 1833"/>
                <a:gd name="T67" fmla="*/ 2 h 1839"/>
                <a:gd name="T68" fmla="*/ 2 w 1833"/>
                <a:gd name="T69" fmla="*/ 2 h 1839"/>
                <a:gd name="T70" fmla="*/ 2 w 1833"/>
                <a:gd name="T71" fmla="*/ 2 h 1839"/>
                <a:gd name="T72" fmla="*/ 2 w 1833"/>
                <a:gd name="T73" fmla="*/ 2 h 1839"/>
                <a:gd name="T74" fmla="*/ 2 w 1833"/>
                <a:gd name="T75" fmla="*/ 2 h 1839"/>
                <a:gd name="T76" fmla="*/ 2 w 1833"/>
                <a:gd name="T77" fmla="*/ 2 h 1839"/>
                <a:gd name="T78" fmla="*/ 2 w 1833"/>
                <a:gd name="T79" fmla="*/ 2 h 1839"/>
                <a:gd name="T80" fmla="*/ 2 w 1833"/>
                <a:gd name="T81" fmla="*/ 2 h 1839"/>
                <a:gd name="T82" fmla="*/ 2 w 1833"/>
                <a:gd name="T83" fmla="*/ 2 h 1839"/>
                <a:gd name="T84" fmla="*/ 2 w 1833"/>
                <a:gd name="T85" fmla="*/ 2 h 1839"/>
                <a:gd name="T86" fmla="*/ 2 w 1833"/>
                <a:gd name="T87" fmla="*/ 2 h 1839"/>
                <a:gd name="T88" fmla="*/ 0 w 1833"/>
                <a:gd name="T89" fmla="*/ 2 h 1839"/>
                <a:gd name="T90" fmla="*/ 2 w 1833"/>
                <a:gd name="T91" fmla="*/ 2 h 1839"/>
                <a:gd name="T92" fmla="*/ 2 w 1833"/>
                <a:gd name="T93" fmla="*/ 2 h 18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33"/>
                <a:gd name="T142" fmla="*/ 0 h 1839"/>
                <a:gd name="T143" fmla="*/ 1833 w 1833"/>
                <a:gd name="T144" fmla="*/ 1839 h 183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33" h="1839">
                  <a:moveTo>
                    <a:pt x="32" y="512"/>
                  </a:moveTo>
                  <a:cubicBezTo>
                    <a:pt x="64" y="469"/>
                    <a:pt x="83" y="397"/>
                    <a:pt x="96" y="344"/>
                  </a:cubicBezTo>
                  <a:cubicBezTo>
                    <a:pt x="98" y="337"/>
                    <a:pt x="107" y="297"/>
                    <a:pt x="112" y="288"/>
                  </a:cubicBezTo>
                  <a:cubicBezTo>
                    <a:pt x="128" y="259"/>
                    <a:pt x="153" y="231"/>
                    <a:pt x="176" y="208"/>
                  </a:cubicBezTo>
                  <a:cubicBezTo>
                    <a:pt x="181" y="192"/>
                    <a:pt x="209" y="129"/>
                    <a:pt x="216" y="120"/>
                  </a:cubicBezTo>
                  <a:cubicBezTo>
                    <a:pt x="221" y="114"/>
                    <a:pt x="232" y="115"/>
                    <a:pt x="240" y="112"/>
                  </a:cubicBezTo>
                  <a:cubicBezTo>
                    <a:pt x="255" y="67"/>
                    <a:pt x="281" y="26"/>
                    <a:pt x="320" y="0"/>
                  </a:cubicBezTo>
                  <a:cubicBezTo>
                    <a:pt x="349" y="3"/>
                    <a:pt x="380" y="0"/>
                    <a:pt x="408" y="8"/>
                  </a:cubicBezTo>
                  <a:cubicBezTo>
                    <a:pt x="419" y="11"/>
                    <a:pt x="423" y="26"/>
                    <a:pt x="432" y="32"/>
                  </a:cubicBezTo>
                  <a:cubicBezTo>
                    <a:pt x="439" y="37"/>
                    <a:pt x="448" y="37"/>
                    <a:pt x="456" y="40"/>
                  </a:cubicBezTo>
                  <a:cubicBezTo>
                    <a:pt x="469" y="79"/>
                    <a:pt x="482" y="70"/>
                    <a:pt x="520" y="80"/>
                  </a:cubicBezTo>
                  <a:cubicBezTo>
                    <a:pt x="595" y="137"/>
                    <a:pt x="657" y="109"/>
                    <a:pt x="760" y="104"/>
                  </a:cubicBezTo>
                  <a:cubicBezTo>
                    <a:pt x="809" y="71"/>
                    <a:pt x="832" y="82"/>
                    <a:pt x="896" y="88"/>
                  </a:cubicBezTo>
                  <a:cubicBezTo>
                    <a:pt x="937" y="115"/>
                    <a:pt x="975" y="142"/>
                    <a:pt x="992" y="192"/>
                  </a:cubicBezTo>
                  <a:cubicBezTo>
                    <a:pt x="997" y="208"/>
                    <a:pt x="998" y="227"/>
                    <a:pt x="1008" y="240"/>
                  </a:cubicBezTo>
                  <a:cubicBezTo>
                    <a:pt x="1030" y="269"/>
                    <a:pt x="1049" y="303"/>
                    <a:pt x="1064" y="336"/>
                  </a:cubicBezTo>
                  <a:cubicBezTo>
                    <a:pt x="1082" y="377"/>
                    <a:pt x="1074" y="389"/>
                    <a:pt x="1104" y="424"/>
                  </a:cubicBezTo>
                  <a:cubicBezTo>
                    <a:pt x="1113" y="434"/>
                    <a:pt x="1127" y="439"/>
                    <a:pt x="1136" y="448"/>
                  </a:cubicBezTo>
                  <a:cubicBezTo>
                    <a:pt x="1143" y="455"/>
                    <a:pt x="1144" y="466"/>
                    <a:pt x="1152" y="472"/>
                  </a:cubicBezTo>
                  <a:cubicBezTo>
                    <a:pt x="1159" y="477"/>
                    <a:pt x="1168" y="477"/>
                    <a:pt x="1176" y="480"/>
                  </a:cubicBezTo>
                  <a:cubicBezTo>
                    <a:pt x="1230" y="504"/>
                    <a:pt x="1244" y="511"/>
                    <a:pt x="1304" y="520"/>
                  </a:cubicBezTo>
                  <a:cubicBezTo>
                    <a:pt x="1323" y="526"/>
                    <a:pt x="1340" y="539"/>
                    <a:pt x="1360" y="544"/>
                  </a:cubicBezTo>
                  <a:cubicBezTo>
                    <a:pt x="1428" y="561"/>
                    <a:pt x="1500" y="553"/>
                    <a:pt x="1568" y="576"/>
                  </a:cubicBezTo>
                  <a:cubicBezTo>
                    <a:pt x="1576" y="589"/>
                    <a:pt x="1583" y="604"/>
                    <a:pt x="1592" y="616"/>
                  </a:cubicBezTo>
                  <a:cubicBezTo>
                    <a:pt x="1599" y="625"/>
                    <a:pt x="1610" y="631"/>
                    <a:pt x="1616" y="640"/>
                  </a:cubicBezTo>
                  <a:cubicBezTo>
                    <a:pt x="1632" y="664"/>
                    <a:pt x="1644" y="701"/>
                    <a:pt x="1656" y="728"/>
                  </a:cubicBezTo>
                  <a:cubicBezTo>
                    <a:pt x="1666" y="750"/>
                    <a:pt x="1674" y="773"/>
                    <a:pt x="1688" y="792"/>
                  </a:cubicBezTo>
                  <a:cubicBezTo>
                    <a:pt x="1699" y="807"/>
                    <a:pt x="1740" y="860"/>
                    <a:pt x="1744" y="872"/>
                  </a:cubicBezTo>
                  <a:cubicBezTo>
                    <a:pt x="1756" y="909"/>
                    <a:pt x="1747" y="889"/>
                    <a:pt x="1776" y="928"/>
                  </a:cubicBezTo>
                  <a:cubicBezTo>
                    <a:pt x="1779" y="939"/>
                    <a:pt x="1780" y="950"/>
                    <a:pt x="1784" y="960"/>
                  </a:cubicBezTo>
                  <a:cubicBezTo>
                    <a:pt x="1788" y="969"/>
                    <a:pt x="1799" y="974"/>
                    <a:pt x="1800" y="984"/>
                  </a:cubicBezTo>
                  <a:cubicBezTo>
                    <a:pt x="1808" y="1125"/>
                    <a:pt x="1803" y="1267"/>
                    <a:pt x="1808" y="1408"/>
                  </a:cubicBezTo>
                  <a:cubicBezTo>
                    <a:pt x="1809" y="1436"/>
                    <a:pt x="1832" y="1488"/>
                    <a:pt x="1832" y="1488"/>
                  </a:cubicBezTo>
                  <a:cubicBezTo>
                    <a:pt x="1829" y="1504"/>
                    <a:pt x="1833" y="1522"/>
                    <a:pt x="1824" y="1536"/>
                  </a:cubicBezTo>
                  <a:cubicBezTo>
                    <a:pt x="1818" y="1546"/>
                    <a:pt x="1803" y="1547"/>
                    <a:pt x="1792" y="1552"/>
                  </a:cubicBezTo>
                  <a:cubicBezTo>
                    <a:pt x="1733" y="1578"/>
                    <a:pt x="1671" y="1587"/>
                    <a:pt x="1608" y="1600"/>
                  </a:cubicBezTo>
                  <a:cubicBezTo>
                    <a:pt x="1569" y="1626"/>
                    <a:pt x="1536" y="1626"/>
                    <a:pt x="1488" y="1632"/>
                  </a:cubicBezTo>
                  <a:cubicBezTo>
                    <a:pt x="1369" y="1680"/>
                    <a:pt x="1238" y="1681"/>
                    <a:pt x="1112" y="1688"/>
                  </a:cubicBezTo>
                  <a:cubicBezTo>
                    <a:pt x="1075" y="1697"/>
                    <a:pt x="1037" y="1700"/>
                    <a:pt x="1000" y="1712"/>
                  </a:cubicBezTo>
                  <a:cubicBezTo>
                    <a:pt x="961" y="1751"/>
                    <a:pt x="894" y="1757"/>
                    <a:pt x="840" y="1768"/>
                  </a:cubicBezTo>
                  <a:cubicBezTo>
                    <a:pt x="731" y="1790"/>
                    <a:pt x="623" y="1801"/>
                    <a:pt x="512" y="1808"/>
                  </a:cubicBezTo>
                  <a:cubicBezTo>
                    <a:pt x="228" y="1799"/>
                    <a:pt x="323" y="1839"/>
                    <a:pt x="192" y="1752"/>
                  </a:cubicBezTo>
                  <a:cubicBezTo>
                    <a:pt x="181" y="1719"/>
                    <a:pt x="148" y="1667"/>
                    <a:pt x="120" y="1648"/>
                  </a:cubicBezTo>
                  <a:cubicBezTo>
                    <a:pt x="107" y="1597"/>
                    <a:pt x="76" y="1570"/>
                    <a:pt x="48" y="1528"/>
                  </a:cubicBezTo>
                  <a:cubicBezTo>
                    <a:pt x="37" y="1483"/>
                    <a:pt x="15" y="1444"/>
                    <a:pt x="0" y="1400"/>
                  </a:cubicBezTo>
                  <a:cubicBezTo>
                    <a:pt x="3" y="1117"/>
                    <a:pt x="3" y="835"/>
                    <a:pt x="8" y="552"/>
                  </a:cubicBezTo>
                  <a:cubicBezTo>
                    <a:pt x="9" y="511"/>
                    <a:pt x="103" y="476"/>
                    <a:pt x="32" y="512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19" name="Freeform 4">
              <a:extLst>
                <a:ext uri="{FF2B5EF4-FFF2-40B4-BE49-F238E27FC236}">
                  <a16:creationId xmlns:a16="http://schemas.microsoft.com/office/drawing/2014/main" id="{F3403D43-9AA6-485B-A766-86F702381841}"/>
                </a:ext>
              </a:extLst>
            </p:cNvPr>
            <p:cNvSpPr>
              <a:spLocks/>
            </p:cNvSpPr>
            <p:nvPr/>
          </p:nvSpPr>
          <p:spPr bwMode="auto">
            <a:xfrm rot="1748803">
              <a:off x="2463" y="2284"/>
              <a:ext cx="317" cy="639"/>
            </a:xfrm>
            <a:custGeom>
              <a:avLst/>
              <a:gdLst>
                <a:gd name="T0" fmla="*/ 1 w 596"/>
                <a:gd name="T1" fmla="*/ 7 h 685"/>
                <a:gd name="T2" fmla="*/ 1 w 596"/>
                <a:gd name="T3" fmla="*/ 10 h 685"/>
                <a:gd name="T4" fmla="*/ 1 w 596"/>
                <a:gd name="T5" fmla="*/ 17 h 685"/>
                <a:gd name="T6" fmla="*/ 1 w 596"/>
                <a:gd name="T7" fmla="*/ 24 h 685"/>
                <a:gd name="T8" fmla="*/ 1 w 596"/>
                <a:gd name="T9" fmla="*/ 29 h 685"/>
                <a:gd name="T10" fmla="*/ 1 w 596"/>
                <a:gd name="T11" fmla="*/ 39 h 685"/>
                <a:gd name="T12" fmla="*/ 1 w 596"/>
                <a:gd name="T13" fmla="*/ 45 h 685"/>
                <a:gd name="T14" fmla="*/ 1 w 596"/>
                <a:gd name="T15" fmla="*/ 48 h 685"/>
                <a:gd name="T16" fmla="*/ 1 w 596"/>
                <a:gd name="T17" fmla="*/ 51 h 685"/>
                <a:gd name="T18" fmla="*/ 1 w 596"/>
                <a:gd name="T19" fmla="*/ 54 h 685"/>
                <a:gd name="T20" fmla="*/ 1 w 596"/>
                <a:gd name="T21" fmla="*/ 48 h 685"/>
                <a:gd name="T22" fmla="*/ 1 w 596"/>
                <a:gd name="T23" fmla="*/ 46 h 685"/>
                <a:gd name="T24" fmla="*/ 1 w 596"/>
                <a:gd name="T25" fmla="*/ 44 h 685"/>
                <a:gd name="T26" fmla="*/ 1 w 596"/>
                <a:gd name="T27" fmla="*/ 39 h 685"/>
                <a:gd name="T28" fmla="*/ 1 w 596"/>
                <a:gd name="T29" fmla="*/ 32 h 685"/>
                <a:gd name="T30" fmla="*/ 1 w 596"/>
                <a:gd name="T31" fmla="*/ 21 h 685"/>
                <a:gd name="T32" fmla="*/ 1 w 596"/>
                <a:gd name="T33" fmla="*/ 7 h 685"/>
                <a:gd name="T34" fmla="*/ 1 w 596"/>
                <a:gd name="T35" fmla="*/ 7 h 685"/>
                <a:gd name="T36" fmla="*/ 1 w 596"/>
                <a:gd name="T37" fmla="*/ 7 h 685"/>
                <a:gd name="T38" fmla="*/ 1 w 596"/>
                <a:gd name="T39" fmla="*/ 10 h 685"/>
                <a:gd name="T40" fmla="*/ 1 w 596"/>
                <a:gd name="T41" fmla="*/ 12 h 6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6"/>
                <a:gd name="T64" fmla="*/ 0 h 685"/>
                <a:gd name="T65" fmla="*/ 596 w 596"/>
                <a:gd name="T66" fmla="*/ 685 h 68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6" h="685">
                  <a:moveTo>
                    <a:pt x="300" y="70"/>
                  </a:moveTo>
                  <a:cubicBezTo>
                    <a:pt x="223" y="128"/>
                    <a:pt x="297" y="63"/>
                    <a:pt x="260" y="118"/>
                  </a:cubicBezTo>
                  <a:cubicBezTo>
                    <a:pt x="243" y="143"/>
                    <a:pt x="190" y="181"/>
                    <a:pt x="164" y="198"/>
                  </a:cubicBezTo>
                  <a:cubicBezTo>
                    <a:pt x="137" y="239"/>
                    <a:pt x="101" y="261"/>
                    <a:pt x="68" y="294"/>
                  </a:cubicBezTo>
                  <a:cubicBezTo>
                    <a:pt x="52" y="310"/>
                    <a:pt x="42" y="332"/>
                    <a:pt x="28" y="350"/>
                  </a:cubicBezTo>
                  <a:cubicBezTo>
                    <a:pt x="11" y="400"/>
                    <a:pt x="0" y="411"/>
                    <a:pt x="20" y="470"/>
                  </a:cubicBezTo>
                  <a:cubicBezTo>
                    <a:pt x="38" y="525"/>
                    <a:pt x="50" y="506"/>
                    <a:pt x="76" y="542"/>
                  </a:cubicBezTo>
                  <a:cubicBezTo>
                    <a:pt x="107" y="585"/>
                    <a:pt x="73" y="568"/>
                    <a:pt x="116" y="582"/>
                  </a:cubicBezTo>
                  <a:cubicBezTo>
                    <a:pt x="136" y="597"/>
                    <a:pt x="162" y="604"/>
                    <a:pt x="180" y="622"/>
                  </a:cubicBezTo>
                  <a:cubicBezTo>
                    <a:pt x="222" y="664"/>
                    <a:pt x="140" y="634"/>
                    <a:pt x="220" y="654"/>
                  </a:cubicBezTo>
                  <a:cubicBezTo>
                    <a:pt x="448" y="645"/>
                    <a:pt x="397" y="685"/>
                    <a:pt x="500" y="582"/>
                  </a:cubicBezTo>
                  <a:cubicBezTo>
                    <a:pt x="503" y="574"/>
                    <a:pt x="504" y="566"/>
                    <a:pt x="508" y="558"/>
                  </a:cubicBezTo>
                  <a:cubicBezTo>
                    <a:pt x="512" y="549"/>
                    <a:pt x="521" y="543"/>
                    <a:pt x="524" y="534"/>
                  </a:cubicBezTo>
                  <a:cubicBezTo>
                    <a:pt x="532" y="513"/>
                    <a:pt x="528" y="488"/>
                    <a:pt x="540" y="470"/>
                  </a:cubicBezTo>
                  <a:cubicBezTo>
                    <a:pt x="560" y="440"/>
                    <a:pt x="565" y="419"/>
                    <a:pt x="572" y="382"/>
                  </a:cubicBezTo>
                  <a:cubicBezTo>
                    <a:pt x="569" y="342"/>
                    <a:pt x="566" y="302"/>
                    <a:pt x="564" y="262"/>
                  </a:cubicBezTo>
                  <a:cubicBezTo>
                    <a:pt x="562" y="216"/>
                    <a:pt x="596" y="78"/>
                    <a:pt x="524" y="54"/>
                  </a:cubicBezTo>
                  <a:cubicBezTo>
                    <a:pt x="470" y="0"/>
                    <a:pt x="393" y="23"/>
                    <a:pt x="324" y="46"/>
                  </a:cubicBezTo>
                  <a:cubicBezTo>
                    <a:pt x="316" y="54"/>
                    <a:pt x="306" y="61"/>
                    <a:pt x="300" y="70"/>
                  </a:cubicBezTo>
                  <a:cubicBezTo>
                    <a:pt x="287" y="89"/>
                    <a:pt x="299" y="103"/>
                    <a:pt x="276" y="118"/>
                  </a:cubicBezTo>
                  <a:cubicBezTo>
                    <a:pt x="241" y="141"/>
                    <a:pt x="244" y="112"/>
                    <a:pt x="244" y="134"/>
                  </a:cubicBezTo>
                </a:path>
              </a:pathLst>
            </a:cu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0" name="Freeform 6">
              <a:extLst>
                <a:ext uri="{FF2B5EF4-FFF2-40B4-BE49-F238E27FC236}">
                  <a16:creationId xmlns:a16="http://schemas.microsoft.com/office/drawing/2014/main" id="{928BDC96-556C-4006-AAC2-BE8F9A0DB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704"/>
              <a:ext cx="928" cy="552"/>
            </a:xfrm>
            <a:custGeom>
              <a:avLst/>
              <a:gdLst>
                <a:gd name="T0" fmla="*/ 200 w 928"/>
                <a:gd name="T1" fmla="*/ 88 h 552"/>
                <a:gd name="T2" fmla="*/ 328 w 928"/>
                <a:gd name="T3" fmla="*/ 48 h 552"/>
                <a:gd name="T4" fmla="*/ 456 w 928"/>
                <a:gd name="T5" fmla="*/ 0 h 552"/>
                <a:gd name="T6" fmla="*/ 552 w 928"/>
                <a:gd name="T7" fmla="*/ 8 h 552"/>
                <a:gd name="T8" fmla="*/ 648 w 928"/>
                <a:gd name="T9" fmla="*/ 72 h 552"/>
                <a:gd name="T10" fmla="*/ 744 w 928"/>
                <a:gd name="T11" fmla="*/ 136 h 552"/>
                <a:gd name="T12" fmla="*/ 792 w 928"/>
                <a:gd name="T13" fmla="*/ 168 h 552"/>
                <a:gd name="T14" fmla="*/ 872 w 928"/>
                <a:gd name="T15" fmla="*/ 200 h 552"/>
                <a:gd name="T16" fmla="*/ 912 w 928"/>
                <a:gd name="T17" fmla="*/ 320 h 552"/>
                <a:gd name="T18" fmla="*/ 928 w 928"/>
                <a:gd name="T19" fmla="*/ 368 h 552"/>
                <a:gd name="T20" fmla="*/ 920 w 928"/>
                <a:gd name="T21" fmla="*/ 448 h 552"/>
                <a:gd name="T22" fmla="*/ 864 w 928"/>
                <a:gd name="T23" fmla="*/ 480 h 552"/>
                <a:gd name="T24" fmla="*/ 744 w 928"/>
                <a:gd name="T25" fmla="*/ 528 h 552"/>
                <a:gd name="T26" fmla="*/ 616 w 928"/>
                <a:gd name="T27" fmla="*/ 552 h 552"/>
                <a:gd name="T28" fmla="*/ 352 w 928"/>
                <a:gd name="T29" fmla="*/ 520 h 552"/>
                <a:gd name="T30" fmla="*/ 296 w 928"/>
                <a:gd name="T31" fmla="*/ 488 h 552"/>
                <a:gd name="T32" fmla="*/ 168 w 928"/>
                <a:gd name="T33" fmla="*/ 408 h 552"/>
                <a:gd name="T34" fmla="*/ 120 w 928"/>
                <a:gd name="T35" fmla="*/ 368 h 552"/>
                <a:gd name="T36" fmla="*/ 80 w 928"/>
                <a:gd name="T37" fmla="*/ 336 h 552"/>
                <a:gd name="T38" fmla="*/ 0 w 928"/>
                <a:gd name="T39" fmla="*/ 216 h 552"/>
                <a:gd name="T40" fmla="*/ 200 w 928"/>
                <a:gd name="T41" fmla="*/ 88 h 5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8"/>
                <a:gd name="T64" fmla="*/ 0 h 552"/>
                <a:gd name="T65" fmla="*/ 928 w 928"/>
                <a:gd name="T66" fmla="*/ 552 h 5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8" h="552">
                  <a:moveTo>
                    <a:pt x="200" y="88"/>
                  </a:moveTo>
                  <a:cubicBezTo>
                    <a:pt x="248" y="78"/>
                    <a:pt x="279" y="56"/>
                    <a:pt x="328" y="48"/>
                  </a:cubicBezTo>
                  <a:cubicBezTo>
                    <a:pt x="380" y="9"/>
                    <a:pt x="383" y="8"/>
                    <a:pt x="456" y="0"/>
                  </a:cubicBezTo>
                  <a:cubicBezTo>
                    <a:pt x="488" y="3"/>
                    <a:pt x="520" y="4"/>
                    <a:pt x="552" y="8"/>
                  </a:cubicBezTo>
                  <a:cubicBezTo>
                    <a:pt x="591" y="13"/>
                    <a:pt x="617" y="51"/>
                    <a:pt x="648" y="72"/>
                  </a:cubicBezTo>
                  <a:cubicBezTo>
                    <a:pt x="680" y="135"/>
                    <a:pt x="693" y="108"/>
                    <a:pt x="744" y="136"/>
                  </a:cubicBezTo>
                  <a:cubicBezTo>
                    <a:pt x="761" y="145"/>
                    <a:pt x="773" y="163"/>
                    <a:pt x="792" y="168"/>
                  </a:cubicBezTo>
                  <a:cubicBezTo>
                    <a:pt x="824" y="176"/>
                    <a:pt x="845" y="182"/>
                    <a:pt x="872" y="200"/>
                  </a:cubicBezTo>
                  <a:cubicBezTo>
                    <a:pt x="885" y="240"/>
                    <a:pt x="899" y="280"/>
                    <a:pt x="912" y="320"/>
                  </a:cubicBezTo>
                  <a:cubicBezTo>
                    <a:pt x="917" y="336"/>
                    <a:pt x="928" y="368"/>
                    <a:pt x="928" y="368"/>
                  </a:cubicBezTo>
                  <a:cubicBezTo>
                    <a:pt x="925" y="395"/>
                    <a:pt x="928" y="423"/>
                    <a:pt x="920" y="448"/>
                  </a:cubicBezTo>
                  <a:cubicBezTo>
                    <a:pt x="918" y="455"/>
                    <a:pt x="865" y="479"/>
                    <a:pt x="864" y="480"/>
                  </a:cubicBezTo>
                  <a:cubicBezTo>
                    <a:pt x="833" y="492"/>
                    <a:pt x="775" y="524"/>
                    <a:pt x="744" y="528"/>
                  </a:cubicBezTo>
                  <a:cubicBezTo>
                    <a:pt x="700" y="534"/>
                    <a:pt x="658" y="538"/>
                    <a:pt x="616" y="552"/>
                  </a:cubicBezTo>
                  <a:cubicBezTo>
                    <a:pt x="526" y="548"/>
                    <a:pt x="438" y="549"/>
                    <a:pt x="352" y="520"/>
                  </a:cubicBezTo>
                  <a:cubicBezTo>
                    <a:pt x="298" y="466"/>
                    <a:pt x="360" y="520"/>
                    <a:pt x="296" y="488"/>
                  </a:cubicBezTo>
                  <a:cubicBezTo>
                    <a:pt x="251" y="465"/>
                    <a:pt x="217" y="424"/>
                    <a:pt x="168" y="408"/>
                  </a:cubicBezTo>
                  <a:cubicBezTo>
                    <a:pt x="152" y="359"/>
                    <a:pt x="174" y="407"/>
                    <a:pt x="120" y="368"/>
                  </a:cubicBezTo>
                  <a:cubicBezTo>
                    <a:pt x="57" y="323"/>
                    <a:pt x="151" y="360"/>
                    <a:pt x="80" y="336"/>
                  </a:cubicBezTo>
                  <a:cubicBezTo>
                    <a:pt x="31" y="287"/>
                    <a:pt x="16" y="279"/>
                    <a:pt x="0" y="216"/>
                  </a:cubicBezTo>
                  <a:cubicBezTo>
                    <a:pt x="13" y="81"/>
                    <a:pt x="30" y="128"/>
                    <a:pt x="200" y="88"/>
                  </a:cubicBezTo>
                  <a:close/>
                </a:path>
              </a:pathLst>
            </a:cu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1" name="Freeform 10">
              <a:extLst>
                <a:ext uri="{FF2B5EF4-FFF2-40B4-BE49-F238E27FC236}">
                  <a16:creationId xmlns:a16="http://schemas.microsoft.com/office/drawing/2014/main" id="{1F3F1C37-965F-40EE-A99E-15DAC9D8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2890"/>
              <a:ext cx="1184" cy="1104"/>
            </a:xfrm>
            <a:custGeom>
              <a:avLst/>
              <a:gdLst>
                <a:gd name="T0" fmla="*/ 2 w 1456"/>
                <a:gd name="T1" fmla="*/ 8 h 1104"/>
                <a:gd name="T2" fmla="*/ 2 w 1456"/>
                <a:gd name="T3" fmla="*/ 192 h 1104"/>
                <a:gd name="T4" fmla="*/ 2 w 1456"/>
                <a:gd name="T5" fmla="*/ 280 h 1104"/>
                <a:gd name="T6" fmla="*/ 2 w 1456"/>
                <a:gd name="T7" fmla="*/ 360 h 1104"/>
                <a:gd name="T8" fmla="*/ 2 w 1456"/>
                <a:gd name="T9" fmla="*/ 456 h 1104"/>
                <a:gd name="T10" fmla="*/ 2 w 1456"/>
                <a:gd name="T11" fmla="*/ 536 h 1104"/>
                <a:gd name="T12" fmla="*/ 2 w 1456"/>
                <a:gd name="T13" fmla="*/ 712 h 1104"/>
                <a:gd name="T14" fmla="*/ 2 w 1456"/>
                <a:gd name="T15" fmla="*/ 792 h 1104"/>
                <a:gd name="T16" fmla="*/ 2 w 1456"/>
                <a:gd name="T17" fmla="*/ 808 h 1104"/>
                <a:gd name="T18" fmla="*/ 2 w 1456"/>
                <a:gd name="T19" fmla="*/ 816 h 1104"/>
                <a:gd name="T20" fmla="*/ 2 w 1456"/>
                <a:gd name="T21" fmla="*/ 936 h 1104"/>
                <a:gd name="T22" fmla="*/ 2 w 1456"/>
                <a:gd name="T23" fmla="*/ 1016 h 1104"/>
                <a:gd name="T24" fmla="*/ 2 w 1456"/>
                <a:gd name="T25" fmla="*/ 1096 h 1104"/>
                <a:gd name="T26" fmla="*/ 2 w 1456"/>
                <a:gd name="T27" fmla="*/ 1104 h 1104"/>
                <a:gd name="T28" fmla="*/ 2 w 1456"/>
                <a:gd name="T29" fmla="*/ 1064 h 1104"/>
                <a:gd name="T30" fmla="*/ 2 w 1456"/>
                <a:gd name="T31" fmla="*/ 1016 h 1104"/>
                <a:gd name="T32" fmla="*/ 2 w 1456"/>
                <a:gd name="T33" fmla="*/ 944 h 1104"/>
                <a:gd name="T34" fmla="*/ 2 w 1456"/>
                <a:gd name="T35" fmla="*/ 864 h 1104"/>
                <a:gd name="T36" fmla="*/ 2 w 1456"/>
                <a:gd name="T37" fmla="*/ 816 h 1104"/>
                <a:gd name="T38" fmla="*/ 2 w 1456"/>
                <a:gd name="T39" fmla="*/ 328 h 1104"/>
                <a:gd name="T40" fmla="*/ 2 w 1456"/>
                <a:gd name="T41" fmla="*/ 232 h 1104"/>
                <a:gd name="T42" fmla="*/ 2 w 1456"/>
                <a:gd name="T43" fmla="*/ 208 h 1104"/>
                <a:gd name="T44" fmla="*/ 2 w 1456"/>
                <a:gd name="T45" fmla="*/ 152 h 1104"/>
                <a:gd name="T46" fmla="*/ 2 w 1456"/>
                <a:gd name="T47" fmla="*/ 136 h 1104"/>
                <a:gd name="T48" fmla="*/ 2 w 1456"/>
                <a:gd name="T49" fmla="*/ 72 h 1104"/>
                <a:gd name="T50" fmla="*/ 2 w 1456"/>
                <a:gd name="T51" fmla="*/ 24 h 1104"/>
                <a:gd name="T52" fmla="*/ 2 w 1456"/>
                <a:gd name="T53" fmla="*/ 8 h 1104"/>
                <a:gd name="T54" fmla="*/ 2 w 1456"/>
                <a:gd name="T55" fmla="*/ 0 h 1104"/>
                <a:gd name="T56" fmla="*/ 2 w 1456"/>
                <a:gd name="T57" fmla="*/ 8 h 1104"/>
                <a:gd name="T58" fmla="*/ 2 w 1456"/>
                <a:gd name="T59" fmla="*/ 40 h 1104"/>
                <a:gd name="T60" fmla="*/ 2 w 1456"/>
                <a:gd name="T61" fmla="*/ 8 h 110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56"/>
                <a:gd name="T94" fmla="*/ 0 h 1104"/>
                <a:gd name="T95" fmla="*/ 1456 w 1456"/>
                <a:gd name="T96" fmla="*/ 1104 h 110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56" h="1104">
                  <a:moveTo>
                    <a:pt x="508" y="8"/>
                  </a:moveTo>
                  <a:cubicBezTo>
                    <a:pt x="425" y="58"/>
                    <a:pt x="380" y="131"/>
                    <a:pt x="308" y="192"/>
                  </a:cubicBezTo>
                  <a:cubicBezTo>
                    <a:pt x="264" y="229"/>
                    <a:pt x="208" y="244"/>
                    <a:pt x="164" y="280"/>
                  </a:cubicBezTo>
                  <a:cubicBezTo>
                    <a:pt x="127" y="310"/>
                    <a:pt x="118" y="326"/>
                    <a:pt x="92" y="360"/>
                  </a:cubicBezTo>
                  <a:cubicBezTo>
                    <a:pt x="82" y="402"/>
                    <a:pt x="53" y="417"/>
                    <a:pt x="36" y="456"/>
                  </a:cubicBezTo>
                  <a:cubicBezTo>
                    <a:pt x="25" y="482"/>
                    <a:pt x="4" y="536"/>
                    <a:pt x="4" y="536"/>
                  </a:cubicBezTo>
                  <a:cubicBezTo>
                    <a:pt x="9" y="603"/>
                    <a:pt x="0" y="672"/>
                    <a:pt x="60" y="712"/>
                  </a:cubicBezTo>
                  <a:cubicBezTo>
                    <a:pt x="83" y="746"/>
                    <a:pt x="119" y="773"/>
                    <a:pt x="156" y="792"/>
                  </a:cubicBezTo>
                  <a:cubicBezTo>
                    <a:pt x="171" y="800"/>
                    <a:pt x="188" y="803"/>
                    <a:pt x="204" y="808"/>
                  </a:cubicBezTo>
                  <a:cubicBezTo>
                    <a:pt x="212" y="811"/>
                    <a:pt x="228" y="816"/>
                    <a:pt x="228" y="816"/>
                  </a:cubicBezTo>
                  <a:cubicBezTo>
                    <a:pt x="265" y="871"/>
                    <a:pt x="409" y="914"/>
                    <a:pt x="476" y="936"/>
                  </a:cubicBezTo>
                  <a:cubicBezTo>
                    <a:pt x="594" y="1025"/>
                    <a:pt x="655" y="1009"/>
                    <a:pt x="820" y="1016"/>
                  </a:cubicBezTo>
                  <a:cubicBezTo>
                    <a:pt x="854" y="1038"/>
                    <a:pt x="862" y="1092"/>
                    <a:pt x="908" y="1096"/>
                  </a:cubicBezTo>
                  <a:cubicBezTo>
                    <a:pt x="956" y="1101"/>
                    <a:pt x="1004" y="1101"/>
                    <a:pt x="1052" y="1104"/>
                  </a:cubicBezTo>
                  <a:cubicBezTo>
                    <a:pt x="1167" y="1092"/>
                    <a:pt x="1185" y="1097"/>
                    <a:pt x="1268" y="1064"/>
                  </a:cubicBezTo>
                  <a:cubicBezTo>
                    <a:pt x="1286" y="1010"/>
                    <a:pt x="1259" y="1073"/>
                    <a:pt x="1316" y="1016"/>
                  </a:cubicBezTo>
                  <a:cubicBezTo>
                    <a:pt x="1407" y="925"/>
                    <a:pt x="1290" y="1003"/>
                    <a:pt x="1388" y="944"/>
                  </a:cubicBezTo>
                  <a:cubicBezTo>
                    <a:pt x="1407" y="916"/>
                    <a:pt x="1410" y="896"/>
                    <a:pt x="1420" y="864"/>
                  </a:cubicBezTo>
                  <a:cubicBezTo>
                    <a:pt x="1425" y="848"/>
                    <a:pt x="1436" y="816"/>
                    <a:pt x="1436" y="816"/>
                  </a:cubicBezTo>
                  <a:cubicBezTo>
                    <a:pt x="1429" y="683"/>
                    <a:pt x="1456" y="436"/>
                    <a:pt x="1348" y="328"/>
                  </a:cubicBezTo>
                  <a:cubicBezTo>
                    <a:pt x="1346" y="319"/>
                    <a:pt x="1332" y="237"/>
                    <a:pt x="1324" y="232"/>
                  </a:cubicBezTo>
                  <a:cubicBezTo>
                    <a:pt x="1301" y="216"/>
                    <a:pt x="1269" y="218"/>
                    <a:pt x="1244" y="208"/>
                  </a:cubicBezTo>
                  <a:cubicBezTo>
                    <a:pt x="1207" y="193"/>
                    <a:pt x="1169" y="165"/>
                    <a:pt x="1132" y="152"/>
                  </a:cubicBezTo>
                  <a:cubicBezTo>
                    <a:pt x="1104" y="142"/>
                    <a:pt x="1073" y="142"/>
                    <a:pt x="1044" y="136"/>
                  </a:cubicBezTo>
                  <a:cubicBezTo>
                    <a:pt x="953" y="90"/>
                    <a:pt x="849" y="80"/>
                    <a:pt x="748" y="72"/>
                  </a:cubicBezTo>
                  <a:cubicBezTo>
                    <a:pt x="694" y="61"/>
                    <a:pt x="647" y="44"/>
                    <a:pt x="596" y="24"/>
                  </a:cubicBezTo>
                  <a:cubicBezTo>
                    <a:pt x="580" y="18"/>
                    <a:pt x="564" y="13"/>
                    <a:pt x="548" y="8"/>
                  </a:cubicBezTo>
                  <a:cubicBezTo>
                    <a:pt x="540" y="5"/>
                    <a:pt x="524" y="0"/>
                    <a:pt x="524" y="0"/>
                  </a:cubicBezTo>
                  <a:cubicBezTo>
                    <a:pt x="513" y="3"/>
                    <a:pt x="500" y="0"/>
                    <a:pt x="492" y="8"/>
                  </a:cubicBezTo>
                  <a:cubicBezTo>
                    <a:pt x="484" y="16"/>
                    <a:pt x="473" y="40"/>
                    <a:pt x="484" y="40"/>
                  </a:cubicBezTo>
                  <a:cubicBezTo>
                    <a:pt x="497" y="40"/>
                    <a:pt x="500" y="19"/>
                    <a:pt x="508" y="8"/>
                  </a:cubicBezTo>
                  <a:close/>
                </a:path>
              </a:pathLst>
            </a:cu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2" name="Freeform 7">
              <a:extLst>
                <a:ext uri="{FF2B5EF4-FFF2-40B4-BE49-F238E27FC236}">
                  <a16:creationId xmlns:a16="http://schemas.microsoft.com/office/drawing/2014/main" id="{E75B5842-E543-4BD6-B3BA-0FFFDF51A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886"/>
              <a:ext cx="636" cy="544"/>
            </a:xfrm>
            <a:custGeom>
              <a:avLst/>
              <a:gdLst>
                <a:gd name="T0" fmla="*/ 340 w 636"/>
                <a:gd name="T1" fmla="*/ 88 h 544"/>
                <a:gd name="T2" fmla="*/ 452 w 636"/>
                <a:gd name="T3" fmla="*/ 136 h 544"/>
                <a:gd name="T4" fmla="*/ 476 w 636"/>
                <a:gd name="T5" fmla="*/ 160 h 544"/>
                <a:gd name="T6" fmla="*/ 516 w 636"/>
                <a:gd name="T7" fmla="*/ 168 h 544"/>
                <a:gd name="T8" fmla="*/ 564 w 636"/>
                <a:gd name="T9" fmla="*/ 240 h 544"/>
                <a:gd name="T10" fmla="*/ 636 w 636"/>
                <a:gd name="T11" fmla="*/ 392 h 544"/>
                <a:gd name="T12" fmla="*/ 532 w 636"/>
                <a:gd name="T13" fmla="*/ 544 h 544"/>
                <a:gd name="T14" fmla="*/ 84 w 636"/>
                <a:gd name="T15" fmla="*/ 520 h 544"/>
                <a:gd name="T16" fmla="*/ 4 w 636"/>
                <a:gd name="T17" fmla="*/ 464 h 544"/>
                <a:gd name="T18" fmla="*/ 52 w 636"/>
                <a:gd name="T19" fmla="*/ 360 h 544"/>
                <a:gd name="T20" fmla="*/ 60 w 636"/>
                <a:gd name="T21" fmla="*/ 336 h 544"/>
                <a:gd name="T22" fmla="*/ 84 w 636"/>
                <a:gd name="T23" fmla="*/ 320 h 544"/>
                <a:gd name="T24" fmla="*/ 68 w 636"/>
                <a:gd name="T25" fmla="*/ 232 h 544"/>
                <a:gd name="T26" fmla="*/ 44 w 636"/>
                <a:gd name="T27" fmla="*/ 184 h 544"/>
                <a:gd name="T28" fmla="*/ 28 w 636"/>
                <a:gd name="T29" fmla="*/ 136 h 544"/>
                <a:gd name="T30" fmla="*/ 36 w 636"/>
                <a:gd name="T31" fmla="*/ 48 h 544"/>
                <a:gd name="T32" fmla="*/ 116 w 636"/>
                <a:gd name="T33" fmla="*/ 0 h 544"/>
                <a:gd name="T34" fmla="*/ 236 w 636"/>
                <a:gd name="T35" fmla="*/ 8 h 544"/>
                <a:gd name="T36" fmla="*/ 316 w 636"/>
                <a:gd name="T37" fmla="*/ 24 h 544"/>
                <a:gd name="T38" fmla="*/ 364 w 636"/>
                <a:gd name="T39" fmla="*/ 104 h 544"/>
                <a:gd name="T40" fmla="*/ 372 w 636"/>
                <a:gd name="T41" fmla="*/ 128 h 544"/>
                <a:gd name="T42" fmla="*/ 388 w 636"/>
                <a:gd name="T43" fmla="*/ 152 h 544"/>
                <a:gd name="T44" fmla="*/ 340 w 636"/>
                <a:gd name="T45" fmla="*/ 88 h 5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6"/>
                <a:gd name="T70" fmla="*/ 0 h 544"/>
                <a:gd name="T71" fmla="*/ 636 w 636"/>
                <a:gd name="T72" fmla="*/ 544 h 5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6" h="544">
                  <a:moveTo>
                    <a:pt x="340" y="88"/>
                  </a:moveTo>
                  <a:cubicBezTo>
                    <a:pt x="368" y="130"/>
                    <a:pt x="407" y="121"/>
                    <a:pt x="452" y="136"/>
                  </a:cubicBezTo>
                  <a:cubicBezTo>
                    <a:pt x="460" y="144"/>
                    <a:pt x="466" y="155"/>
                    <a:pt x="476" y="160"/>
                  </a:cubicBezTo>
                  <a:cubicBezTo>
                    <a:pt x="488" y="166"/>
                    <a:pt x="505" y="160"/>
                    <a:pt x="516" y="168"/>
                  </a:cubicBezTo>
                  <a:cubicBezTo>
                    <a:pt x="539" y="186"/>
                    <a:pt x="548" y="216"/>
                    <a:pt x="564" y="240"/>
                  </a:cubicBezTo>
                  <a:cubicBezTo>
                    <a:pt x="597" y="290"/>
                    <a:pt x="584" y="357"/>
                    <a:pt x="636" y="392"/>
                  </a:cubicBezTo>
                  <a:cubicBezTo>
                    <a:pt x="618" y="498"/>
                    <a:pt x="626" y="513"/>
                    <a:pt x="532" y="544"/>
                  </a:cubicBezTo>
                  <a:cubicBezTo>
                    <a:pt x="334" y="539"/>
                    <a:pt x="255" y="531"/>
                    <a:pt x="84" y="520"/>
                  </a:cubicBezTo>
                  <a:cubicBezTo>
                    <a:pt x="36" y="512"/>
                    <a:pt x="19" y="510"/>
                    <a:pt x="4" y="464"/>
                  </a:cubicBezTo>
                  <a:cubicBezTo>
                    <a:pt x="10" y="409"/>
                    <a:pt x="0" y="377"/>
                    <a:pt x="52" y="360"/>
                  </a:cubicBezTo>
                  <a:cubicBezTo>
                    <a:pt x="55" y="352"/>
                    <a:pt x="55" y="343"/>
                    <a:pt x="60" y="336"/>
                  </a:cubicBezTo>
                  <a:cubicBezTo>
                    <a:pt x="66" y="328"/>
                    <a:pt x="82" y="329"/>
                    <a:pt x="84" y="320"/>
                  </a:cubicBezTo>
                  <a:cubicBezTo>
                    <a:pt x="85" y="316"/>
                    <a:pt x="70" y="239"/>
                    <a:pt x="68" y="232"/>
                  </a:cubicBezTo>
                  <a:cubicBezTo>
                    <a:pt x="55" y="182"/>
                    <a:pt x="66" y="234"/>
                    <a:pt x="44" y="184"/>
                  </a:cubicBezTo>
                  <a:cubicBezTo>
                    <a:pt x="37" y="169"/>
                    <a:pt x="28" y="136"/>
                    <a:pt x="28" y="136"/>
                  </a:cubicBezTo>
                  <a:cubicBezTo>
                    <a:pt x="31" y="107"/>
                    <a:pt x="28" y="76"/>
                    <a:pt x="36" y="48"/>
                  </a:cubicBezTo>
                  <a:cubicBezTo>
                    <a:pt x="43" y="23"/>
                    <a:pt x="97" y="10"/>
                    <a:pt x="116" y="0"/>
                  </a:cubicBezTo>
                  <a:cubicBezTo>
                    <a:pt x="156" y="3"/>
                    <a:pt x="196" y="3"/>
                    <a:pt x="236" y="8"/>
                  </a:cubicBezTo>
                  <a:cubicBezTo>
                    <a:pt x="263" y="11"/>
                    <a:pt x="316" y="24"/>
                    <a:pt x="316" y="24"/>
                  </a:cubicBezTo>
                  <a:cubicBezTo>
                    <a:pt x="344" y="52"/>
                    <a:pt x="353" y="66"/>
                    <a:pt x="364" y="104"/>
                  </a:cubicBezTo>
                  <a:cubicBezTo>
                    <a:pt x="366" y="112"/>
                    <a:pt x="368" y="120"/>
                    <a:pt x="372" y="128"/>
                  </a:cubicBezTo>
                  <a:cubicBezTo>
                    <a:pt x="376" y="137"/>
                    <a:pt x="388" y="152"/>
                    <a:pt x="388" y="152"/>
                  </a:cubicBezTo>
                  <a:lnTo>
                    <a:pt x="340" y="88"/>
                  </a:lnTo>
                  <a:close/>
                </a:path>
              </a:pathLst>
            </a:cu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3" name="Freeform 8">
              <a:extLst>
                <a:ext uri="{FF2B5EF4-FFF2-40B4-BE49-F238E27FC236}">
                  <a16:creationId xmlns:a16="http://schemas.microsoft.com/office/drawing/2014/main" id="{61AF37FA-E5B0-4A4F-8E18-E7240A5E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976"/>
              <a:ext cx="557" cy="553"/>
            </a:xfrm>
            <a:custGeom>
              <a:avLst/>
              <a:gdLst>
                <a:gd name="T0" fmla="*/ 356 w 557"/>
                <a:gd name="T1" fmla="*/ 16 h 553"/>
                <a:gd name="T2" fmla="*/ 132 w 557"/>
                <a:gd name="T3" fmla="*/ 64 h 553"/>
                <a:gd name="T4" fmla="*/ 84 w 557"/>
                <a:gd name="T5" fmla="*/ 152 h 553"/>
                <a:gd name="T6" fmla="*/ 44 w 557"/>
                <a:gd name="T7" fmla="*/ 392 h 553"/>
                <a:gd name="T8" fmla="*/ 308 w 557"/>
                <a:gd name="T9" fmla="*/ 552 h 553"/>
                <a:gd name="T10" fmla="*/ 476 w 557"/>
                <a:gd name="T11" fmla="*/ 512 h 553"/>
                <a:gd name="T12" fmla="*/ 476 w 557"/>
                <a:gd name="T13" fmla="*/ 344 h 553"/>
                <a:gd name="T14" fmla="*/ 444 w 557"/>
                <a:gd name="T15" fmla="*/ 272 h 553"/>
                <a:gd name="T16" fmla="*/ 444 w 557"/>
                <a:gd name="T17" fmla="*/ 88 h 553"/>
                <a:gd name="T18" fmla="*/ 404 w 557"/>
                <a:gd name="T19" fmla="*/ 0 h 553"/>
                <a:gd name="T20" fmla="*/ 340 w 557"/>
                <a:gd name="T21" fmla="*/ 8 h 553"/>
                <a:gd name="T22" fmla="*/ 324 w 557"/>
                <a:gd name="T23" fmla="*/ 32 h 553"/>
                <a:gd name="T24" fmla="*/ 356 w 557"/>
                <a:gd name="T25" fmla="*/ 16 h 5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7"/>
                <a:gd name="T40" fmla="*/ 0 h 553"/>
                <a:gd name="T41" fmla="*/ 557 w 557"/>
                <a:gd name="T42" fmla="*/ 553 h 5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7" h="553">
                  <a:moveTo>
                    <a:pt x="356" y="16"/>
                  </a:moveTo>
                  <a:cubicBezTo>
                    <a:pt x="257" y="26"/>
                    <a:pt x="205" y="15"/>
                    <a:pt x="132" y="64"/>
                  </a:cubicBezTo>
                  <a:cubicBezTo>
                    <a:pt x="92" y="124"/>
                    <a:pt x="107" y="94"/>
                    <a:pt x="84" y="152"/>
                  </a:cubicBezTo>
                  <a:cubicBezTo>
                    <a:pt x="88" y="263"/>
                    <a:pt x="149" y="371"/>
                    <a:pt x="44" y="392"/>
                  </a:cubicBezTo>
                  <a:cubicBezTo>
                    <a:pt x="0" y="523"/>
                    <a:pt x="225" y="544"/>
                    <a:pt x="308" y="552"/>
                  </a:cubicBezTo>
                  <a:cubicBezTo>
                    <a:pt x="398" y="546"/>
                    <a:pt x="414" y="553"/>
                    <a:pt x="476" y="512"/>
                  </a:cubicBezTo>
                  <a:cubicBezTo>
                    <a:pt x="511" y="459"/>
                    <a:pt x="557" y="398"/>
                    <a:pt x="476" y="344"/>
                  </a:cubicBezTo>
                  <a:cubicBezTo>
                    <a:pt x="457" y="287"/>
                    <a:pt x="469" y="310"/>
                    <a:pt x="444" y="272"/>
                  </a:cubicBezTo>
                  <a:cubicBezTo>
                    <a:pt x="454" y="169"/>
                    <a:pt x="456" y="204"/>
                    <a:pt x="444" y="88"/>
                  </a:cubicBezTo>
                  <a:cubicBezTo>
                    <a:pt x="440" y="44"/>
                    <a:pt x="445" y="14"/>
                    <a:pt x="404" y="0"/>
                  </a:cubicBezTo>
                  <a:cubicBezTo>
                    <a:pt x="383" y="3"/>
                    <a:pt x="360" y="0"/>
                    <a:pt x="340" y="8"/>
                  </a:cubicBezTo>
                  <a:cubicBezTo>
                    <a:pt x="331" y="12"/>
                    <a:pt x="315" y="28"/>
                    <a:pt x="324" y="32"/>
                  </a:cubicBezTo>
                  <a:cubicBezTo>
                    <a:pt x="335" y="37"/>
                    <a:pt x="345" y="21"/>
                    <a:pt x="356" y="16"/>
                  </a:cubicBezTo>
                  <a:close/>
                </a:path>
              </a:pathLst>
            </a:cu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4" name="Freeform 5">
              <a:extLst>
                <a:ext uri="{FF2B5EF4-FFF2-40B4-BE49-F238E27FC236}">
                  <a16:creationId xmlns:a16="http://schemas.microsoft.com/office/drawing/2014/main" id="{F6FC032A-C662-462A-873C-B05433539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659"/>
              <a:ext cx="798" cy="672"/>
            </a:xfrm>
            <a:custGeom>
              <a:avLst/>
              <a:gdLst>
                <a:gd name="T0" fmla="*/ 249 w 798"/>
                <a:gd name="T1" fmla="*/ 108 h 672"/>
                <a:gd name="T2" fmla="*/ 305 w 798"/>
                <a:gd name="T3" fmla="*/ 28 h 672"/>
                <a:gd name="T4" fmla="*/ 545 w 798"/>
                <a:gd name="T5" fmla="*/ 84 h 672"/>
                <a:gd name="T6" fmla="*/ 753 w 798"/>
                <a:gd name="T7" fmla="*/ 52 h 672"/>
                <a:gd name="T8" fmla="*/ 793 w 798"/>
                <a:gd name="T9" fmla="*/ 52 h 672"/>
                <a:gd name="T10" fmla="*/ 769 w 798"/>
                <a:gd name="T11" fmla="*/ 196 h 672"/>
                <a:gd name="T12" fmla="*/ 753 w 798"/>
                <a:gd name="T13" fmla="*/ 244 h 672"/>
                <a:gd name="T14" fmla="*/ 657 w 798"/>
                <a:gd name="T15" fmla="*/ 548 h 672"/>
                <a:gd name="T16" fmla="*/ 609 w 798"/>
                <a:gd name="T17" fmla="*/ 588 h 672"/>
                <a:gd name="T18" fmla="*/ 425 w 798"/>
                <a:gd name="T19" fmla="*/ 668 h 672"/>
                <a:gd name="T20" fmla="*/ 201 w 798"/>
                <a:gd name="T21" fmla="*/ 604 h 672"/>
                <a:gd name="T22" fmla="*/ 137 w 798"/>
                <a:gd name="T23" fmla="*/ 516 h 672"/>
                <a:gd name="T24" fmla="*/ 121 w 798"/>
                <a:gd name="T25" fmla="*/ 468 h 672"/>
                <a:gd name="T26" fmla="*/ 97 w 798"/>
                <a:gd name="T27" fmla="*/ 340 h 672"/>
                <a:gd name="T28" fmla="*/ 17 w 798"/>
                <a:gd name="T29" fmla="*/ 308 h 672"/>
                <a:gd name="T30" fmla="*/ 1 w 798"/>
                <a:gd name="T31" fmla="*/ 244 h 672"/>
                <a:gd name="T32" fmla="*/ 9 w 798"/>
                <a:gd name="T33" fmla="*/ 148 h 672"/>
                <a:gd name="T34" fmla="*/ 57 w 798"/>
                <a:gd name="T35" fmla="*/ 124 h 672"/>
                <a:gd name="T36" fmla="*/ 233 w 798"/>
                <a:gd name="T37" fmla="*/ 116 h 672"/>
                <a:gd name="T38" fmla="*/ 306 w 798"/>
                <a:gd name="T39" fmla="*/ 165 h 67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8"/>
                <a:gd name="T61" fmla="*/ 0 h 672"/>
                <a:gd name="T62" fmla="*/ 798 w 798"/>
                <a:gd name="T63" fmla="*/ 672 h 67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8" h="672">
                  <a:moveTo>
                    <a:pt x="249" y="108"/>
                  </a:moveTo>
                  <a:cubicBezTo>
                    <a:pt x="257" y="66"/>
                    <a:pt x="263" y="42"/>
                    <a:pt x="305" y="28"/>
                  </a:cubicBezTo>
                  <a:cubicBezTo>
                    <a:pt x="387" y="44"/>
                    <a:pt x="464" y="75"/>
                    <a:pt x="545" y="84"/>
                  </a:cubicBezTo>
                  <a:cubicBezTo>
                    <a:pt x="733" y="75"/>
                    <a:pt x="656" y="84"/>
                    <a:pt x="753" y="52"/>
                  </a:cubicBezTo>
                  <a:cubicBezTo>
                    <a:pt x="762" y="43"/>
                    <a:pt x="790" y="0"/>
                    <a:pt x="793" y="52"/>
                  </a:cubicBezTo>
                  <a:cubicBezTo>
                    <a:pt x="798" y="123"/>
                    <a:pt x="788" y="140"/>
                    <a:pt x="769" y="196"/>
                  </a:cubicBezTo>
                  <a:cubicBezTo>
                    <a:pt x="764" y="212"/>
                    <a:pt x="753" y="244"/>
                    <a:pt x="753" y="244"/>
                  </a:cubicBezTo>
                  <a:cubicBezTo>
                    <a:pt x="749" y="347"/>
                    <a:pt x="783" y="506"/>
                    <a:pt x="657" y="548"/>
                  </a:cubicBezTo>
                  <a:cubicBezTo>
                    <a:pt x="643" y="589"/>
                    <a:pt x="659" y="563"/>
                    <a:pt x="609" y="588"/>
                  </a:cubicBezTo>
                  <a:cubicBezTo>
                    <a:pt x="551" y="617"/>
                    <a:pt x="488" y="652"/>
                    <a:pt x="425" y="668"/>
                  </a:cubicBezTo>
                  <a:cubicBezTo>
                    <a:pt x="345" y="663"/>
                    <a:pt x="256" y="672"/>
                    <a:pt x="201" y="604"/>
                  </a:cubicBezTo>
                  <a:cubicBezTo>
                    <a:pt x="178" y="576"/>
                    <a:pt x="152" y="549"/>
                    <a:pt x="137" y="516"/>
                  </a:cubicBezTo>
                  <a:cubicBezTo>
                    <a:pt x="130" y="501"/>
                    <a:pt x="121" y="468"/>
                    <a:pt x="121" y="468"/>
                  </a:cubicBezTo>
                  <a:cubicBezTo>
                    <a:pt x="119" y="445"/>
                    <a:pt x="130" y="368"/>
                    <a:pt x="97" y="340"/>
                  </a:cubicBezTo>
                  <a:cubicBezTo>
                    <a:pt x="75" y="322"/>
                    <a:pt x="17" y="308"/>
                    <a:pt x="17" y="308"/>
                  </a:cubicBezTo>
                  <a:cubicBezTo>
                    <a:pt x="11" y="289"/>
                    <a:pt x="1" y="263"/>
                    <a:pt x="1" y="244"/>
                  </a:cubicBezTo>
                  <a:cubicBezTo>
                    <a:pt x="1" y="212"/>
                    <a:pt x="0" y="179"/>
                    <a:pt x="9" y="148"/>
                  </a:cubicBezTo>
                  <a:cubicBezTo>
                    <a:pt x="12" y="139"/>
                    <a:pt x="49" y="125"/>
                    <a:pt x="57" y="124"/>
                  </a:cubicBezTo>
                  <a:cubicBezTo>
                    <a:pt x="116" y="119"/>
                    <a:pt x="174" y="119"/>
                    <a:pt x="233" y="116"/>
                  </a:cubicBezTo>
                  <a:cubicBezTo>
                    <a:pt x="252" y="88"/>
                    <a:pt x="249" y="82"/>
                    <a:pt x="306" y="165"/>
                  </a:cubicBezTo>
                </a:path>
              </a:pathLst>
            </a:cu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25" name="Text Box 12">
              <a:extLst>
                <a:ext uri="{FF2B5EF4-FFF2-40B4-BE49-F238E27FC236}">
                  <a16:creationId xmlns:a16="http://schemas.microsoft.com/office/drawing/2014/main" id="{B51774F2-9CEC-4C62-B847-F33AF3B22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2855"/>
              <a:ext cx="1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58FF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26" name="Text Box 13">
              <a:extLst>
                <a:ext uri="{FF2B5EF4-FFF2-40B4-BE49-F238E27FC236}">
                  <a16:creationId xmlns:a16="http://schemas.microsoft.com/office/drawing/2014/main" id="{F1A84BEA-16F1-4625-8B50-B792BA08C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3082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927" name="Text Box 14">
              <a:extLst>
                <a:ext uri="{FF2B5EF4-FFF2-40B4-BE49-F238E27FC236}">
                  <a16:creationId xmlns:a16="http://schemas.microsoft.com/office/drawing/2014/main" id="{01CBEFC4-6B16-4A31-B6B4-0C212ABB1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764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8928" name="Text Box 15">
              <a:extLst>
                <a:ext uri="{FF2B5EF4-FFF2-40B4-BE49-F238E27FC236}">
                  <a16:creationId xmlns:a16="http://schemas.microsoft.com/office/drawing/2014/main" id="{14216901-BD46-4D74-932B-021805612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127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8929" name="Text Box 16">
              <a:extLst>
                <a:ext uri="{FF2B5EF4-FFF2-40B4-BE49-F238E27FC236}">
                  <a16:creationId xmlns:a16="http://schemas.microsoft.com/office/drawing/2014/main" id="{3F6BF968-0C3B-4D38-8CDF-36F88CE50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2492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930" name="Text Box 17">
              <a:extLst>
                <a:ext uri="{FF2B5EF4-FFF2-40B4-BE49-F238E27FC236}">
                  <a16:creationId xmlns:a16="http://schemas.microsoft.com/office/drawing/2014/main" id="{93C3EE00-8CE8-4395-AC81-AFF1CA453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537"/>
              <a:ext cx="11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58FFFF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8931" name="Text Box 18">
              <a:extLst>
                <a:ext uri="{FF2B5EF4-FFF2-40B4-BE49-F238E27FC236}">
                  <a16:creationId xmlns:a16="http://schemas.microsoft.com/office/drawing/2014/main" id="{E9F07F33-8FA4-4E13-9D8D-16B3DA8FE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3263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6C860B4A-6C1A-450B-97EE-2CE3F47C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>
            <a:extLst>
              <a:ext uri="{FF2B5EF4-FFF2-40B4-BE49-F238E27FC236}">
                <a16:creationId xmlns:a16="http://schemas.microsoft.com/office/drawing/2014/main" id="{AC5B81F7-5A5F-4294-AC89-1EEF9CDBF8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1052513"/>
            <a:ext cx="4606925" cy="1189037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地图四染色问题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栈的变化过程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buFontTx/>
              <a:buNone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9511" name="Group 423">
            <a:extLst>
              <a:ext uri="{FF2B5EF4-FFF2-40B4-BE49-F238E27FC236}">
                <a16:creationId xmlns:a16="http://schemas.microsoft.com/office/drawing/2014/main" id="{BC11A3D9-398B-4C27-9E0C-8E04F549EB4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192838" y="3573463"/>
          <a:ext cx="2771775" cy="2519364"/>
        </p:xfrm>
        <a:graphic>
          <a:graphicData uri="http://schemas.openxmlformats.org/drawingml/2006/table">
            <a:tbl>
              <a:tblPr/>
              <a:tblGrid>
                <a:gridCol w="3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9501" name="Group 413">
            <a:extLst>
              <a:ext uri="{FF2B5EF4-FFF2-40B4-BE49-F238E27FC236}">
                <a16:creationId xmlns:a16="http://schemas.microsoft.com/office/drawing/2014/main" id="{AB6115B0-BD53-4D71-BF98-D536518F4CF4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339975" y="2420938"/>
          <a:ext cx="3168650" cy="576262"/>
        </p:xfrm>
        <a:graphic>
          <a:graphicData uri="http://schemas.openxmlformats.org/drawingml/2006/table">
            <a:tbl>
              <a:tblPr/>
              <a:tblGrid>
                <a:gridCol w="63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9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颜色号</a:t>
                      </a:r>
                    </a:p>
                  </a:txBody>
                  <a:tcPr marL="18000" marR="18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颜色</a:t>
                      </a:r>
                    </a:p>
                  </a:txBody>
                  <a:tcPr marL="18000" marR="18000" marT="10800" marB="10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38" name="灯片编号占位符 7">
            <a:extLst>
              <a:ext uri="{FF2B5EF4-FFF2-40B4-BE49-F238E27FC236}">
                <a16:creationId xmlns:a16="http://schemas.microsoft.com/office/drawing/2014/main" id="{B1B84E8F-62A0-4D0C-BCCF-D8A9C410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F7AAB0-80E1-44D1-9A1A-7787B9B8C65E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40022" name="Text Box 166">
            <a:extLst>
              <a:ext uri="{FF2B5EF4-FFF2-40B4-BE49-F238E27FC236}">
                <a16:creationId xmlns:a16="http://schemas.microsoft.com/office/drawing/2014/main" id="{3B178B32-BCEE-4DE0-ACCF-B6FFE138A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113" y="3284538"/>
            <a:ext cx="98266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latin typeface="Times New Roman" panose="02020603050405020304" pitchFamily="18" charset="0"/>
              </a:rPr>
              <a:t>邻接矩阵</a:t>
            </a:r>
            <a:r>
              <a:rPr lang="en-US" altLang="zh-CN" sz="1600" b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89853" name="Group 765">
            <a:extLst>
              <a:ext uri="{FF2B5EF4-FFF2-40B4-BE49-F238E27FC236}">
                <a16:creationId xmlns:a16="http://schemas.microsoft.com/office/drawing/2014/main" id="{8249EEED-C66A-42BB-9D5F-04AED789E910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921125"/>
          <a:ext cx="287337" cy="2235203"/>
        </p:xfrm>
        <a:graphic>
          <a:graphicData uri="http://schemas.openxmlformats.org/drawingml/2006/table">
            <a:tbl>
              <a:tblPr/>
              <a:tblGrid>
                <a:gridCol w="28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744" name="AutoShape 378">
            <a:extLst>
              <a:ext uri="{FF2B5EF4-FFF2-40B4-BE49-F238E27FC236}">
                <a16:creationId xmlns:a16="http://schemas.microsoft.com/office/drawing/2014/main" id="{33ADB933-54F8-442C-A386-06C21DCE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115370"/>
            <a:ext cx="649287" cy="601662"/>
          </a:xfrm>
          <a:prstGeom prst="wedgeRoundRectCallout">
            <a:avLst>
              <a:gd name="adj1" fmla="val 44375"/>
              <a:gd name="adj2" fmla="val 8586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区域号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745" name="AutoShape 379">
            <a:extLst>
              <a:ext uri="{FF2B5EF4-FFF2-40B4-BE49-F238E27FC236}">
                <a16:creationId xmlns:a16="http://schemas.microsoft.com/office/drawing/2014/main" id="{BAE99BE9-056E-4C5E-9EDC-CDE0107D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3307488"/>
            <a:ext cx="863699" cy="288925"/>
          </a:xfrm>
          <a:prstGeom prst="wedgeRoundRectCallout">
            <a:avLst>
              <a:gd name="adj1" fmla="val -30685"/>
              <a:gd name="adj2" fmla="val 12856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颜色号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9856" name="Group 768">
            <a:extLst>
              <a:ext uri="{FF2B5EF4-FFF2-40B4-BE49-F238E27FC236}">
                <a16:creationId xmlns:a16="http://schemas.microsoft.com/office/drawing/2014/main" id="{DBE5535E-CC41-43A4-BDC3-2285FA21C5AF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3898900"/>
          <a:ext cx="5040313" cy="2216151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219" name="Rectangle 769">
            <a:extLst>
              <a:ext uri="{FF2B5EF4-FFF2-40B4-BE49-F238E27FC236}">
                <a16:creationId xmlns:a16="http://schemas.microsoft.com/office/drawing/2014/main" id="{75CF1318-FF3D-4BF5-81F7-2124B941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6309320"/>
            <a:ext cx="3960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buFontTx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这个问题也涉及到线性表和数组的操作</a:t>
            </a:r>
            <a:endParaRPr lang="en-US" altLang="zh-CN" sz="16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0220" name="Group 19">
            <a:extLst>
              <a:ext uri="{FF2B5EF4-FFF2-40B4-BE49-F238E27FC236}">
                <a16:creationId xmlns:a16="http://schemas.microsoft.com/office/drawing/2014/main" id="{321FF5BD-EF19-418B-A4A5-3C6E6B8623CA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28625"/>
            <a:ext cx="2767012" cy="2714625"/>
            <a:chOff x="2245" y="2284"/>
            <a:chExt cx="2151" cy="1710"/>
          </a:xfrm>
        </p:grpSpPr>
        <p:sp>
          <p:nvSpPr>
            <p:cNvPr id="40221" name="Freeform 11">
              <a:extLst>
                <a:ext uri="{FF2B5EF4-FFF2-40B4-BE49-F238E27FC236}">
                  <a16:creationId xmlns:a16="http://schemas.microsoft.com/office/drawing/2014/main" id="{8A33E280-E904-4776-AB97-D36171411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2341"/>
              <a:ext cx="1425" cy="1476"/>
            </a:xfrm>
            <a:custGeom>
              <a:avLst/>
              <a:gdLst>
                <a:gd name="T0" fmla="*/ 2 w 1833"/>
                <a:gd name="T1" fmla="*/ 2 h 1839"/>
                <a:gd name="T2" fmla="*/ 2 w 1833"/>
                <a:gd name="T3" fmla="*/ 2 h 1839"/>
                <a:gd name="T4" fmla="*/ 2 w 1833"/>
                <a:gd name="T5" fmla="*/ 2 h 1839"/>
                <a:gd name="T6" fmla="*/ 2 w 1833"/>
                <a:gd name="T7" fmla="*/ 2 h 1839"/>
                <a:gd name="T8" fmla="*/ 2 w 1833"/>
                <a:gd name="T9" fmla="*/ 2 h 1839"/>
                <a:gd name="T10" fmla="*/ 2 w 1833"/>
                <a:gd name="T11" fmla="*/ 2 h 1839"/>
                <a:gd name="T12" fmla="*/ 2 w 1833"/>
                <a:gd name="T13" fmla="*/ 0 h 1839"/>
                <a:gd name="T14" fmla="*/ 2 w 1833"/>
                <a:gd name="T15" fmla="*/ 2 h 1839"/>
                <a:gd name="T16" fmla="*/ 2 w 1833"/>
                <a:gd name="T17" fmla="*/ 2 h 1839"/>
                <a:gd name="T18" fmla="*/ 2 w 1833"/>
                <a:gd name="T19" fmla="*/ 2 h 1839"/>
                <a:gd name="T20" fmla="*/ 2 w 1833"/>
                <a:gd name="T21" fmla="*/ 2 h 1839"/>
                <a:gd name="T22" fmla="*/ 2 w 1833"/>
                <a:gd name="T23" fmla="*/ 2 h 1839"/>
                <a:gd name="T24" fmla="*/ 2 w 1833"/>
                <a:gd name="T25" fmla="*/ 2 h 1839"/>
                <a:gd name="T26" fmla="*/ 2 w 1833"/>
                <a:gd name="T27" fmla="*/ 2 h 1839"/>
                <a:gd name="T28" fmla="*/ 2 w 1833"/>
                <a:gd name="T29" fmla="*/ 2 h 1839"/>
                <a:gd name="T30" fmla="*/ 2 w 1833"/>
                <a:gd name="T31" fmla="*/ 2 h 1839"/>
                <a:gd name="T32" fmla="*/ 2 w 1833"/>
                <a:gd name="T33" fmla="*/ 2 h 1839"/>
                <a:gd name="T34" fmla="*/ 2 w 1833"/>
                <a:gd name="T35" fmla="*/ 2 h 1839"/>
                <a:gd name="T36" fmla="*/ 2 w 1833"/>
                <a:gd name="T37" fmla="*/ 2 h 1839"/>
                <a:gd name="T38" fmla="*/ 2 w 1833"/>
                <a:gd name="T39" fmla="*/ 2 h 1839"/>
                <a:gd name="T40" fmla="*/ 2 w 1833"/>
                <a:gd name="T41" fmla="*/ 2 h 1839"/>
                <a:gd name="T42" fmla="*/ 2 w 1833"/>
                <a:gd name="T43" fmla="*/ 2 h 1839"/>
                <a:gd name="T44" fmla="*/ 2 w 1833"/>
                <a:gd name="T45" fmla="*/ 2 h 1839"/>
                <a:gd name="T46" fmla="*/ 2 w 1833"/>
                <a:gd name="T47" fmla="*/ 2 h 1839"/>
                <a:gd name="T48" fmla="*/ 2 w 1833"/>
                <a:gd name="T49" fmla="*/ 2 h 1839"/>
                <a:gd name="T50" fmla="*/ 2 w 1833"/>
                <a:gd name="T51" fmla="*/ 2 h 1839"/>
                <a:gd name="T52" fmla="*/ 2 w 1833"/>
                <a:gd name="T53" fmla="*/ 2 h 1839"/>
                <a:gd name="T54" fmla="*/ 2 w 1833"/>
                <a:gd name="T55" fmla="*/ 2 h 1839"/>
                <a:gd name="T56" fmla="*/ 2 w 1833"/>
                <a:gd name="T57" fmla="*/ 2 h 1839"/>
                <a:gd name="T58" fmla="*/ 2 w 1833"/>
                <a:gd name="T59" fmla="*/ 2 h 1839"/>
                <a:gd name="T60" fmla="*/ 2 w 1833"/>
                <a:gd name="T61" fmla="*/ 2 h 1839"/>
                <a:gd name="T62" fmla="*/ 2 w 1833"/>
                <a:gd name="T63" fmla="*/ 2 h 1839"/>
                <a:gd name="T64" fmla="*/ 2 w 1833"/>
                <a:gd name="T65" fmla="*/ 2 h 1839"/>
                <a:gd name="T66" fmla="*/ 2 w 1833"/>
                <a:gd name="T67" fmla="*/ 2 h 1839"/>
                <a:gd name="T68" fmla="*/ 2 w 1833"/>
                <a:gd name="T69" fmla="*/ 2 h 1839"/>
                <a:gd name="T70" fmla="*/ 2 w 1833"/>
                <a:gd name="T71" fmla="*/ 2 h 1839"/>
                <a:gd name="T72" fmla="*/ 2 w 1833"/>
                <a:gd name="T73" fmla="*/ 2 h 1839"/>
                <a:gd name="T74" fmla="*/ 2 w 1833"/>
                <a:gd name="T75" fmla="*/ 2 h 1839"/>
                <a:gd name="T76" fmla="*/ 2 w 1833"/>
                <a:gd name="T77" fmla="*/ 2 h 1839"/>
                <a:gd name="T78" fmla="*/ 2 w 1833"/>
                <a:gd name="T79" fmla="*/ 2 h 1839"/>
                <a:gd name="T80" fmla="*/ 2 w 1833"/>
                <a:gd name="T81" fmla="*/ 2 h 1839"/>
                <a:gd name="T82" fmla="*/ 2 w 1833"/>
                <a:gd name="T83" fmla="*/ 2 h 1839"/>
                <a:gd name="T84" fmla="*/ 2 w 1833"/>
                <a:gd name="T85" fmla="*/ 2 h 1839"/>
                <a:gd name="T86" fmla="*/ 2 w 1833"/>
                <a:gd name="T87" fmla="*/ 2 h 1839"/>
                <a:gd name="T88" fmla="*/ 0 w 1833"/>
                <a:gd name="T89" fmla="*/ 2 h 1839"/>
                <a:gd name="T90" fmla="*/ 2 w 1833"/>
                <a:gd name="T91" fmla="*/ 2 h 1839"/>
                <a:gd name="T92" fmla="*/ 2 w 1833"/>
                <a:gd name="T93" fmla="*/ 2 h 183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33"/>
                <a:gd name="T142" fmla="*/ 0 h 1839"/>
                <a:gd name="T143" fmla="*/ 1833 w 1833"/>
                <a:gd name="T144" fmla="*/ 1839 h 183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33" h="1839">
                  <a:moveTo>
                    <a:pt x="32" y="512"/>
                  </a:moveTo>
                  <a:cubicBezTo>
                    <a:pt x="64" y="469"/>
                    <a:pt x="83" y="397"/>
                    <a:pt x="96" y="344"/>
                  </a:cubicBezTo>
                  <a:cubicBezTo>
                    <a:pt x="98" y="337"/>
                    <a:pt x="107" y="297"/>
                    <a:pt x="112" y="288"/>
                  </a:cubicBezTo>
                  <a:cubicBezTo>
                    <a:pt x="128" y="259"/>
                    <a:pt x="153" y="231"/>
                    <a:pt x="176" y="208"/>
                  </a:cubicBezTo>
                  <a:cubicBezTo>
                    <a:pt x="181" y="192"/>
                    <a:pt x="209" y="129"/>
                    <a:pt x="216" y="120"/>
                  </a:cubicBezTo>
                  <a:cubicBezTo>
                    <a:pt x="221" y="114"/>
                    <a:pt x="232" y="115"/>
                    <a:pt x="240" y="112"/>
                  </a:cubicBezTo>
                  <a:cubicBezTo>
                    <a:pt x="255" y="67"/>
                    <a:pt x="281" y="26"/>
                    <a:pt x="320" y="0"/>
                  </a:cubicBezTo>
                  <a:cubicBezTo>
                    <a:pt x="349" y="3"/>
                    <a:pt x="380" y="0"/>
                    <a:pt x="408" y="8"/>
                  </a:cubicBezTo>
                  <a:cubicBezTo>
                    <a:pt x="419" y="11"/>
                    <a:pt x="423" y="26"/>
                    <a:pt x="432" y="32"/>
                  </a:cubicBezTo>
                  <a:cubicBezTo>
                    <a:pt x="439" y="37"/>
                    <a:pt x="448" y="37"/>
                    <a:pt x="456" y="40"/>
                  </a:cubicBezTo>
                  <a:cubicBezTo>
                    <a:pt x="469" y="79"/>
                    <a:pt x="482" y="70"/>
                    <a:pt x="520" y="80"/>
                  </a:cubicBezTo>
                  <a:cubicBezTo>
                    <a:pt x="595" y="137"/>
                    <a:pt x="657" y="109"/>
                    <a:pt x="760" y="104"/>
                  </a:cubicBezTo>
                  <a:cubicBezTo>
                    <a:pt x="809" y="71"/>
                    <a:pt x="832" y="82"/>
                    <a:pt x="896" y="88"/>
                  </a:cubicBezTo>
                  <a:cubicBezTo>
                    <a:pt x="937" y="115"/>
                    <a:pt x="975" y="142"/>
                    <a:pt x="992" y="192"/>
                  </a:cubicBezTo>
                  <a:cubicBezTo>
                    <a:pt x="997" y="208"/>
                    <a:pt x="998" y="227"/>
                    <a:pt x="1008" y="240"/>
                  </a:cubicBezTo>
                  <a:cubicBezTo>
                    <a:pt x="1030" y="269"/>
                    <a:pt x="1049" y="303"/>
                    <a:pt x="1064" y="336"/>
                  </a:cubicBezTo>
                  <a:cubicBezTo>
                    <a:pt x="1082" y="377"/>
                    <a:pt x="1074" y="389"/>
                    <a:pt x="1104" y="424"/>
                  </a:cubicBezTo>
                  <a:cubicBezTo>
                    <a:pt x="1113" y="434"/>
                    <a:pt x="1127" y="439"/>
                    <a:pt x="1136" y="448"/>
                  </a:cubicBezTo>
                  <a:cubicBezTo>
                    <a:pt x="1143" y="455"/>
                    <a:pt x="1144" y="466"/>
                    <a:pt x="1152" y="472"/>
                  </a:cubicBezTo>
                  <a:cubicBezTo>
                    <a:pt x="1159" y="477"/>
                    <a:pt x="1168" y="477"/>
                    <a:pt x="1176" y="480"/>
                  </a:cubicBezTo>
                  <a:cubicBezTo>
                    <a:pt x="1230" y="504"/>
                    <a:pt x="1244" y="511"/>
                    <a:pt x="1304" y="520"/>
                  </a:cubicBezTo>
                  <a:cubicBezTo>
                    <a:pt x="1323" y="526"/>
                    <a:pt x="1340" y="539"/>
                    <a:pt x="1360" y="544"/>
                  </a:cubicBezTo>
                  <a:cubicBezTo>
                    <a:pt x="1428" y="561"/>
                    <a:pt x="1500" y="553"/>
                    <a:pt x="1568" y="576"/>
                  </a:cubicBezTo>
                  <a:cubicBezTo>
                    <a:pt x="1576" y="589"/>
                    <a:pt x="1583" y="604"/>
                    <a:pt x="1592" y="616"/>
                  </a:cubicBezTo>
                  <a:cubicBezTo>
                    <a:pt x="1599" y="625"/>
                    <a:pt x="1610" y="631"/>
                    <a:pt x="1616" y="640"/>
                  </a:cubicBezTo>
                  <a:cubicBezTo>
                    <a:pt x="1632" y="664"/>
                    <a:pt x="1644" y="701"/>
                    <a:pt x="1656" y="728"/>
                  </a:cubicBezTo>
                  <a:cubicBezTo>
                    <a:pt x="1666" y="750"/>
                    <a:pt x="1674" y="773"/>
                    <a:pt x="1688" y="792"/>
                  </a:cubicBezTo>
                  <a:cubicBezTo>
                    <a:pt x="1699" y="807"/>
                    <a:pt x="1740" y="860"/>
                    <a:pt x="1744" y="872"/>
                  </a:cubicBezTo>
                  <a:cubicBezTo>
                    <a:pt x="1756" y="909"/>
                    <a:pt x="1747" y="889"/>
                    <a:pt x="1776" y="928"/>
                  </a:cubicBezTo>
                  <a:cubicBezTo>
                    <a:pt x="1779" y="939"/>
                    <a:pt x="1780" y="950"/>
                    <a:pt x="1784" y="960"/>
                  </a:cubicBezTo>
                  <a:cubicBezTo>
                    <a:pt x="1788" y="969"/>
                    <a:pt x="1799" y="974"/>
                    <a:pt x="1800" y="984"/>
                  </a:cubicBezTo>
                  <a:cubicBezTo>
                    <a:pt x="1808" y="1125"/>
                    <a:pt x="1803" y="1267"/>
                    <a:pt x="1808" y="1408"/>
                  </a:cubicBezTo>
                  <a:cubicBezTo>
                    <a:pt x="1809" y="1436"/>
                    <a:pt x="1832" y="1488"/>
                    <a:pt x="1832" y="1488"/>
                  </a:cubicBezTo>
                  <a:cubicBezTo>
                    <a:pt x="1829" y="1504"/>
                    <a:pt x="1833" y="1522"/>
                    <a:pt x="1824" y="1536"/>
                  </a:cubicBezTo>
                  <a:cubicBezTo>
                    <a:pt x="1818" y="1546"/>
                    <a:pt x="1803" y="1547"/>
                    <a:pt x="1792" y="1552"/>
                  </a:cubicBezTo>
                  <a:cubicBezTo>
                    <a:pt x="1733" y="1578"/>
                    <a:pt x="1671" y="1587"/>
                    <a:pt x="1608" y="1600"/>
                  </a:cubicBezTo>
                  <a:cubicBezTo>
                    <a:pt x="1569" y="1626"/>
                    <a:pt x="1536" y="1626"/>
                    <a:pt x="1488" y="1632"/>
                  </a:cubicBezTo>
                  <a:cubicBezTo>
                    <a:pt x="1369" y="1680"/>
                    <a:pt x="1238" y="1681"/>
                    <a:pt x="1112" y="1688"/>
                  </a:cubicBezTo>
                  <a:cubicBezTo>
                    <a:pt x="1075" y="1697"/>
                    <a:pt x="1037" y="1700"/>
                    <a:pt x="1000" y="1712"/>
                  </a:cubicBezTo>
                  <a:cubicBezTo>
                    <a:pt x="961" y="1751"/>
                    <a:pt x="894" y="1757"/>
                    <a:pt x="840" y="1768"/>
                  </a:cubicBezTo>
                  <a:cubicBezTo>
                    <a:pt x="731" y="1790"/>
                    <a:pt x="623" y="1801"/>
                    <a:pt x="512" y="1808"/>
                  </a:cubicBezTo>
                  <a:cubicBezTo>
                    <a:pt x="228" y="1799"/>
                    <a:pt x="323" y="1839"/>
                    <a:pt x="192" y="1752"/>
                  </a:cubicBezTo>
                  <a:cubicBezTo>
                    <a:pt x="181" y="1719"/>
                    <a:pt x="148" y="1667"/>
                    <a:pt x="120" y="1648"/>
                  </a:cubicBezTo>
                  <a:cubicBezTo>
                    <a:pt x="107" y="1597"/>
                    <a:pt x="76" y="1570"/>
                    <a:pt x="48" y="1528"/>
                  </a:cubicBezTo>
                  <a:cubicBezTo>
                    <a:pt x="37" y="1483"/>
                    <a:pt x="15" y="1444"/>
                    <a:pt x="0" y="1400"/>
                  </a:cubicBezTo>
                  <a:cubicBezTo>
                    <a:pt x="3" y="1117"/>
                    <a:pt x="3" y="835"/>
                    <a:pt x="8" y="552"/>
                  </a:cubicBezTo>
                  <a:cubicBezTo>
                    <a:pt x="9" y="511"/>
                    <a:pt x="103" y="476"/>
                    <a:pt x="32" y="512"/>
                  </a:cubicBezTo>
                  <a:close/>
                </a:path>
              </a:pathLst>
            </a:cu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222" name="Freeform 4">
              <a:extLst>
                <a:ext uri="{FF2B5EF4-FFF2-40B4-BE49-F238E27FC236}">
                  <a16:creationId xmlns:a16="http://schemas.microsoft.com/office/drawing/2014/main" id="{721AFA50-5253-47BE-B9AE-C4DECE1002D9}"/>
                </a:ext>
              </a:extLst>
            </p:cNvPr>
            <p:cNvSpPr>
              <a:spLocks/>
            </p:cNvSpPr>
            <p:nvPr/>
          </p:nvSpPr>
          <p:spPr bwMode="auto">
            <a:xfrm rot="1748803">
              <a:off x="2463" y="2284"/>
              <a:ext cx="317" cy="639"/>
            </a:xfrm>
            <a:custGeom>
              <a:avLst/>
              <a:gdLst>
                <a:gd name="T0" fmla="*/ 1 w 596"/>
                <a:gd name="T1" fmla="*/ 7 h 685"/>
                <a:gd name="T2" fmla="*/ 1 w 596"/>
                <a:gd name="T3" fmla="*/ 10 h 685"/>
                <a:gd name="T4" fmla="*/ 1 w 596"/>
                <a:gd name="T5" fmla="*/ 17 h 685"/>
                <a:gd name="T6" fmla="*/ 1 w 596"/>
                <a:gd name="T7" fmla="*/ 24 h 685"/>
                <a:gd name="T8" fmla="*/ 1 w 596"/>
                <a:gd name="T9" fmla="*/ 29 h 685"/>
                <a:gd name="T10" fmla="*/ 1 w 596"/>
                <a:gd name="T11" fmla="*/ 39 h 685"/>
                <a:gd name="T12" fmla="*/ 1 w 596"/>
                <a:gd name="T13" fmla="*/ 45 h 685"/>
                <a:gd name="T14" fmla="*/ 1 w 596"/>
                <a:gd name="T15" fmla="*/ 48 h 685"/>
                <a:gd name="T16" fmla="*/ 1 w 596"/>
                <a:gd name="T17" fmla="*/ 51 h 685"/>
                <a:gd name="T18" fmla="*/ 1 w 596"/>
                <a:gd name="T19" fmla="*/ 54 h 685"/>
                <a:gd name="T20" fmla="*/ 1 w 596"/>
                <a:gd name="T21" fmla="*/ 48 h 685"/>
                <a:gd name="T22" fmla="*/ 1 w 596"/>
                <a:gd name="T23" fmla="*/ 46 h 685"/>
                <a:gd name="T24" fmla="*/ 1 w 596"/>
                <a:gd name="T25" fmla="*/ 44 h 685"/>
                <a:gd name="T26" fmla="*/ 1 w 596"/>
                <a:gd name="T27" fmla="*/ 39 h 685"/>
                <a:gd name="T28" fmla="*/ 1 w 596"/>
                <a:gd name="T29" fmla="*/ 32 h 685"/>
                <a:gd name="T30" fmla="*/ 1 w 596"/>
                <a:gd name="T31" fmla="*/ 21 h 685"/>
                <a:gd name="T32" fmla="*/ 1 w 596"/>
                <a:gd name="T33" fmla="*/ 7 h 685"/>
                <a:gd name="T34" fmla="*/ 1 w 596"/>
                <a:gd name="T35" fmla="*/ 7 h 685"/>
                <a:gd name="T36" fmla="*/ 1 w 596"/>
                <a:gd name="T37" fmla="*/ 7 h 685"/>
                <a:gd name="T38" fmla="*/ 1 w 596"/>
                <a:gd name="T39" fmla="*/ 10 h 685"/>
                <a:gd name="T40" fmla="*/ 1 w 596"/>
                <a:gd name="T41" fmla="*/ 12 h 6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96"/>
                <a:gd name="T64" fmla="*/ 0 h 685"/>
                <a:gd name="T65" fmla="*/ 596 w 596"/>
                <a:gd name="T66" fmla="*/ 685 h 68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96" h="685">
                  <a:moveTo>
                    <a:pt x="300" y="70"/>
                  </a:moveTo>
                  <a:cubicBezTo>
                    <a:pt x="223" y="128"/>
                    <a:pt x="297" y="63"/>
                    <a:pt x="260" y="118"/>
                  </a:cubicBezTo>
                  <a:cubicBezTo>
                    <a:pt x="243" y="143"/>
                    <a:pt x="190" y="181"/>
                    <a:pt x="164" y="198"/>
                  </a:cubicBezTo>
                  <a:cubicBezTo>
                    <a:pt x="137" y="239"/>
                    <a:pt x="101" y="261"/>
                    <a:pt x="68" y="294"/>
                  </a:cubicBezTo>
                  <a:cubicBezTo>
                    <a:pt x="52" y="310"/>
                    <a:pt x="42" y="332"/>
                    <a:pt x="28" y="350"/>
                  </a:cubicBezTo>
                  <a:cubicBezTo>
                    <a:pt x="11" y="400"/>
                    <a:pt x="0" y="411"/>
                    <a:pt x="20" y="470"/>
                  </a:cubicBezTo>
                  <a:cubicBezTo>
                    <a:pt x="38" y="525"/>
                    <a:pt x="50" y="506"/>
                    <a:pt x="76" y="542"/>
                  </a:cubicBezTo>
                  <a:cubicBezTo>
                    <a:pt x="107" y="585"/>
                    <a:pt x="73" y="568"/>
                    <a:pt x="116" y="582"/>
                  </a:cubicBezTo>
                  <a:cubicBezTo>
                    <a:pt x="136" y="597"/>
                    <a:pt x="162" y="604"/>
                    <a:pt x="180" y="622"/>
                  </a:cubicBezTo>
                  <a:cubicBezTo>
                    <a:pt x="222" y="664"/>
                    <a:pt x="140" y="634"/>
                    <a:pt x="220" y="654"/>
                  </a:cubicBezTo>
                  <a:cubicBezTo>
                    <a:pt x="448" y="645"/>
                    <a:pt x="397" y="685"/>
                    <a:pt x="500" y="582"/>
                  </a:cubicBezTo>
                  <a:cubicBezTo>
                    <a:pt x="503" y="574"/>
                    <a:pt x="504" y="566"/>
                    <a:pt x="508" y="558"/>
                  </a:cubicBezTo>
                  <a:cubicBezTo>
                    <a:pt x="512" y="549"/>
                    <a:pt x="521" y="543"/>
                    <a:pt x="524" y="534"/>
                  </a:cubicBezTo>
                  <a:cubicBezTo>
                    <a:pt x="532" y="513"/>
                    <a:pt x="528" y="488"/>
                    <a:pt x="540" y="470"/>
                  </a:cubicBezTo>
                  <a:cubicBezTo>
                    <a:pt x="560" y="440"/>
                    <a:pt x="565" y="419"/>
                    <a:pt x="572" y="382"/>
                  </a:cubicBezTo>
                  <a:cubicBezTo>
                    <a:pt x="569" y="342"/>
                    <a:pt x="566" y="302"/>
                    <a:pt x="564" y="262"/>
                  </a:cubicBezTo>
                  <a:cubicBezTo>
                    <a:pt x="562" y="216"/>
                    <a:pt x="596" y="78"/>
                    <a:pt x="524" y="54"/>
                  </a:cubicBezTo>
                  <a:cubicBezTo>
                    <a:pt x="470" y="0"/>
                    <a:pt x="393" y="23"/>
                    <a:pt x="324" y="46"/>
                  </a:cubicBezTo>
                  <a:cubicBezTo>
                    <a:pt x="316" y="54"/>
                    <a:pt x="306" y="61"/>
                    <a:pt x="300" y="70"/>
                  </a:cubicBezTo>
                  <a:cubicBezTo>
                    <a:pt x="287" y="89"/>
                    <a:pt x="299" y="103"/>
                    <a:pt x="276" y="118"/>
                  </a:cubicBezTo>
                  <a:cubicBezTo>
                    <a:pt x="241" y="141"/>
                    <a:pt x="244" y="112"/>
                    <a:pt x="244" y="134"/>
                  </a:cubicBezTo>
                </a:path>
              </a:pathLst>
            </a:cu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223" name="Freeform 6">
              <a:extLst>
                <a:ext uri="{FF2B5EF4-FFF2-40B4-BE49-F238E27FC236}">
                  <a16:creationId xmlns:a16="http://schemas.microsoft.com/office/drawing/2014/main" id="{F32597A8-9E63-445F-B920-6C7F2CE5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704"/>
              <a:ext cx="928" cy="552"/>
            </a:xfrm>
            <a:custGeom>
              <a:avLst/>
              <a:gdLst>
                <a:gd name="T0" fmla="*/ 200 w 928"/>
                <a:gd name="T1" fmla="*/ 88 h 552"/>
                <a:gd name="T2" fmla="*/ 328 w 928"/>
                <a:gd name="T3" fmla="*/ 48 h 552"/>
                <a:gd name="T4" fmla="*/ 456 w 928"/>
                <a:gd name="T5" fmla="*/ 0 h 552"/>
                <a:gd name="T6" fmla="*/ 552 w 928"/>
                <a:gd name="T7" fmla="*/ 8 h 552"/>
                <a:gd name="T8" fmla="*/ 648 w 928"/>
                <a:gd name="T9" fmla="*/ 72 h 552"/>
                <a:gd name="T10" fmla="*/ 744 w 928"/>
                <a:gd name="T11" fmla="*/ 136 h 552"/>
                <a:gd name="T12" fmla="*/ 792 w 928"/>
                <a:gd name="T13" fmla="*/ 168 h 552"/>
                <a:gd name="T14" fmla="*/ 872 w 928"/>
                <a:gd name="T15" fmla="*/ 200 h 552"/>
                <a:gd name="T16" fmla="*/ 912 w 928"/>
                <a:gd name="T17" fmla="*/ 320 h 552"/>
                <a:gd name="T18" fmla="*/ 928 w 928"/>
                <a:gd name="T19" fmla="*/ 368 h 552"/>
                <a:gd name="T20" fmla="*/ 920 w 928"/>
                <a:gd name="T21" fmla="*/ 448 h 552"/>
                <a:gd name="T22" fmla="*/ 864 w 928"/>
                <a:gd name="T23" fmla="*/ 480 h 552"/>
                <a:gd name="T24" fmla="*/ 744 w 928"/>
                <a:gd name="T25" fmla="*/ 528 h 552"/>
                <a:gd name="T26" fmla="*/ 616 w 928"/>
                <a:gd name="T27" fmla="*/ 552 h 552"/>
                <a:gd name="T28" fmla="*/ 352 w 928"/>
                <a:gd name="T29" fmla="*/ 520 h 552"/>
                <a:gd name="T30" fmla="*/ 296 w 928"/>
                <a:gd name="T31" fmla="*/ 488 h 552"/>
                <a:gd name="T32" fmla="*/ 168 w 928"/>
                <a:gd name="T33" fmla="*/ 408 h 552"/>
                <a:gd name="T34" fmla="*/ 120 w 928"/>
                <a:gd name="T35" fmla="*/ 368 h 552"/>
                <a:gd name="T36" fmla="*/ 80 w 928"/>
                <a:gd name="T37" fmla="*/ 336 h 552"/>
                <a:gd name="T38" fmla="*/ 0 w 928"/>
                <a:gd name="T39" fmla="*/ 216 h 552"/>
                <a:gd name="T40" fmla="*/ 200 w 928"/>
                <a:gd name="T41" fmla="*/ 88 h 5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8"/>
                <a:gd name="T64" fmla="*/ 0 h 552"/>
                <a:gd name="T65" fmla="*/ 928 w 928"/>
                <a:gd name="T66" fmla="*/ 552 h 5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8" h="552">
                  <a:moveTo>
                    <a:pt x="200" y="88"/>
                  </a:moveTo>
                  <a:cubicBezTo>
                    <a:pt x="248" y="78"/>
                    <a:pt x="279" y="56"/>
                    <a:pt x="328" y="48"/>
                  </a:cubicBezTo>
                  <a:cubicBezTo>
                    <a:pt x="380" y="9"/>
                    <a:pt x="383" y="8"/>
                    <a:pt x="456" y="0"/>
                  </a:cubicBezTo>
                  <a:cubicBezTo>
                    <a:pt x="488" y="3"/>
                    <a:pt x="520" y="4"/>
                    <a:pt x="552" y="8"/>
                  </a:cubicBezTo>
                  <a:cubicBezTo>
                    <a:pt x="591" y="13"/>
                    <a:pt x="617" y="51"/>
                    <a:pt x="648" y="72"/>
                  </a:cubicBezTo>
                  <a:cubicBezTo>
                    <a:pt x="680" y="135"/>
                    <a:pt x="693" y="108"/>
                    <a:pt x="744" y="136"/>
                  </a:cubicBezTo>
                  <a:cubicBezTo>
                    <a:pt x="761" y="145"/>
                    <a:pt x="773" y="163"/>
                    <a:pt x="792" y="168"/>
                  </a:cubicBezTo>
                  <a:cubicBezTo>
                    <a:pt x="824" y="176"/>
                    <a:pt x="845" y="182"/>
                    <a:pt x="872" y="200"/>
                  </a:cubicBezTo>
                  <a:cubicBezTo>
                    <a:pt x="885" y="240"/>
                    <a:pt x="899" y="280"/>
                    <a:pt x="912" y="320"/>
                  </a:cubicBezTo>
                  <a:cubicBezTo>
                    <a:pt x="917" y="336"/>
                    <a:pt x="928" y="368"/>
                    <a:pt x="928" y="368"/>
                  </a:cubicBezTo>
                  <a:cubicBezTo>
                    <a:pt x="925" y="395"/>
                    <a:pt x="928" y="423"/>
                    <a:pt x="920" y="448"/>
                  </a:cubicBezTo>
                  <a:cubicBezTo>
                    <a:pt x="918" y="455"/>
                    <a:pt x="865" y="479"/>
                    <a:pt x="864" y="480"/>
                  </a:cubicBezTo>
                  <a:cubicBezTo>
                    <a:pt x="833" y="492"/>
                    <a:pt x="775" y="524"/>
                    <a:pt x="744" y="528"/>
                  </a:cubicBezTo>
                  <a:cubicBezTo>
                    <a:pt x="700" y="534"/>
                    <a:pt x="658" y="538"/>
                    <a:pt x="616" y="552"/>
                  </a:cubicBezTo>
                  <a:cubicBezTo>
                    <a:pt x="526" y="548"/>
                    <a:pt x="438" y="549"/>
                    <a:pt x="352" y="520"/>
                  </a:cubicBezTo>
                  <a:cubicBezTo>
                    <a:pt x="298" y="466"/>
                    <a:pt x="360" y="520"/>
                    <a:pt x="296" y="488"/>
                  </a:cubicBezTo>
                  <a:cubicBezTo>
                    <a:pt x="251" y="465"/>
                    <a:pt x="217" y="424"/>
                    <a:pt x="168" y="408"/>
                  </a:cubicBezTo>
                  <a:cubicBezTo>
                    <a:pt x="152" y="359"/>
                    <a:pt x="174" y="407"/>
                    <a:pt x="120" y="368"/>
                  </a:cubicBezTo>
                  <a:cubicBezTo>
                    <a:pt x="57" y="323"/>
                    <a:pt x="151" y="360"/>
                    <a:pt x="80" y="336"/>
                  </a:cubicBezTo>
                  <a:cubicBezTo>
                    <a:pt x="31" y="287"/>
                    <a:pt x="16" y="279"/>
                    <a:pt x="0" y="216"/>
                  </a:cubicBezTo>
                  <a:cubicBezTo>
                    <a:pt x="13" y="81"/>
                    <a:pt x="30" y="128"/>
                    <a:pt x="200" y="88"/>
                  </a:cubicBezTo>
                  <a:close/>
                </a:path>
              </a:pathLst>
            </a:cu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224" name="Freeform 10">
              <a:extLst>
                <a:ext uri="{FF2B5EF4-FFF2-40B4-BE49-F238E27FC236}">
                  <a16:creationId xmlns:a16="http://schemas.microsoft.com/office/drawing/2014/main" id="{C16BACA5-54B5-4036-BF6E-33BBCDBE2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" y="2890"/>
              <a:ext cx="1184" cy="1104"/>
            </a:xfrm>
            <a:custGeom>
              <a:avLst/>
              <a:gdLst>
                <a:gd name="T0" fmla="*/ 2 w 1456"/>
                <a:gd name="T1" fmla="*/ 8 h 1104"/>
                <a:gd name="T2" fmla="*/ 2 w 1456"/>
                <a:gd name="T3" fmla="*/ 192 h 1104"/>
                <a:gd name="T4" fmla="*/ 2 w 1456"/>
                <a:gd name="T5" fmla="*/ 280 h 1104"/>
                <a:gd name="T6" fmla="*/ 2 w 1456"/>
                <a:gd name="T7" fmla="*/ 360 h 1104"/>
                <a:gd name="T8" fmla="*/ 2 w 1456"/>
                <a:gd name="T9" fmla="*/ 456 h 1104"/>
                <a:gd name="T10" fmla="*/ 2 w 1456"/>
                <a:gd name="T11" fmla="*/ 536 h 1104"/>
                <a:gd name="T12" fmla="*/ 2 w 1456"/>
                <a:gd name="T13" fmla="*/ 712 h 1104"/>
                <a:gd name="T14" fmla="*/ 2 w 1456"/>
                <a:gd name="T15" fmla="*/ 792 h 1104"/>
                <a:gd name="T16" fmla="*/ 2 w 1456"/>
                <a:gd name="T17" fmla="*/ 808 h 1104"/>
                <a:gd name="T18" fmla="*/ 2 w 1456"/>
                <a:gd name="T19" fmla="*/ 816 h 1104"/>
                <a:gd name="T20" fmla="*/ 2 w 1456"/>
                <a:gd name="T21" fmla="*/ 936 h 1104"/>
                <a:gd name="T22" fmla="*/ 2 w 1456"/>
                <a:gd name="T23" fmla="*/ 1016 h 1104"/>
                <a:gd name="T24" fmla="*/ 2 w 1456"/>
                <a:gd name="T25" fmla="*/ 1096 h 1104"/>
                <a:gd name="T26" fmla="*/ 2 w 1456"/>
                <a:gd name="T27" fmla="*/ 1104 h 1104"/>
                <a:gd name="T28" fmla="*/ 2 w 1456"/>
                <a:gd name="T29" fmla="*/ 1064 h 1104"/>
                <a:gd name="T30" fmla="*/ 2 w 1456"/>
                <a:gd name="T31" fmla="*/ 1016 h 1104"/>
                <a:gd name="T32" fmla="*/ 2 w 1456"/>
                <a:gd name="T33" fmla="*/ 944 h 1104"/>
                <a:gd name="T34" fmla="*/ 2 w 1456"/>
                <a:gd name="T35" fmla="*/ 864 h 1104"/>
                <a:gd name="T36" fmla="*/ 2 w 1456"/>
                <a:gd name="T37" fmla="*/ 816 h 1104"/>
                <a:gd name="T38" fmla="*/ 2 w 1456"/>
                <a:gd name="T39" fmla="*/ 328 h 1104"/>
                <a:gd name="T40" fmla="*/ 2 w 1456"/>
                <a:gd name="T41" fmla="*/ 232 h 1104"/>
                <a:gd name="T42" fmla="*/ 2 w 1456"/>
                <a:gd name="T43" fmla="*/ 208 h 1104"/>
                <a:gd name="T44" fmla="*/ 2 w 1456"/>
                <a:gd name="T45" fmla="*/ 152 h 1104"/>
                <a:gd name="T46" fmla="*/ 2 w 1456"/>
                <a:gd name="T47" fmla="*/ 136 h 1104"/>
                <a:gd name="T48" fmla="*/ 2 w 1456"/>
                <a:gd name="T49" fmla="*/ 72 h 1104"/>
                <a:gd name="T50" fmla="*/ 2 w 1456"/>
                <a:gd name="T51" fmla="*/ 24 h 1104"/>
                <a:gd name="T52" fmla="*/ 2 w 1456"/>
                <a:gd name="T53" fmla="*/ 8 h 1104"/>
                <a:gd name="T54" fmla="*/ 2 w 1456"/>
                <a:gd name="T55" fmla="*/ 0 h 1104"/>
                <a:gd name="T56" fmla="*/ 2 w 1456"/>
                <a:gd name="T57" fmla="*/ 8 h 1104"/>
                <a:gd name="T58" fmla="*/ 2 w 1456"/>
                <a:gd name="T59" fmla="*/ 40 h 1104"/>
                <a:gd name="T60" fmla="*/ 2 w 1456"/>
                <a:gd name="T61" fmla="*/ 8 h 110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56"/>
                <a:gd name="T94" fmla="*/ 0 h 1104"/>
                <a:gd name="T95" fmla="*/ 1456 w 1456"/>
                <a:gd name="T96" fmla="*/ 1104 h 110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56" h="1104">
                  <a:moveTo>
                    <a:pt x="508" y="8"/>
                  </a:moveTo>
                  <a:cubicBezTo>
                    <a:pt x="425" y="58"/>
                    <a:pt x="380" y="131"/>
                    <a:pt x="308" y="192"/>
                  </a:cubicBezTo>
                  <a:cubicBezTo>
                    <a:pt x="264" y="229"/>
                    <a:pt x="208" y="244"/>
                    <a:pt x="164" y="280"/>
                  </a:cubicBezTo>
                  <a:cubicBezTo>
                    <a:pt x="127" y="310"/>
                    <a:pt x="118" y="326"/>
                    <a:pt x="92" y="360"/>
                  </a:cubicBezTo>
                  <a:cubicBezTo>
                    <a:pt x="82" y="402"/>
                    <a:pt x="53" y="417"/>
                    <a:pt x="36" y="456"/>
                  </a:cubicBezTo>
                  <a:cubicBezTo>
                    <a:pt x="25" y="482"/>
                    <a:pt x="4" y="536"/>
                    <a:pt x="4" y="536"/>
                  </a:cubicBezTo>
                  <a:cubicBezTo>
                    <a:pt x="9" y="603"/>
                    <a:pt x="0" y="672"/>
                    <a:pt x="60" y="712"/>
                  </a:cubicBezTo>
                  <a:cubicBezTo>
                    <a:pt x="83" y="746"/>
                    <a:pt x="119" y="773"/>
                    <a:pt x="156" y="792"/>
                  </a:cubicBezTo>
                  <a:cubicBezTo>
                    <a:pt x="171" y="800"/>
                    <a:pt x="188" y="803"/>
                    <a:pt x="204" y="808"/>
                  </a:cubicBezTo>
                  <a:cubicBezTo>
                    <a:pt x="212" y="811"/>
                    <a:pt x="228" y="816"/>
                    <a:pt x="228" y="816"/>
                  </a:cubicBezTo>
                  <a:cubicBezTo>
                    <a:pt x="265" y="871"/>
                    <a:pt x="409" y="914"/>
                    <a:pt x="476" y="936"/>
                  </a:cubicBezTo>
                  <a:cubicBezTo>
                    <a:pt x="594" y="1025"/>
                    <a:pt x="655" y="1009"/>
                    <a:pt x="820" y="1016"/>
                  </a:cubicBezTo>
                  <a:cubicBezTo>
                    <a:pt x="854" y="1038"/>
                    <a:pt x="862" y="1092"/>
                    <a:pt x="908" y="1096"/>
                  </a:cubicBezTo>
                  <a:cubicBezTo>
                    <a:pt x="956" y="1101"/>
                    <a:pt x="1004" y="1101"/>
                    <a:pt x="1052" y="1104"/>
                  </a:cubicBezTo>
                  <a:cubicBezTo>
                    <a:pt x="1167" y="1092"/>
                    <a:pt x="1185" y="1097"/>
                    <a:pt x="1268" y="1064"/>
                  </a:cubicBezTo>
                  <a:cubicBezTo>
                    <a:pt x="1286" y="1010"/>
                    <a:pt x="1259" y="1073"/>
                    <a:pt x="1316" y="1016"/>
                  </a:cubicBezTo>
                  <a:cubicBezTo>
                    <a:pt x="1407" y="925"/>
                    <a:pt x="1290" y="1003"/>
                    <a:pt x="1388" y="944"/>
                  </a:cubicBezTo>
                  <a:cubicBezTo>
                    <a:pt x="1407" y="916"/>
                    <a:pt x="1410" y="896"/>
                    <a:pt x="1420" y="864"/>
                  </a:cubicBezTo>
                  <a:cubicBezTo>
                    <a:pt x="1425" y="848"/>
                    <a:pt x="1436" y="816"/>
                    <a:pt x="1436" y="816"/>
                  </a:cubicBezTo>
                  <a:cubicBezTo>
                    <a:pt x="1429" y="683"/>
                    <a:pt x="1456" y="436"/>
                    <a:pt x="1348" y="328"/>
                  </a:cubicBezTo>
                  <a:cubicBezTo>
                    <a:pt x="1346" y="319"/>
                    <a:pt x="1332" y="237"/>
                    <a:pt x="1324" y="232"/>
                  </a:cubicBezTo>
                  <a:cubicBezTo>
                    <a:pt x="1301" y="216"/>
                    <a:pt x="1269" y="218"/>
                    <a:pt x="1244" y="208"/>
                  </a:cubicBezTo>
                  <a:cubicBezTo>
                    <a:pt x="1207" y="193"/>
                    <a:pt x="1169" y="165"/>
                    <a:pt x="1132" y="152"/>
                  </a:cubicBezTo>
                  <a:cubicBezTo>
                    <a:pt x="1104" y="142"/>
                    <a:pt x="1073" y="142"/>
                    <a:pt x="1044" y="136"/>
                  </a:cubicBezTo>
                  <a:cubicBezTo>
                    <a:pt x="953" y="90"/>
                    <a:pt x="849" y="80"/>
                    <a:pt x="748" y="72"/>
                  </a:cubicBezTo>
                  <a:cubicBezTo>
                    <a:pt x="694" y="61"/>
                    <a:pt x="647" y="44"/>
                    <a:pt x="596" y="24"/>
                  </a:cubicBezTo>
                  <a:cubicBezTo>
                    <a:pt x="580" y="18"/>
                    <a:pt x="564" y="13"/>
                    <a:pt x="548" y="8"/>
                  </a:cubicBezTo>
                  <a:cubicBezTo>
                    <a:pt x="540" y="5"/>
                    <a:pt x="524" y="0"/>
                    <a:pt x="524" y="0"/>
                  </a:cubicBezTo>
                  <a:cubicBezTo>
                    <a:pt x="513" y="3"/>
                    <a:pt x="500" y="0"/>
                    <a:pt x="492" y="8"/>
                  </a:cubicBezTo>
                  <a:cubicBezTo>
                    <a:pt x="484" y="16"/>
                    <a:pt x="473" y="40"/>
                    <a:pt x="484" y="40"/>
                  </a:cubicBezTo>
                  <a:cubicBezTo>
                    <a:pt x="497" y="40"/>
                    <a:pt x="500" y="19"/>
                    <a:pt x="508" y="8"/>
                  </a:cubicBezTo>
                  <a:close/>
                </a:path>
              </a:pathLst>
            </a:custGeom>
            <a:solidFill>
              <a:srgbClr val="00B0F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225" name="Freeform 7">
              <a:extLst>
                <a:ext uri="{FF2B5EF4-FFF2-40B4-BE49-F238E27FC236}">
                  <a16:creationId xmlns:a16="http://schemas.microsoft.com/office/drawing/2014/main" id="{F75CAB65-FEB1-49DE-8636-B7CCFF4FA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886"/>
              <a:ext cx="636" cy="544"/>
            </a:xfrm>
            <a:custGeom>
              <a:avLst/>
              <a:gdLst>
                <a:gd name="T0" fmla="*/ 340 w 636"/>
                <a:gd name="T1" fmla="*/ 88 h 544"/>
                <a:gd name="T2" fmla="*/ 452 w 636"/>
                <a:gd name="T3" fmla="*/ 136 h 544"/>
                <a:gd name="T4" fmla="*/ 476 w 636"/>
                <a:gd name="T5" fmla="*/ 160 h 544"/>
                <a:gd name="T6" fmla="*/ 516 w 636"/>
                <a:gd name="T7" fmla="*/ 168 h 544"/>
                <a:gd name="T8" fmla="*/ 564 w 636"/>
                <a:gd name="T9" fmla="*/ 240 h 544"/>
                <a:gd name="T10" fmla="*/ 636 w 636"/>
                <a:gd name="T11" fmla="*/ 392 h 544"/>
                <a:gd name="T12" fmla="*/ 532 w 636"/>
                <a:gd name="T13" fmla="*/ 544 h 544"/>
                <a:gd name="T14" fmla="*/ 84 w 636"/>
                <a:gd name="T15" fmla="*/ 520 h 544"/>
                <a:gd name="T16" fmla="*/ 4 w 636"/>
                <a:gd name="T17" fmla="*/ 464 h 544"/>
                <a:gd name="T18" fmla="*/ 52 w 636"/>
                <a:gd name="T19" fmla="*/ 360 h 544"/>
                <a:gd name="T20" fmla="*/ 60 w 636"/>
                <a:gd name="T21" fmla="*/ 336 h 544"/>
                <a:gd name="T22" fmla="*/ 84 w 636"/>
                <a:gd name="T23" fmla="*/ 320 h 544"/>
                <a:gd name="T24" fmla="*/ 68 w 636"/>
                <a:gd name="T25" fmla="*/ 232 h 544"/>
                <a:gd name="T26" fmla="*/ 44 w 636"/>
                <a:gd name="T27" fmla="*/ 184 h 544"/>
                <a:gd name="T28" fmla="*/ 28 w 636"/>
                <a:gd name="T29" fmla="*/ 136 h 544"/>
                <a:gd name="T30" fmla="*/ 36 w 636"/>
                <a:gd name="T31" fmla="*/ 48 h 544"/>
                <a:gd name="T32" fmla="*/ 116 w 636"/>
                <a:gd name="T33" fmla="*/ 0 h 544"/>
                <a:gd name="T34" fmla="*/ 236 w 636"/>
                <a:gd name="T35" fmla="*/ 8 h 544"/>
                <a:gd name="T36" fmla="*/ 316 w 636"/>
                <a:gd name="T37" fmla="*/ 24 h 544"/>
                <a:gd name="T38" fmla="*/ 364 w 636"/>
                <a:gd name="T39" fmla="*/ 104 h 544"/>
                <a:gd name="T40" fmla="*/ 372 w 636"/>
                <a:gd name="T41" fmla="*/ 128 h 544"/>
                <a:gd name="T42" fmla="*/ 388 w 636"/>
                <a:gd name="T43" fmla="*/ 152 h 544"/>
                <a:gd name="T44" fmla="*/ 340 w 636"/>
                <a:gd name="T45" fmla="*/ 88 h 5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36"/>
                <a:gd name="T70" fmla="*/ 0 h 544"/>
                <a:gd name="T71" fmla="*/ 636 w 636"/>
                <a:gd name="T72" fmla="*/ 544 h 5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36" h="544">
                  <a:moveTo>
                    <a:pt x="340" y="88"/>
                  </a:moveTo>
                  <a:cubicBezTo>
                    <a:pt x="368" y="130"/>
                    <a:pt x="407" y="121"/>
                    <a:pt x="452" y="136"/>
                  </a:cubicBezTo>
                  <a:cubicBezTo>
                    <a:pt x="460" y="144"/>
                    <a:pt x="466" y="155"/>
                    <a:pt x="476" y="160"/>
                  </a:cubicBezTo>
                  <a:cubicBezTo>
                    <a:pt x="488" y="166"/>
                    <a:pt x="505" y="160"/>
                    <a:pt x="516" y="168"/>
                  </a:cubicBezTo>
                  <a:cubicBezTo>
                    <a:pt x="539" y="186"/>
                    <a:pt x="548" y="216"/>
                    <a:pt x="564" y="240"/>
                  </a:cubicBezTo>
                  <a:cubicBezTo>
                    <a:pt x="597" y="290"/>
                    <a:pt x="584" y="357"/>
                    <a:pt x="636" y="392"/>
                  </a:cubicBezTo>
                  <a:cubicBezTo>
                    <a:pt x="618" y="498"/>
                    <a:pt x="626" y="513"/>
                    <a:pt x="532" y="544"/>
                  </a:cubicBezTo>
                  <a:cubicBezTo>
                    <a:pt x="334" y="539"/>
                    <a:pt x="255" y="531"/>
                    <a:pt x="84" y="520"/>
                  </a:cubicBezTo>
                  <a:cubicBezTo>
                    <a:pt x="36" y="512"/>
                    <a:pt x="19" y="510"/>
                    <a:pt x="4" y="464"/>
                  </a:cubicBezTo>
                  <a:cubicBezTo>
                    <a:pt x="10" y="409"/>
                    <a:pt x="0" y="377"/>
                    <a:pt x="52" y="360"/>
                  </a:cubicBezTo>
                  <a:cubicBezTo>
                    <a:pt x="55" y="352"/>
                    <a:pt x="55" y="343"/>
                    <a:pt x="60" y="336"/>
                  </a:cubicBezTo>
                  <a:cubicBezTo>
                    <a:pt x="66" y="328"/>
                    <a:pt x="82" y="329"/>
                    <a:pt x="84" y="320"/>
                  </a:cubicBezTo>
                  <a:cubicBezTo>
                    <a:pt x="85" y="316"/>
                    <a:pt x="70" y="239"/>
                    <a:pt x="68" y="232"/>
                  </a:cubicBezTo>
                  <a:cubicBezTo>
                    <a:pt x="55" y="182"/>
                    <a:pt x="66" y="234"/>
                    <a:pt x="44" y="184"/>
                  </a:cubicBezTo>
                  <a:cubicBezTo>
                    <a:pt x="37" y="169"/>
                    <a:pt x="28" y="136"/>
                    <a:pt x="28" y="136"/>
                  </a:cubicBezTo>
                  <a:cubicBezTo>
                    <a:pt x="31" y="107"/>
                    <a:pt x="28" y="76"/>
                    <a:pt x="36" y="48"/>
                  </a:cubicBezTo>
                  <a:cubicBezTo>
                    <a:pt x="43" y="23"/>
                    <a:pt x="97" y="10"/>
                    <a:pt x="116" y="0"/>
                  </a:cubicBezTo>
                  <a:cubicBezTo>
                    <a:pt x="156" y="3"/>
                    <a:pt x="196" y="3"/>
                    <a:pt x="236" y="8"/>
                  </a:cubicBezTo>
                  <a:cubicBezTo>
                    <a:pt x="263" y="11"/>
                    <a:pt x="316" y="24"/>
                    <a:pt x="316" y="24"/>
                  </a:cubicBezTo>
                  <a:cubicBezTo>
                    <a:pt x="344" y="52"/>
                    <a:pt x="353" y="66"/>
                    <a:pt x="364" y="104"/>
                  </a:cubicBezTo>
                  <a:cubicBezTo>
                    <a:pt x="366" y="112"/>
                    <a:pt x="368" y="120"/>
                    <a:pt x="372" y="128"/>
                  </a:cubicBezTo>
                  <a:cubicBezTo>
                    <a:pt x="376" y="137"/>
                    <a:pt x="388" y="152"/>
                    <a:pt x="388" y="152"/>
                  </a:cubicBezTo>
                  <a:lnTo>
                    <a:pt x="340" y="88"/>
                  </a:lnTo>
                  <a:close/>
                </a:path>
              </a:pathLst>
            </a:cu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226" name="Freeform 8">
              <a:extLst>
                <a:ext uri="{FF2B5EF4-FFF2-40B4-BE49-F238E27FC236}">
                  <a16:creationId xmlns:a16="http://schemas.microsoft.com/office/drawing/2014/main" id="{5AC25AEE-4720-4E80-A7C4-93183B8E3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2976"/>
              <a:ext cx="557" cy="553"/>
            </a:xfrm>
            <a:custGeom>
              <a:avLst/>
              <a:gdLst>
                <a:gd name="T0" fmla="*/ 356 w 557"/>
                <a:gd name="T1" fmla="*/ 16 h 553"/>
                <a:gd name="T2" fmla="*/ 132 w 557"/>
                <a:gd name="T3" fmla="*/ 64 h 553"/>
                <a:gd name="T4" fmla="*/ 84 w 557"/>
                <a:gd name="T5" fmla="*/ 152 h 553"/>
                <a:gd name="T6" fmla="*/ 44 w 557"/>
                <a:gd name="T7" fmla="*/ 392 h 553"/>
                <a:gd name="T8" fmla="*/ 308 w 557"/>
                <a:gd name="T9" fmla="*/ 552 h 553"/>
                <a:gd name="T10" fmla="*/ 476 w 557"/>
                <a:gd name="T11" fmla="*/ 512 h 553"/>
                <a:gd name="T12" fmla="*/ 476 w 557"/>
                <a:gd name="T13" fmla="*/ 344 h 553"/>
                <a:gd name="T14" fmla="*/ 444 w 557"/>
                <a:gd name="T15" fmla="*/ 272 h 553"/>
                <a:gd name="T16" fmla="*/ 444 w 557"/>
                <a:gd name="T17" fmla="*/ 88 h 553"/>
                <a:gd name="T18" fmla="*/ 404 w 557"/>
                <a:gd name="T19" fmla="*/ 0 h 553"/>
                <a:gd name="T20" fmla="*/ 340 w 557"/>
                <a:gd name="T21" fmla="*/ 8 h 553"/>
                <a:gd name="T22" fmla="*/ 324 w 557"/>
                <a:gd name="T23" fmla="*/ 32 h 553"/>
                <a:gd name="T24" fmla="*/ 356 w 557"/>
                <a:gd name="T25" fmla="*/ 16 h 55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7"/>
                <a:gd name="T40" fmla="*/ 0 h 553"/>
                <a:gd name="T41" fmla="*/ 557 w 557"/>
                <a:gd name="T42" fmla="*/ 553 h 55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7" h="553">
                  <a:moveTo>
                    <a:pt x="356" y="16"/>
                  </a:moveTo>
                  <a:cubicBezTo>
                    <a:pt x="257" y="26"/>
                    <a:pt x="205" y="15"/>
                    <a:pt x="132" y="64"/>
                  </a:cubicBezTo>
                  <a:cubicBezTo>
                    <a:pt x="92" y="124"/>
                    <a:pt x="107" y="94"/>
                    <a:pt x="84" y="152"/>
                  </a:cubicBezTo>
                  <a:cubicBezTo>
                    <a:pt x="88" y="263"/>
                    <a:pt x="149" y="371"/>
                    <a:pt x="44" y="392"/>
                  </a:cubicBezTo>
                  <a:cubicBezTo>
                    <a:pt x="0" y="523"/>
                    <a:pt x="225" y="544"/>
                    <a:pt x="308" y="552"/>
                  </a:cubicBezTo>
                  <a:cubicBezTo>
                    <a:pt x="398" y="546"/>
                    <a:pt x="414" y="553"/>
                    <a:pt x="476" y="512"/>
                  </a:cubicBezTo>
                  <a:cubicBezTo>
                    <a:pt x="511" y="459"/>
                    <a:pt x="557" y="398"/>
                    <a:pt x="476" y="344"/>
                  </a:cubicBezTo>
                  <a:cubicBezTo>
                    <a:pt x="457" y="287"/>
                    <a:pt x="469" y="310"/>
                    <a:pt x="444" y="272"/>
                  </a:cubicBezTo>
                  <a:cubicBezTo>
                    <a:pt x="454" y="169"/>
                    <a:pt x="456" y="204"/>
                    <a:pt x="444" y="88"/>
                  </a:cubicBezTo>
                  <a:cubicBezTo>
                    <a:pt x="440" y="44"/>
                    <a:pt x="445" y="14"/>
                    <a:pt x="404" y="0"/>
                  </a:cubicBezTo>
                  <a:cubicBezTo>
                    <a:pt x="383" y="3"/>
                    <a:pt x="360" y="0"/>
                    <a:pt x="340" y="8"/>
                  </a:cubicBezTo>
                  <a:cubicBezTo>
                    <a:pt x="331" y="12"/>
                    <a:pt x="315" y="28"/>
                    <a:pt x="324" y="32"/>
                  </a:cubicBezTo>
                  <a:cubicBezTo>
                    <a:pt x="335" y="37"/>
                    <a:pt x="345" y="21"/>
                    <a:pt x="356" y="16"/>
                  </a:cubicBezTo>
                  <a:close/>
                </a:path>
              </a:pathLst>
            </a:cu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227" name="Freeform 5">
              <a:extLst>
                <a:ext uri="{FF2B5EF4-FFF2-40B4-BE49-F238E27FC236}">
                  <a16:creationId xmlns:a16="http://schemas.microsoft.com/office/drawing/2014/main" id="{45810064-031D-4FD8-A6FA-B422BDB86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2659"/>
              <a:ext cx="798" cy="672"/>
            </a:xfrm>
            <a:custGeom>
              <a:avLst/>
              <a:gdLst>
                <a:gd name="T0" fmla="*/ 249 w 798"/>
                <a:gd name="T1" fmla="*/ 108 h 672"/>
                <a:gd name="T2" fmla="*/ 305 w 798"/>
                <a:gd name="T3" fmla="*/ 28 h 672"/>
                <a:gd name="T4" fmla="*/ 545 w 798"/>
                <a:gd name="T5" fmla="*/ 84 h 672"/>
                <a:gd name="T6" fmla="*/ 753 w 798"/>
                <a:gd name="T7" fmla="*/ 52 h 672"/>
                <a:gd name="T8" fmla="*/ 793 w 798"/>
                <a:gd name="T9" fmla="*/ 52 h 672"/>
                <a:gd name="T10" fmla="*/ 769 w 798"/>
                <a:gd name="T11" fmla="*/ 196 h 672"/>
                <a:gd name="T12" fmla="*/ 753 w 798"/>
                <a:gd name="T13" fmla="*/ 244 h 672"/>
                <a:gd name="T14" fmla="*/ 657 w 798"/>
                <a:gd name="T15" fmla="*/ 548 h 672"/>
                <a:gd name="T16" fmla="*/ 609 w 798"/>
                <a:gd name="T17" fmla="*/ 588 h 672"/>
                <a:gd name="T18" fmla="*/ 425 w 798"/>
                <a:gd name="T19" fmla="*/ 668 h 672"/>
                <a:gd name="T20" fmla="*/ 201 w 798"/>
                <a:gd name="T21" fmla="*/ 604 h 672"/>
                <a:gd name="T22" fmla="*/ 137 w 798"/>
                <a:gd name="T23" fmla="*/ 516 h 672"/>
                <a:gd name="T24" fmla="*/ 121 w 798"/>
                <a:gd name="T25" fmla="*/ 468 h 672"/>
                <a:gd name="T26" fmla="*/ 97 w 798"/>
                <a:gd name="T27" fmla="*/ 340 h 672"/>
                <a:gd name="T28" fmla="*/ 17 w 798"/>
                <a:gd name="T29" fmla="*/ 308 h 672"/>
                <a:gd name="T30" fmla="*/ 1 w 798"/>
                <a:gd name="T31" fmla="*/ 244 h 672"/>
                <a:gd name="T32" fmla="*/ 9 w 798"/>
                <a:gd name="T33" fmla="*/ 148 h 672"/>
                <a:gd name="T34" fmla="*/ 57 w 798"/>
                <a:gd name="T35" fmla="*/ 124 h 672"/>
                <a:gd name="T36" fmla="*/ 233 w 798"/>
                <a:gd name="T37" fmla="*/ 116 h 672"/>
                <a:gd name="T38" fmla="*/ 306 w 798"/>
                <a:gd name="T39" fmla="*/ 165 h 67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8"/>
                <a:gd name="T61" fmla="*/ 0 h 672"/>
                <a:gd name="T62" fmla="*/ 798 w 798"/>
                <a:gd name="T63" fmla="*/ 672 h 67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8" h="672">
                  <a:moveTo>
                    <a:pt x="249" y="108"/>
                  </a:moveTo>
                  <a:cubicBezTo>
                    <a:pt x="257" y="66"/>
                    <a:pt x="263" y="42"/>
                    <a:pt x="305" y="28"/>
                  </a:cubicBezTo>
                  <a:cubicBezTo>
                    <a:pt x="387" y="44"/>
                    <a:pt x="464" y="75"/>
                    <a:pt x="545" y="84"/>
                  </a:cubicBezTo>
                  <a:cubicBezTo>
                    <a:pt x="733" y="75"/>
                    <a:pt x="656" y="84"/>
                    <a:pt x="753" y="52"/>
                  </a:cubicBezTo>
                  <a:cubicBezTo>
                    <a:pt x="762" y="43"/>
                    <a:pt x="790" y="0"/>
                    <a:pt x="793" y="52"/>
                  </a:cubicBezTo>
                  <a:cubicBezTo>
                    <a:pt x="798" y="123"/>
                    <a:pt x="788" y="140"/>
                    <a:pt x="769" y="196"/>
                  </a:cubicBezTo>
                  <a:cubicBezTo>
                    <a:pt x="764" y="212"/>
                    <a:pt x="753" y="244"/>
                    <a:pt x="753" y="244"/>
                  </a:cubicBezTo>
                  <a:cubicBezTo>
                    <a:pt x="749" y="347"/>
                    <a:pt x="783" y="506"/>
                    <a:pt x="657" y="548"/>
                  </a:cubicBezTo>
                  <a:cubicBezTo>
                    <a:pt x="643" y="589"/>
                    <a:pt x="659" y="563"/>
                    <a:pt x="609" y="588"/>
                  </a:cubicBezTo>
                  <a:cubicBezTo>
                    <a:pt x="551" y="617"/>
                    <a:pt x="488" y="652"/>
                    <a:pt x="425" y="668"/>
                  </a:cubicBezTo>
                  <a:cubicBezTo>
                    <a:pt x="345" y="663"/>
                    <a:pt x="256" y="672"/>
                    <a:pt x="201" y="604"/>
                  </a:cubicBezTo>
                  <a:cubicBezTo>
                    <a:pt x="178" y="576"/>
                    <a:pt x="152" y="549"/>
                    <a:pt x="137" y="516"/>
                  </a:cubicBezTo>
                  <a:cubicBezTo>
                    <a:pt x="130" y="501"/>
                    <a:pt x="121" y="468"/>
                    <a:pt x="121" y="468"/>
                  </a:cubicBezTo>
                  <a:cubicBezTo>
                    <a:pt x="119" y="445"/>
                    <a:pt x="130" y="368"/>
                    <a:pt x="97" y="340"/>
                  </a:cubicBezTo>
                  <a:cubicBezTo>
                    <a:pt x="75" y="322"/>
                    <a:pt x="17" y="308"/>
                    <a:pt x="17" y="308"/>
                  </a:cubicBezTo>
                  <a:cubicBezTo>
                    <a:pt x="11" y="289"/>
                    <a:pt x="1" y="263"/>
                    <a:pt x="1" y="244"/>
                  </a:cubicBezTo>
                  <a:cubicBezTo>
                    <a:pt x="1" y="212"/>
                    <a:pt x="0" y="179"/>
                    <a:pt x="9" y="148"/>
                  </a:cubicBezTo>
                  <a:cubicBezTo>
                    <a:pt x="12" y="139"/>
                    <a:pt x="49" y="125"/>
                    <a:pt x="57" y="124"/>
                  </a:cubicBezTo>
                  <a:cubicBezTo>
                    <a:pt x="116" y="119"/>
                    <a:pt x="174" y="119"/>
                    <a:pt x="233" y="116"/>
                  </a:cubicBezTo>
                  <a:cubicBezTo>
                    <a:pt x="252" y="88"/>
                    <a:pt x="249" y="82"/>
                    <a:pt x="306" y="165"/>
                  </a:cubicBezTo>
                </a:path>
              </a:pathLst>
            </a:cu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228" name="Text Box 12">
              <a:extLst>
                <a:ext uri="{FF2B5EF4-FFF2-40B4-BE49-F238E27FC236}">
                  <a16:creationId xmlns:a16="http://schemas.microsoft.com/office/drawing/2014/main" id="{CBBBED47-62E7-4FD8-A07E-27A0F2DE3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2855"/>
              <a:ext cx="11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58FF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229" name="Text Box 13">
              <a:extLst>
                <a:ext uri="{FF2B5EF4-FFF2-40B4-BE49-F238E27FC236}">
                  <a16:creationId xmlns:a16="http://schemas.microsoft.com/office/drawing/2014/main" id="{D318E2AC-9644-4A5F-8E57-AF806D374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3082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230" name="Text Box 14">
              <a:extLst>
                <a:ext uri="{FF2B5EF4-FFF2-40B4-BE49-F238E27FC236}">
                  <a16:creationId xmlns:a16="http://schemas.microsoft.com/office/drawing/2014/main" id="{9F7611E5-915A-4365-95C3-1B3A38456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764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0231" name="Text Box 15">
              <a:extLst>
                <a:ext uri="{FF2B5EF4-FFF2-40B4-BE49-F238E27FC236}">
                  <a16:creationId xmlns:a16="http://schemas.microsoft.com/office/drawing/2014/main" id="{40F93922-7771-440C-8185-ECAD1C7AA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3127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0232" name="Text Box 16">
              <a:extLst>
                <a:ext uri="{FF2B5EF4-FFF2-40B4-BE49-F238E27FC236}">
                  <a16:creationId xmlns:a16="http://schemas.microsoft.com/office/drawing/2014/main" id="{7B716281-F276-4529-94D3-5890B94FB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2492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0233" name="Text Box 17">
              <a:extLst>
                <a:ext uri="{FF2B5EF4-FFF2-40B4-BE49-F238E27FC236}">
                  <a16:creationId xmlns:a16="http://schemas.microsoft.com/office/drawing/2014/main" id="{52EB4F56-9426-4986-8121-7E5D3C262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537"/>
              <a:ext cx="11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58FFFF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0234" name="Text Box 18">
              <a:extLst>
                <a:ext uri="{FF2B5EF4-FFF2-40B4-BE49-F238E27FC236}">
                  <a16:creationId xmlns:a16="http://schemas.microsoft.com/office/drawing/2014/main" id="{AC48BB8F-383A-4C2D-A3CD-319E4CF07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3263"/>
              <a:ext cx="11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30" name="Rectangle 2">
            <a:extLst>
              <a:ext uri="{FF2B5EF4-FFF2-40B4-BE49-F238E27FC236}">
                <a16:creationId xmlns:a16="http://schemas.microsoft.com/office/drawing/2014/main" id="{250FE7CC-9DA8-42C1-ABE0-E76F1F59A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>
            <a:extLst>
              <a:ext uri="{FF2B5EF4-FFF2-40B4-BE49-F238E27FC236}">
                <a16:creationId xmlns:a16="http://schemas.microsoft.com/office/drawing/2014/main" id="{648DFD1E-5583-489B-814B-4239211E4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95337"/>
            <a:ext cx="8856663" cy="5834063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队的定义（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Queue）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：另一种特殊形式的线性表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插入和删除操作分别在表的两端进行的线性表</a:t>
            </a:r>
          </a:p>
          <a:p>
            <a:pPr marL="862013" lvl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 = ( a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3, … 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队头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front，head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队头指示器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（指针）：指向队头元素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队尾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rear，tail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队尾指示器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（指针）：指向队尾元素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队的大小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size，length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队内的元素个数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元素个数为空的队，称为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空队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/队空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插入操作，称为进/入队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add，put，insert，append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删除操作，称为出队（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delete，get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先-进-先-出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First-In-First-Out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FIFO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、先进先出表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新元素进队要放到队尾（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）之上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旧元素出队要先对队头（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）进行</a:t>
            </a:r>
          </a:p>
          <a:p>
            <a:pPr marL="285750" indent="-28575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队的存储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顺序存储，当队的大小可以预计时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链表存储，当队的大小不可以预计时</a:t>
            </a:r>
          </a:p>
        </p:txBody>
      </p:sp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7CCCD4F2-D214-4191-9FF8-32CED2A2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A8FC4-FA74-4B83-89E5-2EFD4BD10390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41989" name="Group 162">
            <a:extLst>
              <a:ext uri="{FF2B5EF4-FFF2-40B4-BE49-F238E27FC236}">
                <a16:creationId xmlns:a16="http://schemas.microsoft.com/office/drawing/2014/main" id="{9EA9D3C4-47FD-4144-953F-3A08A2BB40FE}"/>
              </a:ext>
            </a:extLst>
          </p:cNvPr>
          <p:cNvGrpSpPr>
            <a:grpSpLocks/>
          </p:cNvGrpSpPr>
          <p:nvPr/>
        </p:nvGrpSpPr>
        <p:grpSpPr bwMode="auto">
          <a:xfrm>
            <a:off x="5784850" y="1833563"/>
            <a:ext cx="3324225" cy="1409700"/>
            <a:chOff x="3318" y="1488"/>
            <a:chExt cx="2094" cy="888"/>
          </a:xfrm>
        </p:grpSpPr>
        <p:sp>
          <p:nvSpPr>
            <p:cNvPr id="41990" name="Text Box 152">
              <a:extLst>
                <a:ext uri="{FF2B5EF4-FFF2-40B4-BE49-F238E27FC236}">
                  <a16:creationId xmlns:a16="http://schemas.microsoft.com/office/drawing/2014/main" id="{250CAFEC-453A-4E21-925F-F8F82BEF8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148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进队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1" name="Line 140">
              <a:extLst>
                <a:ext uri="{FF2B5EF4-FFF2-40B4-BE49-F238E27FC236}">
                  <a16:creationId xmlns:a16="http://schemas.microsoft.com/office/drawing/2014/main" id="{DC5C3F8F-0FFD-4975-B8F1-6679CFE69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" y="1680"/>
              <a:ext cx="136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2" name="Text Box 141">
              <a:extLst>
                <a:ext uri="{FF2B5EF4-FFF2-40B4-BE49-F238E27FC236}">
                  <a16:creationId xmlns:a16="http://schemas.microsoft.com/office/drawing/2014/main" id="{0DD59943-B28D-4441-B7D4-59A6A5FDE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92"/>
              <a:ext cx="272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1993" name="Text Box 142">
              <a:extLst>
                <a:ext uri="{FF2B5EF4-FFF2-40B4-BE49-F238E27FC236}">
                  <a16:creationId xmlns:a16="http://schemas.microsoft.com/office/drawing/2014/main" id="{75FB3419-5FC6-493B-AC9C-240119E32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" y="1692"/>
              <a:ext cx="272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1994" name="Text Box 143">
              <a:extLst>
                <a:ext uri="{FF2B5EF4-FFF2-40B4-BE49-F238E27FC236}">
                  <a16:creationId xmlns:a16="http://schemas.microsoft.com/office/drawing/2014/main" id="{CF58259D-573A-400C-8AFC-D66189AB2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692"/>
              <a:ext cx="272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5" name="Text Box 144">
              <a:extLst>
                <a:ext uri="{FF2B5EF4-FFF2-40B4-BE49-F238E27FC236}">
                  <a16:creationId xmlns:a16="http://schemas.microsoft.com/office/drawing/2014/main" id="{C6C77BF5-3BB3-4E88-8B07-53FB8A21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2" y="1692"/>
              <a:ext cx="272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1996" name="Text Box 147">
              <a:extLst>
                <a:ext uri="{FF2B5EF4-FFF2-40B4-BE49-F238E27FC236}">
                  <a16:creationId xmlns:a16="http://schemas.microsoft.com/office/drawing/2014/main" id="{492B67AC-7855-41F8-B93C-05DC4BA40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" y="218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队尾</a:t>
              </a:r>
            </a:p>
          </p:txBody>
        </p:sp>
        <p:sp>
          <p:nvSpPr>
            <p:cNvPr id="41997" name="Line 149">
              <a:extLst>
                <a:ext uri="{FF2B5EF4-FFF2-40B4-BE49-F238E27FC236}">
                  <a16:creationId xmlns:a16="http://schemas.microsoft.com/office/drawing/2014/main" id="{0EE6A7D0-3F94-41FE-A55E-965788C63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6" y="1968"/>
              <a:ext cx="0" cy="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8" name="Line 155">
              <a:extLst>
                <a:ext uri="{FF2B5EF4-FFF2-40B4-BE49-F238E27FC236}">
                  <a16:creationId xmlns:a16="http://schemas.microsoft.com/office/drawing/2014/main" id="{F0A8034A-BA43-4F73-BBDC-0DC47CAD5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50"/>
              <a:ext cx="1360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9" name="AutoShape 156">
              <a:extLst>
                <a:ext uri="{FF2B5EF4-FFF2-40B4-BE49-F238E27FC236}">
                  <a16:creationId xmlns:a16="http://schemas.microsoft.com/office/drawing/2014/main" id="{1557EF98-FE80-4F11-8285-D1570F04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1740"/>
              <a:ext cx="272" cy="159"/>
            </a:xfrm>
            <a:prstGeom prst="leftArrow">
              <a:avLst>
                <a:gd name="adj1" fmla="val 50000"/>
                <a:gd name="adj2" fmla="val 42767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0" name="Text Box 157">
              <a:extLst>
                <a:ext uri="{FF2B5EF4-FFF2-40B4-BE49-F238E27FC236}">
                  <a16:creationId xmlns:a16="http://schemas.microsoft.com/office/drawing/2014/main" id="{21CF0F5C-A48E-47C3-880D-157533736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8" y="148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出队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1" name="AutoShape 158">
              <a:extLst>
                <a:ext uri="{FF2B5EF4-FFF2-40B4-BE49-F238E27FC236}">
                  <a16:creationId xmlns:a16="http://schemas.microsoft.com/office/drawing/2014/main" id="{A964F0EC-2113-4967-A04B-70F59D21B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4" y="1740"/>
              <a:ext cx="272" cy="159"/>
            </a:xfrm>
            <a:prstGeom prst="leftArrow">
              <a:avLst>
                <a:gd name="adj1" fmla="val 50000"/>
                <a:gd name="adj2" fmla="val 42767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02" name="Text Box 159">
              <a:extLst>
                <a:ext uri="{FF2B5EF4-FFF2-40B4-BE49-F238E27FC236}">
                  <a16:creationId xmlns:a16="http://schemas.microsoft.com/office/drawing/2014/main" id="{B009E2C8-BB41-42E4-B8C8-54670D18D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4" y="218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队头</a:t>
              </a:r>
            </a:p>
          </p:txBody>
        </p:sp>
        <p:sp>
          <p:nvSpPr>
            <p:cNvPr id="42003" name="Line 160">
              <a:extLst>
                <a:ext uri="{FF2B5EF4-FFF2-40B4-BE49-F238E27FC236}">
                  <a16:creationId xmlns:a16="http://schemas.microsoft.com/office/drawing/2014/main" id="{10B88967-E0FD-4148-9AA9-AB3CA236D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968"/>
              <a:ext cx="0" cy="22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34AF99CE-390C-41E8-BA06-2C1413BCB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40" name="Group 120">
            <a:extLst>
              <a:ext uri="{FF2B5EF4-FFF2-40B4-BE49-F238E27FC236}">
                <a16:creationId xmlns:a16="http://schemas.microsoft.com/office/drawing/2014/main" id="{07AA8C70-0D69-4BB6-9720-6295F45F9C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25" y="4852988"/>
          <a:ext cx="2363786" cy="374650"/>
        </p:xfrm>
        <a:graphic>
          <a:graphicData uri="http://schemas.openxmlformats.org/drawingml/2006/table">
            <a:tbl>
              <a:tblPr/>
              <a:tblGrid>
                <a:gridCol w="362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a0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a1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a2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96230F70-809F-4C39-B8BD-7051BD9F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CE3C2D-2BE3-49A8-A330-CBE6C6DD656A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2026" name="Rectangle 106">
            <a:extLst>
              <a:ext uri="{FF2B5EF4-FFF2-40B4-BE49-F238E27FC236}">
                <a16:creationId xmlns:a16="http://schemas.microsoft.com/office/drawing/2014/main" id="{DAFE2804-7CE9-466B-884A-B8E75B052F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5338"/>
            <a:ext cx="7772400" cy="583406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顺序队的实现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使用一维数组（向量）作为队的存储结构</a:t>
            </a:r>
          </a:p>
          <a:p>
            <a:pPr lvl="2">
              <a:lnSpc>
                <a:spcPct val="80000"/>
              </a:lnSpc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Q[ 0 : m - 1 ]，m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是队允许的最大容量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队头指示器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用标识符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front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来表示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队尾指示器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用标识符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rear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来表示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队内的元素个数：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count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队空：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count = 0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队满：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count = m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队的初始状态：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front = rear = count = 0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进队：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rear = rear + 1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出队：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front = front + 1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循环队列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：把线性表首尾相接形成一个环形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循环队列可以避免“假溢出”的发生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循环队列的初始化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initialQueue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count, front, rear )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count = 0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front = 0</a:t>
            </a:r>
          </a:p>
          <a:p>
            <a:pPr lvl="2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rear = 0</a:t>
            </a:r>
          </a:p>
        </p:txBody>
      </p:sp>
      <p:grpSp>
        <p:nvGrpSpPr>
          <p:cNvPr id="44037" name="Group 109">
            <a:extLst>
              <a:ext uri="{FF2B5EF4-FFF2-40B4-BE49-F238E27FC236}">
                <a16:creationId xmlns:a16="http://schemas.microsoft.com/office/drawing/2014/main" id="{5E97F28A-AE84-4F7D-91AA-6EFA73F19477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938213"/>
            <a:ext cx="2752725" cy="3705225"/>
            <a:chOff x="4004" y="527"/>
            <a:chExt cx="1734" cy="2334"/>
          </a:xfrm>
        </p:grpSpPr>
        <p:sp>
          <p:nvSpPr>
            <p:cNvPr id="44057" name="Oval 5">
              <a:extLst>
                <a:ext uri="{FF2B5EF4-FFF2-40B4-BE49-F238E27FC236}">
                  <a16:creationId xmlns:a16="http://schemas.microsoft.com/office/drawing/2014/main" id="{37A71143-EDA7-41AD-8B7F-B80206CA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701"/>
              <a:ext cx="1134" cy="113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8" name="Oval 6">
              <a:extLst>
                <a:ext uri="{FF2B5EF4-FFF2-40B4-BE49-F238E27FC236}">
                  <a16:creationId xmlns:a16="http://schemas.microsoft.com/office/drawing/2014/main" id="{2B9CD899-A49F-4877-A7AF-7E4954AAF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900"/>
              <a:ext cx="725" cy="72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9" name="Line 7">
              <a:extLst>
                <a:ext uri="{FF2B5EF4-FFF2-40B4-BE49-F238E27FC236}">
                  <a16:creationId xmlns:a16="http://schemas.microsoft.com/office/drawing/2014/main" id="{16967951-A3CD-4D3F-95A4-4C4957D0D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1085"/>
              <a:ext cx="181" cy="9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8">
              <a:extLst>
                <a:ext uri="{FF2B5EF4-FFF2-40B4-BE49-F238E27FC236}">
                  <a16:creationId xmlns:a16="http://schemas.microsoft.com/office/drawing/2014/main" id="{45D82481-F6DE-4281-BFC4-3411AD035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0" y="1391"/>
              <a:ext cx="159" cy="1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1" name="Line 9">
              <a:extLst>
                <a:ext uri="{FF2B5EF4-FFF2-40B4-BE49-F238E27FC236}">
                  <a16:creationId xmlns:a16="http://schemas.microsoft.com/office/drawing/2014/main" id="{FDFA5DBC-7137-49B3-B803-D5B82D1D27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8" y="827"/>
              <a:ext cx="134" cy="13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2" name="Line 10">
              <a:extLst>
                <a:ext uri="{FF2B5EF4-FFF2-40B4-BE49-F238E27FC236}">
                  <a16:creationId xmlns:a16="http://schemas.microsoft.com/office/drawing/2014/main" id="{76BF32C6-C8AB-4086-A579-CB1E94609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707"/>
              <a:ext cx="38" cy="18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3" name="Line 11">
              <a:extLst>
                <a:ext uri="{FF2B5EF4-FFF2-40B4-BE49-F238E27FC236}">
                  <a16:creationId xmlns:a16="http://schemas.microsoft.com/office/drawing/2014/main" id="{F93AC870-C74A-4A56-8D5C-704778101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7" y="784"/>
              <a:ext cx="83" cy="1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2">
              <a:extLst>
                <a:ext uri="{FF2B5EF4-FFF2-40B4-BE49-F238E27FC236}">
                  <a16:creationId xmlns:a16="http://schemas.microsoft.com/office/drawing/2014/main" id="{F2F2BB5D-142A-4CB9-B133-6B97678F7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8" y="995"/>
              <a:ext cx="153" cy="9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Line 13">
              <a:extLst>
                <a:ext uri="{FF2B5EF4-FFF2-40B4-BE49-F238E27FC236}">
                  <a16:creationId xmlns:a16="http://schemas.microsoft.com/office/drawing/2014/main" id="{2E443316-4AA5-47D0-8B32-1AD2094F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" y="1264"/>
              <a:ext cx="186" cy="2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6" name="Line 14">
              <a:extLst>
                <a:ext uri="{FF2B5EF4-FFF2-40B4-BE49-F238E27FC236}">
                  <a16:creationId xmlns:a16="http://schemas.microsoft.com/office/drawing/2014/main" id="{F71F93BB-9866-4B3A-BD4C-A30FAC821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" y="1467"/>
              <a:ext cx="147" cy="13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15">
              <a:extLst>
                <a:ext uri="{FF2B5EF4-FFF2-40B4-BE49-F238E27FC236}">
                  <a16:creationId xmlns:a16="http://schemas.microsoft.com/office/drawing/2014/main" id="{7F7D1533-66B9-4FAB-AB6A-F20F267F5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" y="1597"/>
              <a:ext cx="76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16">
              <a:extLst>
                <a:ext uri="{FF2B5EF4-FFF2-40B4-BE49-F238E27FC236}">
                  <a16:creationId xmlns:a16="http://schemas.microsoft.com/office/drawing/2014/main" id="{07EB6586-F444-4597-BF3C-58AED28DA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5" y="1596"/>
              <a:ext cx="83" cy="17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Text Box 17">
              <a:extLst>
                <a:ext uri="{FF2B5EF4-FFF2-40B4-BE49-F238E27FC236}">
                  <a16:creationId xmlns:a16="http://schemas.microsoft.com/office/drawing/2014/main" id="{9CD607EF-32FF-412D-8F13-157EF8895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767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70" name="Text Box 18">
              <a:extLst>
                <a:ext uri="{FF2B5EF4-FFF2-40B4-BE49-F238E27FC236}">
                  <a16:creationId xmlns:a16="http://schemas.microsoft.com/office/drawing/2014/main" id="{BE774875-396E-457F-B721-3C4FA0910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545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71" name="Text Box 19">
              <a:extLst>
                <a:ext uri="{FF2B5EF4-FFF2-40B4-BE49-F238E27FC236}">
                  <a16:creationId xmlns:a16="http://schemas.microsoft.com/office/drawing/2014/main" id="{35C84353-9A07-47E9-A3E6-FD663A382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527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072" name="Text Box 20">
              <a:extLst>
                <a:ext uri="{FF2B5EF4-FFF2-40B4-BE49-F238E27FC236}">
                  <a16:creationId xmlns:a16="http://schemas.microsoft.com/office/drawing/2014/main" id="{24B0F63A-2E20-466B-BDEB-D844F2CDB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" y="683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073" name="Text Box 21">
              <a:extLst>
                <a:ext uri="{FF2B5EF4-FFF2-40B4-BE49-F238E27FC236}">
                  <a16:creationId xmlns:a16="http://schemas.microsoft.com/office/drawing/2014/main" id="{94E2D085-A3F1-4DFD-8960-7A3ABE904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" y="995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074" name="Text Box 24">
              <a:extLst>
                <a:ext uri="{FF2B5EF4-FFF2-40B4-BE49-F238E27FC236}">
                  <a16:creationId xmlns:a16="http://schemas.microsoft.com/office/drawing/2014/main" id="{1AFACBCE-AFF0-4ACF-B504-A9F52F5ED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1151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 - 1</a:t>
              </a:r>
            </a:p>
          </p:txBody>
        </p:sp>
        <p:sp>
          <p:nvSpPr>
            <p:cNvPr id="44075" name="Text Box 25">
              <a:extLst>
                <a:ext uri="{FF2B5EF4-FFF2-40B4-BE49-F238E27FC236}">
                  <a16:creationId xmlns:a16="http://schemas.microsoft.com/office/drawing/2014/main" id="{B07F7B1D-A919-44AD-94F0-EE8680968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1619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 - 2</a:t>
              </a:r>
            </a:p>
          </p:txBody>
        </p:sp>
        <p:sp>
          <p:nvSpPr>
            <p:cNvPr id="44076" name="Text Box 26">
              <a:extLst>
                <a:ext uri="{FF2B5EF4-FFF2-40B4-BE49-F238E27FC236}">
                  <a16:creationId xmlns:a16="http://schemas.microsoft.com/office/drawing/2014/main" id="{8F016963-4273-4652-B7CC-5EC6522A7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" y="1829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 - 3</a:t>
              </a:r>
            </a:p>
          </p:txBody>
        </p:sp>
        <p:sp>
          <p:nvSpPr>
            <p:cNvPr id="44077" name="Freeform 27">
              <a:extLst>
                <a:ext uri="{FF2B5EF4-FFF2-40B4-BE49-F238E27FC236}">
                  <a16:creationId xmlns:a16="http://schemas.microsoft.com/office/drawing/2014/main" id="{25C30F19-B6EE-4829-B88D-EF9637AAF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" y="1517"/>
              <a:ext cx="246" cy="310"/>
            </a:xfrm>
            <a:custGeom>
              <a:avLst/>
              <a:gdLst>
                <a:gd name="T0" fmla="*/ 246 w 246"/>
                <a:gd name="T1" fmla="*/ 0 h 310"/>
                <a:gd name="T2" fmla="*/ 150 w 246"/>
                <a:gd name="T3" fmla="*/ 192 h 310"/>
                <a:gd name="T4" fmla="*/ 0 w 246"/>
                <a:gd name="T5" fmla="*/ 310 h 310"/>
                <a:gd name="T6" fmla="*/ 0 60000 65536"/>
                <a:gd name="T7" fmla="*/ 0 60000 65536"/>
                <a:gd name="T8" fmla="*/ 0 60000 65536"/>
                <a:gd name="T9" fmla="*/ 0 w 246"/>
                <a:gd name="T10" fmla="*/ 0 h 310"/>
                <a:gd name="T11" fmla="*/ 246 w 246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310">
                  <a:moveTo>
                    <a:pt x="246" y="0"/>
                  </a:moveTo>
                  <a:cubicBezTo>
                    <a:pt x="218" y="70"/>
                    <a:pt x="191" y="140"/>
                    <a:pt x="150" y="192"/>
                  </a:cubicBezTo>
                  <a:cubicBezTo>
                    <a:pt x="109" y="244"/>
                    <a:pt x="54" y="277"/>
                    <a:pt x="0" y="31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AutoShape 28">
              <a:extLst>
                <a:ext uri="{FF2B5EF4-FFF2-40B4-BE49-F238E27FC236}">
                  <a16:creationId xmlns:a16="http://schemas.microsoft.com/office/drawing/2014/main" id="{A0613065-836E-4934-A985-A7869C253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" y="2183"/>
              <a:ext cx="136" cy="192"/>
            </a:xfrm>
            <a:prstGeom prst="downArrow">
              <a:avLst>
                <a:gd name="adj1" fmla="val 50000"/>
                <a:gd name="adj2" fmla="val 35294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9" name="Text Box 32">
              <a:extLst>
                <a:ext uri="{FF2B5EF4-FFF2-40B4-BE49-F238E27FC236}">
                  <a16:creationId xmlns:a16="http://schemas.microsoft.com/office/drawing/2014/main" id="{A6347635-AEBC-48C6-AA64-BEA0EBE81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2611"/>
              <a:ext cx="272" cy="25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44080" name="Text Box 33">
              <a:extLst>
                <a:ext uri="{FF2B5EF4-FFF2-40B4-BE49-F238E27FC236}">
                  <a16:creationId xmlns:a16="http://schemas.microsoft.com/office/drawing/2014/main" id="{4549E708-B84D-403B-B050-78597DAD5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611"/>
              <a:ext cx="272" cy="25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44081" name="Text Box 34">
              <a:extLst>
                <a:ext uri="{FF2B5EF4-FFF2-40B4-BE49-F238E27FC236}">
                  <a16:creationId xmlns:a16="http://schemas.microsoft.com/office/drawing/2014/main" id="{1296A36B-6C3F-42CA-94DA-CA35A2106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2611"/>
              <a:ext cx="272" cy="25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1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4082" name="Text Box 35">
              <a:extLst>
                <a:ext uri="{FF2B5EF4-FFF2-40B4-BE49-F238E27FC236}">
                  <a16:creationId xmlns:a16="http://schemas.microsoft.com/office/drawing/2014/main" id="{B423BA1A-7295-4C7C-AC65-2F8725531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2611"/>
              <a:ext cx="272" cy="25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宋体" panose="02010600030101010101" pitchFamily="2" charset="-122"/>
                </a:rPr>
                <a:t>m-1</a:t>
              </a:r>
            </a:p>
          </p:txBody>
        </p:sp>
        <p:sp>
          <p:nvSpPr>
            <p:cNvPr id="44083" name="Text Box 26">
              <a:extLst>
                <a:ext uri="{FF2B5EF4-FFF2-40B4-BE49-F238E27FC236}">
                  <a16:creationId xmlns:a16="http://schemas.microsoft.com/office/drawing/2014/main" id="{87BFB8CE-3EC6-4345-A8B1-872F6B553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2" y="1608"/>
              <a:ext cx="2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44084" name="Text Box 26">
              <a:extLst>
                <a:ext uri="{FF2B5EF4-FFF2-40B4-BE49-F238E27FC236}">
                  <a16:creationId xmlns:a16="http://schemas.microsoft.com/office/drawing/2014/main" id="{CC81EF85-6E1E-4AE5-AF48-90C21D63C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1470"/>
              <a:ext cx="2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44085" name="Text Box 26">
              <a:extLst>
                <a:ext uri="{FF2B5EF4-FFF2-40B4-BE49-F238E27FC236}">
                  <a16:creationId xmlns:a16="http://schemas.microsoft.com/office/drawing/2014/main" id="{03D5B3A3-76AB-4DFC-92FD-8152A2A43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1148"/>
              <a:ext cx="2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a2</a:t>
              </a:r>
            </a:p>
          </p:txBody>
        </p:sp>
      </p:grpSp>
      <p:sp>
        <p:nvSpPr>
          <p:cNvPr id="44054" name="Text Box 101">
            <a:extLst>
              <a:ext uri="{FF2B5EF4-FFF2-40B4-BE49-F238E27FC236}">
                <a16:creationId xmlns:a16="http://schemas.microsoft.com/office/drawing/2014/main" id="{FC802A99-6E75-47BC-9BB2-4C2BCE4E7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3" y="5229225"/>
            <a:ext cx="2439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↑                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假溢出    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       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</a:t>
            </a:r>
          </a:p>
        </p:txBody>
      </p:sp>
      <p:sp>
        <p:nvSpPr>
          <p:cNvPr id="82022" name="AutoShape 102">
            <a:extLst>
              <a:ext uri="{FF2B5EF4-FFF2-40B4-BE49-F238E27FC236}">
                <a16:creationId xmlns:a16="http://schemas.microsoft.com/office/drawing/2014/main" id="{174CA9A1-8389-4812-B50C-62B7A8945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5028432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23" name="AutoShape 10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7A7D2FF-1401-470F-B255-5EFFF21C6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2" y="5779245"/>
            <a:ext cx="4138613" cy="1135062"/>
          </a:xfrm>
          <a:prstGeom prst="cloudCallout">
            <a:avLst>
              <a:gd name="adj1" fmla="val -24716"/>
              <a:gd name="adj2" fmla="val -73336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zh-CN" altLang="en-US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虽然仍有空间，但队尾指针已经超过了队列最后一个存储单元，新的元素无法入队</a:t>
            </a:r>
            <a:endParaRPr lang="en-US" altLang="zh-CN" sz="16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346B79D0-3C02-43C5-BA3B-8FBF477D5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20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22"/>
                  </p:tgtEl>
                </p:cond>
              </p:nextCondLst>
            </p:seq>
          </p:childTnLst>
        </p:cTn>
      </p:par>
    </p:tnLst>
    <p:bldLst>
      <p:bldP spid="8202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F83EFAD3-9279-4164-91E4-0B9CB2EEE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287" y="1096963"/>
            <a:ext cx="5903913" cy="5761037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进队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，将元素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送入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的最大长度为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addQueue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x, Q, m, count, rear )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if ( count == m ) then {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“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队满”，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return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else {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count ← count + 1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Q[rear] ← x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rear ← ( rear + 1 ) % m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出队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将队头元素取出，并赋值给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deleteQueue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y, Q,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m, count, front )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if ( count = 0 ) then {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“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队空”，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return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else {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y ← Q[front]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count ← count - 1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front ← ( front + 1 ) % m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B21C9DE5-FD52-4592-89E7-A1FE52B1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06B414-57B8-4859-A9EF-32B307F8FA7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83058" name="AutoShape 114">
            <a:extLst>
              <a:ext uri="{FF2B5EF4-FFF2-40B4-BE49-F238E27FC236}">
                <a16:creationId xmlns:a16="http://schemas.microsoft.com/office/drawing/2014/main" id="{B920AB0E-8BCE-4A3F-AF4A-0A850D22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357" y="3419351"/>
            <a:ext cx="377441" cy="2762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059" name="AutoShape 11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5250BBF-EDB6-4487-B64B-2023E585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5027613"/>
            <a:ext cx="3529012" cy="1124426"/>
          </a:xfrm>
          <a:prstGeom prst="cloudCallout">
            <a:avLst>
              <a:gd name="adj1" fmla="val -39782"/>
              <a:gd name="adj2" fmla="val -106361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16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16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：取模运算符。就是求整数除法的余数。</a:t>
            </a:r>
          </a:p>
          <a:p>
            <a:pPr>
              <a:defRPr/>
            </a:pPr>
            <a:r>
              <a:rPr lang="zh-CN" altLang="en-US" sz="16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16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3%5=3</a:t>
            </a:r>
            <a:r>
              <a:rPr lang="zh-CN" altLang="en-US" sz="16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6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8%5=3</a:t>
            </a:r>
            <a:r>
              <a:rPr lang="zh-CN" altLang="en-US" sz="1600" b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 b="1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087" name="Group 116">
            <a:extLst>
              <a:ext uri="{FF2B5EF4-FFF2-40B4-BE49-F238E27FC236}">
                <a16:creationId xmlns:a16="http://schemas.microsoft.com/office/drawing/2014/main" id="{05B7BEDA-6464-4B35-9FFB-668A6CC8210A}"/>
              </a:ext>
            </a:extLst>
          </p:cNvPr>
          <p:cNvGrpSpPr>
            <a:grpSpLocks/>
          </p:cNvGrpSpPr>
          <p:nvPr/>
        </p:nvGrpSpPr>
        <p:grpSpPr bwMode="auto">
          <a:xfrm>
            <a:off x="5959475" y="1071563"/>
            <a:ext cx="2752725" cy="3417887"/>
            <a:chOff x="4004" y="527"/>
            <a:chExt cx="1734" cy="2153"/>
          </a:xfrm>
        </p:grpSpPr>
        <p:sp>
          <p:nvSpPr>
            <p:cNvPr id="46088" name="Oval 117">
              <a:extLst>
                <a:ext uri="{FF2B5EF4-FFF2-40B4-BE49-F238E27FC236}">
                  <a16:creationId xmlns:a16="http://schemas.microsoft.com/office/drawing/2014/main" id="{07DF2401-D6FF-41F5-990B-915BFA75A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701"/>
              <a:ext cx="1134" cy="113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89" name="Oval 118">
              <a:extLst>
                <a:ext uri="{FF2B5EF4-FFF2-40B4-BE49-F238E27FC236}">
                  <a16:creationId xmlns:a16="http://schemas.microsoft.com/office/drawing/2014/main" id="{3D975885-D5BB-4E42-9F5C-0F56917B0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900"/>
              <a:ext cx="725" cy="725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90" name="Line 119">
              <a:extLst>
                <a:ext uri="{FF2B5EF4-FFF2-40B4-BE49-F238E27FC236}">
                  <a16:creationId xmlns:a16="http://schemas.microsoft.com/office/drawing/2014/main" id="{62E10403-2F78-469D-9995-A4F105199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2" y="1085"/>
              <a:ext cx="181" cy="9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20">
              <a:extLst>
                <a:ext uri="{FF2B5EF4-FFF2-40B4-BE49-F238E27FC236}">
                  <a16:creationId xmlns:a16="http://schemas.microsoft.com/office/drawing/2014/main" id="{B7F0C85C-9C5C-41CA-8A76-326D02A251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0" y="1391"/>
              <a:ext cx="159" cy="10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121">
              <a:extLst>
                <a:ext uri="{FF2B5EF4-FFF2-40B4-BE49-F238E27FC236}">
                  <a16:creationId xmlns:a16="http://schemas.microsoft.com/office/drawing/2014/main" id="{4F61097C-66CC-4B76-BF54-F28DC98D0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8" y="827"/>
              <a:ext cx="134" cy="13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122">
              <a:extLst>
                <a:ext uri="{FF2B5EF4-FFF2-40B4-BE49-F238E27FC236}">
                  <a16:creationId xmlns:a16="http://schemas.microsoft.com/office/drawing/2014/main" id="{9102D444-E5EB-435E-8D28-97C31C131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707"/>
              <a:ext cx="38" cy="18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Line 123">
              <a:extLst>
                <a:ext uri="{FF2B5EF4-FFF2-40B4-BE49-F238E27FC236}">
                  <a16:creationId xmlns:a16="http://schemas.microsoft.com/office/drawing/2014/main" id="{DC0F0BD0-9DFA-4A3E-AF36-6F4CA28C2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7" y="784"/>
              <a:ext cx="83" cy="1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Line 124">
              <a:extLst>
                <a:ext uri="{FF2B5EF4-FFF2-40B4-BE49-F238E27FC236}">
                  <a16:creationId xmlns:a16="http://schemas.microsoft.com/office/drawing/2014/main" id="{D9F3294A-8103-4732-83BC-D895522D3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8" y="995"/>
              <a:ext cx="153" cy="9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125">
              <a:extLst>
                <a:ext uri="{FF2B5EF4-FFF2-40B4-BE49-F238E27FC236}">
                  <a16:creationId xmlns:a16="http://schemas.microsoft.com/office/drawing/2014/main" id="{741B1BAE-47E1-4345-A3AF-51C79AC3F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2" y="1264"/>
              <a:ext cx="186" cy="2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126">
              <a:extLst>
                <a:ext uri="{FF2B5EF4-FFF2-40B4-BE49-F238E27FC236}">
                  <a16:creationId xmlns:a16="http://schemas.microsoft.com/office/drawing/2014/main" id="{EAC198DD-C9E6-4C6F-92A9-58AC38694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" y="1467"/>
              <a:ext cx="147" cy="13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127">
              <a:extLst>
                <a:ext uri="{FF2B5EF4-FFF2-40B4-BE49-F238E27FC236}">
                  <a16:creationId xmlns:a16="http://schemas.microsoft.com/office/drawing/2014/main" id="{27B502A2-11FA-4EC4-AB64-695C615D5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" y="1597"/>
              <a:ext cx="76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128">
              <a:extLst>
                <a:ext uri="{FF2B5EF4-FFF2-40B4-BE49-F238E27FC236}">
                  <a16:creationId xmlns:a16="http://schemas.microsoft.com/office/drawing/2014/main" id="{B30BDC4D-9EE1-4987-8007-106215AFB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5" y="1596"/>
              <a:ext cx="83" cy="179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Text Box 129">
              <a:extLst>
                <a:ext uri="{FF2B5EF4-FFF2-40B4-BE49-F238E27FC236}">
                  <a16:creationId xmlns:a16="http://schemas.microsoft.com/office/drawing/2014/main" id="{7800ECC8-B999-4D06-AC57-68ADAD5D6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767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6101" name="Text Box 130">
              <a:extLst>
                <a:ext uri="{FF2B5EF4-FFF2-40B4-BE49-F238E27FC236}">
                  <a16:creationId xmlns:a16="http://schemas.microsoft.com/office/drawing/2014/main" id="{D26EDD6F-8D37-41D5-B55A-7E15D0B49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545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02" name="Text Box 131">
              <a:extLst>
                <a:ext uri="{FF2B5EF4-FFF2-40B4-BE49-F238E27FC236}">
                  <a16:creationId xmlns:a16="http://schemas.microsoft.com/office/drawing/2014/main" id="{28CA27C4-F343-4C65-A330-F5A097EE0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527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03" name="Text Box 132">
              <a:extLst>
                <a:ext uri="{FF2B5EF4-FFF2-40B4-BE49-F238E27FC236}">
                  <a16:creationId xmlns:a16="http://schemas.microsoft.com/office/drawing/2014/main" id="{CBFD66F8-5248-4297-B4CE-0A491A3BD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6" y="683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104" name="Text Box 133">
              <a:extLst>
                <a:ext uri="{FF2B5EF4-FFF2-40B4-BE49-F238E27FC236}">
                  <a16:creationId xmlns:a16="http://schemas.microsoft.com/office/drawing/2014/main" id="{4C71DCC3-ED5E-4862-860A-CB7705C85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" y="995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105" name="Text Box 134">
              <a:extLst>
                <a:ext uri="{FF2B5EF4-FFF2-40B4-BE49-F238E27FC236}">
                  <a16:creationId xmlns:a16="http://schemas.microsoft.com/office/drawing/2014/main" id="{B3055B78-554D-4692-9872-D3918D97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4" y="1151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 - 1</a:t>
              </a:r>
            </a:p>
          </p:txBody>
        </p:sp>
        <p:sp>
          <p:nvSpPr>
            <p:cNvPr id="46106" name="Text Box 135">
              <a:extLst>
                <a:ext uri="{FF2B5EF4-FFF2-40B4-BE49-F238E27FC236}">
                  <a16:creationId xmlns:a16="http://schemas.microsoft.com/office/drawing/2014/main" id="{89AB5231-4436-472E-BA3B-0278CF2E2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1619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 - 2</a:t>
              </a:r>
            </a:p>
          </p:txBody>
        </p:sp>
        <p:sp>
          <p:nvSpPr>
            <p:cNvPr id="46107" name="Text Box 136">
              <a:extLst>
                <a:ext uri="{FF2B5EF4-FFF2-40B4-BE49-F238E27FC236}">
                  <a16:creationId xmlns:a16="http://schemas.microsoft.com/office/drawing/2014/main" id="{CCCCD4FA-4380-4FD0-A33C-3FE958775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" y="1829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m - 3</a:t>
              </a:r>
            </a:p>
          </p:txBody>
        </p:sp>
        <p:sp>
          <p:nvSpPr>
            <p:cNvPr id="46108" name="Freeform 137">
              <a:extLst>
                <a:ext uri="{FF2B5EF4-FFF2-40B4-BE49-F238E27FC236}">
                  <a16:creationId xmlns:a16="http://schemas.microsoft.com/office/drawing/2014/main" id="{F1910B37-6BD6-4DFD-AE4C-D030BD7D4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" y="1517"/>
              <a:ext cx="246" cy="310"/>
            </a:xfrm>
            <a:custGeom>
              <a:avLst/>
              <a:gdLst>
                <a:gd name="T0" fmla="*/ 246 w 246"/>
                <a:gd name="T1" fmla="*/ 0 h 310"/>
                <a:gd name="T2" fmla="*/ 150 w 246"/>
                <a:gd name="T3" fmla="*/ 192 h 310"/>
                <a:gd name="T4" fmla="*/ 0 w 246"/>
                <a:gd name="T5" fmla="*/ 310 h 310"/>
                <a:gd name="T6" fmla="*/ 0 60000 65536"/>
                <a:gd name="T7" fmla="*/ 0 60000 65536"/>
                <a:gd name="T8" fmla="*/ 0 60000 65536"/>
                <a:gd name="T9" fmla="*/ 0 w 246"/>
                <a:gd name="T10" fmla="*/ 0 h 310"/>
                <a:gd name="T11" fmla="*/ 246 w 246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6" h="310">
                  <a:moveTo>
                    <a:pt x="246" y="0"/>
                  </a:moveTo>
                  <a:cubicBezTo>
                    <a:pt x="218" y="70"/>
                    <a:pt x="191" y="140"/>
                    <a:pt x="150" y="192"/>
                  </a:cubicBezTo>
                  <a:cubicBezTo>
                    <a:pt x="109" y="244"/>
                    <a:pt x="54" y="277"/>
                    <a:pt x="0" y="31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AutoShape 138">
              <a:extLst>
                <a:ext uri="{FF2B5EF4-FFF2-40B4-BE49-F238E27FC236}">
                  <a16:creationId xmlns:a16="http://schemas.microsoft.com/office/drawing/2014/main" id="{56FCD4CB-38CC-4F58-9CB1-D11A7ACC5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2" y="2070"/>
              <a:ext cx="136" cy="192"/>
            </a:xfrm>
            <a:prstGeom prst="downArrow">
              <a:avLst>
                <a:gd name="adj1" fmla="val 50000"/>
                <a:gd name="adj2" fmla="val 35294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0" name="Text Box 139">
              <a:extLst>
                <a:ext uri="{FF2B5EF4-FFF2-40B4-BE49-F238E27FC236}">
                  <a16:creationId xmlns:a16="http://schemas.microsoft.com/office/drawing/2014/main" id="{95ACB4D2-5AD1-48A4-B98C-F9D036216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2430"/>
              <a:ext cx="272" cy="25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46111" name="Text Box 140">
              <a:extLst>
                <a:ext uri="{FF2B5EF4-FFF2-40B4-BE49-F238E27FC236}">
                  <a16:creationId xmlns:a16="http://schemas.microsoft.com/office/drawing/2014/main" id="{CF9B17D6-B78A-45D9-9AAB-F082B3581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2430"/>
              <a:ext cx="272" cy="25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46112" name="Text Box 141">
              <a:extLst>
                <a:ext uri="{FF2B5EF4-FFF2-40B4-BE49-F238E27FC236}">
                  <a16:creationId xmlns:a16="http://schemas.microsoft.com/office/drawing/2014/main" id="{5BCA9100-6715-4384-86D6-B006D35F7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" y="2430"/>
              <a:ext cx="272" cy="25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1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46113" name="Text Box 142">
              <a:extLst>
                <a:ext uri="{FF2B5EF4-FFF2-40B4-BE49-F238E27FC236}">
                  <a16:creationId xmlns:a16="http://schemas.microsoft.com/office/drawing/2014/main" id="{BC83FF38-37B7-43D5-9BD2-9CF393030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2430"/>
              <a:ext cx="272" cy="25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宋体" panose="02010600030101010101" pitchFamily="2" charset="-122"/>
                </a:rPr>
                <a:t>m-1</a:t>
              </a:r>
            </a:p>
          </p:txBody>
        </p:sp>
      </p:grpSp>
      <p:sp>
        <p:nvSpPr>
          <p:cNvPr id="36" name="Rectangle 2">
            <a:extLst>
              <a:ext uri="{FF2B5EF4-FFF2-40B4-BE49-F238E27FC236}">
                <a16:creationId xmlns:a16="http://schemas.microsoft.com/office/drawing/2014/main" id="{7CB39B47-34D6-4514-B17B-C87F67032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30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058"/>
                  </p:tgtEl>
                </p:cond>
              </p:nextCondLst>
            </p:seq>
          </p:childTnLst>
        </p:cTn>
      </p:par>
    </p:tnLst>
    <p:bldLst>
      <p:bldP spid="8305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>
            <a:extLst>
              <a:ext uri="{FF2B5EF4-FFF2-40B4-BE49-F238E27FC236}">
                <a16:creationId xmlns:a16="http://schemas.microsoft.com/office/drawing/2014/main" id="{A0451082-27F2-431B-859A-7BA80ED18C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269256"/>
            <a:ext cx="9001125" cy="5472112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链式队的实现</a:t>
            </a:r>
          </a:p>
          <a:p>
            <a:pPr marL="862013"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当队的最大容量预先不可估计时，使用链式存储方式的线性表来实现队。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假设链表包含头结点。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front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为队头指针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始终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指向队的“头结点”</a:t>
            </a:r>
          </a:p>
          <a:p>
            <a:pPr marL="1333500" lvl="2"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队的头结点不是队的第一个元素结点</a:t>
            </a:r>
          </a:p>
          <a:p>
            <a:pPr marL="1333500" lvl="2">
              <a:lnSpc>
                <a:spcPct val="90000"/>
              </a:lnSpc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队的头结点的指针域 指向 队的第一个元素结点</a:t>
            </a:r>
          </a:p>
          <a:p>
            <a:pPr marL="862013" lvl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rear 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为队尾指针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，指向队尾结点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队的最后一个元素结点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rear = front，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则表示队空，不能进行出队操作</a:t>
            </a:r>
          </a:p>
          <a:p>
            <a:pPr marL="862013"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链式存储是动态分配空间的，链式队一般不会出现上溢（除非内存已无可用空间）</a:t>
            </a:r>
          </a:p>
          <a:p>
            <a:pPr marL="862013"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initialLinkQueue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front, rear )</a:t>
            </a:r>
          </a:p>
          <a:p>
            <a:pPr marL="862013"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p = new(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数据元素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)</a:t>
            </a:r>
          </a:p>
          <a:p>
            <a:pPr marL="862013"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next( p )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← Nil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front = p</a:t>
            </a:r>
          </a:p>
          <a:p>
            <a:pPr marL="862013"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rear = p</a:t>
            </a: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98D6614D-09A1-44A0-B971-2E6217CE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E273A-D5DF-4D28-9692-3A44BC73538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pic>
        <p:nvPicPr>
          <p:cNvPr id="21509" name="Picture 57" descr="Snap7">
            <a:extLst>
              <a:ext uri="{FF2B5EF4-FFF2-40B4-BE49-F238E27FC236}">
                <a16:creationId xmlns:a16="http://schemas.microsoft.com/office/drawing/2014/main" id="{7BE919BA-9DC1-49DD-9B69-5002AEBD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572000" y="4581128"/>
            <a:ext cx="4229100" cy="235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D74B1A5-5007-41D1-A2EF-E70B4569E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12">
            <a:extLst>
              <a:ext uri="{FF2B5EF4-FFF2-40B4-BE49-F238E27FC236}">
                <a16:creationId xmlns:a16="http://schemas.microsoft.com/office/drawing/2014/main" id="{AD3748CB-1C55-443C-9E96-8E7D3FC5A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270" y="1124744"/>
            <a:ext cx="5976938" cy="5767388"/>
          </a:xfrm>
        </p:spPr>
        <p:txBody>
          <a:bodyPr/>
          <a:lstStyle/>
          <a:p>
            <a:pPr marL="285750" indent="-285750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//进队，将元素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送入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front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指向的队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addLinkQueue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x, rear, front )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GetNode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p )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data( p ) ← x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next( p ) ← Nil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next( rear ) ← p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rear ← p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//出队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将队中第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个元素取出，并赋给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deleteLinkQueue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z, rear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front )</a:t>
            </a:r>
            <a:endParaRPr lang="en-US" altLang="zh-CN" sz="1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if ( rear = front ) then {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“</a:t>
            </a: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队空”，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return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else {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z ← data( next( front ) )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p ← next( front ) 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保存地址，以便释放</a:t>
            </a:r>
            <a:endParaRPr lang="en-US" altLang="zh-CN" sz="1800" dirty="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	   next( front ) ← next( next ( front ) )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	   Ret( p )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if ( next ( front ) = Nil ) then</a:t>
            </a: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rear ← front	 </a:t>
            </a: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只有一个节点</a:t>
            </a:r>
            <a:endParaRPr lang="en-US" altLang="zh-CN" sz="1800" dirty="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69AB56FC-00B4-401F-9214-8C8E1EC1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796AF0-EF24-4C7E-9623-B8EF29CAE40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pic>
        <p:nvPicPr>
          <p:cNvPr id="22533" name="Picture 14" descr="Snap7">
            <a:extLst>
              <a:ext uri="{FF2B5EF4-FFF2-40B4-BE49-F238E27FC236}">
                <a16:creationId xmlns:a16="http://schemas.microsoft.com/office/drawing/2014/main" id="{F8F2AC32-F043-48FE-9FBC-1AADF861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795963" y="1628775"/>
            <a:ext cx="3313112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275D960-6331-4EEA-AB19-347C1F80F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95455231-56CD-4E30-91CA-8EF8C20B3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25363"/>
            <a:ext cx="8610600" cy="568801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栈与队是两种特殊形式的线性表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实现插入和删除的形式特殊</a:t>
            </a:r>
          </a:p>
          <a:p>
            <a:pPr marL="285750" indent="-285750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栈的定义（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Stack）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插入和删除操作只能在表尾进行的线性表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S = ( a</a:t>
            </a: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1,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2,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3, … ,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栈顶（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Stack top）：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栈底（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Stack bottom）：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栈顶指示器（指针）：标识栈顶的标识符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栈的大小（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size）：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栈内的元素个数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元素个数为空的栈，称为空栈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插入操作，称为进栈/压栈（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Push）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删除操作，称为出栈/退栈（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Pop）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后-进-先-出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Last-In-First-Out，</a:t>
            </a:r>
            <a:r>
              <a:rPr lang="en-US" altLang="zh-CN" sz="18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LIFO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First-In-Last-Out，</a:t>
            </a:r>
            <a:r>
              <a:rPr lang="en-US" altLang="zh-CN" sz="1800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FILO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新元素进栈要放到栈顶（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）之上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旧元素出栈要先对栈顶（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）进行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栈的存储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顺序存储，当栈的大小可以预计时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链表存储，当栈的大小不可以预计时</a:t>
            </a:r>
          </a:p>
        </p:txBody>
      </p:sp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38671537-06CB-4AB3-8402-00184363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C4C1D-F2DF-413B-B0C1-17A7333D110E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20485" name="Group 154">
            <a:extLst>
              <a:ext uri="{FF2B5EF4-FFF2-40B4-BE49-F238E27FC236}">
                <a16:creationId xmlns:a16="http://schemas.microsoft.com/office/drawing/2014/main" id="{6DA4DC6D-D3BD-4618-8732-F5FB3FCC43B9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466850"/>
            <a:ext cx="2667000" cy="3028950"/>
            <a:chOff x="3744" y="2256"/>
            <a:chExt cx="1680" cy="1908"/>
          </a:xfrm>
        </p:grpSpPr>
        <p:sp>
          <p:nvSpPr>
            <p:cNvPr id="20486" name="Line 140">
              <a:extLst>
                <a:ext uri="{FF2B5EF4-FFF2-40B4-BE49-F238E27FC236}">
                  <a16:creationId xmlns:a16="http://schemas.microsoft.com/office/drawing/2014/main" id="{FF7BFE3B-F0AA-444C-9013-D2D21A8D8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4080"/>
              <a:ext cx="10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Text Box 141">
              <a:extLst>
                <a:ext uri="{FF2B5EF4-FFF2-40B4-BE49-F238E27FC236}">
                  <a16:creationId xmlns:a16="http://schemas.microsoft.com/office/drawing/2014/main" id="{0DE79318-D329-4932-887D-29E6D64FB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822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20488" name="Text Box 142">
              <a:extLst>
                <a:ext uri="{FF2B5EF4-FFF2-40B4-BE49-F238E27FC236}">
                  <a16:creationId xmlns:a16="http://schemas.microsoft.com/office/drawing/2014/main" id="{F9E760FC-C6B2-474A-A318-049F99CCC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570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20489" name="Text Box 143">
              <a:extLst>
                <a:ext uri="{FF2B5EF4-FFF2-40B4-BE49-F238E27FC236}">
                  <a16:creationId xmlns:a16="http://schemas.microsoft.com/office/drawing/2014/main" id="{94F6BDAE-7729-4ED4-A3AE-98ACB3F54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318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140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490" name="Text Box 144">
              <a:extLst>
                <a:ext uri="{FF2B5EF4-FFF2-40B4-BE49-F238E27FC236}">
                  <a16:creationId xmlns:a16="http://schemas.microsoft.com/office/drawing/2014/main" id="{3804DF47-04AB-4652-8CBE-19A8F815E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066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>
                  <a:solidFill>
                    <a:schemeClr val="tx1"/>
                  </a:solidFill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20491" name="Line 145">
              <a:extLst>
                <a:ext uri="{FF2B5EF4-FFF2-40B4-BE49-F238E27FC236}">
                  <a16:creationId xmlns:a16="http://schemas.microsoft.com/office/drawing/2014/main" id="{1526BE95-E965-4BCE-ACCA-5E3366687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718"/>
              <a:ext cx="0" cy="13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46">
              <a:extLst>
                <a:ext uri="{FF2B5EF4-FFF2-40B4-BE49-F238E27FC236}">
                  <a16:creationId xmlns:a16="http://schemas.microsoft.com/office/drawing/2014/main" id="{2D52A4D2-2FEE-4990-A0C6-F4501C76C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4" y="2724"/>
              <a:ext cx="0" cy="13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Text Box 147">
              <a:extLst>
                <a:ext uri="{FF2B5EF4-FFF2-40B4-BE49-F238E27FC236}">
                  <a16:creationId xmlns:a16="http://schemas.microsoft.com/office/drawing/2014/main" id="{873E418F-2B1F-4DC7-B185-D7D90067D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972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20494" name="Text Box 148">
              <a:extLst>
                <a:ext uri="{FF2B5EF4-FFF2-40B4-BE49-F238E27FC236}">
                  <a16:creationId xmlns:a16="http://schemas.microsoft.com/office/drawing/2014/main" id="{7DC21F22-A740-4417-80FB-2E6260D58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09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栈顶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5" name="Line 149">
              <a:extLst>
                <a:ext uri="{FF2B5EF4-FFF2-40B4-BE49-F238E27FC236}">
                  <a16:creationId xmlns:a16="http://schemas.microsoft.com/office/drawing/2014/main" id="{3AC81D87-7644-4D63-AA33-65BC88AF6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186"/>
              <a:ext cx="22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AutoShape 150">
              <a:extLst>
                <a:ext uri="{FF2B5EF4-FFF2-40B4-BE49-F238E27FC236}">
                  <a16:creationId xmlns:a16="http://schemas.microsoft.com/office/drawing/2014/main" id="{F63A832D-E20C-4154-AEE4-9DE0E90A5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48"/>
              <a:ext cx="67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449" y="9731"/>
                  </a:moveTo>
                  <a:cubicBezTo>
                    <a:pt x="17916" y="5915"/>
                    <a:pt x="14652" y="3076"/>
                    <a:pt x="10800" y="3076"/>
                  </a:cubicBezTo>
                  <a:cubicBezTo>
                    <a:pt x="6534" y="3076"/>
                    <a:pt x="3076" y="6534"/>
                    <a:pt x="3076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187" y="0"/>
                    <a:pt x="20750" y="3970"/>
                    <a:pt x="21496" y="9305"/>
                  </a:cubicBezTo>
                  <a:lnTo>
                    <a:pt x="24170" y="8931"/>
                  </a:lnTo>
                  <a:lnTo>
                    <a:pt x="20558" y="13715"/>
                  </a:lnTo>
                  <a:lnTo>
                    <a:pt x="15775" y="10104"/>
                  </a:lnTo>
                  <a:lnTo>
                    <a:pt x="18449" y="9731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AutoShape 151">
              <a:extLst>
                <a:ext uri="{FF2B5EF4-FFF2-40B4-BE49-F238E27FC236}">
                  <a16:creationId xmlns:a16="http://schemas.microsoft.com/office/drawing/2014/main" id="{7AF726A2-02F8-49A5-A723-67B587FD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67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8449" y="9731"/>
                  </a:moveTo>
                  <a:cubicBezTo>
                    <a:pt x="17916" y="5915"/>
                    <a:pt x="14652" y="3076"/>
                    <a:pt x="10800" y="3076"/>
                  </a:cubicBezTo>
                  <a:cubicBezTo>
                    <a:pt x="6534" y="3076"/>
                    <a:pt x="3076" y="6534"/>
                    <a:pt x="3076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187" y="0"/>
                    <a:pt x="20750" y="3970"/>
                    <a:pt x="21496" y="9305"/>
                  </a:cubicBezTo>
                  <a:lnTo>
                    <a:pt x="24170" y="8931"/>
                  </a:lnTo>
                  <a:lnTo>
                    <a:pt x="20558" y="13715"/>
                  </a:lnTo>
                  <a:lnTo>
                    <a:pt x="15775" y="10104"/>
                  </a:lnTo>
                  <a:lnTo>
                    <a:pt x="18449" y="9731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Text Box 152">
              <a:extLst>
                <a:ext uri="{FF2B5EF4-FFF2-40B4-BE49-F238E27FC236}">
                  <a16:creationId xmlns:a16="http://schemas.microsoft.com/office/drawing/2014/main" id="{DA558352-0C76-40E4-B387-822E272BB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25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进栈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499" name="Text Box 153">
              <a:extLst>
                <a:ext uri="{FF2B5EF4-FFF2-40B4-BE49-F238E27FC236}">
                  <a16:creationId xmlns:a16="http://schemas.microsoft.com/office/drawing/2014/main" id="{ECF61EEF-2B3B-45ED-9E44-3089AD7A1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256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出栈</a:t>
              </a:r>
              <a:endParaRPr lang="en-US" altLang="zh-CN" sz="1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Rectangle 2">
            <a:extLst>
              <a:ext uri="{FF2B5EF4-FFF2-40B4-BE49-F238E27FC236}">
                <a16:creationId xmlns:a16="http://schemas.microsoft.com/office/drawing/2014/main" id="{DE952927-6FE8-4B2F-B727-6EE910885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128">
            <a:extLst>
              <a:ext uri="{FF2B5EF4-FFF2-40B4-BE49-F238E27FC236}">
                <a16:creationId xmlns:a16="http://schemas.microsoft.com/office/drawing/2014/main" id="{B4299880-64F2-4BAA-80DD-CF00DAB88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97371"/>
            <a:ext cx="8856662" cy="5688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队的应用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范围很广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用于资源分配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管理，把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的计算能力作为一种资源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公共数据缓冲区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设备的使用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(OS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中的设备管理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用于算法设计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用队模拟排队的情况（离散事件仿真）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实现分类等方面的算法（划分子集的问题）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两个实例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多道程序中的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管理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划分子集的问题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52352ED6-A996-4995-90E1-C38ECC3F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C7A1FA-6A58-4861-9EDB-42F3748893FB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335F69-D8E0-4E82-B083-C68CE741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92" name="Group 60">
            <a:extLst>
              <a:ext uri="{FF2B5EF4-FFF2-40B4-BE49-F238E27FC236}">
                <a16:creationId xmlns:a16="http://schemas.microsoft.com/office/drawing/2014/main" id="{BF986828-34FB-438F-8025-F858E1C93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477765"/>
              </p:ext>
            </p:extLst>
          </p:nvPr>
        </p:nvGraphicFramePr>
        <p:xfrm>
          <a:off x="247923" y="4593307"/>
          <a:ext cx="2955925" cy="450850"/>
        </p:xfrm>
        <a:graphic>
          <a:graphicData uri="http://schemas.openxmlformats.org/drawingml/2006/table">
            <a:tbl>
              <a:tblPr/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甲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32C69B96-5022-4B31-A931-11949D99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0568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C47D13-28B6-443A-AD3D-681FB314095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3252" name="Rectangle 27">
            <a:extLst>
              <a:ext uri="{FF2B5EF4-FFF2-40B4-BE49-F238E27FC236}">
                <a16:creationId xmlns:a16="http://schemas.microsoft.com/office/drawing/2014/main" id="{7F9D3600-1F9F-476B-ACBD-91838688C8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196752"/>
            <a:ext cx="9001125" cy="2992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队的应用  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--  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多道程序中的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管理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管理，是操作系统中的一类重要的管理。在多道程序系统当中，多个用户同时使用计算机。当需要使用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时，要向操作系统提出申请。操作系统采用队列的方式，来实现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资源的分配。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当用户请求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时，进入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等待队列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处于队首的用户拥有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资源，并在执行周期内留在队首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完成执行后，出队，让出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资源</a:t>
            </a:r>
          </a:p>
        </p:txBody>
      </p:sp>
      <p:sp>
        <p:nvSpPr>
          <p:cNvPr id="53269" name="Text Box 24">
            <a:extLst>
              <a:ext uri="{FF2B5EF4-FFF2-40B4-BE49-F238E27FC236}">
                <a16:creationId xmlns:a16="http://schemas.microsoft.com/office/drawing/2014/main" id="{1AB48C60-1EC0-40B8-958F-B9FE0D72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98" y="5150519"/>
            <a:ext cx="202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用户请求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队列</a:t>
            </a:r>
          </a:p>
        </p:txBody>
      </p:sp>
      <p:sp>
        <p:nvSpPr>
          <p:cNvPr id="53270" name="Text Box 25">
            <a:extLst>
              <a:ext uri="{FF2B5EF4-FFF2-40B4-BE49-F238E27FC236}">
                <a16:creationId xmlns:a16="http://schemas.microsoft.com/office/drawing/2014/main" id="{35F4987A-A7D2-451C-858C-371530FA3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168" y="6383338"/>
            <a:ext cx="178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用户时间分配图</a:t>
            </a:r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99" name="Picture 30" descr="Snap5">
            <a:extLst>
              <a:ext uri="{FF2B5EF4-FFF2-40B4-BE49-F238E27FC236}">
                <a16:creationId xmlns:a16="http://schemas.microsoft.com/office/drawing/2014/main" id="{F3DB593D-9786-45A6-B6A2-F452F090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514454" y="3913313"/>
            <a:ext cx="5689600" cy="293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1E1D049-4481-409E-912E-CF4DBB455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>
            <a:extLst>
              <a:ext uri="{FF2B5EF4-FFF2-40B4-BE49-F238E27FC236}">
                <a16:creationId xmlns:a16="http://schemas.microsoft.com/office/drawing/2014/main" id="{7B379E89-3866-41B6-AF45-CA3EC0506B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928100" cy="5761038"/>
          </a:xfrm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队的应用 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-- 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划分子集的问题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问题描述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已知集合：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A={a</a:t>
            </a:r>
            <a:r>
              <a:rPr lang="en-US" altLang="zh-CN" sz="1800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1800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,……,a</a:t>
            </a:r>
            <a:r>
              <a:rPr lang="en-US" altLang="zh-CN" sz="1800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1800" baseline="-25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集合上的冲突关系：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R={(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)|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∈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A,i≠j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1800" baseline="-25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有冲突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问题：将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划分为互不相交的子集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A1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A2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…,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Ak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(k&lt;=n)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，使任何子集上的元素均无冲突关系，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且子集数尽可能少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实例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运动会比赛日程安排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如何安排运动会比赛日程，使同一运动员参加的不同项目不在同一日进行，且比赛总的日程最短。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比赛项目集合：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A={1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9}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冲突关系：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R={(2,8),(9,4),(2,9),(2,1),(2,5),(6,2),(5,9),(5,6), (5,4),(7,5),(7,6),(3,7),(6,3)}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如一个运动员选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个项目：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，则冲突集合为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:(1,3),(1,5),(3,5)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为所有运动员选项冲突组合中的不重复部分。</a:t>
            </a:r>
          </a:p>
          <a:p>
            <a:pPr lvl="2"/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划分思想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：采用循环筛选的方法，从第一个元素开始，到最后一个元素为止，找出互不冲突的元素划归为第一组，对剩余的元素重新找出互不冲突的划归为第二组，以此类推直到所有元素进组。</a:t>
            </a:r>
            <a:endParaRPr lang="en-US" altLang="zh-CN" sz="16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4" name="灯片编号占位符 6">
            <a:extLst>
              <a:ext uri="{FF2B5EF4-FFF2-40B4-BE49-F238E27FC236}">
                <a16:creationId xmlns:a16="http://schemas.microsoft.com/office/drawing/2014/main" id="{8C45444C-260E-4EF2-8B5A-C72D0C30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11AF3E-18D4-42EB-9526-642D31AEA5BB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E53029-5C70-4F2C-97DC-41B8CDED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>
            <a:extLst>
              <a:ext uri="{FF2B5EF4-FFF2-40B4-BE49-F238E27FC236}">
                <a16:creationId xmlns:a16="http://schemas.microsoft.com/office/drawing/2014/main" id="{709637F1-F186-4E57-9094-8011F55543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4100"/>
            <a:ext cx="4214813" cy="2232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队的应用 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划分子集的问题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划分过程：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为便于查找，将冲突关系写成矩阵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创建循环队列，所有元素入队</a:t>
            </a:r>
          </a:p>
          <a:p>
            <a:pPr lvl="1">
              <a:lnSpc>
                <a:spcPct val="90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创建结果子集数组，用于保存划分结果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02077" name="Group 1725">
            <a:extLst>
              <a:ext uri="{FF2B5EF4-FFF2-40B4-BE49-F238E27FC236}">
                <a16:creationId xmlns:a16="http://schemas.microsoft.com/office/drawing/2014/main" id="{04D61E95-88D7-4350-917F-B413B13B84AE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31621272"/>
              </p:ext>
            </p:extLst>
          </p:nvPr>
        </p:nvGraphicFramePr>
        <p:xfrm>
          <a:off x="252413" y="3460576"/>
          <a:ext cx="3024187" cy="3352800"/>
        </p:xfrm>
        <a:graphic>
          <a:graphicData uri="http://schemas.openxmlformats.org/drawingml/2006/table">
            <a:tbl>
              <a:tblPr/>
              <a:tblGrid>
                <a:gridCol w="303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3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2275" name="Group 1923">
            <a:extLst>
              <a:ext uri="{FF2B5EF4-FFF2-40B4-BE49-F238E27FC236}">
                <a16:creationId xmlns:a16="http://schemas.microsoft.com/office/drawing/2014/main" id="{A4B64A5C-8336-49A5-83A6-22727CDE2662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537075" y="1731963"/>
          <a:ext cx="4481513" cy="798512"/>
        </p:xfrm>
        <a:graphic>
          <a:graphicData uri="http://schemas.openxmlformats.org/drawingml/2006/table">
            <a:tbl>
              <a:tblPr/>
              <a:tblGrid>
                <a:gridCol w="228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5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8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82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38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382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2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06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4" marR="9143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>
                      <a:noFill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91434" marR="91434"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22" name="灯片编号占位符 7">
            <a:extLst>
              <a:ext uri="{FF2B5EF4-FFF2-40B4-BE49-F238E27FC236}">
                <a16:creationId xmlns:a16="http://schemas.microsoft.com/office/drawing/2014/main" id="{044A942C-899C-4D80-AA00-4B375E07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45EC76-09D3-4C5E-A4C8-0AC54C5EB3B4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6511" name="Freeform 551">
            <a:extLst>
              <a:ext uri="{FF2B5EF4-FFF2-40B4-BE49-F238E27FC236}">
                <a16:creationId xmlns:a16="http://schemas.microsoft.com/office/drawing/2014/main" id="{5219F3D2-4348-45FE-BE70-BC9FD2D7BB95}"/>
              </a:ext>
            </a:extLst>
          </p:cNvPr>
          <p:cNvSpPr>
            <a:spLocks/>
          </p:cNvSpPr>
          <p:nvPr/>
        </p:nvSpPr>
        <p:spPr bwMode="auto">
          <a:xfrm>
            <a:off x="4284663" y="1455738"/>
            <a:ext cx="2511425" cy="635000"/>
          </a:xfrm>
          <a:custGeom>
            <a:avLst/>
            <a:gdLst>
              <a:gd name="T0" fmla="*/ 2147483646 w 1301"/>
              <a:gd name="T1" fmla="*/ 2147483646 h 400"/>
              <a:gd name="T2" fmla="*/ 2147483646 w 1301"/>
              <a:gd name="T3" fmla="*/ 2147483646 h 400"/>
              <a:gd name="T4" fmla="*/ 2147483646 w 1301"/>
              <a:gd name="T5" fmla="*/ 2147483646 h 400"/>
              <a:gd name="T6" fmla="*/ 2147483646 w 1301"/>
              <a:gd name="T7" fmla="*/ 2147483646 h 400"/>
              <a:gd name="T8" fmla="*/ 2147483646 w 1301"/>
              <a:gd name="T9" fmla="*/ 0 h 400"/>
              <a:gd name="T10" fmla="*/ 2147483646 w 1301"/>
              <a:gd name="T11" fmla="*/ 2147483646 h 400"/>
              <a:gd name="T12" fmla="*/ 2147483646 w 1301"/>
              <a:gd name="T13" fmla="*/ 2147483646 h 400"/>
              <a:gd name="T14" fmla="*/ 2147483646 w 1301"/>
              <a:gd name="T15" fmla="*/ 2147483646 h 400"/>
              <a:gd name="T16" fmla="*/ 2147483646 w 1301"/>
              <a:gd name="T17" fmla="*/ 2147483646 h 4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01"/>
              <a:gd name="T28" fmla="*/ 0 h 400"/>
              <a:gd name="T29" fmla="*/ 1301 w 1301"/>
              <a:gd name="T30" fmla="*/ 400 h 4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01" h="400">
                <a:moveTo>
                  <a:pt x="1228" y="400"/>
                </a:moveTo>
                <a:cubicBezTo>
                  <a:pt x="1240" y="380"/>
                  <a:pt x="1299" y="329"/>
                  <a:pt x="1300" y="280"/>
                </a:cubicBezTo>
                <a:cubicBezTo>
                  <a:pt x="1301" y="231"/>
                  <a:pt x="1291" y="147"/>
                  <a:pt x="1236" y="104"/>
                </a:cubicBezTo>
                <a:cubicBezTo>
                  <a:pt x="1181" y="61"/>
                  <a:pt x="1068" y="41"/>
                  <a:pt x="972" y="24"/>
                </a:cubicBezTo>
                <a:cubicBezTo>
                  <a:pt x="876" y="7"/>
                  <a:pt x="767" y="0"/>
                  <a:pt x="660" y="0"/>
                </a:cubicBezTo>
                <a:cubicBezTo>
                  <a:pt x="553" y="0"/>
                  <a:pt x="433" y="3"/>
                  <a:pt x="332" y="24"/>
                </a:cubicBezTo>
                <a:cubicBezTo>
                  <a:pt x="231" y="45"/>
                  <a:pt x="104" y="80"/>
                  <a:pt x="52" y="128"/>
                </a:cubicBezTo>
                <a:cubicBezTo>
                  <a:pt x="0" y="176"/>
                  <a:pt x="8" y="270"/>
                  <a:pt x="20" y="312"/>
                </a:cubicBezTo>
                <a:cubicBezTo>
                  <a:pt x="32" y="354"/>
                  <a:pt x="105" y="369"/>
                  <a:pt x="127" y="384"/>
                </a:cubicBezTo>
              </a:path>
            </a:pathLst>
          </a:custGeom>
          <a:noFill/>
          <a:ln w="412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12" name="Text Box 553">
            <a:extLst>
              <a:ext uri="{FF2B5EF4-FFF2-40B4-BE49-F238E27FC236}">
                <a16:creationId xmlns:a16="http://schemas.microsoft.com/office/drawing/2014/main" id="{923D8BD7-D00E-4F28-B09B-7B07A04F8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50507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zh-CN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R</a:t>
            </a:r>
          </a:p>
        </p:txBody>
      </p:sp>
      <p:sp>
        <p:nvSpPr>
          <p:cNvPr id="56513" name="Text Box 735">
            <a:extLst>
              <a:ext uri="{FF2B5EF4-FFF2-40B4-BE49-F238E27FC236}">
                <a16:creationId xmlns:a16="http://schemas.microsoft.com/office/drawing/2014/main" id="{D38888C5-AFDD-4163-A40C-AB75A009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3954463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                         </a:t>
            </a:r>
            <a:r>
              <a:rPr lang="zh-CN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        R</a:t>
            </a:r>
          </a:p>
        </p:txBody>
      </p:sp>
      <p:sp>
        <p:nvSpPr>
          <p:cNvPr id="56514" name="Text Box 919">
            <a:extLst>
              <a:ext uri="{FF2B5EF4-FFF2-40B4-BE49-F238E27FC236}">
                <a16:creationId xmlns:a16="http://schemas.microsoft.com/office/drawing/2014/main" id="{5BCDA02E-D32B-4991-A503-DAD282C80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888" y="4651375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     </a:t>
            </a:r>
            <a:r>
              <a:rPr lang="zh-CN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R</a:t>
            </a:r>
          </a:p>
        </p:txBody>
      </p:sp>
      <p:sp>
        <p:nvSpPr>
          <p:cNvPr id="56515" name="Text Box 1101">
            <a:extLst>
              <a:ext uri="{FF2B5EF4-FFF2-40B4-BE49-F238E27FC236}">
                <a16:creationId xmlns:a16="http://schemas.microsoft.com/office/drawing/2014/main" id="{2D752492-380D-47A1-9F3C-EFA11068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81625"/>
            <a:ext cx="207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                                     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                     F</a:t>
            </a:r>
          </a:p>
        </p:txBody>
      </p:sp>
      <p:sp>
        <p:nvSpPr>
          <p:cNvPr id="56516" name="Text Box 1192">
            <a:extLst>
              <a:ext uri="{FF2B5EF4-FFF2-40B4-BE49-F238E27FC236}">
                <a16:creationId xmlns:a16="http://schemas.microsoft.com/office/drawing/2014/main" id="{7878806F-15CA-45F1-8492-79C13EB6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6067425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R</a:t>
            </a:r>
          </a:p>
        </p:txBody>
      </p:sp>
      <p:graphicFrame>
        <p:nvGraphicFramePr>
          <p:cNvPr id="101689" name="Group 1337">
            <a:extLst>
              <a:ext uri="{FF2B5EF4-FFF2-40B4-BE49-F238E27FC236}">
                <a16:creationId xmlns:a16="http://schemas.microsoft.com/office/drawing/2014/main" id="{96CD5476-59B5-4AA8-871B-66CC1E8173A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949575"/>
          <a:ext cx="4464050" cy="304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690" name="Group 1338">
            <a:extLst>
              <a:ext uri="{FF2B5EF4-FFF2-40B4-BE49-F238E27FC236}">
                <a16:creationId xmlns:a16="http://schemas.microsoft.com/office/drawing/2014/main" id="{715F02FA-0FCD-4250-A1A4-57A66ACA59E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668713"/>
          <a:ext cx="4464050" cy="304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885" name="Group 1533">
            <a:extLst>
              <a:ext uri="{FF2B5EF4-FFF2-40B4-BE49-F238E27FC236}">
                <a16:creationId xmlns:a16="http://schemas.microsoft.com/office/drawing/2014/main" id="{11490AEB-10CA-420B-AC37-5DD5400E068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4389438"/>
          <a:ext cx="4464050" cy="304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935" name="Group 1583">
            <a:extLst>
              <a:ext uri="{FF2B5EF4-FFF2-40B4-BE49-F238E27FC236}">
                <a16:creationId xmlns:a16="http://schemas.microsoft.com/office/drawing/2014/main" id="{9829AEFC-D7DE-4015-861B-6D2FE88C78C8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100638"/>
          <a:ext cx="4464050" cy="304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936" name="Group 1584">
            <a:extLst>
              <a:ext uri="{FF2B5EF4-FFF2-40B4-BE49-F238E27FC236}">
                <a16:creationId xmlns:a16="http://schemas.microsoft.com/office/drawing/2014/main" id="{1FCE4394-D62C-4724-B7F7-7218F236E00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5829300"/>
          <a:ext cx="4464050" cy="304800"/>
        </p:xfrm>
        <a:graphic>
          <a:graphicData uri="http://schemas.openxmlformats.org/drawingml/2006/table">
            <a:tbl>
              <a:tblPr/>
              <a:tblGrid>
                <a:gridCol w="22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38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383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046" name="AutoShape 1632">
            <a:extLst>
              <a:ext uri="{FF2B5EF4-FFF2-40B4-BE49-F238E27FC236}">
                <a16:creationId xmlns:a16="http://schemas.microsoft.com/office/drawing/2014/main" id="{7B05865C-8BD7-4F5B-B94C-816C4DD1F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1238250"/>
            <a:ext cx="1075556" cy="330598"/>
          </a:xfrm>
          <a:prstGeom prst="wedgeRoundRectCallout">
            <a:avLst>
              <a:gd name="adj1" fmla="val -40458"/>
              <a:gd name="adj2" fmla="val 11144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元素编号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047" name="AutoShape 1633">
            <a:extLst>
              <a:ext uri="{FF2B5EF4-FFF2-40B4-BE49-F238E27FC236}">
                <a16:creationId xmlns:a16="http://schemas.microsoft.com/office/drawing/2014/main" id="{63A5065E-244D-46FA-B247-80146496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589213"/>
            <a:ext cx="935434" cy="330598"/>
          </a:xfrm>
          <a:prstGeom prst="wedgeRoundRectCallout">
            <a:avLst>
              <a:gd name="adj1" fmla="val -42403"/>
              <a:gd name="adj2" fmla="val -12168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组编号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6744" name="Text Box 1635">
            <a:extLst>
              <a:ext uri="{FF2B5EF4-FFF2-40B4-BE49-F238E27FC236}">
                <a16:creationId xmlns:a16="http://schemas.microsoft.com/office/drawing/2014/main" id="{350FF5FF-C1A6-483E-8FDB-6DE7CD89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3714750"/>
            <a:ext cx="8350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次结果</a:t>
            </a:r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745" name="Text Box 1636">
            <a:extLst>
              <a:ext uri="{FF2B5EF4-FFF2-40B4-BE49-F238E27FC236}">
                <a16:creationId xmlns:a16="http://schemas.microsoft.com/office/drawing/2014/main" id="{4415E57E-5EF2-4EDC-A291-0CA2A2778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4414838"/>
            <a:ext cx="8350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次结果</a:t>
            </a:r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746" name="Text Box 1637">
            <a:extLst>
              <a:ext uri="{FF2B5EF4-FFF2-40B4-BE49-F238E27FC236}">
                <a16:creationId xmlns:a16="http://schemas.microsoft.com/office/drawing/2014/main" id="{BD801B0D-304B-48B4-B15D-CEA682988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5143500"/>
            <a:ext cx="8350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次结果</a:t>
            </a:r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747" name="Text Box 1638">
            <a:extLst>
              <a:ext uri="{FF2B5EF4-FFF2-40B4-BE49-F238E27FC236}">
                <a16:creationId xmlns:a16="http://schemas.microsoft.com/office/drawing/2014/main" id="{84CB8D51-E49E-41FF-A0BB-D7C4225B8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5867400"/>
            <a:ext cx="8350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次结果</a:t>
            </a:r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076" name="Group 1724">
            <a:extLst>
              <a:ext uri="{FF2B5EF4-FFF2-40B4-BE49-F238E27FC236}">
                <a16:creationId xmlns:a16="http://schemas.microsoft.com/office/drawing/2014/main" id="{D466C850-750A-4447-AD45-2A91B8462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46714"/>
              </p:ext>
            </p:extLst>
          </p:nvPr>
        </p:nvGraphicFramePr>
        <p:xfrm>
          <a:off x="1726853" y="2924944"/>
          <a:ext cx="5005387" cy="438899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88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2">
            <a:extLst>
              <a:ext uri="{FF2B5EF4-FFF2-40B4-BE49-F238E27FC236}">
                <a16:creationId xmlns:a16="http://schemas.microsoft.com/office/drawing/2014/main" id="{A30448CD-A661-4E0D-BCA1-8A21128F9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16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689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44CC5BDA-D03C-468B-9E42-6D94F9621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8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05054D1E-BC14-4937-A229-9D1D8DC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0734-E346-4DE9-B9CA-90313E0F4A74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027">
            <a:extLst>
              <a:ext uri="{FF2B5EF4-FFF2-40B4-BE49-F238E27FC236}">
                <a16:creationId xmlns:a16="http://schemas.microsoft.com/office/drawing/2014/main" id="{F66B5174-5A0E-4927-AC9A-A0418E67F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152475"/>
            <a:ext cx="8610600" cy="5876925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顺序栈的实现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使用一维向量作为栈的存储结构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例如：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S[ 1 : m ]，m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是栈允许的最大容量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栈顶指示器用标识符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top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来表示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top = 0，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栈空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top = m，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栈满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一个元素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进栈</a:t>
            </a:r>
          </a:p>
          <a:p>
            <a:pPr marL="1333500" lvl="2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top = top + 1</a:t>
            </a:r>
          </a:p>
          <a:p>
            <a:pPr marL="1333500"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S[top]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← X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一个元素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出栈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1333500" lvl="2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S[top]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top = top - 1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栈满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时，如果进行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进栈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操作，栈将溢出（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overflow，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超出值范围），叫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上溢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栈空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时，如果进行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出栈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操作，栈也溢出（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overflow，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超出值范围），叫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下溢</a:t>
            </a: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6EB6305C-1650-4B71-99F5-0E81DF8D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70377-D05C-4089-9712-B3761890E8B7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22533" name="Group 1048">
            <a:extLst>
              <a:ext uri="{FF2B5EF4-FFF2-40B4-BE49-F238E27FC236}">
                <a16:creationId xmlns:a16="http://schemas.microsoft.com/office/drawing/2014/main" id="{633CFFFE-FC5D-4FE4-BA49-85BB72E51341}"/>
              </a:ext>
            </a:extLst>
          </p:cNvPr>
          <p:cNvGrpSpPr>
            <a:grpSpLocks/>
          </p:cNvGrpSpPr>
          <p:nvPr/>
        </p:nvGrpSpPr>
        <p:grpSpPr bwMode="auto">
          <a:xfrm>
            <a:off x="6754813" y="1844675"/>
            <a:ext cx="2209800" cy="2535238"/>
            <a:chOff x="3936" y="1235"/>
            <a:chExt cx="1392" cy="1597"/>
          </a:xfrm>
        </p:grpSpPr>
        <p:sp>
          <p:nvSpPr>
            <p:cNvPr id="22534" name="Line 1030">
              <a:extLst>
                <a:ext uri="{FF2B5EF4-FFF2-40B4-BE49-F238E27FC236}">
                  <a16:creationId xmlns:a16="http://schemas.microsoft.com/office/drawing/2014/main" id="{D4C4F95D-48C6-4003-A322-D2F514E83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748"/>
              <a:ext cx="1008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Text Box 1031">
              <a:extLst>
                <a:ext uri="{FF2B5EF4-FFF2-40B4-BE49-F238E27FC236}">
                  <a16:creationId xmlns:a16="http://schemas.microsoft.com/office/drawing/2014/main" id="{ABE5E9C1-4C5A-4C55-9450-34AB4296B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2490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 b="0">
                  <a:solidFill>
                    <a:schemeClr val="tx1"/>
                  </a:solidFill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22536" name="Text Box 1032">
              <a:extLst>
                <a:ext uri="{FF2B5EF4-FFF2-40B4-BE49-F238E27FC236}">
                  <a16:creationId xmlns:a16="http://schemas.microsoft.com/office/drawing/2014/main" id="{E2079533-C1BC-41A2-A575-693C06B2B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2238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 b="0">
                  <a:solidFill>
                    <a:schemeClr val="tx1"/>
                  </a:solidFill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22537" name="Text Box 1033">
              <a:extLst>
                <a:ext uri="{FF2B5EF4-FFF2-40B4-BE49-F238E27FC236}">
                  <a16:creationId xmlns:a16="http://schemas.microsoft.com/office/drawing/2014/main" id="{437F9BCA-9A23-4E55-87B5-C2911FDB4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986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1400" b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38" name="Text Box 1034">
              <a:extLst>
                <a:ext uri="{FF2B5EF4-FFF2-40B4-BE49-F238E27FC236}">
                  <a16:creationId xmlns:a16="http://schemas.microsoft.com/office/drawing/2014/main" id="{0AAE5F4C-2A00-4597-99BB-521C1D4EF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8" y="1734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 b="0">
                  <a:solidFill>
                    <a:schemeClr val="tx1"/>
                  </a:solidFill>
                  <a:latin typeface="宋体" panose="02010600030101010101" pitchFamily="2" charset="-122"/>
                </a:rPr>
                <a:t>a</a:t>
              </a:r>
              <a:r>
                <a:rPr lang="en-US" altLang="zh-CN" sz="1400" b="0">
                  <a:solidFill>
                    <a:schemeClr val="tx1"/>
                  </a:solidFill>
                  <a:latin typeface="宋体" panose="02010600030101010101" pitchFamily="2" charset="-122"/>
                </a:rPr>
                <a:t>n</a:t>
              </a:r>
            </a:p>
          </p:txBody>
        </p:sp>
        <p:sp>
          <p:nvSpPr>
            <p:cNvPr id="22539" name="Line 1035">
              <a:extLst>
                <a:ext uri="{FF2B5EF4-FFF2-40B4-BE49-F238E27FC236}">
                  <a16:creationId xmlns:a16="http://schemas.microsoft.com/office/drawing/2014/main" id="{3FCB8975-F91D-4B81-9ADB-1B027A377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237"/>
              <a:ext cx="22" cy="149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036">
              <a:extLst>
                <a:ext uri="{FF2B5EF4-FFF2-40B4-BE49-F238E27FC236}">
                  <a16:creationId xmlns:a16="http://schemas.microsoft.com/office/drawing/2014/main" id="{24005D76-3A94-4471-AF3E-584732CBB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" y="1235"/>
              <a:ext cx="12" cy="152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Text Box 1037">
              <a:extLst>
                <a:ext uri="{FF2B5EF4-FFF2-40B4-BE49-F238E27FC236}">
                  <a16:creationId xmlns:a16="http://schemas.microsoft.com/office/drawing/2014/main" id="{DF1B6F34-0303-4E9E-B8A6-1D55AE0A1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2640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栈底</a:t>
              </a:r>
            </a:p>
          </p:txBody>
        </p:sp>
        <p:sp>
          <p:nvSpPr>
            <p:cNvPr id="22542" name="Text Box 1038">
              <a:extLst>
                <a:ext uri="{FF2B5EF4-FFF2-40B4-BE49-F238E27FC236}">
                  <a16:creationId xmlns:a16="http://schemas.microsoft.com/office/drawing/2014/main" id="{51DC655A-5784-41E7-ABD4-2310B9B95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75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4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22543" name="Line 1039">
              <a:extLst>
                <a:ext uri="{FF2B5EF4-FFF2-40B4-BE49-F238E27FC236}">
                  <a16:creationId xmlns:a16="http://schemas.microsoft.com/office/drawing/2014/main" id="{CC7F57CF-9849-42CD-A424-807E2B340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854"/>
              <a:ext cx="227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Text Box 1046">
              <a:extLst>
                <a:ext uri="{FF2B5EF4-FFF2-40B4-BE49-F238E27FC236}">
                  <a16:creationId xmlns:a16="http://schemas.microsoft.com/office/drawing/2014/main" id="{2E0B31FA-4D41-4929-B075-69C7E60A0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237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endParaRPr lang="en-US" altLang="zh-CN" sz="1400" b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45" name="Text Box 1047">
              <a:extLst>
                <a:ext uri="{FF2B5EF4-FFF2-40B4-BE49-F238E27FC236}">
                  <a16:creationId xmlns:a16="http://schemas.microsoft.com/office/drawing/2014/main" id="{6C136469-18FD-42CF-A3FB-497F73E9B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480"/>
              <a:ext cx="576" cy="2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1400" b="0">
                <a:solidFill>
                  <a:schemeClr val="tx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A95D33DD-0BF0-4AFF-BD10-6E2013051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>
            <a:extLst>
              <a:ext uri="{FF2B5EF4-FFF2-40B4-BE49-F238E27FC236}">
                <a16:creationId xmlns:a16="http://schemas.microsoft.com/office/drawing/2014/main" id="{755BF6C2-1F1D-4A1D-A45B-965660130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56" y="1269107"/>
            <a:ext cx="4876800" cy="2447925"/>
          </a:xfrm>
          <a:noFill/>
        </p:spPr>
        <p:txBody>
          <a:bodyPr/>
          <a:lstStyle/>
          <a:p>
            <a:pPr marL="285750" indent="-285750">
              <a:lnSpc>
                <a:spcPct val="90000"/>
              </a:lnSpc>
              <a:buFontTx/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 进栈，将元素 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压入栈 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的最大长度为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Push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s, m, top, x )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if ( top = m ) then {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“</a:t>
            </a:r>
            <a:r>
              <a:rPr lang="zh-CN" altLang="en-US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上溢”，</a:t>
            </a: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return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else {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top ← top + 1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s[top] ← x</a:t>
            </a:r>
          </a:p>
          <a:p>
            <a:pPr marL="285750" indent="-285750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</a:p>
        </p:txBody>
      </p:sp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E73639C4-E6C6-4C42-AC13-D356ACD4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55606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452CB7-3185-4297-ACA5-510E4C7ED0C1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16E5715-01B8-4D5C-97E5-5243D6B9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1196752"/>
            <a:ext cx="38862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// 出栈，将栈顶元素弹出，并赋值给 </a:t>
            </a: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Pop( s, top, y 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if ( top = 0 ) then {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“</a:t>
            </a:r>
            <a:r>
              <a:rPr lang="zh-CN" altLang="en-US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下溢”，</a:t>
            </a: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return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else {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y ← s[top]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top ← top - 1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16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}</a:t>
            </a:r>
          </a:p>
        </p:txBody>
      </p:sp>
      <p:grpSp>
        <p:nvGrpSpPr>
          <p:cNvPr id="23558" name="Group 85">
            <a:extLst>
              <a:ext uri="{FF2B5EF4-FFF2-40B4-BE49-F238E27FC236}">
                <a16:creationId xmlns:a16="http://schemas.microsoft.com/office/drawing/2014/main" id="{DDC83863-2163-4AB1-A0BA-8D17380F16F7}"/>
              </a:ext>
            </a:extLst>
          </p:cNvPr>
          <p:cNvGrpSpPr>
            <a:grpSpLocks/>
          </p:cNvGrpSpPr>
          <p:nvPr/>
        </p:nvGrpSpPr>
        <p:grpSpPr bwMode="auto">
          <a:xfrm>
            <a:off x="61913" y="3933056"/>
            <a:ext cx="9091612" cy="2670175"/>
            <a:chOff x="-262" y="2382"/>
            <a:chExt cx="6028" cy="1682"/>
          </a:xfrm>
        </p:grpSpPr>
        <p:grpSp>
          <p:nvGrpSpPr>
            <p:cNvPr id="23559" name="Group 46">
              <a:extLst>
                <a:ext uri="{FF2B5EF4-FFF2-40B4-BE49-F238E27FC236}">
                  <a16:creationId xmlns:a16="http://schemas.microsoft.com/office/drawing/2014/main" id="{456E3BC3-E4E3-48F0-BBE2-4145BD0FA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9" y="2382"/>
              <a:ext cx="432" cy="1373"/>
              <a:chOff x="2016" y="2400"/>
              <a:chExt cx="432" cy="1373"/>
            </a:xfrm>
          </p:grpSpPr>
          <p:sp>
            <p:nvSpPr>
              <p:cNvPr id="23623" name="Text Box 9">
                <a:extLst>
                  <a:ext uri="{FF2B5EF4-FFF2-40B4-BE49-F238E27FC236}">
                    <a16:creationId xmlns:a16="http://schemas.microsoft.com/office/drawing/2014/main" id="{5BD26670-9D47-49BC-B606-FCFA24C04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2400"/>
                <a:ext cx="432" cy="137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S[1]=a</a:t>
                </a:r>
              </a:p>
            </p:txBody>
          </p:sp>
          <p:sp>
            <p:nvSpPr>
              <p:cNvPr id="23624" name="Line 13">
                <a:extLst>
                  <a:ext uri="{FF2B5EF4-FFF2-40B4-BE49-F238E27FC236}">
                    <a16:creationId xmlns:a16="http://schemas.microsoft.com/office/drawing/2014/main" id="{E4AAF66D-726A-46D5-81D7-D6DB0C712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55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5" name="Line 14">
                <a:extLst>
                  <a:ext uri="{FF2B5EF4-FFF2-40B4-BE49-F238E27FC236}">
                    <a16:creationId xmlns:a16="http://schemas.microsoft.com/office/drawing/2014/main" id="{CC0E1A43-8597-44A7-B76C-16316C5DB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33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6" name="Line 15">
                <a:extLst>
                  <a:ext uri="{FF2B5EF4-FFF2-40B4-BE49-F238E27FC236}">
                    <a16:creationId xmlns:a16="http://schemas.microsoft.com/office/drawing/2014/main" id="{3D85D5AA-8C16-43B5-AB9F-F3B33769B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7" name="Line 16">
                <a:extLst>
                  <a:ext uri="{FF2B5EF4-FFF2-40B4-BE49-F238E27FC236}">
                    <a16:creationId xmlns:a16="http://schemas.microsoft.com/office/drawing/2014/main" id="{0FDDC61E-CBBD-4AFB-B888-1DF3D5050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5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8" name="Line 17">
                <a:extLst>
                  <a:ext uri="{FF2B5EF4-FFF2-40B4-BE49-F238E27FC236}">
                    <a16:creationId xmlns:a16="http://schemas.microsoft.com/office/drawing/2014/main" id="{EEB7D468-BBDA-4B4F-99D7-1CAB3DDEF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307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0" name="Group 81">
              <a:extLst>
                <a:ext uri="{FF2B5EF4-FFF2-40B4-BE49-F238E27FC236}">
                  <a16:creationId xmlns:a16="http://schemas.microsoft.com/office/drawing/2014/main" id="{FFF198C4-74B7-4777-9FBC-DA8535AED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2382"/>
              <a:ext cx="432" cy="1373"/>
              <a:chOff x="1018" y="2304"/>
              <a:chExt cx="432" cy="1373"/>
            </a:xfrm>
          </p:grpSpPr>
          <p:sp>
            <p:nvSpPr>
              <p:cNvPr id="23617" name="Text Box 8">
                <a:extLst>
                  <a:ext uri="{FF2B5EF4-FFF2-40B4-BE49-F238E27FC236}">
                    <a16:creationId xmlns:a16="http://schemas.microsoft.com/office/drawing/2014/main" id="{64DC3F2C-30A4-494B-A0FD-8C7D6AB44D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8" y="2304"/>
                <a:ext cx="432" cy="137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618" name="Line 18">
                <a:extLst>
                  <a:ext uri="{FF2B5EF4-FFF2-40B4-BE49-F238E27FC236}">
                    <a16:creationId xmlns:a16="http://schemas.microsoft.com/office/drawing/2014/main" id="{7B8C7F64-05C5-49A6-B0BA-CB5431B64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346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9" name="Line 19">
                <a:extLst>
                  <a:ext uri="{FF2B5EF4-FFF2-40B4-BE49-F238E27FC236}">
                    <a16:creationId xmlns:a16="http://schemas.microsoft.com/office/drawing/2014/main" id="{744B54A8-3D68-458F-A5FF-F3C0C5DFB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323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0" name="Line 20">
                <a:extLst>
                  <a:ext uri="{FF2B5EF4-FFF2-40B4-BE49-F238E27FC236}">
                    <a16:creationId xmlns:a16="http://schemas.microsoft.com/office/drawing/2014/main" id="{D9F0A8AD-9148-4286-88AA-6F48CBE19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25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1" name="Line 21">
                <a:extLst>
                  <a:ext uri="{FF2B5EF4-FFF2-40B4-BE49-F238E27FC236}">
                    <a16:creationId xmlns:a16="http://schemas.microsoft.com/office/drawing/2014/main" id="{5CB4ACF2-13A9-4B3B-BAFC-2661330EB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275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2" name="Line 22">
                <a:extLst>
                  <a:ext uri="{FF2B5EF4-FFF2-40B4-BE49-F238E27FC236}">
                    <a16:creationId xmlns:a16="http://schemas.microsoft.com/office/drawing/2014/main" id="{5899CCC5-9061-4B04-A7CB-BF6D01EE6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8" y="298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1" name="Group 80">
              <a:extLst>
                <a:ext uri="{FF2B5EF4-FFF2-40B4-BE49-F238E27FC236}">
                  <a16:creationId xmlns:a16="http://schemas.microsoft.com/office/drawing/2014/main" id="{CEB42F58-CA1C-4383-96EF-A1550AD786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2382"/>
              <a:ext cx="432" cy="1373"/>
              <a:chOff x="78" y="2304"/>
              <a:chExt cx="432" cy="1373"/>
            </a:xfrm>
          </p:grpSpPr>
          <p:sp>
            <p:nvSpPr>
              <p:cNvPr id="23611" name="Text Box 7">
                <a:extLst>
                  <a:ext uri="{FF2B5EF4-FFF2-40B4-BE49-F238E27FC236}">
                    <a16:creationId xmlns:a16="http://schemas.microsoft.com/office/drawing/2014/main" id="{B8AE4379-BF2D-47FC-B065-C4F9223234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" y="2304"/>
                <a:ext cx="432" cy="137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23612" name="Line 23">
                <a:extLst>
                  <a:ext uri="{FF2B5EF4-FFF2-40B4-BE49-F238E27FC236}">
                    <a16:creationId xmlns:a16="http://schemas.microsoft.com/office/drawing/2014/main" id="{0DF3B085-BED2-452A-AE90-FF60B939A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346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3" name="Line 24">
                <a:extLst>
                  <a:ext uri="{FF2B5EF4-FFF2-40B4-BE49-F238E27FC236}">
                    <a16:creationId xmlns:a16="http://schemas.microsoft.com/office/drawing/2014/main" id="{9C2B550B-33DB-491E-B271-A09358346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323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4" name="Line 25">
                <a:extLst>
                  <a:ext uri="{FF2B5EF4-FFF2-40B4-BE49-F238E27FC236}">
                    <a16:creationId xmlns:a16="http://schemas.microsoft.com/office/drawing/2014/main" id="{8C6899C6-5F6D-4B0D-A8CB-2DEB25D13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25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5" name="Line 26">
                <a:extLst>
                  <a:ext uri="{FF2B5EF4-FFF2-40B4-BE49-F238E27FC236}">
                    <a16:creationId xmlns:a16="http://schemas.microsoft.com/office/drawing/2014/main" id="{CABC4DA4-7D3B-4921-A656-013A613A2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275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6" name="Line 27">
                <a:extLst>
                  <a:ext uri="{FF2B5EF4-FFF2-40B4-BE49-F238E27FC236}">
                    <a16:creationId xmlns:a16="http://schemas.microsoft.com/office/drawing/2014/main" id="{A514BF6F-FBBD-47F2-8E26-DDE22F584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298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2" name="Group 45">
              <a:extLst>
                <a:ext uri="{FF2B5EF4-FFF2-40B4-BE49-F238E27FC236}">
                  <a16:creationId xmlns:a16="http://schemas.microsoft.com/office/drawing/2014/main" id="{2F757DF3-761A-4EE2-9593-A17B326FA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0" y="2382"/>
              <a:ext cx="432" cy="1373"/>
              <a:chOff x="2688" y="2400"/>
              <a:chExt cx="432" cy="1373"/>
            </a:xfrm>
          </p:grpSpPr>
          <p:sp>
            <p:nvSpPr>
              <p:cNvPr id="23605" name="Text Box 10">
                <a:extLst>
                  <a:ext uri="{FF2B5EF4-FFF2-40B4-BE49-F238E27FC236}">
                    <a16:creationId xmlns:a16="http://schemas.microsoft.com/office/drawing/2014/main" id="{038C0C9F-2FDD-4BD8-9B85-EFB66E141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8" y="2400"/>
                <a:ext cx="432" cy="137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S[2]=b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S[1]=a</a:t>
                </a:r>
              </a:p>
            </p:txBody>
          </p:sp>
          <p:sp>
            <p:nvSpPr>
              <p:cNvPr id="23606" name="Line 28">
                <a:extLst>
                  <a:ext uri="{FF2B5EF4-FFF2-40B4-BE49-F238E27FC236}">
                    <a16:creationId xmlns:a16="http://schemas.microsoft.com/office/drawing/2014/main" id="{B34B92EA-AF97-4E56-B3D1-459DF6905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55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7" name="Line 29">
                <a:extLst>
                  <a:ext uri="{FF2B5EF4-FFF2-40B4-BE49-F238E27FC236}">
                    <a16:creationId xmlns:a16="http://schemas.microsoft.com/office/drawing/2014/main" id="{AD68B289-DCC6-485F-A488-5EA68D2A1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33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8" name="Line 30">
                <a:extLst>
                  <a:ext uri="{FF2B5EF4-FFF2-40B4-BE49-F238E27FC236}">
                    <a16:creationId xmlns:a16="http://schemas.microsoft.com/office/drawing/2014/main" id="{A3162736-785B-469B-BE95-7CC5BFEA7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6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9" name="Line 31">
                <a:extLst>
                  <a:ext uri="{FF2B5EF4-FFF2-40B4-BE49-F238E27FC236}">
                    <a16:creationId xmlns:a16="http://schemas.microsoft.com/office/drawing/2014/main" id="{52E7A9A0-7FE3-45FD-A24D-DB60F2364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85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0" name="Line 32">
                <a:extLst>
                  <a:ext uri="{FF2B5EF4-FFF2-40B4-BE49-F238E27FC236}">
                    <a16:creationId xmlns:a16="http://schemas.microsoft.com/office/drawing/2014/main" id="{292A281B-E3BF-4BA2-8C05-3EAB2E60D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07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3" name="Group 44">
              <a:extLst>
                <a:ext uri="{FF2B5EF4-FFF2-40B4-BE49-F238E27FC236}">
                  <a16:creationId xmlns:a16="http://schemas.microsoft.com/office/drawing/2014/main" id="{E7B9D09F-5D5A-4FE8-986B-1D6DC4913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1" y="2382"/>
              <a:ext cx="432" cy="1373"/>
              <a:chOff x="3408" y="2400"/>
              <a:chExt cx="432" cy="1373"/>
            </a:xfrm>
          </p:grpSpPr>
          <p:sp>
            <p:nvSpPr>
              <p:cNvPr id="23599" name="Text Box 11">
                <a:extLst>
                  <a:ext uri="{FF2B5EF4-FFF2-40B4-BE49-F238E27FC236}">
                    <a16:creationId xmlns:a16="http://schemas.microsoft.com/office/drawing/2014/main" id="{FA78094C-BBC3-4498-9119-931DFD35BD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400"/>
                <a:ext cx="432" cy="137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S[1]=a</a:t>
                </a:r>
              </a:p>
            </p:txBody>
          </p:sp>
          <p:sp>
            <p:nvSpPr>
              <p:cNvPr id="23600" name="Line 33">
                <a:extLst>
                  <a:ext uri="{FF2B5EF4-FFF2-40B4-BE49-F238E27FC236}">
                    <a16:creationId xmlns:a16="http://schemas.microsoft.com/office/drawing/2014/main" id="{E4327E70-3647-4EB4-AEC9-E6F354C01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55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1" name="Line 34">
                <a:extLst>
                  <a:ext uri="{FF2B5EF4-FFF2-40B4-BE49-F238E27FC236}">
                    <a16:creationId xmlns:a16="http://schemas.microsoft.com/office/drawing/2014/main" id="{AB01A55D-ED2C-4752-A351-6CD59A5F8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33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2" name="Line 35">
                <a:extLst>
                  <a:ext uri="{FF2B5EF4-FFF2-40B4-BE49-F238E27FC236}">
                    <a16:creationId xmlns:a16="http://schemas.microsoft.com/office/drawing/2014/main" id="{932CA5BF-825F-469D-A99E-4AA3C5BD5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3" name="Line 36">
                <a:extLst>
                  <a:ext uri="{FF2B5EF4-FFF2-40B4-BE49-F238E27FC236}">
                    <a16:creationId xmlns:a16="http://schemas.microsoft.com/office/drawing/2014/main" id="{358833EB-BF71-49AA-A312-6B70D6220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85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4" name="Line 37">
                <a:extLst>
                  <a:ext uri="{FF2B5EF4-FFF2-40B4-BE49-F238E27FC236}">
                    <a16:creationId xmlns:a16="http://schemas.microsoft.com/office/drawing/2014/main" id="{F5AFF599-3CD6-48F8-9FCF-01DC6FD68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7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64" name="Group 43">
              <a:extLst>
                <a:ext uri="{FF2B5EF4-FFF2-40B4-BE49-F238E27FC236}">
                  <a16:creationId xmlns:a16="http://schemas.microsoft.com/office/drawing/2014/main" id="{5F8AA4D2-DD5E-423E-B87E-5386DC60B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382"/>
              <a:ext cx="432" cy="1373"/>
              <a:chOff x="4800" y="2400"/>
              <a:chExt cx="432" cy="1373"/>
            </a:xfrm>
          </p:grpSpPr>
          <p:sp>
            <p:nvSpPr>
              <p:cNvPr id="23593" name="Text Box 12">
                <a:extLst>
                  <a:ext uri="{FF2B5EF4-FFF2-40B4-BE49-F238E27FC236}">
                    <a16:creationId xmlns:a16="http://schemas.microsoft.com/office/drawing/2014/main" id="{C953DD67-FA16-4939-BD27-8B75EE679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400"/>
                <a:ext cx="432" cy="1373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S[m]=h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S[2]=b</a:t>
                </a:r>
              </a:p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S[1]=a</a:t>
                </a:r>
              </a:p>
            </p:txBody>
          </p:sp>
          <p:sp>
            <p:nvSpPr>
              <p:cNvPr id="23594" name="Line 38">
                <a:extLst>
                  <a:ext uri="{FF2B5EF4-FFF2-40B4-BE49-F238E27FC236}">
                    <a16:creationId xmlns:a16="http://schemas.microsoft.com/office/drawing/2014/main" id="{C507972A-BC09-49A5-876C-96883506C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55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5" name="Line 39">
                <a:extLst>
                  <a:ext uri="{FF2B5EF4-FFF2-40B4-BE49-F238E27FC236}">
                    <a16:creationId xmlns:a16="http://schemas.microsoft.com/office/drawing/2014/main" id="{27E8B333-C482-4B2B-95C1-9CE0D6FBA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33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Line 40">
                <a:extLst>
                  <a:ext uri="{FF2B5EF4-FFF2-40B4-BE49-F238E27FC236}">
                    <a16:creationId xmlns:a16="http://schemas.microsoft.com/office/drawing/2014/main" id="{0C1D02F2-5C12-49BC-A28E-AD914451A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61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Line 41">
                <a:extLst>
                  <a:ext uri="{FF2B5EF4-FFF2-40B4-BE49-F238E27FC236}">
                    <a16:creationId xmlns:a16="http://schemas.microsoft.com/office/drawing/2014/main" id="{6DC700F9-8E83-43B4-BC3D-B86D818D9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85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Line 42">
                <a:extLst>
                  <a:ext uri="{FF2B5EF4-FFF2-40B4-BE49-F238E27FC236}">
                    <a16:creationId xmlns:a16="http://schemas.microsoft.com/office/drawing/2014/main" id="{E3D91DEB-66FB-4DA9-8AA0-D06E46B74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307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65" name="Text Box 49">
              <a:extLst>
                <a:ext uri="{FF2B5EF4-FFF2-40B4-BE49-F238E27FC236}">
                  <a16:creationId xmlns:a16="http://schemas.microsoft.com/office/drawing/2014/main" id="{DF4FA135-BF44-45F6-B31A-CEEED3078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608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i="1" u="sng">
                  <a:solidFill>
                    <a:schemeClr val="tx1"/>
                  </a:solidFill>
                  <a:latin typeface="Times New Roman" panose="02020603050405020304" pitchFamily="18" charset="0"/>
                </a:rPr>
                <a:t>Pop( z )</a:t>
              </a:r>
              <a:r>
                <a:rPr lang="en-US" altLang="zh-CN" sz="16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23566" name="Group 52">
              <a:extLst>
                <a:ext uri="{FF2B5EF4-FFF2-40B4-BE49-F238E27FC236}">
                  <a16:creationId xmlns:a16="http://schemas.microsoft.com/office/drawing/2014/main" id="{57AAE8E6-ECC8-4378-A5AD-AC50FB911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2" y="3858"/>
              <a:ext cx="336" cy="206"/>
              <a:chOff x="-286" y="3732"/>
              <a:chExt cx="336" cy="206"/>
            </a:xfrm>
          </p:grpSpPr>
          <p:sp>
            <p:nvSpPr>
              <p:cNvPr id="23591" name="Line 50">
                <a:extLst>
                  <a:ext uri="{FF2B5EF4-FFF2-40B4-BE49-F238E27FC236}">
                    <a16:creationId xmlns:a16="http://schemas.microsoft.com/office/drawing/2014/main" id="{A9DD1696-1AF2-45B9-945B-88C8DDAD8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51" y="373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Text Box 51">
                <a:extLst>
                  <a:ext uri="{FF2B5EF4-FFF2-40B4-BE49-F238E27FC236}">
                    <a16:creationId xmlns:a16="http://schemas.microsoft.com/office/drawing/2014/main" id="{89752F43-C6B8-4811-988A-766070469C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86" y="374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Top=0</a:t>
                </a:r>
              </a:p>
            </p:txBody>
          </p:sp>
        </p:grpSp>
        <p:grpSp>
          <p:nvGrpSpPr>
            <p:cNvPr id="23567" name="Group 53">
              <a:extLst>
                <a:ext uri="{FF2B5EF4-FFF2-40B4-BE49-F238E27FC236}">
                  <a16:creationId xmlns:a16="http://schemas.microsoft.com/office/drawing/2014/main" id="{2BB1B67F-CA93-45F5-89C3-A109DE3940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8" y="3654"/>
              <a:ext cx="336" cy="198"/>
              <a:chOff x="96" y="3900"/>
              <a:chExt cx="336" cy="198"/>
            </a:xfrm>
          </p:grpSpPr>
          <p:sp>
            <p:nvSpPr>
              <p:cNvPr id="23589" name="Line 54">
                <a:extLst>
                  <a:ext uri="{FF2B5EF4-FFF2-40B4-BE49-F238E27FC236}">
                    <a16:creationId xmlns:a16="http://schemas.microsoft.com/office/drawing/2014/main" id="{85D6D316-CA04-4D34-8930-F0053DBEE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" y="39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Text Box 55">
                <a:extLst>
                  <a:ext uri="{FF2B5EF4-FFF2-40B4-BE49-F238E27FC236}">
                    <a16:creationId xmlns:a16="http://schemas.microsoft.com/office/drawing/2014/main" id="{5CABF67D-8432-44A0-9A7D-CD3F80350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90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Top=1</a:t>
                </a:r>
              </a:p>
            </p:txBody>
          </p:sp>
        </p:grpSp>
        <p:grpSp>
          <p:nvGrpSpPr>
            <p:cNvPr id="23568" name="Group 56">
              <a:extLst>
                <a:ext uri="{FF2B5EF4-FFF2-40B4-BE49-F238E27FC236}">
                  <a16:creationId xmlns:a16="http://schemas.microsoft.com/office/drawing/2014/main" id="{3B50B111-A549-4F12-B623-A470DD7CB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0" y="3426"/>
              <a:ext cx="336" cy="198"/>
              <a:chOff x="96" y="3900"/>
              <a:chExt cx="336" cy="198"/>
            </a:xfrm>
          </p:grpSpPr>
          <p:sp>
            <p:nvSpPr>
              <p:cNvPr id="23587" name="Line 57">
                <a:extLst>
                  <a:ext uri="{FF2B5EF4-FFF2-40B4-BE49-F238E27FC236}">
                    <a16:creationId xmlns:a16="http://schemas.microsoft.com/office/drawing/2014/main" id="{EF8C8228-65EB-4157-81BC-7D7ED46C0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" y="39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Text Box 58">
                <a:extLst>
                  <a:ext uri="{FF2B5EF4-FFF2-40B4-BE49-F238E27FC236}">
                    <a16:creationId xmlns:a16="http://schemas.microsoft.com/office/drawing/2014/main" id="{58E4A4D7-8E82-4B85-A38A-AC22F6C6D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90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Top=2</a:t>
                </a:r>
              </a:p>
            </p:txBody>
          </p:sp>
        </p:grpSp>
        <p:sp>
          <p:nvSpPr>
            <p:cNvPr id="23569" name="Text Box 62">
              <a:extLst>
                <a:ext uri="{FF2B5EF4-FFF2-40B4-BE49-F238E27FC236}">
                  <a16:creationId xmlns:a16="http://schemas.microsoft.com/office/drawing/2014/main" id="{068402BC-9023-4BC4-A2B5-BEF94F145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" y="3778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栈空 </a:t>
              </a:r>
            </a:p>
          </p:txBody>
        </p:sp>
        <p:sp>
          <p:nvSpPr>
            <p:cNvPr id="23570" name="Text Box 63">
              <a:extLst>
                <a:ext uri="{FF2B5EF4-FFF2-40B4-BE49-F238E27FC236}">
                  <a16:creationId xmlns:a16="http://schemas.microsoft.com/office/drawing/2014/main" id="{5404512B-4302-48B8-AFC8-90717F396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260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i="1" u="sng">
                  <a:solidFill>
                    <a:schemeClr val="tx1"/>
                  </a:solidFill>
                  <a:latin typeface="Times New Roman" panose="02020603050405020304" pitchFamily="18" charset="0"/>
                </a:rPr>
                <a:t>Push( a )</a:t>
              </a:r>
              <a:r>
                <a:rPr lang="en-US" altLang="zh-CN" sz="16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571" name="Text Box 64">
              <a:extLst>
                <a:ext uri="{FF2B5EF4-FFF2-40B4-BE49-F238E27FC236}">
                  <a16:creationId xmlns:a16="http://schemas.microsoft.com/office/drawing/2014/main" id="{9D0B79CC-B8CA-41B4-B5C3-457EC4911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260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i="1" u="sng">
                  <a:solidFill>
                    <a:schemeClr val="tx1"/>
                  </a:solidFill>
                  <a:latin typeface="Times New Roman" panose="02020603050405020304" pitchFamily="18" charset="0"/>
                </a:rPr>
                <a:t>Push( b )</a:t>
              </a:r>
              <a:r>
                <a:rPr lang="en-US" altLang="zh-CN" sz="16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572" name="Text Box 65">
              <a:extLst>
                <a:ext uri="{FF2B5EF4-FFF2-40B4-BE49-F238E27FC236}">
                  <a16:creationId xmlns:a16="http://schemas.microsoft.com/office/drawing/2014/main" id="{DA9D7EDE-3924-4E55-9336-CF6A54981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260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i="1" u="sng">
                  <a:solidFill>
                    <a:schemeClr val="tx1"/>
                  </a:solidFill>
                  <a:latin typeface="Times New Roman" panose="02020603050405020304" pitchFamily="18" charset="0"/>
                </a:rPr>
                <a:t>Pop( z )</a:t>
              </a:r>
              <a:r>
                <a:rPr lang="en-US" altLang="zh-CN" sz="16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573" name="Text Box 66">
              <a:extLst>
                <a:ext uri="{FF2B5EF4-FFF2-40B4-BE49-F238E27FC236}">
                  <a16:creationId xmlns:a16="http://schemas.microsoft.com/office/drawing/2014/main" id="{4F8AC6A1-D34B-41D8-B786-4F2915DF5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0" y="260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 i="1" u="sng">
                  <a:solidFill>
                    <a:schemeClr val="tx1"/>
                  </a:solidFill>
                  <a:latin typeface="Times New Roman" panose="02020603050405020304" pitchFamily="18" charset="0"/>
                </a:rPr>
                <a:t>Push( d )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574" name="Text Box 67">
              <a:extLst>
                <a:ext uri="{FF2B5EF4-FFF2-40B4-BE49-F238E27FC236}">
                  <a16:creationId xmlns:a16="http://schemas.microsoft.com/office/drawing/2014/main" id="{AEBC3C79-6332-4846-9E22-4895F8970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" y="260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… … </a:t>
              </a:r>
            </a:p>
          </p:txBody>
        </p:sp>
        <p:grpSp>
          <p:nvGrpSpPr>
            <p:cNvPr id="23575" name="Group 68">
              <a:extLst>
                <a:ext uri="{FF2B5EF4-FFF2-40B4-BE49-F238E27FC236}">
                  <a16:creationId xmlns:a16="http://schemas.microsoft.com/office/drawing/2014/main" id="{EF6529D7-15C5-49C4-8314-6FEF32D66F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" y="3838"/>
              <a:ext cx="336" cy="212"/>
              <a:chOff x="-348" y="3712"/>
              <a:chExt cx="336" cy="212"/>
            </a:xfrm>
          </p:grpSpPr>
          <p:sp>
            <p:nvSpPr>
              <p:cNvPr id="23585" name="Line 69">
                <a:extLst>
                  <a:ext uri="{FF2B5EF4-FFF2-40B4-BE49-F238E27FC236}">
                    <a16:creationId xmlns:a16="http://schemas.microsoft.com/office/drawing/2014/main" id="{3516777A-91AC-412B-9756-E04E01D6A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06" y="371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Text Box 70">
                <a:extLst>
                  <a:ext uri="{FF2B5EF4-FFF2-40B4-BE49-F238E27FC236}">
                    <a16:creationId xmlns:a16="http://schemas.microsoft.com/office/drawing/2014/main" id="{011CAD0A-BA96-4093-AE1B-395D0CC97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8" y="3732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Top=0</a:t>
                </a:r>
              </a:p>
            </p:txBody>
          </p:sp>
        </p:grpSp>
        <p:sp>
          <p:nvSpPr>
            <p:cNvPr id="23576" name="Text Box 71">
              <a:extLst>
                <a:ext uri="{FF2B5EF4-FFF2-40B4-BE49-F238E27FC236}">
                  <a16:creationId xmlns:a16="http://schemas.microsoft.com/office/drawing/2014/main" id="{A3E1C104-2C2B-44F9-BDAE-BAB8B3733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" y="3774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栈空下溢</a:t>
              </a: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577" name="Text Box 72">
              <a:extLst>
                <a:ext uri="{FF2B5EF4-FFF2-40B4-BE49-F238E27FC236}">
                  <a16:creationId xmlns:a16="http://schemas.microsoft.com/office/drawing/2014/main" id="{30604B87-51B1-4CA9-9479-AC268860E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3774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z = b </a:t>
              </a:r>
            </a:p>
          </p:txBody>
        </p:sp>
        <p:grpSp>
          <p:nvGrpSpPr>
            <p:cNvPr id="23578" name="Group 73">
              <a:extLst>
                <a:ext uri="{FF2B5EF4-FFF2-40B4-BE49-F238E27FC236}">
                  <a16:creationId xmlns:a16="http://schemas.microsoft.com/office/drawing/2014/main" id="{5271FD54-7F73-4295-AB9F-E9AD87CE3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2" y="3654"/>
              <a:ext cx="336" cy="198"/>
              <a:chOff x="96" y="3900"/>
              <a:chExt cx="336" cy="198"/>
            </a:xfrm>
          </p:grpSpPr>
          <p:sp>
            <p:nvSpPr>
              <p:cNvPr id="23583" name="Line 74">
                <a:extLst>
                  <a:ext uri="{FF2B5EF4-FFF2-40B4-BE49-F238E27FC236}">
                    <a16:creationId xmlns:a16="http://schemas.microsoft.com/office/drawing/2014/main" id="{817C11A8-A608-460B-846F-2C88B51DF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" y="39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Text Box 75">
                <a:extLst>
                  <a:ext uri="{FF2B5EF4-FFF2-40B4-BE49-F238E27FC236}">
                    <a16:creationId xmlns:a16="http://schemas.microsoft.com/office/drawing/2014/main" id="{1D38FAEB-C063-400E-A867-E63E3878A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906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Top=1</a:t>
                </a:r>
              </a:p>
            </p:txBody>
          </p:sp>
        </p:grpSp>
        <p:grpSp>
          <p:nvGrpSpPr>
            <p:cNvPr id="23579" name="Group 76">
              <a:extLst>
                <a:ext uri="{FF2B5EF4-FFF2-40B4-BE49-F238E27FC236}">
                  <a16:creationId xmlns:a16="http://schemas.microsoft.com/office/drawing/2014/main" id="{781485CD-9ECB-4AA8-B096-D658826F2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" y="2478"/>
              <a:ext cx="372" cy="198"/>
              <a:chOff x="60" y="3900"/>
              <a:chExt cx="372" cy="198"/>
            </a:xfrm>
          </p:grpSpPr>
          <p:sp>
            <p:nvSpPr>
              <p:cNvPr id="23581" name="Line 77">
                <a:extLst>
                  <a:ext uri="{FF2B5EF4-FFF2-40B4-BE49-F238E27FC236}">
                    <a16:creationId xmlns:a16="http://schemas.microsoft.com/office/drawing/2014/main" id="{9A403126-9453-4764-AA39-724808E0C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" y="390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2" name="Text Box 78">
                <a:extLst>
                  <a:ext uri="{FF2B5EF4-FFF2-40B4-BE49-F238E27FC236}">
                    <a16:creationId xmlns:a16="http://schemas.microsoft.com/office/drawing/2014/main" id="{0D5B885A-8EAC-4219-B23F-7B9D510C2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" y="3906"/>
                <a:ext cx="3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400" b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Top=m</a:t>
                </a:r>
              </a:p>
            </p:txBody>
          </p:sp>
        </p:grpSp>
        <p:sp>
          <p:nvSpPr>
            <p:cNvPr id="23580" name="Text Box 84">
              <a:extLst>
                <a:ext uri="{FF2B5EF4-FFF2-40B4-BE49-F238E27FC236}">
                  <a16:creationId xmlns:a16="http://schemas.microsoft.com/office/drawing/2014/main" id="{A1F7ACC2-0442-4DCC-98DF-E5B0B6CB7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" y="3774"/>
              <a:ext cx="6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栈满上溢</a:t>
              </a: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79" name="Rectangle 2">
            <a:extLst>
              <a:ext uri="{FF2B5EF4-FFF2-40B4-BE49-F238E27FC236}">
                <a16:creationId xmlns:a16="http://schemas.microsoft.com/office/drawing/2014/main" id="{399846CA-8CBA-4639-8F0D-A0A0B6FAC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>
            <a:extLst>
              <a:ext uri="{FF2B5EF4-FFF2-40B4-BE49-F238E27FC236}">
                <a16:creationId xmlns:a16="http://schemas.microsoft.com/office/drawing/2014/main" id="{B31D1FB1-045B-41CD-8645-CE044943BB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269330"/>
            <a:ext cx="8785225" cy="4679950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链式栈的实现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当栈的最大容量预先不可估计时，使用链式存储方式的线性表来实现栈</a:t>
            </a:r>
          </a:p>
          <a:p>
            <a:pPr marL="862013" lvl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top 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为栈顶指针，指示栈顶元素位置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top = Nil，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则表示栈空，不能进行出栈操作（否则产生下溢）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因为链式存储是动态分配空间的，所以链式栈一般不会出现上溢（除非内存已无可用空间）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链式栈的进栈和出栈操作，类似与链表分配池的分配与释放操作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Push()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相当于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Ret()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（把一个结点放回分配池）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Pop()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相当于 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GetNode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（从分配池中获取一个节点）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自学完成 链式栈的进栈和出栈操作</a:t>
            </a:r>
          </a:p>
        </p:txBody>
      </p:sp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6E8E317B-28F4-41FB-B7D3-2D3C50BE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1634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79DA0-AE87-45D7-8846-9692C73F42AF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24581" name="Group 56">
            <a:extLst>
              <a:ext uri="{FF2B5EF4-FFF2-40B4-BE49-F238E27FC236}">
                <a16:creationId xmlns:a16="http://schemas.microsoft.com/office/drawing/2014/main" id="{FC128CAA-BED7-4B77-94C4-1C5C0631DE0B}"/>
              </a:ext>
            </a:extLst>
          </p:cNvPr>
          <p:cNvGrpSpPr>
            <a:grpSpLocks/>
          </p:cNvGrpSpPr>
          <p:nvPr/>
        </p:nvGrpSpPr>
        <p:grpSpPr bwMode="auto">
          <a:xfrm>
            <a:off x="1011238" y="5589240"/>
            <a:ext cx="6684962" cy="709613"/>
            <a:chOff x="637" y="3096"/>
            <a:chExt cx="4211" cy="447"/>
          </a:xfrm>
        </p:grpSpPr>
        <p:grpSp>
          <p:nvGrpSpPr>
            <p:cNvPr id="24582" name="Group 11">
              <a:extLst>
                <a:ext uri="{FF2B5EF4-FFF2-40B4-BE49-F238E27FC236}">
                  <a16:creationId xmlns:a16="http://schemas.microsoft.com/office/drawing/2014/main" id="{A30FE45E-D239-47E7-9A3A-865897D01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3353"/>
              <a:ext cx="634" cy="179"/>
              <a:chOff x="3200" y="2623"/>
              <a:chExt cx="634" cy="179"/>
            </a:xfrm>
          </p:grpSpPr>
          <p:sp>
            <p:nvSpPr>
              <p:cNvPr id="24598" name="Text Box 12">
                <a:extLst>
                  <a:ext uri="{FF2B5EF4-FFF2-40B4-BE49-F238E27FC236}">
                    <a16:creationId xmlns:a16="http://schemas.microsoft.com/office/drawing/2014/main" id="{3A84AB34-483B-499B-9D37-59AD69E97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" y="2623"/>
                <a:ext cx="317" cy="17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9" name="Text Box 13">
                <a:extLst>
                  <a:ext uri="{FF2B5EF4-FFF2-40B4-BE49-F238E27FC236}">
                    <a16:creationId xmlns:a16="http://schemas.microsoft.com/office/drawing/2014/main" id="{9B551384-15B4-401D-BAA9-E5DB99C809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7" y="2623"/>
                <a:ext cx="317" cy="17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83" name="Text Box 14">
              <a:extLst>
                <a:ext uri="{FF2B5EF4-FFF2-40B4-BE49-F238E27FC236}">
                  <a16:creationId xmlns:a16="http://schemas.microsoft.com/office/drawing/2014/main" id="{10A89AE3-C9FC-4264-85BD-98457CAD1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333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top</a:t>
              </a:r>
            </a:p>
          </p:txBody>
        </p:sp>
        <p:sp>
          <p:nvSpPr>
            <p:cNvPr id="24584" name="Line 15">
              <a:extLst>
                <a:ext uri="{FF2B5EF4-FFF2-40B4-BE49-F238E27FC236}">
                  <a16:creationId xmlns:a16="http://schemas.microsoft.com/office/drawing/2014/main" id="{567940DF-4B33-4124-90DB-6F00C8538F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7" y="34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16">
              <a:extLst>
                <a:ext uri="{FF2B5EF4-FFF2-40B4-BE49-F238E27FC236}">
                  <a16:creationId xmlns:a16="http://schemas.microsoft.com/office/drawing/2014/main" id="{A5068CDC-3F05-4D7F-804C-056A0154E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34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6" name="Group 18">
              <a:extLst>
                <a:ext uri="{FF2B5EF4-FFF2-40B4-BE49-F238E27FC236}">
                  <a16:creationId xmlns:a16="http://schemas.microsoft.com/office/drawing/2014/main" id="{559F9AE5-3E1F-4633-9A89-C435FB2B1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8" y="3353"/>
              <a:ext cx="634" cy="179"/>
              <a:chOff x="3200" y="2623"/>
              <a:chExt cx="634" cy="179"/>
            </a:xfrm>
          </p:grpSpPr>
          <p:sp>
            <p:nvSpPr>
              <p:cNvPr id="24596" name="Text Box 19">
                <a:extLst>
                  <a:ext uri="{FF2B5EF4-FFF2-40B4-BE49-F238E27FC236}">
                    <a16:creationId xmlns:a16="http://schemas.microsoft.com/office/drawing/2014/main" id="{33FE3EC5-B5CA-4E16-8D8F-52E89F50B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" y="2623"/>
                <a:ext cx="317" cy="17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7" name="Text Box 20">
                <a:extLst>
                  <a:ext uri="{FF2B5EF4-FFF2-40B4-BE49-F238E27FC236}">
                    <a16:creationId xmlns:a16="http://schemas.microsoft.com/office/drawing/2014/main" id="{5FE63C95-9B1F-4AFA-AC5E-F094C52C5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7" y="2623"/>
                <a:ext cx="317" cy="17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587" name="Group 21">
              <a:extLst>
                <a:ext uri="{FF2B5EF4-FFF2-40B4-BE49-F238E27FC236}">
                  <a16:creationId xmlns:a16="http://schemas.microsoft.com/office/drawing/2014/main" id="{DD56E564-BCD3-4F7E-B501-F8821E788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0" y="3353"/>
              <a:ext cx="634" cy="179"/>
              <a:chOff x="3200" y="2623"/>
              <a:chExt cx="634" cy="179"/>
            </a:xfrm>
          </p:grpSpPr>
          <p:sp>
            <p:nvSpPr>
              <p:cNvPr id="24594" name="Text Box 22">
                <a:extLst>
                  <a:ext uri="{FF2B5EF4-FFF2-40B4-BE49-F238E27FC236}">
                    <a16:creationId xmlns:a16="http://schemas.microsoft.com/office/drawing/2014/main" id="{7C4C322C-9D64-4587-8551-F715FFB73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" y="2623"/>
                <a:ext cx="317" cy="17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5" name="Text Box 23">
                <a:extLst>
                  <a:ext uri="{FF2B5EF4-FFF2-40B4-BE49-F238E27FC236}">
                    <a16:creationId xmlns:a16="http://schemas.microsoft.com/office/drawing/2014/main" id="{02C15E29-F3C2-4EDE-917B-2A0AF8C14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7" y="2623"/>
                <a:ext cx="317" cy="17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zh-CN" altLang="en-US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88" name="Line 24">
              <a:extLst>
                <a:ext uri="{FF2B5EF4-FFF2-40B4-BE49-F238E27FC236}">
                  <a16:creationId xmlns:a16="http://schemas.microsoft.com/office/drawing/2014/main" id="{B28F08AE-657F-4E13-9A0F-BF293E2C0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34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9" name="Group 26">
              <a:extLst>
                <a:ext uri="{FF2B5EF4-FFF2-40B4-BE49-F238E27FC236}">
                  <a16:creationId xmlns:a16="http://schemas.microsoft.com/office/drawing/2014/main" id="{3CD7C65E-F3EB-4CA8-AF96-BBF822467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4" y="3353"/>
              <a:ext cx="634" cy="179"/>
              <a:chOff x="3200" y="2623"/>
              <a:chExt cx="634" cy="179"/>
            </a:xfrm>
          </p:grpSpPr>
          <p:sp>
            <p:nvSpPr>
              <p:cNvPr id="24592" name="Text Box 27">
                <a:extLst>
                  <a:ext uri="{FF2B5EF4-FFF2-40B4-BE49-F238E27FC236}">
                    <a16:creationId xmlns:a16="http://schemas.microsoft.com/office/drawing/2014/main" id="{A4B697F4-582E-4453-9398-7B131CBF7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" y="2623"/>
                <a:ext cx="317" cy="17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zh-CN" sz="12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3" name="Text Box 28">
                <a:extLst>
                  <a:ext uri="{FF2B5EF4-FFF2-40B4-BE49-F238E27FC236}">
                    <a16:creationId xmlns:a16="http://schemas.microsoft.com/office/drawing/2014/main" id="{38711212-AE77-4C8D-9249-1BB76EC1C4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7" y="2623"/>
                <a:ext cx="317" cy="179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rIns="0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bg2"/>
                    </a:solidFill>
                    <a:latin typeface="Book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 b="1">
                    <a:solidFill>
                      <a:schemeClr val="bg2"/>
                    </a:solidFill>
                    <a:latin typeface="Book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 b="1">
                    <a:solidFill>
                      <a:schemeClr val="bg2"/>
                    </a:solidFill>
                    <a:latin typeface="Book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bg2"/>
                    </a:solidFill>
                    <a:latin typeface="Book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^</a:t>
                </a:r>
              </a:p>
            </p:txBody>
          </p:sp>
        </p:grpSp>
        <p:sp>
          <p:nvSpPr>
            <p:cNvPr id="24590" name="Line 29">
              <a:extLst>
                <a:ext uri="{FF2B5EF4-FFF2-40B4-BE49-F238E27FC236}">
                  <a16:creationId xmlns:a16="http://schemas.microsoft.com/office/drawing/2014/main" id="{D6567329-F5A6-45D5-A40D-0E8C30161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344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Text Box 54">
              <a:extLst>
                <a:ext uri="{FF2B5EF4-FFF2-40B4-BE49-F238E27FC236}">
                  <a16:creationId xmlns:a16="http://schemas.microsoft.com/office/drawing/2014/main" id="{C263AB46-AF9D-4175-939E-B25562F3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096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栈底</a:t>
              </a:r>
            </a:p>
          </p:txBody>
        </p: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EDD95B5C-875F-42AE-8444-3B228BB12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>
            <a:extLst>
              <a:ext uri="{FF2B5EF4-FFF2-40B4-BE49-F238E27FC236}">
                <a16:creationId xmlns:a16="http://schemas.microsoft.com/office/drawing/2014/main" id="{4151B63D-6827-4C3F-B0F0-4E8AE1D06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317004"/>
            <a:ext cx="9109075" cy="5640388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栈的应用</a:t>
            </a:r>
          </a:p>
          <a:p>
            <a:pPr marL="862013"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高级语言的编译程序的设计与实现</a:t>
            </a:r>
          </a:p>
          <a:p>
            <a:pPr marL="1333500"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表达式求值</a:t>
            </a:r>
          </a:p>
          <a:p>
            <a:pPr marL="1333500"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程序嵌套的参数传递</a:t>
            </a:r>
          </a:p>
          <a:p>
            <a:pPr marL="1333500"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程序的递归调用</a:t>
            </a:r>
          </a:p>
          <a:p>
            <a:pPr marL="862013"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各种回溯求解的问题</a:t>
            </a:r>
          </a:p>
          <a:p>
            <a:pPr marL="1333500"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背包问题</a:t>
            </a:r>
          </a:p>
          <a:p>
            <a:pPr marL="1333500" lvl="2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地图四染色问题</a:t>
            </a:r>
          </a:p>
        </p:txBody>
      </p:sp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2FFC08AB-EBA9-4BFE-9AC6-F3D194D9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1836B8-76C8-4BF0-8392-6D09F8C6F30E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1CA0C55-8EAE-46F8-9B16-2D6F23EB6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1027">
            <a:extLst>
              <a:ext uri="{FF2B5EF4-FFF2-40B4-BE49-F238E27FC236}">
                <a16:creationId xmlns:a16="http://schemas.microsoft.com/office/drawing/2014/main" id="{179EF3CD-03BA-4A23-B567-B39710E69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162000"/>
            <a:ext cx="9109075" cy="5867400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表达式求值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程序设计语言编译中的一个基本问题</a:t>
            </a:r>
            <a:r>
              <a:rPr lang="en-US" altLang="zh-CN" sz="2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翻译程序把表达式按运算顺序翻译成机器指令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编译过程要解决的问题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运算顺序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机器指令的编制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运算符与优先数，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priority(“**”)=3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**   /   *   +   -  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en-US" sz="2000" b="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3    2   2   1   1   0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333500" lvl="2"/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‘**’(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^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乘幂运算符的优先数最大，</a:t>
            </a:r>
          </a:p>
          <a:p>
            <a:pPr marL="1333500" lvl="2"/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表达式结束符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分号‘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’的优先数最小</a:t>
            </a:r>
          </a:p>
          <a:p>
            <a:pPr marL="1333500" lvl="2"/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优先数相同的运算符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按出现的先后次序考虑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操作数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NS，Number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Stack)，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存放参与运算的数值或变量</a:t>
            </a:r>
          </a:p>
          <a:p>
            <a:pPr marL="862013" lvl="1"/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运算符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</a:t>
            </a: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OS，Operator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Stack)，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存放参与运算的运算符</a:t>
            </a:r>
          </a:p>
        </p:txBody>
      </p:sp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7CB6DEDC-989E-48FB-81E2-D5E90B6A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9F97B-6B56-4FD4-962B-1D4B26BC35BF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94D3D7-AAB4-4590-A48D-B07A2B02F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67DD4F4C-BE3B-4A00-98C2-7AFF50402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24483"/>
            <a:ext cx="8610600" cy="5876925"/>
          </a:xfrm>
        </p:spPr>
        <p:txBody>
          <a:bodyPr lIns="0" rIns="0"/>
          <a:lstStyle/>
          <a:p>
            <a:pPr marL="1588" indent="-1588">
              <a:lnSpc>
                <a:spcPct val="8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表达式求值过程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实验内容之一</a:t>
            </a:r>
            <a:r>
              <a:rPr lang="en-US" altLang="zh-CN" sz="20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创建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NS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OS，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并初始化它们为空栈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OS.Push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“;” )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=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getNextSymbol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//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扫描表达式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while x ≠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空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if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是操作数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then 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NS.Push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x ); x =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getNextSymbol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else if x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是运算符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then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if priority(x) &gt; priority(OS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的栈顶运算符)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then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OS.Push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(x); x =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getNextSymbol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 continue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	else if x = ‘;’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并且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的栈顶运算符＝‘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then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表达式处理结束  //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NS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栈顶元素的值即为表达式的值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NS.Pop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 r ); return( r )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else if priority(x) &lt;= priority(OS</a:t>
            </a:r>
            <a:r>
              <a:rPr lang="zh-CN" altLang="en-US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的栈顶运算符) 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then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NS.Pop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(y);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NS.Pop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(x);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OS.Pop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)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        T = x  y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NS.Push</a:t>
            </a: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(T)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end-if</a:t>
            </a: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endif</a:t>
            </a:r>
            <a:endParaRPr lang="en-US" altLang="zh-CN" sz="18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284163" lvl="1" indent="0">
              <a:lnSpc>
                <a:spcPct val="80000"/>
              </a:lnSpc>
              <a:buFontTx/>
              <a:buNone/>
              <a:defRPr/>
            </a:pPr>
            <a:r>
              <a:rPr lang="en-US" altLang="zh-CN" sz="18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end-while</a:t>
            </a:r>
          </a:p>
        </p:txBody>
      </p:sp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5B802C98-335E-4376-BB4F-1BAA156A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2220AC-0358-4F60-88D7-645BAA8C2E7A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E5CB200-3179-4AC5-A1AA-CDFD972C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743" y="1988840"/>
            <a:ext cx="3744913" cy="7207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chemeClr val="accent1"/>
            </a:solidFill>
          </a:ln>
        </p:spPr>
        <p:txBody>
          <a:bodyPr lIns="0"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1588" indent="-1588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 / B ** C + D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；</a:t>
            </a:r>
          </a:p>
          <a:p>
            <a:pPr marL="284163" lvl="1" indent="0">
              <a:buFontTx/>
              <a:buNone/>
              <a:defRPr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566069-8E2A-46A6-8491-C95ED7CB9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">
            <a:extLst>
              <a:ext uri="{FF2B5EF4-FFF2-40B4-BE49-F238E27FC236}">
                <a16:creationId xmlns:a16="http://schemas.microsoft.com/office/drawing/2014/main" id="{5167C38D-D66D-4552-AD21-9947DCC9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6119813"/>
            <a:ext cx="2617787" cy="2372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34C9D41F-8D09-4B24-BF1F-FCEBAEF83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96752"/>
            <a:ext cx="8610600" cy="1133475"/>
          </a:xfrm>
        </p:spPr>
        <p:txBody>
          <a:bodyPr lIns="0" rIns="0"/>
          <a:lstStyle/>
          <a:p>
            <a:pPr marL="1588" indent="-1588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表达式求值过程 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--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/ B ** C + D</a:t>
            </a:r>
            <a:r>
              <a:rPr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284163" lvl="1" indent="0"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D3D2C235-E90A-4708-ABD3-B0329526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9353BC-7A9E-4005-A829-1566F3474D23}" type="slidenum">
              <a:rPr lang="zh-CN" altLang="en-US" sz="1400" b="0">
                <a:solidFill>
                  <a:srgbClr val="FF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0726" name="Group 81">
            <a:extLst>
              <a:ext uri="{FF2B5EF4-FFF2-40B4-BE49-F238E27FC236}">
                <a16:creationId xmlns:a16="http://schemas.microsoft.com/office/drawing/2014/main" id="{6857F157-BE2A-46BB-99D2-0056FFC037B1}"/>
              </a:ext>
            </a:extLst>
          </p:cNvPr>
          <p:cNvGrpSpPr>
            <a:grpSpLocks/>
          </p:cNvGrpSpPr>
          <p:nvPr/>
        </p:nvGrpSpPr>
        <p:grpSpPr bwMode="auto">
          <a:xfrm>
            <a:off x="5497513" y="1598613"/>
            <a:ext cx="1666875" cy="2551112"/>
            <a:chOff x="4896" y="720"/>
            <a:chExt cx="960" cy="1163"/>
          </a:xfrm>
        </p:grpSpPr>
        <p:sp>
          <p:nvSpPr>
            <p:cNvPr id="30793" name="Text Box 71">
              <a:extLst>
                <a:ext uri="{FF2B5EF4-FFF2-40B4-BE49-F238E27FC236}">
                  <a16:creationId xmlns:a16="http://schemas.microsoft.com/office/drawing/2014/main" id="{E881EA45-6D68-42F7-A7FF-2B2C06BDF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912"/>
              <a:ext cx="288" cy="75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ts val="14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30794" name="Text Box 72">
              <a:extLst>
                <a:ext uri="{FF2B5EF4-FFF2-40B4-BE49-F238E27FC236}">
                  <a16:creationId xmlns:a16="http://schemas.microsoft.com/office/drawing/2014/main" id="{3B2CC830-8F8E-47FB-A5B9-AB4A2AE8B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912"/>
              <a:ext cx="288" cy="75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ts val="14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30795" name="Line 73">
              <a:extLst>
                <a:ext uri="{FF2B5EF4-FFF2-40B4-BE49-F238E27FC236}">
                  <a16:creationId xmlns:a16="http://schemas.microsoft.com/office/drawing/2014/main" id="{008FDFA8-1C62-4479-AC9D-28AFD146F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96" name="Line 74">
              <a:extLst>
                <a:ext uri="{FF2B5EF4-FFF2-40B4-BE49-F238E27FC236}">
                  <a16:creationId xmlns:a16="http://schemas.microsoft.com/office/drawing/2014/main" id="{4841CAB8-7F27-4CD0-8481-AF3390050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97" name="Line 75">
              <a:extLst>
                <a:ext uri="{FF2B5EF4-FFF2-40B4-BE49-F238E27FC236}">
                  <a16:creationId xmlns:a16="http://schemas.microsoft.com/office/drawing/2014/main" id="{B02ABF31-9914-42FF-85FB-776ABE434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98" name="Line 76">
              <a:extLst>
                <a:ext uri="{FF2B5EF4-FFF2-40B4-BE49-F238E27FC236}">
                  <a16:creationId xmlns:a16="http://schemas.microsoft.com/office/drawing/2014/main" id="{2CEE9563-DE04-4DE9-9742-C8E6E0926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99" name="Line 77">
              <a:extLst>
                <a:ext uri="{FF2B5EF4-FFF2-40B4-BE49-F238E27FC236}">
                  <a16:creationId xmlns:a16="http://schemas.microsoft.com/office/drawing/2014/main" id="{7574B184-78EC-4745-979D-14CAA8D4D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800" name="Line 78">
              <a:extLst>
                <a:ext uri="{FF2B5EF4-FFF2-40B4-BE49-F238E27FC236}">
                  <a16:creationId xmlns:a16="http://schemas.microsoft.com/office/drawing/2014/main" id="{E37368D0-328D-4E56-A26E-D5920B87B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801" name="Text Box 79">
              <a:extLst>
                <a:ext uri="{FF2B5EF4-FFF2-40B4-BE49-F238E27FC236}">
                  <a16:creationId xmlns:a16="http://schemas.microsoft.com/office/drawing/2014/main" id="{87A995F9-886A-4688-AF04-FA4FD76CF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1716"/>
              <a:ext cx="72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02" name="Text Box 80">
              <a:extLst>
                <a:ext uri="{FF2B5EF4-FFF2-40B4-BE49-F238E27FC236}">
                  <a16:creationId xmlns:a16="http://schemas.microsoft.com/office/drawing/2014/main" id="{EC2EE098-C5BD-49A0-9853-6315BDAB1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720"/>
              <a:ext cx="28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0727" name="Group 85">
            <a:extLst>
              <a:ext uri="{FF2B5EF4-FFF2-40B4-BE49-F238E27FC236}">
                <a16:creationId xmlns:a16="http://schemas.microsoft.com/office/drawing/2014/main" id="{321947A9-914C-4C62-A886-A128C6F4E092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378325"/>
            <a:ext cx="1636713" cy="2227263"/>
            <a:chOff x="4896" y="720"/>
            <a:chExt cx="960" cy="1192"/>
          </a:xfrm>
        </p:grpSpPr>
        <p:sp>
          <p:nvSpPr>
            <p:cNvPr id="30783" name="Text Box 86">
              <a:extLst>
                <a:ext uri="{FF2B5EF4-FFF2-40B4-BE49-F238E27FC236}">
                  <a16:creationId xmlns:a16="http://schemas.microsoft.com/office/drawing/2014/main" id="{B95A8E05-15D0-49E2-85D6-315EA42E8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912"/>
              <a:ext cx="288" cy="872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30784" name="Text Box 87">
              <a:extLst>
                <a:ext uri="{FF2B5EF4-FFF2-40B4-BE49-F238E27FC236}">
                  <a16:creationId xmlns:a16="http://schemas.microsoft.com/office/drawing/2014/main" id="{3BBDCCC7-1F71-4653-A185-D8092B06D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912"/>
              <a:ext cx="288" cy="873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30785" name="Line 88">
              <a:extLst>
                <a:ext uri="{FF2B5EF4-FFF2-40B4-BE49-F238E27FC236}">
                  <a16:creationId xmlns:a16="http://schemas.microsoft.com/office/drawing/2014/main" id="{4BA8390A-0688-4234-B1E9-D1110E04E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86" name="Line 89">
              <a:extLst>
                <a:ext uri="{FF2B5EF4-FFF2-40B4-BE49-F238E27FC236}">
                  <a16:creationId xmlns:a16="http://schemas.microsoft.com/office/drawing/2014/main" id="{95487B72-1E00-42C3-8509-421FFC2C0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87" name="Line 90">
              <a:extLst>
                <a:ext uri="{FF2B5EF4-FFF2-40B4-BE49-F238E27FC236}">
                  <a16:creationId xmlns:a16="http://schemas.microsoft.com/office/drawing/2014/main" id="{0C9B7F20-1C0A-4839-95CC-549E8D62B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88" name="Line 91">
              <a:extLst>
                <a:ext uri="{FF2B5EF4-FFF2-40B4-BE49-F238E27FC236}">
                  <a16:creationId xmlns:a16="http://schemas.microsoft.com/office/drawing/2014/main" id="{DA9D49C9-E2F9-4D7F-B50D-346E165D6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89" name="Line 92">
              <a:extLst>
                <a:ext uri="{FF2B5EF4-FFF2-40B4-BE49-F238E27FC236}">
                  <a16:creationId xmlns:a16="http://schemas.microsoft.com/office/drawing/2014/main" id="{32EF6BA7-DD7D-4341-B263-5D3B0D2CC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90" name="Line 93">
              <a:extLst>
                <a:ext uri="{FF2B5EF4-FFF2-40B4-BE49-F238E27FC236}">
                  <a16:creationId xmlns:a16="http://schemas.microsoft.com/office/drawing/2014/main" id="{099B3334-D6A5-4850-9AE4-8A6DB22D9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91" name="Text Box 94">
              <a:extLst>
                <a:ext uri="{FF2B5EF4-FFF2-40B4-BE49-F238E27FC236}">
                  <a16:creationId xmlns:a16="http://schemas.microsoft.com/office/drawing/2014/main" id="{24D68C26-DF44-48C7-8C08-8E293C634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1716"/>
              <a:ext cx="7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2" name="Text Box 95">
              <a:extLst>
                <a:ext uri="{FF2B5EF4-FFF2-40B4-BE49-F238E27FC236}">
                  <a16:creationId xmlns:a16="http://schemas.microsoft.com/office/drawing/2014/main" id="{5AADD2CA-730B-4AD5-B87B-C8CAA0610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720"/>
              <a:ext cx="28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0728" name="Group 84">
            <a:extLst>
              <a:ext uri="{FF2B5EF4-FFF2-40B4-BE49-F238E27FC236}">
                <a16:creationId xmlns:a16="http://schemas.microsoft.com/office/drawing/2014/main" id="{34819C4A-FD07-48CE-BA77-55D7194CB40C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1628775"/>
            <a:ext cx="1524000" cy="2419350"/>
            <a:chOff x="2880" y="720"/>
            <a:chExt cx="960" cy="1174"/>
          </a:xfrm>
        </p:grpSpPr>
        <p:sp>
          <p:nvSpPr>
            <p:cNvPr id="30773" name="Text Box 25">
              <a:extLst>
                <a:ext uri="{FF2B5EF4-FFF2-40B4-BE49-F238E27FC236}">
                  <a16:creationId xmlns:a16="http://schemas.microsoft.com/office/drawing/2014/main" id="{C8DCFD4A-D62A-48E4-AD54-6B590643F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912"/>
              <a:ext cx="288" cy="79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74" name="Text Box 26">
              <a:extLst>
                <a:ext uri="{FF2B5EF4-FFF2-40B4-BE49-F238E27FC236}">
                  <a16:creationId xmlns:a16="http://schemas.microsoft.com/office/drawing/2014/main" id="{31FA05B3-23B3-4F72-BD07-AE4C6F20A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912"/>
              <a:ext cx="288" cy="79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**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/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30775" name="Line 27">
              <a:extLst>
                <a:ext uri="{FF2B5EF4-FFF2-40B4-BE49-F238E27FC236}">
                  <a16:creationId xmlns:a16="http://schemas.microsoft.com/office/drawing/2014/main" id="{892E47CB-E934-415B-9E0E-6E549258C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76" name="Line 28">
              <a:extLst>
                <a:ext uri="{FF2B5EF4-FFF2-40B4-BE49-F238E27FC236}">
                  <a16:creationId xmlns:a16="http://schemas.microsoft.com/office/drawing/2014/main" id="{8B50F052-2987-4CE8-85C2-0C71C0DD7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77" name="Line 29">
              <a:extLst>
                <a:ext uri="{FF2B5EF4-FFF2-40B4-BE49-F238E27FC236}">
                  <a16:creationId xmlns:a16="http://schemas.microsoft.com/office/drawing/2014/main" id="{DE074B28-DA01-4A65-8432-C6F2E4B29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78" name="Line 30">
              <a:extLst>
                <a:ext uri="{FF2B5EF4-FFF2-40B4-BE49-F238E27FC236}">
                  <a16:creationId xmlns:a16="http://schemas.microsoft.com/office/drawing/2014/main" id="{2D370437-CA5D-43D1-962A-60D6FD380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79" name="Line 31">
              <a:extLst>
                <a:ext uri="{FF2B5EF4-FFF2-40B4-BE49-F238E27FC236}">
                  <a16:creationId xmlns:a16="http://schemas.microsoft.com/office/drawing/2014/main" id="{3E7DAA6D-22B8-4AB0-9127-843972414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80" name="Line 32">
              <a:extLst>
                <a:ext uri="{FF2B5EF4-FFF2-40B4-BE49-F238E27FC236}">
                  <a16:creationId xmlns:a16="http://schemas.microsoft.com/office/drawing/2014/main" id="{F2C06BE7-39FA-4630-AA99-98A9D8FF5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81" name="Text Box 33">
              <a:extLst>
                <a:ext uri="{FF2B5EF4-FFF2-40B4-BE49-F238E27FC236}">
                  <a16:creationId xmlns:a16="http://schemas.microsoft.com/office/drawing/2014/main" id="{B12B7143-9619-4092-B7B0-608089F9A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1716"/>
              <a:ext cx="72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NS     OS</a:t>
              </a:r>
            </a:p>
          </p:txBody>
        </p:sp>
        <p:sp>
          <p:nvSpPr>
            <p:cNvPr id="30782" name="Text Box 34">
              <a:extLst>
                <a:ext uri="{FF2B5EF4-FFF2-40B4-BE49-F238E27FC236}">
                  <a16:creationId xmlns:a16="http://schemas.microsoft.com/office/drawing/2014/main" id="{3BEAB494-F723-4FC3-9BA8-69EAB1D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720"/>
              <a:ext cx="288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0729" name="Group 82">
            <a:extLst>
              <a:ext uri="{FF2B5EF4-FFF2-40B4-BE49-F238E27FC236}">
                <a16:creationId xmlns:a16="http://schemas.microsoft.com/office/drawing/2014/main" id="{DE33AA25-48C1-47CA-86BC-220D73884EF9}"/>
              </a:ext>
            </a:extLst>
          </p:cNvPr>
          <p:cNvGrpSpPr>
            <a:grpSpLocks/>
          </p:cNvGrpSpPr>
          <p:nvPr/>
        </p:nvGrpSpPr>
        <p:grpSpPr bwMode="auto">
          <a:xfrm>
            <a:off x="3676650" y="1628775"/>
            <a:ext cx="1616075" cy="2490788"/>
            <a:chOff x="3936" y="720"/>
            <a:chExt cx="960" cy="1168"/>
          </a:xfrm>
        </p:grpSpPr>
        <p:sp>
          <p:nvSpPr>
            <p:cNvPr id="30763" name="Text Box 61">
              <a:extLst>
                <a:ext uri="{FF2B5EF4-FFF2-40B4-BE49-F238E27FC236}">
                  <a16:creationId xmlns:a16="http://schemas.microsoft.com/office/drawing/2014/main" id="{59BD8D92-802C-4F40-90DB-C1FBBA276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912"/>
              <a:ext cx="288" cy="765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T1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64" name="Text Box 62">
              <a:extLst>
                <a:ext uri="{FF2B5EF4-FFF2-40B4-BE49-F238E27FC236}">
                  <a16:creationId xmlns:a16="http://schemas.microsoft.com/office/drawing/2014/main" id="{76342FEE-9D60-4735-8A5E-D60547FB0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912"/>
              <a:ext cx="290" cy="765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/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30765" name="Line 63">
              <a:extLst>
                <a:ext uri="{FF2B5EF4-FFF2-40B4-BE49-F238E27FC236}">
                  <a16:creationId xmlns:a16="http://schemas.microsoft.com/office/drawing/2014/main" id="{A1BAB5CB-C0EA-4DA9-8200-C06FAD727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66" name="Line 64">
              <a:extLst>
                <a:ext uri="{FF2B5EF4-FFF2-40B4-BE49-F238E27FC236}">
                  <a16:creationId xmlns:a16="http://schemas.microsoft.com/office/drawing/2014/main" id="{88CC137F-1813-46B3-B753-80AEF64E6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67" name="Line 65">
              <a:extLst>
                <a:ext uri="{FF2B5EF4-FFF2-40B4-BE49-F238E27FC236}">
                  <a16:creationId xmlns:a16="http://schemas.microsoft.com/office/drawing/2014/main" id="{7320BFF7-E070-4466-A68E-2D1AE6C38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68" name="Line 66">
              <a:extLst>
                <a:ext uri="{FF2B5EF4-FFF2-40B4-BE49-F238E27FC236}">
                  <a16:creationId xmlns:a16="http://schemas.microsoft.com/office/drawing/2014/main" id="{642530BD-C946-4691-A73E-2EA1D2B45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69" name="Line 67">
              <a:extLst>
                <a:ext uri="{FF2B5EF4-FFF2-40B4-BE49-F238E27FC236}">
                  <a16:creationId xmlns:a16="http://schemas.microsoft.com/office/drawing/2014/main" id="{F97DC2F9-3E3D-4DD7-B97C-2D86E54EF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70" name="Line 68">
              <a:extLst>
                <a:ext uri="{FF2B5EF4-FFF2-40B4-BE49-F238E27FC236}">
                  <a16:creationId xmlns:a16="http://schemas.microsoft.com/office/drawing/2014/main" id="{81FA3AEE-96E2-4383-AAD1-1784789C6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71" name="Text Box 69">
              <a:extLst>
                <a:ext uri="{FF2B5EF4-FFF2-40B4-BE49-F238E27FC236}">
                  <a16:creationId xmlns:a16="http://schemas.microsoft.com/office/drawing/2014/main" id="{4A80338E-B4CE-414B-B443-63F0C7752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716"/>
              <a:ext cx="72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2" name="Text Box 70">
              <a:extLst>
                <a:ext uri="{FF2B5EF4-FFF2-40B4-BE49-F238E27FC236}">
                  <a16:creationId xmlns:a16="http://schemas.microsoft.com/office/drawing/2014/main" id="{F61C3FCD-4FCD-46C6-834E-FBE0C7B40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720"/>
              <a:ext cx="28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30730" name="Group 96">
            <a:extLst>
              <a:ext uri="{FF2B5EF4-FFF2-40B4-BE49-F238E27FC236}">
                <a16:creationId xmlns:a16="http://schemas.microsoft.com/office/drawing/2014/main" id="{6A837F90-CBCB-4860-92B3-FF1C30C8F44E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4368800"/>
            <a:ext cx="1739900" cy="2286000"/>
            <a:chOff x="4896" y="720"/>
            <a:chExt cx="960" cy="1186"/>
          </a:xfrm>
        </p:grpSpPr>
        <p:sp>
          <p:nvSpPr>
            <p:cNvPr id="30753" name="Text Box 97">
              <a:extLst>
                <a:ext uri="{FF2B5EF4-FFF2-40B4-BE49-F238E27FC236}">
                  <a16:creationId xmlns:a16="http://schemas.microsoft.com/office/drawing/2014/main" id="{F3A85156-CBFC-4C2F-889B-D72EA4B74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912"/>
              <a:ext cx="288" cy="84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30754" name="Text Box 98">
              <a:extLst>
                <a:ext uri="{FF2B5EF4-FFF2-40B4-BE49-F238E27FC236}">
                  <a16:creationId xmlns:a16="http://schemas.microsoft.com/office/drawing/2014/main" id="{D7D8510A-F08E-44F1-8649-7676D1755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912"/>
              <a:ext cx="288" cy="84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30755" name="Line 99">
              <a:extLst>
                <a:ext uri="{FF2B5EF4-FFF2-40B4-BE49-F238E27FC236}">
                  <a16:creationId xmlns:a16="http://schemas.microsoft.com/office/drawing/2014/main" id="{4F643EBD-E8A0-4C26-B4CA-581A24285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56" name="Line 100">
              <a:extLst>
                <a:ext uri="{FF2B5EF4-FFF2-40B4-BE49-F238E27FC236}">
                  <a16:creationId xmlns:a16="http://schemas.microsoft.com/office/drawing/2014/main" id="{1EABE122-55B8-4FFC-A9C9-140777E34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57" name="Line 101">
              <a:extLst>
                <a:ext uri="{FF2B5EF4-FFF2-40B4-BE49-F238E27FC236}">
                  <a16:creationId xmlns:a16="http://schemas.microsoft.com/office/drawing/2014/main" id="{D8F77946-D6D6-4262-A00E-AB107C9DA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58" name="Line 102">
              <a:extLst>
                <a:ext uri="{FF2B5EF4-FFF2-40B4-BE49-F238E27FC236}">
                  <a16:creationId xmlns:a16="http://schemas.microsoft.com/office/drawing/2014/main" id="{4703DF43-95CF-4716-8453-E9EA25B62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59" name="Line 103">
              <a:extLst>
                <a:ext uri="{FF2B5EF4-FFF2-40B4-BE49-F238E27FC236}">
                  <a16:creationId xmlns:a16="http://schemas.microsoft.com/office/drawing/2014/main" id="{0B7D2EC8-25CA-4D93-A4F7-090ED6705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60" name="Line 104">
              <a:extLst>
                <a:ext uri="{FF2B5EF4-FFF2-40B4-BE49-F238E27FC236}">
                  <a16:creationId xmlns:a16="http://schemas.microsoft.com/office/drawing/2014/main" id="{E7630D86-A406-4C56-9EAC-2EC4ED30F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61" name="Text Box 105">
              <a:extLst>
                <a:ext uri="{FF2B5EF4-FFF2-40B4-BE49-F238E27FC236}">
                  <a16:creationId xmlns:a16="http://schemas.microsoft.com/office/drawing/2014/main" id="{C028506E-19B0-4928-A463-F36CD60C6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1716"/>
              <a:ext cx="72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62" name="Text Box 106">
              <a:extLst>
                <a:ext uri="{FF2B5EF4-FFF2-40B4-BE49-F238E27FC236}">
                  <a16:creationId xmlns:a16="http://schemas.microsoft.com/office/drawing/2014/main" id="{9CF3526D-B157-4B54-B670-B31BE3F9C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720"/>
              <a:ext cx="28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</p:grpSp>
      <p:grpSp>
        <p:nvGrpSpPr>
          <p:cNvPr id="30731" name="Group 107">
            <a:extLst>
              <a:ext uri="{FF2B5EF4-FFF2-40B4-BE49-F238E27FC236}">
                <a16:creationId xmlns:a16="http://schemas.microsoft.com/office/drawing/2014/main" id="{F30234F2-37AF-42CA-8148-912B8BED525E}"/>
              </a:ext>
            </a:extLst>
          </p:cNvPr>
          <p:cNvGrpSpPr>
            <a:grpSpLocks/>
          </p:cNvGrpSpPr>
          <p:nvPr/>
        </p:nvGrpSpPr>
        <p:grpSpPr bwMode="auto">
          <a:xfrm>
            <a:off x="5532438" y="4398963"/>
            <a:ext cx="1703387" cy="2198687"/>
            <a:chOff x="4896" y="720"/>
            <a:chExt cx="960" cy="1195"/>
          </a:xfrm>
        </p:grpSpPr>
        <p:sp>
          <p:nvSpPr>
            <p:cNvPr id="30743" name="Text Box 108">
              <a:extLst>
                <a:ext uri="{FF2B5EF4-FFF2-40B4-BE49-F238E27FC236}">
                  <a16:creationId xmlns:a16="http://schemas.microsoft.com/office/drawing/2014/main" id="{1292BA4B-7018-4E37-9793-AD27B3FB9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912"/>
              <a:ext cx="288" cy="88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T3</a:t>
              </a:r>
            </a:p>
          </p:txBody>
        </p:sp>
        <p:sp>
          <p:nvSpPr>
            <p:cNvPr id="30744" name="Text Box 109">
              <a:extLst>
                <a:ext uri="{FF2B5EF4-FFF2-40B4-BE49-F238E27FC236}">
                  <a16:creationId xmlns:a16="http://schemas.microsoft.com/office/drawing/2014/main" id="{2448E184-5EC9-4E17-992A-BD9D356C9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912"/>
              <a:ext cx="288" cy="88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30745" name="Line 110">
              <a:extLst>
                <a:ext uri="{FF2B5EF4-FFF2-40B4-BE49-F238E27FC236}">
                  <a16:creationId xmlns:a16="http://schemas.microsoft.com/office/drawing/2014/main" id="{01A8A415-5D50-43BF-B992-CF9AC1B81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46" name="Line 111">
              <a:extLst>
                <a:ext uri="{FF2B5EF4-FFF2-40B4-BE49-F238E27FC236}">
                  <a16:creationId xmlns:a16="http://schemas.microsoft.com/office/drawing/2014/main" id="{70F35A92-1DD5-4D81-94BA-8BA79AB2E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47" name="Line 112">
              <a:extLst>
                <a:ext uri="{FF2B5EF4-FFF2-40B4-BE49-F238E27FC236}">
                  <a16:creationId xmlns:a16="http://schemas.microsoft.com/office/drawing/2014/main" id="{C1A01BCC-2333-4392-8F37-AB7E78E42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48" name="Line 113">
              <a:extLst>
                <a:ext uri="{FF2B5EF4-FFF2-40B4-BE49-F238E27FC236}">
                  <a16:creationId xmlns:a16="http://schemas.microsoft.com/office/drawing/2014/main" id="{D09A04C6-25C7-4DAA-A5DB-09591C738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518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49" name="Line 114">
              <a:extLst>
                <a:ext uri="{FF2B5EF4-FFF2-40B4-BE49-F238E27FC236}">
                  <a16:creationId xmlns:a16="http://schemas.microsoft.com/office/drawing/2014/main" id="{6A64C8A6-565C-4CD8-BB27-E9CA7F42A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314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50" name="Line 115">
              <a:extLst>
                <a:ext uri="{FF2B5EF4-FFF2-40B4-BE49-F238E27FC236}">
                  <a16:creationId xmlns:a16="http://schemas.microsoft.com/office/drawing/2014/main" id="{7697B77C-7FB6-449F-9387-DE4CBF5CF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116"/>
              <a:ext cx="28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751" name="Text Box 116">
              <a:extLst>
                <a:ext uri="{FF2B5EF4-FFF2-40B4-BE49-F238E27FC236}">
                  <a16:creationId xmlns:a16="http://schemas.microsoft.com/office/drawing/2014/main" id="{1E73200E-0275-48F9-BB85-E618AEBA4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" y="1715"/>
              <a:ext cx="7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52" name="Text Box 117">
              <a:extLst>
                <a:ext uri="{FF2B5EF4-FFF2-40B4-BE49-F238E27FC236}">
                  <a16:creationId xmlns:a16="http://schemas.microsoft.com/office/drawing/2014/main" id="{B77BC06E-F254-4445-94FA-80ABD8772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8" y="720"/>
              <a:ext cx="28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</a:rPr>
                <a:t>;</a:t>
              </a:r>
            </a:p>
          </p:txBody>
        </p:sp>
      </p:grpSp>
      <p:sp>
        <p:nvSpPr>
          <p:cNvPr id="30732" name="Text Box 118">
            <a:extLst>
              <a:ext uri="{FF2B5EF4-FFF2-40B4-BE49-F238E27FC236}">
                <a16:creationId xmlns:a16="http://schemas.microsoft.com/office/drawing/2014/main" id="{1747F8FC-31AD-4350-B2CA-746F37D54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6302375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return( T3)</a:t>
            </a:r>
          </a:p>
        </p:txBody>
      </p:sp>
      <p:sp>
        <p:nvSpPr>
          <p:cNvPr id="30733" name="AutoShape 120">
            <a:extLst>
              <a:ext uri="{FF2B5EF4-FFF2-40B4-BE49-F238E27FC236}">
                <a16:creationId xmlns:a16="http://schemas.microsoft.com/office/drawing/2014/main" id="{49E95C3E-ED6C-4C95-8FB8-1413CF406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781300"/>
            <a:ext cx="381000" cy="2698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4" name="AutoShape 121">
            <a:extLst>
              <a:ext uri="{FF2B5EF4-FFF2-40B4-BE49-F238E27FC236}">
                <a16:creationId xmlns:a16="http://schemas.microsoft.com/office/drawing/2014/main" id="{BEB16DF7-BF4F-4F10-9DB1-0EF0CDB0C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2781300"/>
            <a:ext cx="381000" cy="2698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5" name="Text Box 126">
            <a:extLst>
              <a:ext uri="{FF2B5EF4-FFF2-40B4-BE49-F238E27FC236}">
                <a16:creationId xmlns:a16="http://schemas.microsoft.com/office/drawing/2014/main" id="{FED57329-D809-4516-873D-963309AB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3716338"/>
            <a:ext cx="122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B**C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T1</a:t>
            </a:r>
          </a:p>
        </p:txBody>
      </p:sp>
      <p:sp>
        <p:nvSpPr>
          <p:cNvPr id="30736" name="Text Box 127">
            <a:extLst>
              <a:ext uri="{FF2B5EF4-FFF2-40B4-BE49-F238E27FC236}">
                <a16:creationId xmlns:a16="http://schemas.microsoft.com/office/drawing/2014/main" id="{9DE89B32-A034-4276-A387-A29CBEB81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717925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A/T1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T2</a:t>
            </a:r>
          </a:p>
        </p:txBody>
      </p:sp>
      <p:sp>
        <p:nvSpPr>
          <p:cNvPr id="30737" name="Text Box 128">
            <a:extLst>
              <a:ext uri="{FF2B5EF4-FFF2-40B4-BE49-F238E27FC236}">
                <a16:creationId xmlns:a16="http://schemas.microsoft.com/office/drawing/2014/main" id="{64960D7D-0B02-4789-BB13-31A646E0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6375400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T2+D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T3</a:t>
            </a:r>
          </a:p>
        </p:txBody>
      </p:sp>
      <p:sp>
        <p:nvSpPr>
          <p:cNvPr id="30738" name="AutoShape 130">
            <a:extLst>
              <a:ext uri="{FF2B5EF4-FFF2-40B4-BE49-F238E27FC236}">
                <a16:creationId xmlns:a16="http://schemas.microsoft.com/office/drawing/2014/main" id="{8B6E970C-003A-4E4D-9356-49AFF6196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2781300"/>
            <a:ext cx="381000" cy="2698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9" name="AutoShape 131">
            <a:extLst>
              <a:ext uri="{FF2B5EF4-FFF2-40B4-BE49-F238E27FC236}">
                <a16:creationId xmlns:a16="http://schemas.microsoft.com/office/drawing/2014/main" id="{82D30615-B9C1-4B4F-91F9-FFEE49E02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157788"/>
            <a:ext cx="381000" cy="2698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0" name="AutoShape 132">
            <a:extLst>
              <a:ext uri="{FF2B5EF4-FFF2-40B4-BE49-F238E27FC236}">
                <a16:creationId xmlns:a16="http://schemas.microsoft.com/office/drawing/2014/main" id="{70E44B78-B3C7-4873-859D-DD5C6A510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157788"/>
            <a:ext cx="381000" cy="2698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1" name="AutoShape 133">
            <a:extLst>
              <a:ext uri="{FF2B5EF4-FFF2-40B4-BE49-F238E27FC236}">
                <a16:creationId xmlns:a16="http://schemas.microsoft.com/office/drawing/2014/main" id="{6E1F7F91-DAA3-44ED-9C21-54023BAE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5170488"/>
            <a:ext cx="381000" cy="269875"/>
          </a:xfrm>
          <a:prstGeom prst="rightArrow">
            <a:avLst>
              <a:gd name="adj1" fmla="val 50000"/>
              <a:gd name="adj2" fmla="val 35294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2" name="Freeform 135">
            <a:extLst>
              <a:ext uri="{FF2B5EF4-FFF2-40B4-BE49-F238E27FC236}">
                <a16:creationId xmlns:a16="http://schemas.microsoft.com/office/drawing/2014/main" id="{CF6ABB4B-3C1B-4D31-8F06-6F8BF1EEB858}"/>
              </a:ext>
            </a:extLst>
          </p:cNvPr>
          <p:cNvSpPr>
            <a:spLocks/>
          </p:cNvSpPr>
          <p:nvPr/>
        </p:nvSpPr>
        <p:spPr bwMode="auto">
          <a:xfrm>
            <a:off x="827088" y="3141663"/>
            <a:ext cx="6985000" cy="298810"/>
          </a:xfrm>
          <a:custGeom>
            <a:avLst/>
            <a:gdLst>
              <a:gd name="T0" fmla="*/ 2147483646 w 4030"/>
              <a:gd name="T1" fmla="*/ 0 h 1315"/>
              <a:gd name="T2" fmla="*/ 2147483646 w 4030"/>
              <a:gd name="T3" fmla="*/ 2147483646 h 1315"/>
              <a:gd name="T4" fmla="*/ 2147483646 w 4030"/>
              <a:gd name="T5" fmla="*/ 2147483646 h 1315"/>
              <a:gd name="T6" fmla="*/ 2147483646 w 4030"/>
              <a:gd name="T7" fmla="*/ 2147483646 h 1315"/>
              <a:gd name="T8" fmla="*/ 2147483646 w 4030"/>
              <a:gd name="T9" fmla="*/ 2147483646 h 1315"/>
              <a:gd name="T10" fmla="*/ 2147483646 w 4030"/>
              <a:gd name="T11" fmla="*/ 2147483646 h 1315"/>
              <a:gd name="T12" fmla="*/ 2147483646 w 4030"/>
              <a:gd name="T13" fmla="*/ 2147483646 h 1315"/>
              <a:gd name="T14" fmla="*/ 2147483646 w 4030"/>
              <a:gd name="T15" fmla="*/ 2147483646 h 13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30"/>
              <a:gd name="T25" fmla="*/ 0 h 1315"/>
              <a:gd name="T26" fmla="*/ 4030 w 4030"/>
              <a:gd name="T27" fmla="*/ 1315 h 131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30" h="1315">
                <a:moveTo>
                  <a:pt x="3841" y="0"/>
                </a:moveTo>
                <a:cubicBezTo>
                  <a:pt x="3897" y="72"/>
                  <a:pt x="3954" y="144"/>
                  <a:pt x="3977" y="227"/>
                </a:cubicBezTo>
                <a:cubicBezTo>
                  <a:pt x="4000" y="310"/>
                  <a:pt x="4030" y="431"/>
                  <a:pt x="3977" y="499"/>
                </a:cubicBezTo>
                <a:cubicBezTo>
                  <a:pt x="3924" y="567"/>
                  <a:pt x="3969" y="605"/>
                  <a:pt x="3659" y="635"/>
                </a:cubicBezTo>
                <a:cubicBezTo>
                  <a:pt x="3349" y="665"/>
                  <a:pt x="2669" y="665"/>
                  <a:pt x="2117" y="680"/>
                </a:cubicBezTo>
                <a:cubicBezTo>
                  <a:pt x="1565" y="695"/>
                  <a:pt x="696" y="666"/>
                  <a:pt x="348" y="726"/>
                </a:cubicBezTo>
                <a:cubicBezTo>
                  <a:pt x="0" y="786"/>
                  <a:pt x="53" y="945"/>
                  <a:pt x="30" y="1043"/>
                </a:cubicBezTo>
                <a:cubicBezTo>
                  <a:pt x="7" y="1141"/>
                  <a:pt x="182" y="1270"/>
                  <a:pt x="212" y="131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5" name="Rectangle 2">
            <a:extLst>
              <a:ext uri="{FF2B5EF4-FFF2-40B4-BE49-F238E27FC236}">
                <a16:creationId xmlns:a16="http://schemas.microsoft.com/office/drawing/2014/main" id="{CC3EC6CC-95E3-49E6-8EEC-260CDC914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数据结构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3.4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栈与队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先进半导体制程课程-1</Template>
  <TotalTime>26427</TotalTime>
  <Words>3508</Words>
  <Application>Microsoft Office PowerPoint</Application>
  <PresentationFormat>全屏显示(4:3)</PresentationFormat>
  <Paragraphs>812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Bookman</vt:lpstr>
      <vt:lpstr>黑体</vt:lpstr>
      <vt:lpstr>华文宋体</vt:lpstr>
      <vt:lpstr>华文中宋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The Hong Kong 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Computing</dc:title>
  <dc:creator>Department of Computing</dc:creator>
  <cp:lastModifiedBy>zhanglei</cp:lastModifiedBy>
  <cp:revision>1075</cp:revision>
  <dcterms:created xsi:type="dcterms:W3CDTF">1999-12-08T03:20:02Z</dcterms:created>
  <dcterms:modified xsi:type="dcterms:W3CDTF">2023-05-18T10:35:21Z</dcterms:modified>
</cp:coreProperties>
</file>