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27" r:id="rId1"/>
  </p:sldMasterIdLst>
  <p:notesMasterIdLst>
    <p:notesMasterId r:id="rId38"/>
  </p:notesMasterIdLst>
  <p:handoutMasterIdLst>
    <p:handoutMasterId r:id="rId39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94" r:id="rId11"/>
    <p:sldId id="292" r:id="rId12"/>
    <p:sldId id="268" r:id="rId13"/>
    <p:sldId id="29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FF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93197" autoAdjust="0"/>
  </p:normalViewPr>
  <p:slideViewPr>
    <p:cSldViewPr>
      <p:cViewPr varScale="1">
        <p:scale>
          <a:sx n="112" d="100"/>
          <a:sy n="112" d="100"/>
        </p:scale>
        <p:origin x="12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83BC46B-792B-4449-8E70-E898F3B73C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BACB586-F8D0-4E0B-BF7C-F54A7B8D8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EC41FF0-7043-4B90-BFB9-E33D381C27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BE2615A4-D6D9-4B81-BC23-9E55286261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382E6AC3-F269-4E00-BEEF-CBFB3154E2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D45DC4-6BF8-4CBC-AFEE-43A5C9913D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A50444-BA5F-4E41-B8A1-07EBAF1B3F5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67EDD777-99DA-4BF7-8DED-C80971D77B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E8D6D71-6C8D-46EF-B15C-9475306A549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EEEDA9-8F92-4D6C-AEA9-6471050E15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B9055B8-F3CE-409E-A2E9-462616CEC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 smtClean="0"/>
            </a:lvl1pPr>
          </a:lstStyle>
          <a:p>
            <a:pPr>
              <a:defRPr/>
            </a:pPr>
            <a:fld id="{795F830E-AE2E-4F09-8AA5-0578A33F1F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08CEABF-38E0-49E8-82C1-8D415EDC9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97C2C732-6D28-4388-9C0E-2F608B75ACAE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6B8E684-D1A8-4BB6-8AFB-C10F9A88B7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3C8119C-C7CD-4EDB-93C0-3B175C6C8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0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84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503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023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146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DCDCDC3-89AF-4BEE-AC3E-0624D10F7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33732515-8DA7-48C7-A1C8-683FD8587E54}" type="slidenum">
              <a:rPr lang="zh-CN" altLang="en-US" sz="1200"/>
              <a:pPr algn="r"/>
              <a:t>20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615E0F0-BD11-4F9A-BFBF-693B03A8B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0590245-1591-4EDF-BDC7-F18BA27E7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647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401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18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DB76A29-96EF-40E8-B927-3327568C4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6566EEFD-1CFB-4D56-9FC0-81F68C8D65B6}" type="slidenum">
              <a:rPr lang="zh-CN" altLang="en-US" sz="1200"/>
              <a:pPr algn="r"/>
              <a:t>25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1C0500A-C41F-46DE-B027-FFDD248B1C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107B509-2CA8-44E5-9DBD-998263883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5745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位系统 最大寻址</a:t>
            </a:r>
            <a:r>
              <a:rPr lang="en-US" altLang="zh-CN" dirty="0"/>
              <a:t>4G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位系统</a:t>
            </a:r>
            <a:r>
              <a:rPr lang="en-US" altLang="zh-CN" dirty="0"/>
              <a:t>-16T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87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分页：页</a:t>
            </a:r>
            <a:r>
              <a:rPr lang="en-US" altLang="zh-CN" dirty="0"/>
              <a:t>page</a:t>
            </a:r>
            <a:r>
              <a:rPr lang="zh-CN" altLang="en-US" dirty="0"/>
              <a:t>是划分的基本单元。</a:t>
            </a:r>
            <a:endParaRPr lang="en-US" altLang="zh-CN" dirty="0"/>
          </a:p>
          <a:p>
            <a:r>
              <a:rPr lang="en-US" altLang="zh-CN" dirty="0"/>
              <a:t>512</a:t>
            </a:r>
            <a:r>
              <a:rPr lang="zh-CN" altLang="en-US" dirty="0"/>
              <a:t>个字节</a:t>
            </a:r>
            <a:r>
              <a:rPr lang="en-US" altLang="zh-CN" dirty="0"/>
              <a:t>=2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次方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611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PMT</a:t>
            </a:r>
            <a:r>
              <a:rPr lang="zh-CN" altLang="en-US" dirty="0"/>
              <a:t>：页是分散的。进程作业访问某个虚拟地址时，如何找到页，页在不在内存。需要</a:t>
            </a:r>
            <a:r>
              <a:rPr lang="en-US" altLang="zh-CN" dirty="0"/>
              <a:t>PMT</a:t>
            </a:r>
            <a:r>
              <a:rPr lang="zh-CN" altLang="en-US" dirty="0"/>
              <a:t>管理。</a:t>
            </a:r>
            <a:endParaRPr lang="en-US" altLang="zh-CN" dirty="0"/>
          </a:p>
          <a:p>
            <a:r>
              <a:rPr lang="zh-CN" altLang="en-US" dirty="0"/>
              <a:t>页架号：类似于图书架子，是页的容器。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8540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页架号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811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708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267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上述为分页存储。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171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这个分段是用户角度进行划分，具有逻辑性，大小不固定。而分页则是系统根据</a:t>
            </a:r>
            <a:r>
              <a:rPr lang="en-US" altLang="zh-CN" dirty="0"/>
              <a:t>2</a:t>
            </a:r>
            <a:r>
              <a:rPr lang="zh-CN" altLang="en-US" dirty="0"/>
              <a:t>的几次幂进行划分，是固定大小。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59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分段共享更容易。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00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4ABD4C74-B648-4D3C-831E-26B6E1AC8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055998E-DCBD-4648-A9E8-715BC1D01FF3}" type="slidenum">
              <a:rPr lang="zh-CN" altLang="en-US" sz="1200"/>
              <a:pPr algn="r"/>
              <a:t>36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C9E5DA4-602D-49A8-96EF-2240CF798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C184D27-F5DA-4678-AEA2-534D3CD4E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60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915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081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FB5959A-40B5-46F7-993B-4677A5F9B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CF25D3DD-98BC-45C1-8D53-12E7EC13DB38}" type="slidenum">
              <a:rPr lang="zh-CN" altLang="en-US" sz="1200"/>
              <a:pPr algn="r"/>
              <a:t>9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B5DB312-69E7-4013-8F40-8F73FEAD0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C9CACD4-02AD-4865-85BD-E0B00FCD9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0E1A0C2-6DD6-4C02-BD56-48EF7BC773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13A93536-29B6-4020-BFFE-EC9003114D2A}" type="slidenum">
              <a:rPr lang="zh-CN" altLang="en-US" sz="1200"/>
              <a:pPr algn="r"/>
              <a:t>10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956F290-A64E-48D2-B349-F63537AC9D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4C01523-D3A0-4A71-A523-168AE504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61CE514-1F21-43FF-A758-D9FE5BAD8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A143110C-95B8-44AA-9A77-39AEBD22850A}" type="slidenum">
              <a:rPr lang="zh-CN" altLang="en-US" sz="1200"/>
              <a:pPr algn="r"/>
              <a:t>12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7E380A4-2106-4B7C-A27D-14D3C8520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652EDCE-8ED8-4F4D-84FC-57EE68529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5F830E-AE2E-4F09-8AA5-0578A33F1FA6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99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dd9.tif">
            <a:extLst>
              <a:ext uri="{FF2B5EF4-FFF2-40B4-BE49-F238E27FC236}">
                <a16:creationId xmlns:a16="http://schemas.microsoft.com/office/drawing/2014/main" id="{70D6C06A-FB4C-4844-BB70-BC97F214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9C710-B49E-4E68-A3A6-9A3CC3E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9923D3-1947-43E6-BB0C-1801652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EAC5D6-4199-49F9-90B7-E64931E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BBC5C-DAE4-4329-9D5D-FB4A5AAB3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36564"/>
            <a:ext cx="1639337" cy="1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854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25C3-328A-47C6-8AB8-AD9B9E0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9E67-9F39-491F-A5CC-30E6ED9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FC24-FBA5-4EFB-87B6-F2A8FEF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ED33D-C9AC-4275-9DE8-0DDA47473E34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26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4744-11B4-49A0-8968-E7E528C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185F-5EA8-45BF-AE70-10E784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89A-734A-4962-B35D-74C1D9C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C048D-06CD-45CF-AAEB-3510DEADE226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2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7950" y="1125538"/>
            <a:ext cx="4351338" cy="5589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352925" cy="5589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4736E-DC87-4E42-B4E6-555593FD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2BA3C-D0E6-4249-9526-9155D9F0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7D6A4-AB4C-4A43-9FF9-934C6540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9613" y="6481763"/>
            <a:ext cx="1905000" cy="223837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57788D-4F88-4E24-90EF-9C41DB6A7135}" type="slidenum">
              <a:rPr lang="zh-CN" altLang="en-US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0294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213" y="1101725"/>
            <a:ext cx="4419600" cy="5476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1213" y="1101725"/>
            <a:ext cx="4421187" cy="2662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1213" y="3916363"/>
            <a:ext cx="4421187" cy="26622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5DF4CC5-BE28-4A4B-9DD8-157139FB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89D644F-8802-4E15-87D9-C321F904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8F66741-98E2-4C4B-BEAD-66C9C5A3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915B44-F03B-4689-A656-8FF1219ECE8C}" type="slidenum">
              <a:rPr lang="zh-CN" altLang="en-US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7815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dd6.tif">
            <a:extLst>
              <a:ext uri="{FF2B5EF4-FFF2-40B4-BE49-F238E27FC236}">
                <a16:creationId xmlns:a16="http://schemas.microsoft.com/office/drawing/2014/main" id="{9EC87CC6-7892-4564-B569-533D6C0A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089D8E-7584-4543-8BBA-4F58159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203C7D-D42A-4F6A-AF71-A3103B7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D3A6C-4152-42F8-A90B-101E4EF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0CBFB-2B8C-4E52-8584-7C32176CFEF0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4CD46-7314-4FC1-834A-B50027209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" y="215281"/>
            <a:ext cx="834866" cy="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58CC-1566-46B3-9766-9ABC23E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9635-6980-4F51-91F5-9EE5A626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1B84-0F45-4A9B-B17C-B2225F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87D59-42EF-4D92-87B1-8534DA21748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A7F253-E778-4BE8-9B9F-A42A97F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A25BDE-EB94-455F-8B06-0EB7E13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6D2C24-AE62-4B62-B825-5C8C4C55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D0956-0BC9-404F-8398-66CA633DCDF9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B0C21D-1CE6-4CEF-9A82-01CDFE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F5FA2-B659-4746-B55A-A651CDF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0D8AEF-BDE5-472B-B6BF-76D525E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6D480-9B20-4D42-993F-9A794E34E1E0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4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8FDAB9-1ED7-4DD1-A4A4-1D24C9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5F6F-2E96-4232-8CAB-463C046B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FAC8-2BF4-4D75-AF43-81FE428B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A7D5D2-9CBF-4B28-8BF3-12189D6DF5F1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8C6B3A-40A7-4D7B-8CE9-D08B832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660B09-68E6-48E5-A5E4-B5EA02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8E6177-D4A4-422B-9A91-7BFD4FF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46DB9-68A2-41E7-956B-5F78B5535EA2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0A9CE8-89DD-437E-9BFD-797D32A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960E38-2F4F-4294-A4E1-30B060E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D5EC0B-BFBF-4FBB-8114-2C037E5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16A26-3D50-46DA-9850-9E578214E5FC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B3F2729-F396-472B-AAA6-4124C6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5FF19B-C61B-41B9-981A-3EAF6D7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6430EB-61F1-402B-BE62-236476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2F641-93E2-4A1F-B15C-83104736EB37}" type="slidenum">
              <a:rPr lang="zh-CN" altLang="en-US" smtClean="0"/>
              <a:pPr>
                <a:defRPr/>
              </a:p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0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110898-B060-4208-9FCC-492E41435D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39ECB9-7879-45B2-89D2-F000E6F49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423F-A8B2-4BF1-8E15-0987463E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58EC7-C9F9-4A52-991F-642E88B9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E6C7-2A10-4E28-91FF-F3821A7C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C7E75A5-444E-40F1-A8A2-C7070A29037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37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  <p:sldLayoutId id="2147484240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74B8A483-D9E3-4586-A212-A3C02A215C76}"/>
              </a:ext>
            </a:extLst>
          </p:cNvPr>
          <p:cNvSpPr txBox="1">
            <a:spLocks/>
          </p:cNvSpPr>
          <p:nvPr/>
        </p:nvSpPr>
        <p:spPr bwMode="auto">
          <a:xfrm>
            <a:off x="107504" y="1844824"/>
            <a:ext cx="9142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6000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计算机软件技术基础</a:t>
            </a:r>
            <a:endParaRPr lang="zh-CN" altLang="en-US" sz="6000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6F7E48E-401B-4829-B010-DC04FBB955F4}"/>
              </a:ext>
            </a:extLst>
          </p:cNvPr>
          <p:cNvSpPr txBox="1">
            <a:spLocks/>
          </p:cNvSpPr>
          <p:nvPr/>
        </p:nvSpPr>
        <p:spPr bwMode="auto">
          <a:xfrm>
            <a:off x="1403648" y="4005263"/>
            <a:ext cx="640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张磊 （机械电子研究所）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东北大学机械工程与自动化学院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zhanglei@me.neu.edu.cn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F86F32B-A65B-483E-9463-C2D831F8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86" y="232440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智能制造系</a:t>
            </a:r>
            <a:endParaRPr lang="en-US" altLang="zh-CN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ED663022-D9A7-41DB-B932-12E42E6FA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69379"/>
            <a:ext cx="8940800" cy="56880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的特性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并发性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62063" lvl="2">
              <a:lnSpc>
                <a:spcPct val="90000"/>
              </a:lnSpc>
              <a:spcBef>
                <a:spcPts val="24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CPU、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外设同一时间为多个作业程序服务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共享性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62063" lvl="2">
              <a:lnSpc>
                <a:spcPct val="90000"/>
              </a:lnSpc>
              <a:spcBef>
                <a:spcPts val="24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信息和资源的共享，包括：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CPU、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内存、外设等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不确定性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62063" lvl="2">
              <a:lnSpc>
                <a:spcPct val="90000"/>
              </a:lnSpc>
              <a:spcBef>
                <a:spcPts val="24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相对而言，计算结果是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确定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的，计算过程是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不确定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62063" lvl="2">
              <a:lnSpc>
                <a:spcPct val="120000"/>
              </a:lnSpc>
              <a:spcBef>
                <a:spcPts val="24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多道程序在运行中，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何时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申请资源、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何时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会有错误发生、外设</a:t>
            </a: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何时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发出中断申请等都是不确定的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E9CEB1C6-D896-44CE-A512-0F2C8094C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ABC8F-9BD6-4A6A-B24F-EC70161C88F7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A4ECC8-E7C3-48B1-9927-B8BB9DA81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 descr="2000008904-1">
            <a:extLst>
              <a:ext uri="{FF2B5EF4-FFF2-40B4-BE49-F238E27FC236}">
                <a16:creationId xmlns:a16="http://schemas.microsoft.com/office/drawing/2014/main" id="{55AEB677-2E65-4720-A13C-34EE4333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48768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ED0E07F-41E3-4614-B129-44FB0DB8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5F6291A5-D0B9-4E92-94C0-7FA64008E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5438" y="1124297"/>
            <a:ext cx="8567737" cy="4752975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memory）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是指主存储器（内存）资源的管理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管理如何分配内存给作业，用以存储数据和相应的程序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主要解决多道程序在内存如何分配而互不冲突、不被破坏的问题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存储管理的分类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对实际存在的存储器硬件进行管理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把外存储器的一部分和实际的存储器放在一起进行管理，实现存储空间的扩大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90000"/>
              </a:lnSpc>
              <a:spcBef>
                <a:spcPct val="250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存储器的分级结构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高速缓冲存储器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主存储器（内存）</a:t>
            </a:r>
          </a:p>
          <a:p>
            <a:pPr marL="862013" lvl="1">
              <a:lnSpc>
                <a:spcPct val="90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外部存储器</a:t>
            </a:r>
          </a:p>
        </p:txBody>
      </p:sp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F8AD4213-5403-4AB3-A175-743D417DE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F799A7-ED83-4AED-8D7D-EBE923BAB64D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2773" name="Group 14">
            <a:extLst>
              <a:ext uri="{FF2B5EF4-FFF2-40B4-BE49-F238E27FC236}">
                <a16:creationId xmlns:a16="http://schemas.microsoft.com/office/drawing/2014/main" id="{4332E977-7E1D-4C92-98C7-78D149ADCDAA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934222"/>
            <a:ext cx="3962400" cy="2636837"/>
            <a:chOff x="2928" y="2448"/>
            <a:chExt cx="2496" cy="1661"/>
          </a:xfrm>
        </p:grpSpPr>
        <p:sp>
          <p:nvSpPr>
            <p:cNvPr id="32780" name="Text Box 4">
              <a:extLst>
                <a:ext uri="{FF2B5EF4-FFF2-40B4-BE49-F238E27FC236}">
                  <a16:creationId xmlns:a16="http://schemas.microsoft.com/office/drawing/2014/main" id="{4E1D269B-6FEE-498F-BAF2-F3F219F4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48"/>
              <a:ext cx="864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高速缓存</a:t>
              </a:r>
            </a:p>
          </p:txBody>
        </p:sp>
        <p:sp>
          <p:nvSpPr>
            <p:cNvPr id="32781" name="Text Box 5">
              <a:extLst>
                <a:ext uri="{FF2B5EF4-FFF2-40B4-BE49-F238E27FC236}">
                  <a16:creationId xmlns:a16="http://schemas.microsoft.com/office/drawing/2014/main" id="{985F703C-A1A1-448E-BE80-C4C7EAD69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24"/>
              <a:ext cx="864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</a:t>
              </a:r>
            </a:p>
          </p:txBody>
        </p:sp>
        <p:sp>
          <p:nvSpPr>
            <p:cNvPr id="32782" name="Text Box 6">
              <a:extLst>
                <a:ext uri="{FF2B5EF4-FFF2-40B4-BE49-F238E27FC236}">
                  <a16:creationId xmlns:a16="http://schemas.microsoft.com/office/drawing/2014/main" id="{392BFA65-1269-43A4-85F9-68BA8181C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00"/>
              <a:ext cx="864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外存</a:t>
              </a:r>
            </a:p>
          </p:txBody>
        </p:sp>
        <p:sp>
          <p:nvSpPr>
            <p:cNvPr id="32783" name="Line 7">
              <a:extLst>
                <a:ext uri="{FF2B5EF4-FFF2-40B4-BE49-F238E27FC236}">
                  <a16:creationId xmlns:a16="http://schemas.microsoft.com/office/drawing/2014/main" id="{D9298513-466C-46CA-90FD-A4C4DFBB8D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74" y="3282"/>
              <a:ext cx="0" cy="3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4" name="Line 8">
              <a:extLst>
                <a:ext uri="{FF2B5EF4-FFF2-40B4-BE49-F238E27FC236}">
                  <a16:creationId xmlns:a16="http://schemas.microsoft.com/office/drawing/2014/main" id="{49591561-5FB4-44F3-9FF1-9445D94A6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06"/>
              <a:ext cx="0" cy="3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5" name="Line 9">
              <a:extLst>
                <a:ext uri="{FF2B5EF4-FFF2-40B4-BE49-F238E27FC236}">
                  <a16:creationId xmlns:a16="http://schemas.microsoft.com/office/drawing/2014/main" id="{83309D5E-B331-4F74-9BDA-B3737F7FF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4" y="2706"/>
              <a:ext cx="0" cy="3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6" name="Line 10">
              <a:extLst>
                <a:ext uri="{FF2B5EF4-FFF2-40B4-BE49-F238E27FC236}">
                  <a16:creationId xmlns:a16="http://schemas.microsoft.com/office/drawing/2014/main" id="{F6494C6B-751E-4AED-8E4D-DE2C78D33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4" y="3283"/>
              <a:ext cx="0" cy="31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787" name="Text Box 11">
              <a:extLst>
                <a:ext uri="{FF2B5EF4-FFF2-40B4-BE49-F238E27FC236}">
                  <a16:creationId xmlns:a16="http://schemas.microsoft.com/office/drawing/2014/main" id="{E49FB3B2-DEA7-442E-9AC4-5D0055DDC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74"/>
              <a:ext cx="9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程序和数据可以被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直接访问</a:t>
              </a:r>
            </a:p>
          </p:txBody>
        </p:sp>
        <p:sp>
          <p:nvSpPr>
            <p:cNvPr id="32788" name="Text Box 12">
              <a:extLst>
                <a:ext uri="{FF2B5EF4-FFF2-40B4-BE49-F238E27FC236}">
                  <a16:creationId xmlns:a16="http://schemas.microsoft.com/office/drawing/2014/main" id="{13D504CA-24C5-46A7-8E5F-5CCF49712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3532"/>
              <a:ext cx="139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程序和数据必须交换到内存后才能被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访问</a:t>
              </a:r>
            </a:p>
          </p:txBody>
        </p:sp>
        <p:sp>
          <p:nvSpPr>
            <p:cNvPr id="32789" name="AutoShape 13">
              <a:extLst>
                <a:ext uri="{FF2B5EF4-FFF2-40B4-BE49-F238E27FC236}">
                  <a16:creationId xmlns:a16="http://schemas.microsoft.com/office/drawing/2014/main" id="{26CFC7B2-1F6D-4659-B488-2AD44A48F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" y="2754"/>
              <a:ext cx="130" cy="215"/>
            </a:xfrm>
            <a:prstGeom prst="rightBrace">
              <a:avLst>
                <a:gd name="adj1" fmla="val 13782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1087" name="AutoShape 15">
            <a:extLst>
              <a:ext uri="{FF2B5EF4-FFF2-40B4-BE49-F238E27FC236}">
                <a16:creationId xmlns:a16="http://schemas.microsoft.com/office/drawing/2014/main" id="{D7228231-38EF-4119-93BE-B994747B9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4072334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8" name="AutoShape 16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EBC8886-4F79-426A-A349-A05CB984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99088"/>
            <a:ext cx="2519362" cy="990600"/>
          </a:xfrm>
          <a:prstGeom prst="cloudCallout">
            <a:avLst>
              <a:gd name="adj1" fmla="val 87051"/>
              <a:gd name="adj2" fmla="val -170514"/>
            </a:avLst>
          </a:prstGeom>
          <a:solidFill>
            <a:srgbClr val="8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rPr>
              <a:t>速度快、价格贵、容量小，通常存放主存中最频繁使用的信息</a:t>
            </a:r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9" name="AutoShape 17">
            <a:extLst>
              <a:ext uri="{FF2B5EF4-FFF2-40B4-BE49-F238E27FC236}">
                <a16:creationId xmlns:a16="http://schemas.microsoft.com/office/drawing/2014/main" id="{AA141946-ED40-4D93-BAF5-5204C72C0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4974034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0" name="AutoShape 18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6AF1B2A-5DA3-495C-B280-8CFA8C62F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99088"/>
            <a:ext cx="2519362" cy="1317625"/>
          </a:xfrm>
          <a:prstGeom prst="cloudCallout">
            <a:avLst>
              <a:gd name="adj1" fmla="val 85162"/>
              <a:gd name="adj2" fmla="val -74819"/>
            </a:avLst>
          </a:prstGeom>
          <a:solidFill>
            <a:srgbClr val="8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rPr>
              <a:t>即内存，存放指令和数据的设备。程序只有调入内存后，才能被</a:t>
            </a:r>
            <a:r>
              <a:rPr lang="en-US" altLang="zh-CN" sz="1400" b="0">
                <a:solidFill>
                  <a:schemeClr val="tx1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rPr>
              <a:t>访问、执行。</a:t>
            </a:r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1" name="AutoShape 19">
            <a:extLst>
              <a:ext uri="{FF2B5EF4-FFF2-40B4-BE49-F238E27FC236}">
                <a16:creationId xmlns:a16="http://schemas.microsoft.com/office/drawing/2014/main" id="{4C33E763-E19E-4374-942F-3D913D08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5886847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2" name="AutoShape 20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E17487C-3896-4351-BD29-B2E710ED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385196"/>
            <a:ext cx="2519362" cy="1317625"/>
          </a:xfrm>
          <a:prstGeom prst="cloudCallout">
            <a:avLst>
              <a:gd name="adj1" fmla="val 87995"/>
              <a:gd name="adj2" fmla="val -15782"/>
            </a:avLst>
          </a:prstGeom>
          <a:solidFill>
            <a:srgbClr val="8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rPr>
              <a:t>如软、硬盘等。速度慢、容量大、价格便宜。主要用于保存用户程序和数据。</a:t>
            </a:r>
            <a:endParaRPr lang="en-US" altLang="zh-CN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1364F9BD-D6E2-4DFC-BBC3-D0CA9C02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10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087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310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08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310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 nodeType="clickPar">
                      <p:stCondLst>
                        <p:cond delay="0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091"/>
                  </p:tgtEl>
                </p:cond>
              </p:nextCondLst>
            </p:seq>
          </p:childTnLst>
        </p:cTn>
      </p:par>
    </p:tnLst>
    <p:bldLst>
      <p:bldP spid="131088" grpId="0" animBg="1" autoUpdateAnimBg="0"/>
      <p:bldP spid="131090" grpId="0" animBg="1" autoUpdateAnimBg="0"/>
      <p:bldP spid="13109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476480F1-C7A2-46FB-B988-AFE354129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2F7565-2703-488D-9221-E8E290EB8A03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4819" name="Rectangle 11">
            <a:extLst>
              <a:ext uri="{FF2B5EF4-FFF2-40B4-BE49-F238E27FC236}">
                <a16:creationId xmlns:a16="http://schemas.microsoft.com/office/drawing/2014/main" id="{1F8D54E0-59E9-4EA9-A0D1-563F924B94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36512" y="1368499"/>
            <a:ext cx="5724525" cy="587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存储管理的功能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内存分配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算法：分配给谁、分配多少、分在何处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数据结构：存储器状态、分配的状态等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地址转换或重定位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名空间：源程序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符号、指令、数据等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地址空间：程序或数据的地址（逻辑地址、相对地址）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存储空间：存储器的地址（物理地址、绝对地址）</a:t>
            </a:r>
          </a:p>
          <a:p>
            <a:pPr lvl="3">
              <a:lnSpc>
                <a:spcPct val="90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52596" name="Picture 20" descr="Snap6">
            <a:extLst>
              <a:ext uri="{FF2B5EF4-FFF2-40B4-BE49-F238E27FC236}">
                <a16:creationId xmlns:a16="http://schemas.microsoft.com/office/drawing/2014/main" id="{053786D2-F505-43EB-9514-2884BECC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5716588" y="1374453"/>
            <a:ext cx="3313112" cy="47908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00CC"/>
            </a:solidFill>
          </a:ln>
        </p:spPr>
      </p:pic>
      <p:sp>
        <p:nvSpPr>
          <p:cNvPr id="34821" name="AutoShape 5">
            <a:extLst>
              <a:ext uri="{FF2B5EF4-FFF2-40B4-BE49-F238E27FC236}">
                <a16:creationId xmlns:a16="http://schemas.microsoft.com/office/drawing/2014/main" id="{7C42AEDB-7357-44A0-90F1-59A121F1DA62}"/>
              </a:ext>
            </a:extLst>
          </p:cNvPr>
          <p:cNvSpPr>
            <a:spLocks/>
          </p:cNvSpPr>
          <p:nvPr/>
        </p:nvSpPr>
        <p:spPr bwMode="auto">
          <a:xfrm>
            <a:off x="6516688" y="1058863"/>
            <a:ext cx="509587" cy="292100"/>
          </a:xfrm>
          <a:prstGeom prst="accentBorderCallout3">
            <a:avLst>
              <a:gd name="adj1" fmla="val 39130"/>
              <a:gd name="adj2" fmla="val 114954"/>
              <a:gd name="adj3" fmla="val 39130"/>
              <a:gd name="adj4" fmla="val 114954"/>
              <a:gd name="adj5" fmla="val 123370"/>
              <a:gd name="adj6" fmla="val 114954"/>
              <a:gd name="adj7" fmla="val 356523"/>
              <a:gd name="adj8" fmla="val 36759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编译</a:t>
            </a:r>
          </a:p>
        </p:txBody>
      </p:sp>
      <p:sp>
        <p:nvSpPr>
          <p:cNvPr id="34822" name="AutoShape 6">
            <a:extLst>
              <a:ext uri="{FF2B5EF4-FFF2-40B4-BE49-F238E27FC236}">
                <a16:creationId xmlns:a16="http://schemas.microsoft.com/office/drawing/2014/main" id="{7B496E9E-A80F-4143-9842-6ED3DE8C07DB}"/>
              </a:ext>
            </a:extLst>
          </p:cNvPr>
          <p:cNvSpPr>
            <a:spLocks/>
          </p:cNvSpPr>
          <p:nvPr/>
        </p:nvSpPr>
        <p:spPr bwMode="auto">
          <a:xfrm>
            <a:off x="7548563" y="1052513"/>
            <a:ext cx="503237" cy="292100"/>
          </a:xfrm>
          <a:prstGeom prst="accentBorderCallout3">
            <a:avLst>
              <a:gd name="adj1" fmla="val 39130"/>
              <a:gd name="adj2" fmla="val 115144"/>
              <a:gd name="adj3" fmla="val 39130"/>
              <a:gd name="adj4" fmla="val 124606"/>
              <a:gd name="adj5" fmla="val 132606"/>
              <a:gd name="adj6" fmla="val 124606"/>
              <a:gd name="adj7" fmla="val 353806"/>
              <a:gd name="adj8" fmla="val 66245"/>
            </a:avLst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转换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B84206C-64B6-490E-BEAD-214113A6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093CE086-D764-499A-A337-E8263673F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80745" y="6520259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11FFF-D405-4702-A1FD-D036ECD71068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35843" name="Rectangle 11">
            <a:extLst>
              <a:ext uri="{FF2B5EF4-FFF2-40B4-BE49-F238E27FC236}">
                <a16:creationId xmlns:a16="http://schemas.microsoft.com/office/drawing/2014/main" id="{CF43BCDF-A59B-49A0-886B-6249FE99CE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-252536" y="1368499"/>
            <a:ext cx="5724525" cy="5876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存储管理的功能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地址转换或重定位</a:t>
            </a:r>
          </a:p>
          <a:p>
            <a:pPr lvl="2">
              <a:lnSpc>
                <a:spcPct val="9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名空间：源程序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符号、指令、数据等</a:t>
            </a:r>
            <a:r>
              <a:rPr lang="en-US" altLang="zh-CN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2000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地址空间：程序或数据的地址（逻辑地址、相对地址）</a:t>
            </a:r>
          </a:p>
          <a:p>
            <a:pPr lvl="2">
              <a:lnSpc>
                <a:spcPct val="90000"/>
              </a:lnSpc>
            </a:pP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存储空间：存储器的地址（物理地址、绝对地址）</a:t>
            </a:r>
          </a:p>
          <a:p>
            <a:pPr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地址转换/重定位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：就是把相对地址转换为绝对地址，包括程序中与地址有关的指令的修改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3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静态重定位：装入程序时进行地址转换</a:t>
            </a:r>
          </a:p>
          <a:p>
            <a:pPr lvl="3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动态重定位：在程序执行过程中进行地址的转换，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执行程序指令时由动态变换机构自动进行地址转换</a:t>
            </a:r>
          </a:p>
          <a:p>
            <a:pPr lvl="3">
              <a:lnSpc>
                <a:spcPct val="90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5844" name="组合 1">
            <a:extLst>
              <a:ext uri="{FF2B5EF4-FFF2-40B4-BE49-F238E27FC236}">
                <a16:creationId xmlns:a16="http://schemas.microsoft.com/office/drawing/2014/main" id="{DEA5D206-73D6-431C-A3FE-6B41DFB1EC16}"/>
              </a:ext>
            </a:extLst>
          </p:cNvPr>
          <p:cNvGrpSpPr>
            <a:grpSpLocks/>
          </p:cNvGrpSpPr>
          <p:nvPr/>
        </p:nvGrpSpPr>
        <p:grpSpPr bwMode="auto">
          <a:xfrm>
            <a:off x="5509195" y="1144984"/>
            <a:ext cx="3743325" cy="5327650"/>
            <a:chOff x="5581650" y="980728"/>
            <a:chExt cx="3743325" cy="5328593"/>
          </a:xfrm>
          <a:solidFill>
            <a:schemeClr val="accent1"/>
          </a:solidFill>
        </p:grpSpPr>
        <p:pic>
          <p:nvPicPr>
            <p:cNvPr id="152598" name="Picture 22" descr="Snap7">
              <a:extLst>
                <a:ext uri="{FF2B5EF4-FFF2-40B4-BE49-F238E27FC236}">
                  <a16:creationId xmlns:a16="http://schemas.microsoft.com/office/drawing/2014/main" id="{308ED692-E943-404D-BAD8-1CC25FA65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100000"/>
            </a:blip>
            <a:srcRect/>
            <a:stretch>
              <a:fillRect/>
            </a:stretch>
          </p:blipFill>
          <p:spPr bwMode="auto">
            <a:xfrm>
              <a:off x="5581650" y="980728"/>
              <a:ext cx="3743325" cy="5256585"/>
            </a:xfrm>
            <a:prstGeom prst="rect">
              <a:avLst/>
            </a:prstGeom>
            <a:grpFill/>
          </p:spPr>
        </p:pic>
        <p:sp>
          <p:nvSpPr>
            <p:cNvPr id="35851" name="AutoShape 14">
              <a:extLst>
                <a:ext uri="{FF2B5EF4-FFF2-40B4-BE49-F238E27FC236}">
                  <a16:creationId xmlns:a16="http://schemas.microsoft.com/office/drawing/2014/main" id="{423CD6F4-268E-4E75-8DD3-67A7A62CA6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82396">
              <a:off x="7092950" y="3715602"/>
              <a:ext cx="720725" cy="363323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0 h 21600"/>
                <a:gd name="T4" fmla="*/ 2147483646 w 21600"/>
                <a:gd name="T5" fmla="*/ 22895505 h 21600"/>
                <a:gd name="T6" fmla="*/ 2147483646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8 w 21600"/>
                <a:gd name="T13" fmla="*/ 5400 h 21600"/>
                <a:gd name="T14" fmla="*/ 18888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pFill/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52" name="AutoShape 15">
              <a:extLst>
                <a:ext uri="{FF2B5EF4-FFF2-40B4-BE49-F238E27FC236}">
                  <a16:creationId xmlns:a16="http://schemas.microsoft.com/office/drawing/2014/main" id="{F9D980CE-A64F-49A1-9C9D-78F5BE1B3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735" y="5661249"/>
              <a:ext cx="2014761" cy="648072"/>
            </a:xfrm>
            <a:prstGeom prst="wedgeRoundRectCallout">
              <a:avLst>
                <a:gd name="adj1" fmla="val -27815"/>
                <a:gd name="adj2" fmla="val -96282"/>
                <a:gd name="adj3" fmla="val 16667"/>
              </a:avLst>
            </a:prstGeom>
            <a:grpFill/>
            <a:ln w="15875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保存可分配物理地址空间的上下界</a:t>
              </a:r>
              <a:endParaRPr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2592" name="AutoShape 16">
            <a:extLst>
              <a:ext uri="{FF2B5EF4-FFF2-40B4-BE49-F238E27FC236}">
                <a16:creationId xmlns:a16="http://schemas.microsoft.com/office/drawing/2014/main" id="{93008BDA-4F1D-45DB-B2DE-75E209EE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085308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3" name="AutoShape 17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B281D3C-21A7-4366-B1C1-11332E6F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870" y="1124744"/>
            <a:ext cx="3060130" cy="2108299"/>
          </a:xfrm>
          <a:prstGeom prst="cloudCallout">
            <a:avLst>
              <a:gd name="adj1" fmla="val -66259"/>
              <a:gd name="adj2" fmla="val 12240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内存中的程序和目标程序完全不一样了。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多道程序中，有多对界地址寄存器。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2594" name="AutoShape 18">
            <a:extLst>
              <a:ext uri="{FF2B5EF4-FFF2-40B4-BE49-F238E27FC236}">
                <a16:creationId xmlns:a16="http://schemas.microsoft.com/office/drawing/2014/main" id="{5CE6C3F6-2446-445E-B0DE-FE29DA2FB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589364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95" name="AutoShape 19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E3B3F9F-1CD8-4BC2-BB52-B43734B6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870" y="3192909"/>
            <a:ext cx="3060130" cy="2108299"/>
          </a:xfrm>
          <a:prstGeom prst="cloudCallout">
            <a:avLst>
              <a:gd name="adj1" fmla="val -59718"/>
              <a:gd name="adj2" fmla="val 129639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程序被原封不动地放入内存，只有在执行时地址才被转换。程序可以在内存中浮动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70F731F-DB72-476B-963E-C815B014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25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59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525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594"/>
                  </p:tgtEl>
                </p:cond>
              </p:nextCondLst>
            </p:seq>
          </p:childTnLst>
        </p:cTn>
      </p:par>
    </p:tnLst>
    <p:bldLst>
      <p:bldP spid="152593" grpId="0" animBg="1" autoUpdateAnimBg="0"/>
      <p:bldP spid="15259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>
            <a:extLst>
              <a:ext uri="{FF2B5EF4-FFF2-40B4-BE49-F238E27FC236}">
                <a16:creationId xmlns:a16="http://schemas.microsoft.com/office/drawing/2014/main" id="{2CB297DA-195C-451A-BF61-A797E6906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" y="990600"/>
            <a:ext cx="8940800" cy="5751513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存储管理的功能</a:t>
            </a:r>
          </a:p>
          <a:p>
            <a:pPr marL="862013"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存储保护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多道程序时，保护作业程序之间的存储区不被恶意的访问所干扰和破坏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对并发性和共享性尤为重要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静态重定位下，可以采用界地址寄存器来实现</a:t>
            </a:r>
          </a:p>
          <a:p>
            <a:pPr marL="1901825" lvl="3">
              <a:spcBef>
                <a:spcPts val="9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 ≤ X’ &lt; L</a:t>
            </a:r>
          </a:p>
          <a:p>
            <a:pPr marL="1901825" lvl="3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一旦越界，则产生中断，转向中断处理程序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内存扩充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当作业程序的地址空间 &gt; 存储空间时，必须采用内存扩充技术，联合内外存，为用户提供更大的存储空间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内存扩充技术：覆盖、交换、虚拟存储</a:t>
            </a:r>
          </a:p>
        </p:txBody>
      </p:sp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4F66D36D-7F83-43BE-905B-B09E88349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1E7D1-826B-4CA6-817E-548EEC3EEF5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5CBF0C-F366-4DAC-93A6-15481AD67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D4BC72DB-7EAA-451C-BF83-60B6F0AE1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25363"/>
            <a:ext cx="8940800" cy="5688013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marL="862013" lvl="1">
              <a:spcBef>
                <a:spcPts val="9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作业程序调入内存时，分配一个不小于作业地址空间的连续存储空间给该作业程序</a:t>
            </a:r>
          </a:p>
          <a:p>
            <a:pPr marL="862013" lvl="1">
              <a:spcBef>
                <a:spcPts val="9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存储空间不够时，采用覆盖或交换技术来作内存扩充</a:t>
            </a:r>
          </a:p>
          <a:p>
            <a:pPr marL="862013" lvl="1">
              <a:spcBef>
                <a:spcPts val="900"/>
              </a:spcBef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最简单的分配方法，适用于小型、微型机的多道程序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内存以区划分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每个分区分配给一个作业程序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用静态重定位方式进行地址转换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固定分区分配，按事先划分好的分区为单位进行分配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可变分区分配，不事先划分好分区，而是按需分配内存块给作业程序</a:t>
            </a:r>
          </a:p>
          <a:p>
            <a:pPr marL="1901825" lvl="3">
              <a:spcBef>
                <a:spcPts val="9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空间分配，“占用块”和“空闲块”</a:t>
            </a:r>
          </a:p>
        </p:txBody>
      </p:sp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A0A44BDA-EA7F-4CE3-90B5-15CCF0542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437853-7333-4CAC-9E6C-1CD62426F1F4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3B9569-F7CD-4199-98C9-56A51439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9B8654C5-2282-4DD4-B08D-357ED87BEB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36513" y="938213"/>
            <a:ext cx="9144001" cy="2706687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marL="862013" lvl="1" indent="-412750"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固定分区分配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（又称静态分配）</a:t>
            </a:r>
          </a:p>
          <a:p>
            <a:pPr marL="987425" lvl="2" indent="-179388">
              <a:spcBef>
                <a:spcPts val="12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：线性表，保存分区号、容量、起始地址、分配状态等</a:t>
            </a:r>
          </a:p>
          <a:p>
            <a:pPr marL="987425" lvl="2" indent="-179388">
              <a:spcBef>
                <a:spcPts val="12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分配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：当作业调入内存时，根据作业大小，在表中查找满足要求且未分配的区，找到后进行分配并修改分配状态为“已分配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</a:p>
          <a:p>
            <a:pPr marL="987425" lvl="2" indent="-179388">
              <a:spcBef>
                <a:spcPts val="12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释放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去分配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：当作业完成时，查找相应区号，修改其状态为“未用”</a:t>
            </a:r>
          </a:p>
        </p:txBody>
      </p:sp>
      <p:sp>
        <p:nvSpPr>
          <p:cNvPr id="38914" name="灯片编号占位符 6">
            <a:extLst>
              <a:ext uri="{FF2B5EF4-FFF2-40B4-BE49-F238E27FC236}">
                <a16:creationId xmlns:a16="http://schemas.microsoft.com/office/drawing/2014/main" id="{345E9B2F-09E6-4D86-BF4F-113A4CF872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59613" y="6661547"/>
            <a:ext cx="1905000" cy="223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282E1-70F8-4760-8BA9-4F36CA230779}" type="slidenum">
              <a:rPr lang="zh-CN" altLang="en-US" sz="1400" b="0">
                <a:latin typeface="华文中宋" panose="02010600040101010101" pitchFamily="2" charset="-122"/>
                <a:ea typeface="华文中宋" panose="0201060004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81780822-21D5-47F9-B4B7-7E4CC6244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3789363"/>
            <a:ext cx="25908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862013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r>
              <a:rPr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</a:p>
          <a:p>
            <a:pPr lvl="1"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算法简单</a:t>
            </a:r>
          </a:p>
          <a:p>
            <a:r>
              <a:rPr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</a:p>
          <a:p>
            <a:pPr lvl="1"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空间浪费</a:t>
            </a:r>
          </a:p>
          <a:p>
            <a:pPr lvl="1"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内存碎片</a:t>
            </a:r>
            <a:endParaRPr lang="en-US" altLang="zh-CN" sz="20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34152" name="Picture 8" descr="Snap11">
            <a:extLst>
              <a:ext uri="{FF2B5EF4-FFF2-40B4-BE49-F238E27FC236}">
                <a16:creationId xmlns:a16="http://schemas.microsoft.com/office/drawing/2014/main" id="{BAEC952E-FAD5-4327-82B7-1DD529D0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2627313" y="3788049"/>
            <a:ext cx="6372225" cy="28813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38919" name="Line 9">
            <a:extLst>
              <a:ext uri="{FF2B5EF4-FFF2-40B4-BE49-F238E27FC236}">
                <a16:creationId xmlns:a16="http://schemas.microsoft.com/office/drawing/2014/main" id="{EEE14F0B-0C44-46E9-ACF3-64B754D27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400947"/>
            <a:ext cx="144463" cy="71437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0" name="Line 10">
            <a:extLst>
              <a:ext uri="{FF2B5EF4-FFF2-40B4-BE49-F238E27FC236}">
                <a16:creationId xmlns:a16="http://schemas.microsoft.com/office/drawing/2014/main" id="{80E7AA8F-618E-4294-B03B-F17486719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789884"/>
            <a:ext cx="144463" cy="71438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1" name="Line 11">
            <a:extLst>
              <a:ext uri="{FF2B5EF4-FFF2-40B4-BE49-F238E27FC236}">
                <a16:creationId xmlns:a16="http://schemas.microsoft.com/office/drawing/2014/main" id="{62E2DF89-2581-4409-A435-0B03BFF97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5183584"/>
            <a:ext cx="144463" cy="71438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2" name="Line 12">
            <a:extLst>
              <a:ext uri="{FF2B5EF4-FFF2-40B4-BE49-F238E27FC236}">
                <a16:creationId xmlns:a16="http://schemas.microsoft.com/office/drawing/2014/main" id="{25543950-9442-4E43-A8CD-A07E5F78C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5591572"/>
            <a:ext cx="144463" cy="71437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3" name="Line 13">
            <a:extLst>
              <a:ext uri="{FF2B5EF4-FFF2-40B4-BE49-F238E27FC236}">
                <a16:creationId xmlns:a16="http://schemas.microsoft.com/office/drawing/2014/main" id="{9C74605B-3C29-4725-9EE7-BC50950D6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1250" y="5975747"/>
            <a:ext cx="144463" cy="71437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924" name="Line 14">
            <a:extLst>
              <a:ext uri="{FF2B5EF4-FFF2-40B4-BE49-F238E27FC236}">
                <a16:creationId xmlns:a16="http://schemas.microsoft.com/office/drawing/2014/main" id="{7428DB21-8C3A-45FE-A1DB-DBBAFAB6F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374209"/>
            <a:ext cx="144463" cy="71438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49A91B8-FF72-4781-9B76-E13FAF1D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37545FEF-56C0-4C83-BC4D-0497DDCF5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2" y="1155948"/>
            <a:ext cx="8740775" cy="270510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可变分区分配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（动态分配）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：用双向链表表示未分配的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空闲块”。结点含义如图所示。也可以采用顺序存储的线性表，表示已分分区和空白分区（空闲块）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初始时，整个用户区只有一个空闲块。随着作业的不断进入和退出，会形成很多占用块和空闲块。</a:t>
            </a:r>
          </a:p>
        </p:txBody>
      </p:sp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6F85172D-9D85-45DB-A20E-381FCCB71B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31050" y="6811913"/>
            <a:ext cx="1905000" cy="217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10047-00BA-45C9-82BC-CFC64360A645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39940" name="Group 20">
            <a:extLst>
              <a:ext uri="{FF2B5EF4-FFF2-40B4-BE49-F238E27FC236}">
                <a16:creationId xmlns:a16="http://schemas.microsoft.com/office/drawing/2014/main" id="{195A7E6A-13B8-411D-A52A-28730324DABE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3500388"/>
            <a:ext cx="4824413" cy="3208337"/>
            <a:chOff x="2608" y="2134"/>
            <a:chExt cx="3039" cy="2021"/>
          </a:xfrm>
          <a:solidFill>
            <a:schemeClr val="accent1"/>
          </a:solidFill>
        </p:grpSpPr>
        <p:pic>
          <p:nvPicPr>
            <p:cNvPr id="143379" name="Picture 19" descr="Snap15">
              <a:extLst>
                <a:ext uri="{FF2B5EF4-FFF2-40B4-BE49-F238E27FC236}">
                  <a16:creationId xmlns:a16="http://schemas.microsoft.com/office/drawing/2014/main" id="{23501376-4CD9-420A-8C65-187CDFD75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100000"/>
            </a:blip>
            <a:srcRect/>
            <a:stretch>
              <a:fillRect/>
            </a:stretch>
          </p:blipFill>
          <p:spPr bwMode="auto">
            <a:xfrm>
              <a:off x="3221" y="2568"/>
              <a:ext cx="2426" cy="1587"/>
            </a:xfrm>
            <a:prstGeom prst="rect">
              <a:avLst/>
            </a:prstGeom>
            <a:grpFill/>
          </p:spPr>
        </p:pic>
        <p:sp>
          <p:nvSpPr>
            <p:cNvPr id="39944" name="AutoShape 7">
              <a:extLst>
                <a:ext uri="{FF2B5EF4-FFF2-40B4-BE49-F238E27FC236}">
                  <a16:creationId xmlns:a16="http://schemas.microsoft.com/office/drawing/2014/main" id="{E4D016FF-CBAA-41FC-ABCB-5B13CB071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" y="2359"/>
              <a:ext cx="439" cy="149"/>
            </a:xfrm>
            <a:prstGeom prst="borderCallout3">
              <a:avLst>
                <a:gd name="adj1" fmla="val 46755"/>
                <a:gd name="adj2" fmla="val -11852"/>
                <a:gd name="adj3" fmla="val 46755"/>
                <a:gd name="adj4" fmla="val -22468"/>
                <a:gd name="adj5" fmla="val 141560"/>
                <a:gd name="adj6" fmla="val -22468"/>
                <a:gd name="adj7" fmla="val 248051"/>
                <a:gd name="adj8" fmla="val 67903"/>
              </a:avLst>
            </a:prstGeom>
            <a:grp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左指针</a:t>
              </a:r>
              <a:endPara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5" name="AutoShape 8">
              <a:extLst>
                <a:ext uri="{FF2B5EF4-FFF2-40B4-BE49-F238E27FC236}">
                  <a16:creationId xmlns:a16="http://schemas.microsoft.com/office/drawing/2014/main" id="{9DD7A57E-8B2F-4047-B862-F92D73CBE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7" y="2404"/>
              <a:ext cx="439" cy="149"/>
            </a:xfrm>
            <a:prstGeom prst="borderCallout3">
              <a:avLst>
                <a:gd name="adj1" fmla="val 46755"/>
                <a:gd name="adj2" fmla="val 111852"/>
                <a:gd name="adj3" fmla="val 46755"/>
                <a:gd name="adj4" fmla="val 117532"/>
                <a:gd name="adj5" fmla="val 161037"/>
                <a:gd name="adj6" fmla="val 117532"/>
                <a:gd name="adj7" fmla="val 209093"/>
                <a:gd name="adj8" fmla="val 22222"/>
              </a:avLst>
            </a:prstGeom>
            <a:grp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右指针</a:t>
              </a:r>
              <a:endParaRPr lang="en-US" altLang="zh-CN" sz="1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6" name="AutoShape 9">
              <a:extLst>
                <a:ext uri="{FF2B5EF4-FFF2-40B4-BE49-F238E27FC236}">
                  <a16:creationId xmlns:a16="http://schemas.microsoft.com/office/drawing/2014/main" id="{44C9BBF0-8AC8-47B6-8D22-AD33ED8BE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" y="2134"/>
              <a:ext cx="541" cy="285"/>
            </a:xfrm>
            <a:prstGeom prst="borderCallout3">
              <a:avLst>
                <a:gd name="adj1" fmla="val 25000"/>
                <a:gd name="adj2" fmla="val -9620"/>
                <a:gd name="adj3" fmla="val 25000"/>
                <a:gd name="adj4" fmla="val -17634"/>
                <a:gd name="adj5" fmla="val 94444"/>
                <a:gd name="adj6" fmla="val -17634"/>
                <a:gd name="adj7" fmla="val 235417"/>
                <a:gd name="adj8" fmla="val 53907"/>
              </a:avLst>
            </a:prstGeom>
            <a:grp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0-</a:t>
              </a: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空闲块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1-</a:t>
              </a: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占用快</a:t>
              </a:r>
              <a:endParaRPr lang="en-US" altLang="zh-CN" sz="1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7" name="AutoShape 10">
              <a:extLst>
                <a:ext uri="{FF2B5EF4-FFF2-40B4-BE49-F238E27FC236}">
                  <a16:creationId xmlns:a16="http://schemas.microsoft.com/office/drawing/2014/main" id="{F86EA921-A83B-44CC-9D14-67DE1D04E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" y="2135"/>
              <a:ext cx="442" cy="285"/>
            </a:xfrm>
            <a:prstGeom prst="borderCallout3">
              <a:avLst>
                <a:gd name="adj1" fmla="val 25000"/>
                <a:gd name="adj2" fmla="val 111764"/>
                <a:gd name="adj3" fmla="val 25000"/>
                <a:gd name="adj4" fmla="val 118870"/>
                <a:gd name="adj5" fmla="val 103472"/>
                <a:gd name="adj6" fmla="val 118870"/>
                <a:gd name="adj7" fmla="val 228819"/>
                <a:gd name="adj8" fmla="val 31130"/>
              </a:avLst>
            </a:prstGeom>
            <a:grp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本块的大小</a:t>
              </a:r>
              <a:endParaRPr lang="en-US" altLang="zh-CN" sz="1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8" name="AutoShape 11">
              <a:extLst>
                <a:ext uri="{FF2B5EF4-FFF2-40B4-BE49-F238E27FC236}">
                  <a16:creationId xmlns:a16="http://schemas.microsoft.com/office/drawing/2014/main" id="{BCF67DB5-D501-4284-9A78-144888E40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0" y="3268"/>
              <a:ext cx="541" cy="285"/>
            </a:xfrm>
            <a:prstGeom prst="borderCallout3">
              <a:avLst>
                <a:gd name="adj1" fmla="val 25000"/>
                <a:gd name="adj2" fmla="val 109620"/>
                <a:gd name="adj3" fmla="val 25000"/>
                <a:gd name="adj4" fmla="val 134671"/>
                <a:gd name="adj5" fmla="val 100694"/>
                <a:gd name="adj6" fmla="val 134671"/>
                <a:gd name="adj7" fmla="val 200694"/>
                <a:gd name="adj8" fmla="val 59718"/>
              </a:avLst>
            </a:prstGeom>
            <a:grp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本块的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起始地址</a:t>
              </a:r>
              <a:endParaRPr lang="en-US" altLang="zh-CN" sz="1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9" name="AutoShape 14">
              <a:extLst>
                <a:ext uri="{FF2B5EF4-FFF2-40B4-BE49-F238E27FC236}">
                  <a16:creationId xmlns:a16="http://schemas.microsoft.com/office/drawing/2014/main" id="{6F6471D7-8372-4F8D-AB8A-F7B5F3B8D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3766"/>
              <a:ext cx="496" cy="299"/>
            </a:xfrm>
            <a:prstGeom prst="borderCallout1">
              <a:avLst>
                <a:gd name="adj1" fmla="val 24079"/>
                <a:gd name="adj2" fmla="val 109676"/>
                <a:gd name="adj3" fmla="val 24079"/>
                <a:gd name="adj4" fmla="val 148991"/>
              </a:avLst>
            </a:prstGeom>
            <a:grpFill/>
            <a:ln w="2540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块的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结束位置</a:t>
              </a:r>
              <a:endParaRPr lang="en-US" altLang="zh-CN" sz="1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0" name="AutoShape 15">
              <a:extLst>
                <a:ext uri="{FF2B5EF4-FFF2-40B4-BE49-F238E27FC236}">
                  <a16:creationId xmlns:a16="http://schemas.microsoft.com/office/drawing/2014/main" id="{48E16FF5-3C13-4CAB-B094-BD1F7E82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" y="2795"/>
              <a:ext cx="496" cy="299"/>
            </a:xfrm>
            <a:prstGeom prst="borderCallout1">
              <a:avLst>
                <a:gd name="adj1" fmla="val 24079"/>
                <a:gd name="adj2" fmla="val 109676"/>
                <a:gd name="adj3" fmla="val 24079"/>
                <a:gd name="adj4" fmla="val 148991"/>
              </a:avLst>
            </a:prstGeom>
            <a:grpFill/>
            <a:ln w="2540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块的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rgbClr val="FFFF00"/>
                  </a:solidFill>
                  <a:latin typeface="Times New Roman" panose="02020603050405020304" pitchFamily="18" charset="0"/>
                </a:rPr>
                <a:t>开始位置</a:t>
              </a:r>
              <a:endParaRPr lang="en-US" altLang="zh-CN" sz="1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143378" name="Picture 18" descr="Snap12">
            <a:extLst>
              <a:ext uri="{FF2B5EF4-FFF2-40B4-BE49-F238E27FC236}">
                <a16:creationId xmlns:a16="http://schemas.microsoft.com/office/drawing/2014/main" id="{90455AED-EEE3-4B61-AEF7-E2E135F6A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179908" y="4222328"/>
            <a:ext cx="3455988" cy="2159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C21A55D-F6B7-494E-B2DE-D34F0D62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3">
            <a:extLst>
              <a:ext uri="{FF2B5EF4-FFF2-40B4-BE49-F238E27FC236}">
                <a16:creationId xmlns:a16="http://schemas.microsoft.com/office/drawing/2014/main" id="{895C1D0B-9D85-44CB-9E60-B2F6E9F33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2713" y="1054100"/>
            <a:ext cx="9031287" cy="11509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可变分区分配（动态分配）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分配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：查找满足要求的空闲块进行分配，并修改占用块及空闲块的信息</a:t>
            </a:r>
          </a:p>
        </p:txBody>
      </p:sp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F8868CBA-0E54-4E59-BCD8-D9E006084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4A590-F615-4C4A-93CE-0520FDFD4CA5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144408" name="Picture 24" descr="Snap16">
            <a:extLst>
              <a:ext uri="{FF2B5EF4-FFF2-40B4-BE49-F238E27FC236}">
                <a16:creationId xmlns:a16="http://schemas.microsoft.com/office/drawing/2014/main" id="{FB0B93E7-5EB1-40F2-9E3C-EA4B2CA59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161925" y="2133600"/>
            <a:ext cx="8820150" cy="47244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3B8EB14-B3E6-4501-8B35-4AE52C54E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A028DD0F-5CEA-41D5-9ACF-61F53FD89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6664" y="1147288"/>
            <a:ext cx="8763000" cy="5745163"/>
          </a:xfrm>
        </p:spPr>
        <p:txBody>
          <a:bodyPr/>
          <a:lstStyle/>
          <a:p>
            <a:pPr marL="285750" indent="-285750">
              <a:lnSpc>
                <a:spcPct val="85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什么是操作系统（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Operating Systems）</a:t>
            </a:r>
          </a:p>
          <a:p>
            <a:pPr marL="862013" lvl="1">
              <a:lnSpc>
                <a:spcPct val="85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管理、分配、控制系统资源的一组程序的集合</a:t>
            </a:r>
          </a:p>
          <a:p>
            <a:pPr marL="862013" lvl="1">
              <a:lnSpc>
                <a:spcPct val="85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提供给用户可操作的基本应用界面</a:t>
            </a:r>
          </a:p>
          <a:p>
            <a:pPr marL="862013" lvl="1">
              <a:lnSpc>
                <a:spcPct val="85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是最接近计算机硬件的软件，是其它软件的基础</a:t>
            </a:r>
          </a:p>
          <a:p>
            <a:pPr marL="862013" lvl="1">
              <a:lnSpc>
                <a:spcPct val="85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通过操作系统，用户可以感受到计算机是可操纵的</a:t>
            </a:r>
          </a:p>
          <a:p>
            <a:pPr marL="1333500" lvl="2">
              <a:lnSpc>
                <a:spcPct val="85000"/>
              </a:lnSpc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虚拟机” ＝ “操作系统” ＋ “硬件”</a:t>
            </a: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  <a:spcBef>
                <a:spcPct val="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形成原因：为了解决如下三个问题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5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如何接受和处理用户提交的作业，减少人对机器干预过多的问题；</a:t>
            </a:r>
          </a:p>
          <a:p>
            <a:pPr marL="1333500" lvl="2">
              <a:lnSpc>
                <a:spcPct val="85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如何管理外设的输入、输出，解决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与外设在速度上的不匹配问题；</a:t>
            </a:r>
          </a:p>
          <a:p>
            <a:pPr marL="1333500" lvl="2">
              <a:lnSpc>
                <a:spcPct val="85000"/>
              </a:lnSpc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如何为多个用户提供使用计算机的方便，解决来自不同终端的多道作业问题。</a:t>
            </a:r>
          </a:p>
        </p:txBody>
      </p:sp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88AFFE23-D3FB-4DFC-8054-E38E7FFC1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DC4745-DF7B-4E67-91E0-22E63F8DD35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0485" name="Group 172">
            <a:extLst>
              <a:ext uri="{FF2B5EF4-FFF2-40B4-BE49-F238E27FC236}">
                <a16:creationId xmlns:a16="http://schemas.microsoft.com/office/drawing/2014/main" id="{44821F34-DD91-4834-A466-753020DB6CD4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3149575"/>
            <a:ext cx="5867400" cy="2079625"/>
            <a:chOff x="1104" y="2052"/>
            <a:chExt cx="3696" cy="1310"/>
          </a:xfrm>
        </p:grpSpPr>
        <p:sp>
          <p:nvSpPr>
            <p:cNvPr id="20488" name="Line 164">
              <a:extLst>
                <a:ext uri="{FF2B5EF4-FFF2-40B4-BE49-F238E27FC236}">
                  <a16:creationId xmlns:a16="http://schemas.microsoft.com/office/drawing/2014/main" id="{8D90C960-AC47-4F8A-9284-6CD7428D8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32"/>
              <a:ext cx="350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9" name="Text Box 165">
              <a:extLst>
                <a:ext uri="{FF2B5EF4-FFF2-40B4-BE49-F238E27FC236}">
                  <a16:creationId xmlns:a16="http://schemas.microsoft.com/office/drawing/2014/main" id="{1CC1DBFA-D503-4C7D-AD66-01FD01F3E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568"/>
              <a:ext cx="2208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操作系统</a:t>
              </a:r>
            </a:p>
          </p:txBody>
        </p:sp>
        <p:sp>
          <p:nvSpPr>
            <p:cNvPr id="20490" name="Text Box 166">
              <a:extLst>
                <a:ext uri="{FF2B5EF4-FFF2-40B4-BE49-F238E27FC236}">
                  <a16:creationId xmlns:a16="http://schemas.microsoft.com/office/drawing/2014/main" id="{6EDC83E5-8240-4709-A0B3-3BA73848E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10"/>
              <a:ext cx="2208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编译程序，系统实用程序</a:t>
              </a:r>
            </a:p>
          </p:txBody>
        </p:sp>
        <p:sp>
          <p:nvSpPr>
            <p:cNvPr id="20491" name="Text Box 167">
              <a:extLst>
                <a:ext uri="{FF2B5EF4-FFF2-40B4-BE49-F238E27FC236}">
                  <a16:creationId xmlns:a16="http://schemas.microsoft.com/office/drawing/2014/main" id="{3FA080B4-596F-4032-A453-87C989E2F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052"/>
              <a:ext cx="2208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各种应用系统</a:t>
              </a:r>
            </a:p>
          </p:txBody>
        </p:sp>
        <p:sp>
          <p:nvSpPr>
            <p:cNvPr id="20492" name="Text Box 168">
              <a:extLst>
                <a:ext uri="{FF2B5EF4-FFF2-40B4-BE49-F238E27FC236}">
                  <a16:creationId xmlns:a16="http://schemas.microsoft.com/office/drawing/2014/main" id="{BCCF8373-9231-4D2F-B7D3-64858D92B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838"/>
              <a:ext cx="2208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BIOS，firmwares，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微程序</a:t>
              </a:r>
            </a:p>
          </p:txBody>
        </p:sp>
        <p:sp>
          <p:nvSpPr>
            <p:cNvPr id="20493" name="Text Box 169">
              <a:extLst>
                <a:ext uri="{FF2B5EF4-FFF2-40B4-BE49-F238E27FC236}">
                  <a16:creationId xmlns:a16="http://schemas.microsoft.com/office/drawing/2014/main" id="{1B72CBD8-268F-4C49-A32F-5C8DD0DE8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96"/>
              <a:ext cx="2208" cy="266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硬件系统</a:t>
              </a:r>
            </a:p>
          </p:txBody>
        </p:sp>
        <p:sp>
          <p:nvSpPr>
            <p:cNvPr id="20494" name="Text Box 170">
              <a:extLst>
                <a:ext uri="{FF2B5EF4-FFF2-40B4-BE49-F238E27FC236}">
                  <a16:creationId xmlns:a16="http://schemas.microsoft.com/office/drawing/2014/main" id="{E50E07E0-FA34-4685-82AB-8ECFAA1A9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0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软件</a:t>
              </a:r>
            </a:p>
          </p:txBody>
        </p:sp>
        <p:sp>
          <p:nvSpPr>
            <p:cNvPr id="20495" name="Text Box 171">
              <a:extLst>
                <a:ext uri="{FF2B5EF4-FFF2-40B4-BE49-F238E27FC236}">
                  <a16:creationId xmlns:a16="http://schemas.microsoft.com/office/drawing/2014/main" id="{ACBBDC13-5774-4C7B-A1F3-6721A4397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976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硬件</a:t>
              </a:r>
            </a:p>
          </p:txBody>
        </p:sp>
      </p:grpSp>
      <p:sp>
        <p:nvSpPr>
          <p:cNvPr id="61613" name="AutoShape 173">
            <a:extLst>
              <a:ext uri="{FF2B5EF4-FFF2-40B4-BE49-F238E27FC236}">
                <a16:creationId xmlns:a16="http://schemas.microsoft.com/office/drawing/2014/main" id="{B7E60BED-79ED-4745-8CBE-58E1F621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1384300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14" name="AutoShape 174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0E70220-976D-4FAB-8112-D71CFFAA7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383" y="180818"/>
            <a:ext cx="2590800" cy="1686639"/>
          </a:xfrm>
          <a:prstGeom prst="cloudCallout">
            <a:avLst>
              <a:gd name="adj1" fmla="val -60981"/>
              <a:gd name="adj2" fmla="val 6041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不仅有硬件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(CPU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、内存等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，也包括软件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文件等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D8D8FEA-CC07-477F-8FEA-66E5DC03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16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613"/>
                  </p:tgtEl>
                </p:cond>
              </p:nextCondLst>
            </p:seq>
          </p:childTnLst>
        </p:cTn>
      </p:par>
    </p:tnLst>
    <p:bldLst>
      <p:bldP spid="6161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622B9206-26B2-4830-A158-1B803F6A77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1438" y="979488"/>
            <a:ext cx="8893175" cy="1873250"/>
          </a:xfrm>
        </p:spPr>
        <p:txBody>
          <a:bodyPr/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lvl="1">
              <a:buFontTx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可变分区分配（动态分配）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释放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去分配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：作业完成后，收回空间，</a:t>
            </a: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插入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到空闲块链表当中。</a:t>
            </a:r>
          </a:p>
          <a:p>
            <a:pPr lvl="2">
              <a:buFontTx/>
              <a:buNone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（需要查找插入位置）</a:t>
            </a:r>
          </a:p>
          <a:p>
            <a:pPr lvl="2">
              <a:buFontTx/>
              <a:buNone/>
            </a:pP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判断左右邻接关系，合并相邻空闲区域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986" name="灯片编号占位符 7">
            <a:extLst>
              <a:ext uri="{FF2B5EF4-FFF2-40B4-BE49-F238E27FC236}">
                <a16:creationId xmlns:a16="http://schemas.microsoft.com/office/drawing/2014/main" id="{DE2A1556-DC67-45A7-9AE9-D0BAAE4A5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CB566-46D4-4F12-9EFB-379BD10644BC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41988" name="Group 12">
            <a:extLst>
              <a:ext uri="{FF2B5EF4-FFF2-40B4-BE49-F238E27FC236}">
                <a16:creationId xmlns:a16="http://schemas.microsoft.com/office/drawing/2014/main" id="{C1879079-A623-4FBB-81A5-11B6C5A713F6}"/>
              </a:ext>
            </a:extLst>
          </p:cNvPr>
          <p:cNvGrpSpPr>
            <a:grpSpLocks/>
          </p:cNvGrpSpPr>
          <p:nvPr/>
        </p:nvGrpSpPr>
        <p:grpSpPr bwMode="auto">
          <a:xfrm>
            <a:off x="0" y="2852739"/>
            <a:ext cx="2843213" cy="2684463"/>
            <a:chOff x="0" y="1797"/>
            <a:chExt cx="1791" cy="1691"/>
          </a:xfrm>
          <a:solidFill>
            <a:schemeClr val="accent1"/>
          </a:solidFill>
        </p:grpSpPr>
        <p:sp>
          <p:nvSpPr>
            <p:cNvPr id="41991" name="AutoShape 9">
              <a:extLst>
                <a:ext uri="{FF2B5EF4-FFF2-40B4-BE49-F238E27FC236}">
                  <a16:creationId xmlns:a16="http://schemas.microsoft.com/office/drawing/2014/main" id="{052FB9C9-DC07-4E7F-A3C4-4CC43E8E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3203"/>
              <a:ext cx="537" cy="285"/>
            </a:xfrm>
            <a:prstGeom prst="borderCallout3">
              <a:avLst>
                <a:gd name="adj1" fmla="val 24162"/>
                <a:gd name="adj2" fmla="val -8940"/>
                <a:gd name="adj3" fmla="val 24162"/>
                <a:gd name="adj4" fmla="val -28676"/>
                <a:gd name="adj5" fmla="val -6713"/>
                <a:gd name="adj6" fmla="val -28676"/>
                <a:gd name="adj7" fmla="val -69463"/>
                <a:gd name="adj8" fmla="val -25699"/>
              </a:avLst>
            </a:prstGeom>
            <a:grpFill/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回收块的起始地址</a:t>
              </a:r>
              <a:endParaRPr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159754" name="Picture 10" descr="Snap17">
              <a:extLst>
                <a:ext uri="{FF2B5EF4-FFF2-40B4-BE49-F238E27FC236}">
                  <a16:creationId xmlns:a16="http://schemas.microsoft.com/office/drawing/2014/main" id="{E1FFBD0E-59B3-4E73-A4A0-1A5FE9F52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100000"/>
            </a:blip>
            <a:srcRect/>
            <a:stretch>
              <a:fillRect/>
            </a:stretch>
          </p:blipFill>
          <p:spPr bwMode="auto">
            <a:xfrm>
              <a:off x="0" y="1797"/>
              <a:ext cx="1791" cy="1344"/>
            </a:xfrm>
            <a:prstGeom prst="rect">
              <a:avLst/>
            </a:prstGeom>
            <a:grpFill/>
          </p:spPr>
        </p:pic>
      </p:grpSp>
      <p:pic>
        <p:nvPicPr>
          <p:cNvPr id="159762" name="Picture 18" descr="Snap18">
            <a:extLst>
              <a:ext uri="{FF2B5EF4-FFF2-40B4-BE49-F238E27FC236}">
                <a16:creationId xmlns:a16="http://schemas.microsoft.com/office/drawing/2014/main" id="{A5B4CD6B-F6D8-4FF4-B792-3584AFAC4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3120900" y="2852936"/>
            <a:ext cx="5771580" cy="389928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D99579E-133E-4F7E-BC83-69EE83EC2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>
            <a:extLst>
              <a:ext uri="{FF2B5EF4-FFF2-40B4-BE49-F238E27FC236}">
                <a16:creationId xmlns:a16="http://schemas.microsoft.com/office/drawing/2014/main" id="{B1CA89B6-6ECC-4780-B35D-69385DA75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81075"/>
            <a:ext cx="8991600" cy="5876925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marL="862013" lvl="1"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</a:p>
          <a:p>
            <a:pPr marL="1333500" lvl="2">
              <a:spcBef>
                <a:spcPts val="900"/>
              </a:spcBef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空闲块分配算法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存储分配策略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):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有多个空闲块满足作业大小时，如何进行分配的问题。</a:t>
            </a:r>
          </a:p>
          <a:p>
            <a:pPr marL="1901825" lvl="3">
              <a:spcBef>
                <a:spcPts val="900"/>
              </a:spcBef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首次适应算法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，从链表头开始，找第一个适合的空闲块。</a:t>
            </a:r>
          </a:p>
          <a:p>
            <a:pPr marL="2384425" lvl="4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优点：简单、快；</a:t>
            </a:r>
          </a:p>
          <a:p>
            <a:pPr marL="2384425" lvl="4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缺点：可能毁掉一个大空白分区，而无法分配大作业。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spcBef>
                <a:spcPts val="900"/>
              </a:spcBef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最佳适应算法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，找大小最接近的空闲块。</a:t>
            </a:r>
          </a:p>
          <a:p>
            <a:pPr marL="2384425" lvl="4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优点：不会毁掉大分区；</a:t>
            </a:r>
          </a:p>
          <a:p>
            <a:pPr marL="2384425" lvl="4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缺点：需要排序空闲块、会出现内存“碎片”。</a:t>
            </a:r>
          </a:p>
          <a:p>
            <a:pPr marL="1901825" lvl="3">
              <a:spcBef>
                <a:spcPts val="900"/>
              </a:spcBef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最差适应算法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，找最大的空闲块。</a:t>
            </a:r>
          </a:p>
          <a:p>
            <a:pPr marL="2384425" lvl="4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优点：剩余块可以再分。</a:t>
            </a:r>
          </a:p>
          <a:p>
            <a:pPr marL="2384425" lvl="4"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缺点：需要排序</a:t>
            </a:r>
          </a:p>
        </p:txBody>
      </p:sp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196B45DC-3D7B-4333-B54B-3663B7165D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FF01B-4585-4859-B52D-08657D205CC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D664D6-D3EA-464B-88C6-9D9885C0C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EE105F56-8716-40BF-A696-D7AFBAF86F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251843" y="1124744"/>
            <a:ext cx="4895851" cy="5616575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可重定位分区分配</a:t>
            </a:r>
          </a:p>
          <a:p>
            <a:pPr marL="1333500" lvl="2">
              <a:spcBef>
                <a:spcPts val="1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动态重定位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分区分配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1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出发点：</a:t>
            </a:r>
          </a:p>
          <a:p>
            <a:pPr marL="1901825" lvl="3">
              <a:spcBef>
                <a:spcPts val="10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解决分区分配中的碎片问题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1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方法：</a:t>
            </a:r>
          </a:p>
          <a:p>
            <a:pPr marL="1901825" lvl="3">
              <a:spcBef>
                <a:spcPts val="10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采用存储紧缩技术</a:t>
            </a:r>
          </a:p>
          <a:p>
            <a:pPr marL="1333500" lvl="2">
              <a:spcBef>
                <a:spcPts val="1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紧缩时机：</a:t>
            </a:r>
          </a:p>
          <a:p>
            <a:pPr marL="1901825" lvl="3">
              <a:spcBef>
                <a:spcPts val="10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当分区释放时</a:t>
            </a:r>
          </a:p>
          <a:p>
            <a:pPr marL="1901825" lvl="3">
              <a:spcBef>
                <a:spcPts val="10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当找不到大小合适的分区时</a:t>
            </a:r>
          </a:p>
          <a:p>
            <a:pPr marL="1333500" lvl="2">
              <a:spcBef>
                <a:spcPts val="1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不足：</a:t>
            </a:r>
          </a:p>
          <a:p>
            <a:pPr marL="1901825" lvl="3">
              <a:spcBef>
                <a:spcPts val="10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要有硬件支持，</a:t>
            </a:r>
          </a:p>
          <a:p>
            <a:pPr marL="1901825" lvl="3">
              <a:spcBef>
                <a:spcPts val="10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紧缩过程需要时间</a:t>
            </a:r>
          </a:p>
        </p:txBody>
      </p:sp>
      <p:graphicFrame>
        <p:nvGraphicFramePr>
          <p:cNvPr id="164927" name="Group 63">
            <a:extLst>
              <a:ext uri="{FF2B5EF4-FFF2-40B4-BE49-F238E27FC236}">
                <a16:creationId xmlns:a16="http://schemas.microsoft.com/office/drawing/2014/main" id="{6F20CB76-A7E4-45B9-B629-75B4F3E4324D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572000" y="1687513"/>
          <a:ext cx="4465638" cy="363537"/>
        </p:xfrm>
        <a:graphic>
          <a:graphicData uri="http://schemas.openxmlformats.org/drawingml/2006/table">
            <a:tbl>
              <a:tblPr/>
              <a:tblGrid>
                <a:gridCol w="839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P1</a:t>
                      </a:r>
                    </a:p>
                  </a:txBody>
                  <a:tcPr marL="18000" marR="18000" marT="10800" marB="10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P2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P3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" pitchFamily="18" charset="0"/>
                        <a:ea typeface="宋体" pitchFamily="2" charset="-122"/>
                      </a:endParaRP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P4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ookman" pitchFamily="18" charset="0"/>
                          <a:ea typeface="宋体" pitchFamily="2" charset="-122"/>
                        </a:rPr>
                        <a:t>P0</a:t>
                      </a:r>
                    </a:p>
                  </a:txBody>
                  <a:tcPr marL="18000" marR="18000" marT="10800" marB="1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8" name="灯片编号占位符 7">
            <a:extLst>
              <a:ext uri="{FF2B5EF4-FFF2-40B4-BE49-F238E27FC236}">
                <a16:creationId xmlns:a16="http://schemas.microsoft.com/office/drawing/2014/main" id="{A2E63594-B5C1-47C1-B6B2-95A30EFB3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5AEAA-2C84-4DC8-863D-C3263B64788C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45080" name="AutoShape 62">
            <a:extLst>
              <a:ext uri="{FF2B5EF4-FFF2-40B4-BE49-F238E27FC236}">
                <a16:creationId xmlns:a16="http://schemas.microsoft.com/office/drawing/2014/main" id="{83A37B03-E699-4E0C-BCC7-3DC0D9050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1196975"/>
            <a:ext cx="1008062" cy="287338"/>
          </a:xfrm>
          <a:prstGeom prst="wedgeRoundRectCallout">
            <a:avLst>
              <a:gd name="adj1" fmla="val -59921"/>
              <a:gd name="adj2" fmla="val 116296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内存碎片</a:t>
            </a:r>
          </a:p>
        </p:txBody>
      </p:sp>
      <p:pic>
        <p:nvPicPr>
          <p:cNvPr id="164928" name="Picture 64" descr="Snap19">
            <a:extLst>
              <a:ext uri="{FF2B5EF4-FFF2-40B4-BE49-F238E27FC236}">
                <a16:creationId xmlns:a16="http://schemas.microsoft.com/office/drawing/2014/main" id="{C0D4756F-E00D-408A-BB51-4C7123BAD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4545070" y="2808710"/>
            <a:ext cx="4519497" cy="393260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D343187-705A-49C5-A9EA-1A820D0F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51A016B2-33D1-4992-974E-89C52D1B1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07753" y="994941"/>
            <a:ext cx="8712201" cy="5386387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marL="803275" lvl="1" indent="-338138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覆盖技术</a:t>
            </a:r>
          </a:p>
          <a:p>
            <a:pPr marL="1257300" lvl="2" indent="-274638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当作业程序的地址空间 &gt; 主存可用空间时</a:t>
            </a:r>
          </a:p>
          <a:p>
            <a:pPr marL="1257300" lvl="2" indent="-274638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作业程序须满足树状的模块结构</a:t>
            </a:r>
          </a:p>
          <a:p>
            <a:pPr marL="1706563" lvl="3" indent="-269875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根段，主程序</a:t>
            </a:r>
          </a:p>
          <a:p>
            <a:pPr marL="1706563" lvl="3" indent="-269875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覆盖段，同层模块</a:t>
            </a:r>
          </a:p>
          <a:p>
            <a:pPr marL="1706563" lvl="3" indent="-269875">
              <a:lnSpc>
                <a:spcPct val="90000"/>
              </a:lnSpc>
              <a:spcBef>
                <a:spcPts val="12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同层模块，逻辑独立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57300" lvl="2" indent="-274638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按覆盖段分配内存</a:t>
            </a:r>
          </a:p>
          <a:p>
            <a:pPr marL="1257300" lvl="2" indent="-274638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覆盖描述语言</a:t>
            </a:r>
          </a:p>
          <a:p>
            <a:pPr marL="1706563" lvl="3" indent="-269875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ROOT A-(B-F,C-(D,F));</a:t>
            </a:r>
          </a:p>
          <a:p>
            <a:pPr marL="1706563" lvl="3" indent="-269875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END</a:t>
            </a:r>
          </a:p>
          <a:p>
            <a:pPr marL="1257300" lvl="2" indent="-274638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应用逐渐减少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56A79C8D-DC43-4D3D-A36D-D63131E7AA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62C2A7-9F48-432A-8BAD-7889F950B89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46084" name="AutoShape 6">
            <a:extLst>
              <a:ext uri="{FF2B5EF4-FFF2-40B4-BE49-F238E27FC236}">
                <a16:creationId xmlns:a16="http://schemas.microsoft.com/office/drawing/2014/main" id="{E26AE105-7700-4A9E-BA80-2C903363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6309320"/>
            <a:ext cx="1584325" cy="465137"/>
          </a:xfrm>
          <a:prstGeom prst="leftRightArrow">
            <a:avLst>
              <a:gd name="adj1" fmla="val 50880"/>
              <a:gd name="adj2" fmla="val 15675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180KB ----- 110KB</a:t>
            </a:r>
          </a:p>
        </p:txBody>
      </p:sp>
      <p:pic>
        <p:nvPicPr>
          <p:cNvPr id="145415" name="Picture 7" descr="Snap21">
            <a:extLst>
              <a:ext uri="{FF2B5EF4-FFF2-40B4-BE49-F238E27FC236}">
                <a16:creationId xmlns:a16="http://schemas.microsoft.com/office/drawing/2014/main" id="{748A602D-445A-4416-924A-414B84FA2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4209194" y="2757177"/>
            <a:ext cx="4757861" cy="355214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C98177D-0F3F-4866-B3CE-838AFF94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F2E3E1D-1EBB-4FD9-BFE1-215137C1E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85131"/>
            <a:ext cx="8940800" cy="5456237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实存储管理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4）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交换技术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用于解决内存不足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只允许一个或几个用户作业保留在主存中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让出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使用权的同时，退出内存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内存不够用时，让一些作业程序退出内存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退出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”是指将内存中的程序转存在外存储器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需要时，将待执行的作业重新载入内存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执行时调入内存、不执行时放入外存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--〉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称这种技术为：“滚入滚出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技术。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问题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：整个作业的滚入滚出，需花费大量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时间。这一问题的解决导致虚拟存储技术的出现。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在实时、分时、以及批处理系统中均有应用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90000"/>
              </a:lnSpc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099F2762-B014-4C78-9EB3-B43483D03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B5CF2E-3FB0-4087-B055-70CB3A08FC0F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BBD52D-B17C-43B2-8B07-1038E3FCD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69C4E92C-4E5A-415F-B0D1-671D410C4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97818"/>
            <a:ext cx="8940800" cy="5543550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</a:t>
            </a:r>
          </a:p>
          <a:p>
            <a:pPr marL="862013" lvl="1">
              <a:spcBef>
                <a:spcPts val="7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实存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”管理的特点是作业必须全部装入一个连续的空间，否则作业无法运行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spcBef>
                <a:spcPts val="7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虚存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”是通过内外存结合，用软件的方法实现存储器的扩充，以实现大作业的运行。</a:t>
            </a:r>
            <a:r>
              <a:rPr lang="zh-CN" altLang="en-US" sz="1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参见</a:t>
            </a:r>
            <a:r>
              <a:rPr lang="en-US" altLang="zh-CN" sz="1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sz="1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中的设置</a:t>
            </a:r>
            <a:r>
              <a:rPr lang="en-US" altLang="zh-CN" sz="1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pPr marL="862013" lvl="1">
              <a:spcBef>
                <a:spcPts val="7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虚拟存储器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，提供给用户一个比实际内存大得多的存储空间，用户不用再考虑存储空间不够用的情况</a:t>
            </a:r>
          </a:p>
          <a:p>
            <a:pPr marL="862013" lvl="1">
              <a:spcBef>
                <a:spcPts val="7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基本概念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  <a:p>
            <a:pPr marL="1333500" lvl="2">
              <a:spcBef>
                <a:spcPts val="7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虚拟地址：程序访问的逻辑地址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7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实际地址：处理器可直接访问的主存地址</a:t>
            </a:r>
          </a:p>
          <a:p>
            <a:pPr marL="1333500" lvl="2">
              <a:spcBef>
                <a:spcPts val="7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虚拟地址空间：虚拟地址的集合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7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实际地址空间：计算机主存</a:t>
            </a:r>
          </a:p>
          <a:p>
            <a:pPr marL="1333500" lvl="2">
              <a:spcBef>
                <a:spcPts val="7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程序和数据所在的虚拟地址，必须放入主存的实际地址中才能执行</a:t>
            </a:r>
            <a:endParaRPr lang="en-US" altLang="zh-CN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FF11C31E-A392-419B-AD95-A8112C374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8302F-745D-4333-B30C-5FFA02DA30A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FE7327-49A4-42AA-A5E7-843D7E58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DCA5858C-C304-40DA-B3AC-BD1D678EA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123776"/>
            <a:ext cx="8796337" cy="5689600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</a:t>
            </a:r>
          </a:p>
          <a:p>
            <a:pPr marL="862013" lvl="1">
              <a:spcBef>
                <a:spcPts val="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如何进行虚拟地址空间 与 实际地址空间 之间的转换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通过 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动态地址映像机构 </a:t>
            </a:r>
            <a:r>
              <a:rPr lang="zh-CN" altLang="en-US" sz="20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来完成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按需把 虚拟地址空间 调入到 实际地址空间</a:t>
            </a:r>
          </a:p>
          <a:p>
            <a:pPr marL="862013" lvl="1">
              <a:spcBef>
                <a:spcPts val="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虚拟地址空间的限制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不可能无限大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指令中地址长度的限制，32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bits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外存容量的限制。</a:t>
            </a:r>
          </a:p>
          <a:p>
            <a:pPr marL="862013" lvl="1">
              <a:spcBef>
                <a:spcPts val="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虚拟存储要解决问题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何时把作业程序需要的那部分内容装入内存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放在实际地址空间的什么位置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实际地址空间不够用时，把哪部分程序淘汰出内存</a:t>
            </a:r>
          </a:p>
          <a:p>
            <a:pPr marL="862013" lvl="1">
              <a:spcBef>
                <a:spcPts val="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常用虚拟存储技术</a:t>
            </a:r>
          </a:p>
          <a:p>
            <a:pPr marL="1333500" lvl="2">
              <a:spcBef>
                <a:spcPts val="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分页存储管理、分段存储管理、段页存储管理</a:t>
            </a:r>
          </a:p>
        </p:txBody>
      </p:sp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0808D5FD-2E92-45D5-875C-40BBB7DC2F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B1A6F8-20C2-4704-B9AA-7528EC16589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43EB8F-7F63-4299-AA27-6A2409E70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7">
            <a:extLst>
              <a:ext uri="{FF2B5EF4-FFF2-40B4-BE49-F238E27FC236}">
                <a16:creationId xmlns:a16="http://schemas.microsoft.com/office/drawing/2014/main" id="{DD6B0CDC-4707-4A94-B3B7-9F476FD79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340768"/>
            <a:ext cx="8856663" cy="5400675"/>
          </a:xfrm>
        </p:spPr>
        <p:txBody>
          <a:bodyPr/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</a:t>
            </a:r>
          </a:p>
          <a:p>
            <a:pPr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虚拟地址空间和实际地址空间划分为大小相同的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(page)</a:t>
            </a:r>
          </a:p>
          <a:p>
            <a:pPr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以页为单位把内存分配给各作业程序</a:t>
            </a:r>
          </a:p>
          <a:p>
            <a:pPr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分配给一个作业程序的页之间可以不连续</a:t>
            </a:r>
          </a:p>
          <a:p>
            <a:pPr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作业程序无须一次都装入内存，而是按需装入</a:t>
            </a: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虚拟地址的表示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：用一个数对（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p, d）：p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号，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为页内相对地址</a:t>
            </a:r>
          </a:p>
          <a:p>
            <a:pPr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页的大小：2的幂（2</a:t>
            </a:r>
            <a:r>
              <a:rPr lang="en-US" altLang="zh-CN" sz="2400" baseline="6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页的大小＝512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bytes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如用八进制表示，则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(512)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--〉(1000) 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(1200) 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--〉(2260) 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相当于 (2,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260) </a:t>
            </a:r>
            <a:r>
              <a:rPr lang="en-US" altLang="zh-CN" sz="200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(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便于计算页号和相对地址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6EA66648-E593-4AEF-81C9-9A9BD6165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E17F0-405B-4BD1-BD0D-5CD148602E8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F58AD7-A057-4E3D-914E-9C75768D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6">
            <a:extLst>
              <a:ext uri="{FF2B5EF4-FFF2-40B4-BE49-F238E27FC236}">
                <a16:creationId xmlns:a16="http://schemas.microsoft.com/office/drawing/2014/main" id="{B805F1C0-9C37-47E0-9EED-04FE0A861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25" y="1196727"/>
            <a:ext cx="8940800" cy="1800225"/>
          </a:xfrm>
          <a:noFill/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页表，页面映像表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PMT）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页号：作业程序的页面序号，从 0 开始计数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页架号：内存中的实际地址空间的页面序号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状态：“1”在内存内，“0”不在内存内</a:t>
            </a:r>
          </a:p>
        </p:txBody>
      </p:sp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81CBAEF8-0D9A-46D4-8DC8-10630C66F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33536-0AD2-4DD1-A85C-FB5AC687C0C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46440" name="AutoShape 8">
            <a:extLst>
              <a:ext uri="{FF2B5EF4-FFF2-40B4-BE49-F238E27FC236}">
                <a16:creationId xmlns:a16="http://schemas.microsoft.com/office/drawing/2014/main" id="{AE207AC1-77E5-4A8D-A73E-60F80735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57338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41" name="AutoShape 9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B0BD640-823F-4110-BEDE-C91CEC03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094" y="24557"/>
            <a:ext cx="3600450" cy="2108299"/>
          </a:xfrm>
          <a:prstGeom prst="cloudCallout">
            <a:avLst>
              <a:gd name="adj1" fmla="val -65597"/>
              <a:gd name="adj2" fmla="val 25995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当作业调入内存时， 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为每个作业建立一个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</a:rPr>
              <a:t>PMT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，用于判断某页面是否在内存？在内存的哪一页中？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6442" name="Picture 10" descr="Snap22">
            <a:extLst>
              <a:ext uri="{FF2B5EF4-FFF2-40B4-BE49-F238E27FC236}">
                <a16:creationId xmlns:a16="http://schemas.microsoft.com/office/drawing/2014/main" id="{78BB0E6F-80C7-491D-8CC2-36797FC0C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287908" y="2875010"/>
            <a:ext cx="8604572" cy="39829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961466D2-E5CB-4E8E-9CC4-BC1DC878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64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440"/>
                  </p:tgtEl>
                </p:cond>
              </p:nextCondLst>
            </p:seq>
          </p:childTnLst>
        </p:cTn>
      </p:par>
    </p:tnLst>
    <p:bldLst>
      <p:bldP spid="14644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5">
            <a:extLst>
              <a:ext uri="{FF2B5EF4-FFF2-40B4-BE49-F238E27FC236}">
                <a16:creationId xmlns:a16="http://schemas.microsoft.com/office/drawing/2014/main" id="{82D89065-18DF-4101-BE01-9C6BD3D8E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" y="1140024"/>
            <a:ext cx="8940800" cy="1712912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页表地址寄存器：指示当前运行的作业页表的 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页表长度 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 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页表起始地址 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，当某作业被选中投入运行时，由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装入页表地址寄存器中。用于地址转换</a:t>
            </a:r>
          </a:p>
          <a:p>
            <a:pPr marL="862013" lvl="1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地址转换：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1A480F9C-B6BE-4B1C-A807-9C2D3D2A99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17AEEF-C7D7-4289-987B-3563C50E5A01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53251" name="Group 18">
            <a:extLst>
              <a:ext uri="{FF2B5EF4-FFF2-40B4-BE49-F238E27FC236}">
                <a16:creationId xmlns:a16="http://schemas.microsoft.com/office/drawing/2014/main" id="{D22825CC-018C-4A50-913A-F1E641FD4031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2420938"/>
            <a:ext cx="8064698" cy="4392613"/>
            <a:chOff x="317" y="1525"/>
            <a:chExt cx="5103" cy="2767"/>
          </a:xfrm>
          <a:solidFill>
            <a:schemeClr val="accent1"/>
          </a:solidFill>
        </p:grpSpPr>
        <p:pic>
          <p:nvPicPr>
            <p:cNvPr id="147473" name="Picture 17" descr="Snap22">
              <a:extLst>
                <a:ext uri="{FF2B5EF4-FFF2-40B4-BE49-F238E27FC236}">
                  <a16:creationId xmlns:a16="http://schemas.microsoft.com/office/drawing/2014/main" id="{E84E2220-57C3-4FA1-B740-CF3F0DF71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100000"/>
            </a:blip>
            <a:srcRect/>
            <a:stretch>
              <a:fillRect/>
            </a:stretch>
          </p:blipFill>
          <p:spPr bwMode="auto">
            <a:xfrm>
              <a:off x="317" y="1525"/>
              <a:ext cx="5103" cy="2767"/>
            </a:xfrm>
            <a:prstGeom prst="rect">
              <a:avLst/>
            </a:prstGeom>
            <a:grpFill/>
          </p:spPr>
        </p:pic>
        <p:sp>
          <p:nvSpPr>
            <p:cNvPr id="53257" name="Oval 9">
              <a:extLst>
                <a:ext uri="{FF2B5EF4-FFF2-40B4-BE49-F238E27FC236}">
                  <a16:creationId xmlns:a16="http://schemas.microsoft.com/office/drawing/2014/main" id="{9AA11555-9CD4-42C6-B7B7-6F5FDAD79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614"/>
              <a:ext cx="176" cy="205"/>
            </a:xfrm>
            <a:prstGeom prst="ellipse">
              <a:avLst/>
            </a:prstGeom>
            <a:grpFill/>
            <a:ln w="25400" algn="ctr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3258" name="Oval 10">
              <a:extLst>
                <a:ext uri="{FF2B5EF4-FFF2-40B4-BE49-F238E27FC236}">
                  <a16:creationId xmlns:a16="http://schemas.microsoft.com/office/drawing/2014/main" id="{72D04069-4801-4673-9A0F-56116151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661"/>
              <a:ext cx="176" cy="205"/>
            </a:xfrm>
            <a:prstGeom prst="ellipse">
              <a:avLst/>
            </a:prstGeom>
            <a:grpFill/>
            <a:ln w="25400" algn="ctr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259" name="Oval 11">
              <a:extLst>
                <a:ext uri="{FF2B5EF4-FFF2-40B4-BE49-F238E27FC236}">
                  <a16:creationId xmlns:a16="http://schemas.microsoft.com/office/drawing/2014/main" id="{0D7BD555-E75B-41D0-BFFF-6ACC4DDCB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273"/>
              <a:ext cx="176" cy="205"/>
            </a:xfrm>
            <a:prstGeom prst="ellipse">
              <a:avLst/>
            </a:prstGeom>
            <a:grpFill/>
            <a:ln w="25400" algn="ctr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3260" name="Oval 12">
              <a:extLst>
                <a:ext uri="{FF2B5EF4-FFF2-40B4-BE49-F238E27FC236}">
                  <a16:creationId xmlns:a16="http://schemas.microsoft.com/office/drawing/2014/main" id="{7D4CB041-D96D-4089-A524-313C6BDD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795"/>
              <a:ext cx="176" cy="205"/>
            </a:xfrm>
            <a:prstGeom prst="ellipse">
              <a:avLst/>
            </a:prstGeom>
            <a:grpFill/>
            <a:ln w="25400" algn="ctr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3261" name="Oval 15">
              <a:extLst>
                <a:ext uri="{FF2B5EF4-FFF2-40B4-BE49-F238E27FC236}">
                  <a16:creationId xmlns:a16="http://schemas.microsoft.com/office/drawing/2014/main" id="{2AFFF64D-2746-4049-8509-7E95624F0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3089"/>
              <a:ext cx="176" cy="205"/>
            </a:xfrm>
            <a:prstGeom prst="ellipse">
              <a:avLst/>
            </a:prstGeom>
            <a:grpFill/>
            <a:ln w="25400" algn="ctr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3262" name="Oval 16">
              <a:extLst>
                <a:ext uri="{FF2B5EF4-FFF2-40B4-BE49-F238E27FC236}">
                  <a16:creationId xmlns:a16="http://schemas.microsoft.com/office/drawing/2014/main" id="{63F3B2AA-3118-4D60-BC4F-85157DA1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115"/>
              <a:ext cx="176" cy="205"/>
            </a:xfrm>
            <a:prstGeom prst="ellipse">
              <a:avLst/>
            </a:prstGeom>
            <a:grpFill/>
            <a:ln w="25400" algn="ctr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147462" name="AutoShape 6">
            <a:extLst>
              <a:ext uri="{FF2B5EF4-FFF2-40B4-BE49-F238E27FC236}">
                <a16:creationId xmlns:a16="http://schemas.microsoft.com/office/drawing/2014/main" id="{8BA6DC7F-16B6-4296-9A8E-786D758B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940" y="2132856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7464" name="AutoShape 8">
            <a:extLst>
              <a:ext uri="{FF2B5EF4-FFF2-40B4-BE49-F238E27FC236}">
                <a16:creationId xmlns:a16="http://schemas.microsoft.com/office/drawing/2014/main" id="{17AC72B8-F60D-4D6C-ABDE-5CF728CA4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936555"/>
            <a:ext cx="5976937" cy="2915615"/>
          </a:xfrm>
          <a:prstGeom prst="wedgeRoundRectCallout">
            <a:avLst>
              <a:gd name="adj1" fmla="val -54463"/>
              <a:gd name="adj2" fmla="val 4437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①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执行一条访问内存的指令，如：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Load1,1320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时，地址变换机构把逻辑地址分解成（页号，页内相对地址）两部分 （</a:t>
            </a:r>
            <a:r>
              <a:rPr lang="en-US" altLang="zh-CN" b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p,d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从页表地址寄存器中获取页表的首地址；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③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在页表中，查找相应的页号 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④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若页面状态为“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0”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不在内存，系统产生缺页中断，由存储管理模块将其调入内存。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⑤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将页表中的页架号 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p’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，送给地址变换机构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⑥ 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地址变换机构根据 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p’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，形成实际地址</a:t>
            </a:r>
            <a:endParaRPr lang="en-US" altLang="zh-CN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20F0132-BD51-4425-B6BB-91603EF9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74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462"/>
                  </p:tgtEl>
                </p:cond>
              </p:nextCondLst>
            </p:seq>
          </p:childTnLst>
        </p:cTn>
      </p:par>
    </p:tnLst>
    <p:bldLst>
      <p:bldP spid="1474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>
            <a:extLst>
              <a:ext uri="{FF2B5EF4-FFF2-40B4-BE49-F238E27FC236}">
                <a16:creationId xmlns:a16="http://schemas.microsoft.com/office/drawing/2014/main" id="{4A60A7AD-A67E-4315-990A-2FE0954BC8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650" y="1057671"/>
            <a:ext cx="5976938" cy="5827713"/>
          </a:xfrm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5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发展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随着硬件系统发展而发展</a:t>
            </a:r>
          </a:p>
          <a:p>
            <a:pPr marL="862013" lvl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1）手工操作阶段（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年代初中期）</a:t>
            </a:r>
          </a:p>
          <a:p>
            <a:pPr marL="1333500" lvl="2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用纸带、卡片来表示操作系统程序和用户应用程序</a:t>
            </a:r>
          </a:p>
          <a:p>
            <a:pPr marL="1333500" lvl="2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使用者手工装入操作系统程序和用户应用程序</a:t>
            </a:r>
          </a:p>
          <a:p>
            <a:pPr marL="1333500" lvl="2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特点：资源独占；串行工作；人工干预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5000"/>
              </a:lnSpc>
              <a:spcBef>
                <a:spcPct val="25000"/>
              </a:spcBef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2）早期批处理阶段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(50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年代中后期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333500" lvl="2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随着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速度的提高，手工操作所浪费时间突出，为排除人工干预，出现了早期批处理系统</a:t>
            </a:r>
          </a:p>
          <a:p>
            <a:pPr marL="1333500" lvl="2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联机批处理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，由“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监督程序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”先把批作业顺序输入磁带中，再逐个调入内存运行。排除人工干预，提高计算机效率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脱机批处理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，为解决主机和外设的速度匹配问题，利用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专门的计算机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来处理程序的输入/输出，如图所示。</a:t>
            </a:r>
          </a:p>
        </p:txBody>
      </p:sp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91ED1F1B-040A-42E7-AA5F-A8BECEE65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BB7F61-1C71-4502-A96D-162C69506B66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124951" name="AutoShape 23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7BB3361-EE8A-4201-90A0-1FAA5BAAA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307" y="2083084"/>
            <a:ext cx="2528118" cy="1686639"/>
          </a:xfrm>
          <a:prstGeom prst="cloudCallout">
            <a:avLst>
              <a:gd name="adj1" fmla="val -28894"/>
              <a:gd name="adj2" fmla="val 89519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通常是一台价格低、能力弱的计算机，称之为卫星机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4942" name="AutoShape 14">
            <a:extLst>
              <a:ext uri="{FF2B5EF4-FFF2-40B4-BE49-F238E27FC236}">
                <a16:creationId xmlns:a16="http://schemas.microsoft.com/office/drawing/2014/main" id="{8B8E30FF-6613-46CB-88F0-80150322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725268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43" name="AutoShape 15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A77A794-27AD-4310-B147-86BE88D50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8" y="188640"/>
            <a:ext cx="2528118" cy="1686639"/>
          </a:xfrm>
          <a:prstGeom prst="cloudCallout">
            <a:avLst>
              <a:gd name="adj1" fmla="val -53931"/>
              <a:gd name="adj2" fmla="val 68556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这个起程序调用作用的监督程序，就是最早的操作系统雏形。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4950" name="AutoShape 22">
            <a:extLst>
              <a:ext uri="{FF2B5EF4-FFF2-40B4-BE49-F238E27FC236}">
                <a16:creationId xmlns:a16="http://schemas.microsoft.com/office/drawing/2014/main" id="{F96E12F8-46CE-4F3F-8CCE-628E8FB48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148" y="6525468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3" name="Group 29">
            <a:extLst>
              <a:ext uri="{FF2B5EF4-FFF2-40B4-BE49-F238E27FC236}">
                <a16:creationId xmlns:a16="http://schemas.microsoft.com/office/drawing/2014/main" id="{AA10B8D9-D441-4BF8-AAE8-EA81D71C9501}"/>
              </a:ext>
            </a:extLst>
          </p:cNvPr>
          <p:cNvGrpSpPr>
            <a:grpSpLocks/>
          </p:cNvGrpSpPr>
          <p:nvPr/>
        </p:nvGrpSpPr>
        <p:grpSpPr bwMode="auto">
          <a:xfrm>
            <a:off x="5984875" y="3925466"/>
            <a:ext cx="3051175" cy="2455862"/>
            <a:chOff x="4372" y="1974"/>
            <a:chExt cx="1922" cy="1547"/>
          </a:xfrm>
          <a:solidFill>
            <a:schemeClr val="accent1">
              <a:lumMod val="60000"/>
              <a:lumOff val="40000"/>
            </a:schemeClr>
          </a:solidFill>
        </p:grpSpPr>
        <p:pic>
          <p:nvPicPr>
            <p:cNvPr id="124956" name="Picture 28" descr="Snap4">
              <a:extLst>
                <a:ext uri="{FF2B5EF4-FFF2-40B4-BE49-F238E27FC236}">
                  <a16:creationId xmlns:a16="http://schemas.microsoft.com/office/drawing/2014/main" id="{CD658789-58B1-4BAE-8AE6-0564D513B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100000"/>
            </a:blip>
            <a:srcRect/>
            <a:stretch>
              <a:fillRect/>
            </a:stretch>
          </p:blipFill>
          <p:spPr bwMode="auto">
            <a:xfrm>
              <a:off x="4422" y="2069"/>
              <a:ext cx="1872" cy="1452"/>
            </a:xfrm>
            <a:prstGeom prst="rect">
              <a:avLst/>
            </a:prstGeom>
            <a:grpFill/>
          </p:spPr>
        </p:pic>
        <p:sp>
          <p:nvSpPr>
            <p:cNvPr id="21515" name="Rectangle 24">
              <a:extLst>
                <a:ext uri="{FF2B5EF4-FFF2-40B4-BE49-F238E27FC236}">
                  <a16:creationId xmlns:a16="http://schemas.microsoft.com/office/drawing/2014/main" id="{B1399FF2-6348-4CB4-9EEC-7B1C37982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974"/>
              <a:ext cx="486" cy="298"/>
            </a:xfrm>
            <a:prstGeom prst="rect">
              <a:avLst/>
            </a:prstGeom>
            <a:grpFill/>
            <a:ln w="25400" algn="ctr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18000" tIns="10800" rIns="18000" bIns="10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卡片纸带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上的程序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6" name="Line 25">
              <a:extLst>
                <a:ext uri="{FF2B5EF4-FFF2-40B4-BE49-F238E27FC236}">
                  <a16:creationId xmlns:a16="http://schemas.microsoft.com/office/drawing/2014/main" id="{E18C38DB-3DD5-4C1F-B8DC-E982FAEFE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" y="2250"/>
              <a:ext cx="167" cy="364"/>
            </a:xfrm>
            <a:prstGeom prst="line">
              <a:avLst/>
            </a:prstGeom>
            <a:grp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D0F57D25-3D5F-48F9-85DD-7B56C227D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49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942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249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 nodeType="clickPar">
                      <p:stCondLst>
                        <p:cond delay="0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950"/>
                  </p:tgtEl>
                </p:cond>
              </p:nextCondLst>
            </p:seq>
          </p:childTnLst>
        </p:cTn>
      </p:par>
    </p:tnLst>
    <p:bldLst>
      <p:bldP spid="124951" grpId="0" animBg="1" autoUpdateAnimBg="0"/>
      <p:bldP spid="12494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>
            <a:extLst>
              <a:ext uri="{FF2B5EF4-FFF2-40B4-BE49-F238E27FC236}">
                <a16:creationId xmlns:a16="http://schemas.microsoft.com/office/drawing/2014/main" id="{72B0196A-D2FD-4E50-A63B-B00B9A27B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538" y="1117674"/>
            <a:ext cx="8940800" cy="1519238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</a:t>
            </a:r>
          </a:p>
          <a:p>
            <a:pPr marL="862013" lvl="1">
              <a:lnSpc>
                <a:spcPct val="90000"/>
              </a:lnSpc>
              <a:spcBef>
                <a:spcPts val="9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页面更换算法，页面淘汰算法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先进先出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FIFO）</a:t>
            </a:r>
          </a:p>
          <a:p>
            <a:pPr marL="1901825" lvl="3">
              <a:lnSpc>
                <a:spcPct val="90000"/>
              </a:lnSpc>
              <a:spcBef>
                <a:spcPts val="900"/>
              </a:spcBef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例如：一个用户程序，共有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个页面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A2385823-AB34-409B-AD55-38490699E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46EA2-08B2-4F0A-9C03-A5824EC063DC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140306" name="Picture 18" descr="Snap25">
            <a:extLst>
              <a:ext uri="{FF2B5EF4-FFF2-40B4-BE49-F238E27FC236}">
                <a16:creationId xmlns:a16="http://schemas.microsoft.com/office/drawing/2014/main" id="{9D690B8F-F12B-4673-939A-B67C55D4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1979613" y="2644155"/>
            <a:ext cx="6913562" cy="405606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40295" name="AutoShape 7">
            <a:extLst>
              <a:ext uri="{FF2B5EF4-FFF2-40B4-BE49-F238E27FC236}">
                <a16:creationId xmlns:a16="http://schemas.microsoft.com/office/drawing/2014/main" id="{06678F50-E678-4A5C-A4C6-163D8833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484313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296" name="AutoShape 8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1E8DAA3-E37F-42A4-BD2E-724BA2F6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425" y="620688"/>
            <a:ext cx="3348038" cy="2248853"/>
          </a:xfrm>
          <a:prstGeom prst="cloudCallout">
            <a:avLst>
              <a:gd name="adj1" fmla="val -76222"/>
              <a:gd name="adj2" fmla="val -3333"/>
            </a:avLst>
          </a:prstGeom>
          <a:solidFill>
            <a:srgbClr val="8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要执行外存中的新页面时，必须将内存中的页面放入外存，即进行页面更换。更换不当，会出现抖动，从而降低系统效率</a:t>
            </a:r>
            <a:endParaRPr lang="en-US" altLang="zh-CN" sz="16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279" name="AutoShape 12">
            <a:extLst>
              <a:ext uri="{FF2B5EF4-FFF2-40B4-BE49-F238E27FC236}">
                <a16:creationId xmlns:a16="http://schemas.microsoft.com/office/drawing/2014/main" id="{CDCA4B13-318E-45A4-8F60-FA1E1272E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180730"/>
            <a:ext cx="1006475" cy="287337"/>
          </a:xfrm>
          <a:prstGeom prst="wedgeRoundRectCallout">
            <a:avLst>
              <a:gd name="adj1" fmla="val 84069"/>
              <a:gd name="adj2" fmla="val -47236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页面走向</a:t>
            </a:r>
          </a:p>
        </p:txBody>
      </p:sp>
      <p:sp>
        <p:nvSpPr>
          <p:cNvPr id="54280" name="AutoShape 13">
            <a:extLst>
              <a:ext uri="{FF2B5EF4-FFF2-40B4-BE49-F238E27FC236}">
                <a16:creationId xmlns:a16="http://schemas.microsoft.com/office/drawing/2014/main" id="{E5795142-E471-4075-B782-EB22BB2A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971305"/>
            <a:ext cx="1439862" cy="287337"/>
          </a:xfrm>
          <a:prstGeom prst="wedgeRoundRectCallout">
            <a:avLst>
              <a:gd name="adj1" fmla="val 73704"/>
              <a:gd name="adj2" fmla="val -47236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分配的页架数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1" name="AutoShape 14">
            <a:extLst>
              <a:ext uri="{FF2B5EF4-FFF2-40B4-BE49-F238E27FC236}">
                <a16:creationId xmlns:a16="http://schemas.microsoft.com/office/drawing/2014/main" id="{FB5CD999-8F91-4664-8428-9918C2BF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3467"/>
            <a:ext cx="1441450" cy="288925"/>
          </a:xfrm>
          <a:prstGeom prst="wedgeRoundRectCallout">
            <a:avLst>
              <a:gd name="adj1" fmla="val 73569"/>
              <a:gd name="adj2" fmla="val -47255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页面交换标志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2" name="Line 15">
            <a:extLst>
              <a:ext uri="{FF2B5EF4-FFF2-40B4-BE49-F238E27FC236}">
                <a16:creationId xmlns:a16="http://schemas.microsoft.com/office/drawing/2014/main" id="{59551010-6281-4DAE-8D7B-448C9D1D2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3880817"/>
            <a:ext cx="1588" cy="12239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>
            <a:spAutoFit/>
          </a:bodyPr>
          <a:lstStyle/>
          <a:p>
            <a:endParaRPr lang="zh-CN" altLang="en-US"/>
          </a:p>
        </p:txBody>
      </p:sp>
      <p:sp>
        <p:nvSpPr>
          <p:cNvPr id="54283" name="AutoShape 16">
            <a:extLst>
              <a:ext uri="{FF2B5EF4-FFF2-40B4-BE49-F238E27FC236}">
                <a16:creationId xmlns:a16="http://schemas.microsoft.com/office/drawing/2014/main" id="{1ECFAE64-4D11-4681-ABE7-48D28BF4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339730"/>
            <a:ext cx="1511300" cy="288925"/>
          </a:xfrm>
          <a:prstGeom prst="wedgeRoundRectCallout">
            <a:avLst>
              <a:gd name="adj1" fmla="val 51259"/>
              <a:gd name="adj2" fmla="val -224727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页面调入顺序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F89FD1E-F9C0-40C8-B0CF-7BAA28454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4624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02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295"/>
                  </p:tgtEl>
                </p:cond>
              </p:nextCondLst>
            </p:seq>
          </p:childTnLst>
        </p:cTn>
      </p:par>
    </p:tnLst>
    <p:bldLst>
      <p:bldP spid="14029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>
            <a:extLst>
              <a:ext uri="{FF2B5EF4-FFF2-40B4-BE49-F238E27FC236}">
                <a16:creationId xmlns:a16="http://schemas.microsoft.com/office/drawing/2014/main" id="{88EAA8C3-83E9-47BF-9EC2-34E603657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02742"/>
            <a:ext cx="8940800" cy="2254250"/>
          </a:xfrm>
        </p:spPr>
        <p:txBody>
          <a:bodyPr/>
          <a:lstStyle/>
          <a:p>
            <a:pPr marL="285750" indent="-285750">
              <a:defRPr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</a:t>
            </a:r>
          </a:p>
          <a:p>
            <a:pPr marL="862013" lvl="1">
              <a:spcBef>
                <a:spcPts val="900"/>
              </a:spcBef>
              <a:defRPr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页面更换算法，页面淘汰算法</a:t>
            </a:r>
          </a:p>
          <a:p>
            <a:pPr marL="1333500" lvl="2">
              <a:spcBef>
                <a:spcPts val="900"/>
              </a:spcBef>
              <a:defRPr/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最近最少使用算法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LRU，Least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Recently Used）</a:t>
            </a:r>
          </a:p>
          <a:p>
            <a:pPr marL="1558925" lvl="2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需要记录每个页面自上次访问到现在的时间，但开销太大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558925" lvl="2" indent="-342900">
              <a:spcBef>
                <a:spcPts val="9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常用近似算法，在页架中加入“引用位”来标识使用情况。实现过程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4875FD55-86C3-4898-9B40-EED265DA72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4BDD2A-F4BD-4004-8B9D-9E76A773B0CD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149514" name="Picture 10" descr="Snap27">
            <a:extLst>
              <a:ext uri="{FF2B5EF4-FFF2-40B4-BE49-F238E27FC236}">
                <a16:creationId xmlns:a16="http://schemas.microsoft.com/office/drawing/2014/main" id="{D5C9C88D-716D-42D9-AA8E-6B0AA12B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539750" y="3383806"/>
            <a:ext cx="8432800" cy="335756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49510" name="AutoShape 6">
            <a:extLst>
              <a:ext uri="{FF2B5EF4-FFF2-40B4-BE49-F238E27FC236}">
                <a16:creationId xmlns:a16="http://schemas.microsoft.com/office/drawing/2014/main" id="{2DFD0177-44B0-4B5D-8055-E90E11D4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3141663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1" name="AutoShape 7">
            <a:extLst>
              <a:ext uri="{FF2B5EF4-FFF2-40B4-BE49-F238E27FC236}">
                <a16:creationId xmlns:a16="http://schemas.microsoft.com/office/drawing/2014/main" id="{E5EF6F30-A6B9-44A7-810B-C9FA649EA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908720"/>
            <a:ext cx="3492500" cy="1329655"/>
          </a:xfrm>
          <a:prstGeom prst="wedgeRoundRectCallout">
            <a:avLst>
              <a:gd name="adj1" fmla="val 39227"/>
              <a:gd name="adj2" fmla="val 95468"/>
              <a:gd name="adj3" fmla="val 16667"/>
            </a:avLst>
          </a:prstGeom>
          <a:solidFill>
            <a:srgbClr val="8F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① 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将页架用链指针链成循环链表</a:t>
            </a: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 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循环查找引用位；</a:t>
            </a:r>
            <a:endParaRPr lang="en-US" altLang="zh-CN" sz="14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③ 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如为</a:t>
            </a: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，则进行置换，置换后标记引用位为</a:t>
            </a: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④ 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如为</a:t>
            </a: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，则将其置为</a:t>
            </a:r>
            <a:r>
              <a:rPr lang="en-US" altLang="zh-CN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sz="14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，然后继续查找</a:t>
            </a:r>
          </a:p>
        </p:txBody>
      </p:sp>
      <p:sp>
        <p:nvSpPr>
          <p:cNvPr id="55303" name="AutoShape 8">
            <a:extLst>
              <a:ext uri="{FF2B5EF4-FFF2-40B4-BE49-F238E27FC236}">
                <a16:creationId xmlns:a16="http://schemas.microsoft.com/office/drawing/2014/main" id="{7E793ABF-49FA-4B26-BE9D-04B36246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37063"/>
            <a:ext cx="1008062" cy="288925"/>
          </a:xfrm>
          <a:prstGeom prst="wedgeRoundRectCallout">
            <a:avLst>
              <a:gd name="adj1" fmla="val 4801"/>
              <a:gd name="adj2" fmla="val 118130"/>
              <a:gd name="adj3" fmla="val 16667"/>
            </a:avLst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</a:rPr>
              <a:t>替换指针</a:t>
            </a:r>
            <a:endParaRPr lang="en-US" altLang="zh-CN" sz="1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5525EC8-1093-458A-AF69-AC7628B9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95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510"/>
                  </p:tgtEl>
                </p:cond>
              </p:nextCondLst>
            </p:seq>
          </p:childTnLst>
        </p:cTn>
      </p:par>
    </p:tnLst>
    <p:bldLst>
      <p:bldP spid="1495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1D987B9D-493E-42C2-8D78-1C54024AC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69826"/>
            <a:ext cx="8767763" cy="55435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分页存储管理</a:t>
            </a:r>
          </a:p>
          <a:p>
            <a:pPr marL="862013" lvl="1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存储保护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用页表表长来控制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如果合法，才进行地址转换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如页号超出页表长，则产生越界中断</a:t>
            </a:r>
          </a:p>
          <a:p>
            <a:pPr marL="862013" lvl="1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优点：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不要求作业在内存中连续，较好地解决了碎片问题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作业地址空间不受内存限制，为用户提供足够大的空间，便于多道程序作业</a:t>
            </a:r>
          </a:p>
          <a:p>
            <a:pPr marL="862013" lvl="1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缺点：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要求一定的硬件支持，增加了成本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因增加页表及管理程序，增加了内存开销</a:t>
            </a:r>
          </a:p>
          <a:p>
            <a:pPr marL="1333500" lvl="2">
              <a:lnSpc>
                <a:spcPct val="90000"/>
              </a:lnSpc>
              <a:spcBef>
                <a:spcPts val="9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处理页面交换需要占用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时间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01F96B15-DB0C-4360-9724-7B17664BD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C4E877-9B18-4760-9B98-369331068446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477B0C-2505-408A-8E19-147745D91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5BA6925-09BC-4186-8CF0-B5F12D1C61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30399"/>
            <a:ext cx="9067800" cy="43148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分段存储管理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把程序按模块划分为几个部分，每一部分属于一个</a:t>
            </a:r>
            <a:r>
              <a:rPr lang="zh-CN" altLang="en-US" sz="24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segment）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为每个段在内存分配一块连续分区，各段之间不要求连续，暂时不运行的段可以不调入内存。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地址结构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：每个虚拟地址由两部分构成（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s,w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），s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为段号，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w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为段内地址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段表，段映像表（</a:t>
            </a:r>
            <a:r>
              <a:rPr lang="en-US" altLang="zh-CN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SMT）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段号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段的长度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段在主存中的起始地址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段的状态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（存取权限）</a:t>
            </a:r>
          </a:p>
        </p:txBody>
      </p:sp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6BEF941D-23E8-469F-882B-F3E12709A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4FD96-7156-4EC8-BDBD-8242DF4D8CFD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7348" name="Rectangle 6">
            <a:extLst>
              <a:ext uri="{FF2B5EF4-FFF2-40B4-BE49-F238E27FC236}">
                <a16:creationId xmlns:a16="http://schemas.microsoft.com/office/drawing/2014/main" id="{C57A75B5-D576-4270-859F-B638C073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8" y="5373514"/>
            <a:ext cx="40084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3335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lvl="2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当作业调入内存时，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为作业创建一个段表，用于保存作业中的所有段的信息。作业完成后撤消段表。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48487" name="Picture 7" descr="Snap29">
            <a:extLst>
              <a:ext uri="{FF2B5EF4-FFF2-40B4-BE49-F238E27FC236}">
                <a16:creationId xmlns:a16="http://schemas.microsoft.com/office/drawing/2014/main" id="{0661E38B-39B9-4BB1-8FC1-4D11805E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4283968" y="3493436"/>
            <a:ext cx="4824681" cy="324793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D83A64F-4920-4330-B56D-795BA08DA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>
            <a:extLst>
              <a:ext uri="{FF2B5EF4-FFF2-40B4-BE49-F238E27FC236}">
                <a16:creationId xmlns:a16="http://schemas.microsoft.com/office/drawing/2014/main" id="{55B7A95E-0A21-4CE7-8693-F43765AB4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80528" y="1196230"/>
            <a:ext cx="8940800" cy="5545138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分段存储管理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段表地址寄存器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（段表长度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L，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段表起始地址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b），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用于地址转换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先由硬件地址转换机构和段表地址寄存器得到段表的位置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再在所在的段中找到指定的实际存储空间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存储保护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通过设置段表的存取权限来控制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用段表表长来控制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分段管理的优点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便于程序模块化处理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便于处理变化的数据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便于共享分段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分段管理的缺点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要增加硬件（寄存器）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花费时间进行地址转换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分段大小受到主存的限制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灵活性较分页管理差</a:t>
            </a:r>
          </a:p>
        </p:txBody>
      </p:sp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D365B2F9-AF3F-468A-985A-546521DA2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09B1E-9CF7-4F8B-856E-9B95DA10E66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pic>
        <p:nvPicPr>
          <p:cNvPr id="141319" name="Picture 7" descr="Snap30">
            <a:extLst>
              <a:ext uri="{FF2B5EF4-FFF2-40B4-BE49-F238E27FC236}">
                <a16:creationId xmlns:a16="http://schemas.microsoft.com/office/drawing/2014/main" id="{96F0AFEE-5E9E-4039-9A40-C88AA17A2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contrast="100000"/>
          </a:blip>
          <a:srcRect/>
          <a:stretch>
            <a:fillRect/>
          </a:stretch>
        </p:blipFill>
        <p:spPr bwMode="auto">
          <a:xfrm>
            <a:off x="4384675" y="3573289"/>
            <a:ext cx="4787900" cy="3240087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249A347-BC81-40FD-B33F-4B26FD0EC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5">
            <a:extLst>
              <a:ext uri="{FF2B5EF4-FFF2-40B4-BE49-F238E27FC236}">
                <a16:creationId xmlns:a16="http://schemas.microsoft.com/office/drawing/2014/main" id="{722DD9E1-8434-4202-AEA4-1F400F2A1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虚拟存储管理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-- </a:t>
            </a: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段页式存储管理</a:t>
            </a: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分页和分段表存储管理的结合</a:t>
            </a:r>
          </a:p>
          <a:p>
            <a:pPr lvl="1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参见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P125</a:t>
            </a:r>
          </a:p>
        </p:txBody>
      </p:sp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242250AF-204D-4ED8-B843-CD924D6FCF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FC0C32-EC5B-4FE7-B5F2-A81FAE02E72C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CA6800-2A56-4CCA-A37D-3932E6C44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4.2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存储管理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1026">
            <a:extLst>
              <a:ext uri="{FF2B5EF4-FFF2-40B4-BE49-F238E27FC236}">
                <a16:creationId xmlns:a16="http://schemas.microsoft.com/office/drawing/2014/main" id="{A3E4A377-F8AE-41DE-B7F1-BD9427303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4DB9BD61-6E0E-4001-B2D3-193EAA2CF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734043-9D7F-41DB-831B-C791B85D9DEC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>
            <a:extLst>
              <a:ext uri="{FF2B5EF4-FFF2-40B4-BE49-F238E27FC236}">
                <a16:creationId xmlns:a16="http://schemas.microsoft.com/office/drawing/2014/main" id="{24C13872-F5DE-49C8-9C63-039DC6814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025450"/>
            <a:ext cx="8913813" cy="3195638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的发展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3）执行系统阶段（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年代末，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年代初）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批处理阶段的问题：资源使用效率低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不能并行运行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；“监督程序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经常被破坏；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通道和中断技术的出现，使得主机和外设的并行工作成为可能</a:t>
            </a:r>
            <a:endParaRPr lang="en-US" altLang="zh-CN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通道（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channel）：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一种用于控制一台或多台外部设备的硬件，可以不依靠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独立进行外设和内存之间的数据传输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中断技术使得系统可以终止当前正在运行的程序，转向执行各种中断处理程序。使得通道可以实现和主机之间的交互。</a:t>
            </a:r>
          </a:p>
        </p:txBody>
      </p:sp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69453339-9131-43B1-9124-3077FC5B5C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65B981-7B74-4F76-BDBD-F801E9FE7A6E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2531" name="Group 19">
            <a:extLst>
              <a:ext uri="{FF2B5EF4-FFF2-40B4-BE49-F238E27FC236}">
                <a16:creationId xmlns:a16="http://schemas.microsoft.com/office/drawing/2014/main" id="{5291D50B-9667-44B3-A874-70AC3D2F136E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68775"/>
            <a:ext cx="4171950" cy="2419350"/>
            <a:chOff x="-432" y="2195"/>
            <a:chExt cx="2628" cy="1524"/>
          </a:xfrm>
          <a:solidFill>
            <a:schemeClr val="accent1"/>
          </a:solidFill>
        </p:grpSpPr>
        <p:sp>
          <p:nvSpPr>
            <p:cNvPr id="22538" name="Text Box 8">
              <a:extLst>
                <a:ext uri="{FF2B5EF4-FFF2-40B4-BE49-F238E27FC236}">
                  <a16:creationId xmlns:a16="http://schemas.microsoft.com/office/drawing/2014/main" id="{8B475127-E158-4975-96DD-7EB109A70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" y="2236"/>
              <a:ext cx="375" cy="2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主机</a:t>
              </a:r>
            </a:p>
          </p:txBody>
        </p:sp>
        <p:pic>
          <p:nvPicPr>
            <p:cNvPr id="125970" name="Picture 18" descr="Snap1">
              <a:extLst>
                <a:ext uri="{FF2B5EF4-FFF2-40B4-BE49-F238E27FC236}">
                  <a16:creationId xmlns:a16="http://schemas.microsoft.com/office/drawing/2014/main" id="{020620F5-A855-4EB8-BBB1-98A0ED799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lum contrast="100000"/>
            </a:blip>
            <a:srcRect/>
            <a:stretch>
              <a:fillRect/>
            </a:stretch>
          </p:blipFill>
          <p:spPr bwMode="auto">
            <a:xfrm>
              <a:off x="-432" y="2195"/>
              <a:ext cx="2628" cy="1524"/>
            </a:xfrm>
            <a:prstGeom prst="rect">
              <a:avLst/>
            </a:prstGeom>
            <a:grpFill/>
          </p:spPr>
        </p:pic>
      </p:grpSp>
      <p:sp>
        <p:nvSpPr>
          <p:cNvPr id="22533" name="Rectangle 10">
            <a:extLst>
              <a:ext uri="{FF2B5EF4-FFF2-40B4-BE49-F238E27FC236}">
                <a16:creationId xmlns:a16="http://schemas.microsoft.com/office/drawing/2014/main" id="{C32E8F75-9A02-4A3E-99D8-64D984CD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4437112"/>
            <a:ext cx="4500563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各种中断处理程序以及负责输入输出的服务程序统称为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执行系统</a:t>
            </a:r>
            <a:endParaRPr lang="en-US" altLang="zh-CN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执行系统不同于监督程序，它</a:t>
            </a: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控制和指挥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系统程序（中断程序，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控制程等）和应用程序，常驻内存。</a:t>
            </a:r>
            <a:endParaRPr lang="en-US" altLang="zh-CN" sz="20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一次只执行一个作业程序</a:t>
            </a:r>
          </a:p>
        </p:txBody>
      </p:sp>
      <p:sp>
        <p:nvSpPr>
          <p:cNvPr id="125963" name="AutoShape 11">
            <a:extLst>
              <a:ext uri="{FF2B5EF4-FFF2-40B4-BE49-F238E27FC236}">
                <a16:creationId xmlns:a16="http://schemas.microsoft.com/office/drawing/2014/main" id="{5AF1171C-343E-49D3-A148-68F08B12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060" y="4797276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64" name="AutoShape 12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9099D39-442C-4C10-86A5-3571F61C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480" y="4852273"/>
            <a:ext cx="2880320" cy="1686639"/>
          </a:xfrm>
          <a:prstGeom prst="cloudCallout">
            <a:avLst>
              <a:gd name="adj1" fmla="val -98472"/>
              <a:gd name="adj2" fmla="val -68556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执行系统的出现，使得操作系统的雏形又向前迈进了一步。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537" name="TextBox 1">
            <a:extLst>
              <a:ext uri="{FF2B5EF4-FFF2-40B4-BE49-F238E27FC236}">
                <a16:creationId xmlns:a16="http://schemas.microsoft.com/office/drawing/2014/main" id="{DDBFE294-2833-4BA8-A4FD-A6AB7217A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491038"/>
            <a:ext cx="1439862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accent1"/>
                </a:solidFill>
                <a:latin typeface="Times New Roman" panose="02020603050405020304" pitchFamily="18" charset="0"/>
              </a:rPr>
              <a:t>中断处理程序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589BD05F-BDBE-4DC7-8D62-834FAD86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59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963"/>
                  </p:tgtEl>
                </p:cond>
              </p:nextCondLst>
            </p:seq>
          </p:childTnLst>
        </p:cTn>
      </p:par>
    </p:tnLst>
    <p:bldLst>
      <p:bldP spid="12596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6D121F2E-81E9-49BB-8C1B-30EAFA3E3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63" y="928688"/>
            <a:ext cx="8810625" cy="3251200"/>
          </a:xfrm>
        </p:spPr>
        <p:txBody>
          <a:bodyPr/>
          <a:lstStyle/>
          <a:p>
            <a:pPr marL="285750" indent="-285750">
              <a:lnSpc>
                <a:spcPct val="110000"/>
              </a:lnSpc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的发展</a:t>
            </a:r>
          </a:p>
          <a:p>
            <a:pPr marL="862013" lvl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4）多道程序系统（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年代初中期）</a:t>
            </a:r>
          </a:p>
          <a:p>
            <a:pPr marL="1333500" lvl="2">
              <a:lnSpc>
                <a:spcPct val="11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不论是批处理还是执行系统，都是单道作业、顺序处理系统，不能充分利用系统资源，效率低下。</a:t>
            </a:r>
          </a:p>
          <a:p>
            <a:pPr marL="1333500" lvl="2">
              <a:lnSpc>
                <a:spcPct val="11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多道程序系统是指同一台机器上同时运行多个作业程序，交替占用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和外设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11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合理分配计算机资源（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CPU，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内存，外设等），可提高系统的效率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732B8DC8-534E-4E5E-878B-1BFC1491EC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214E06-4E0B-4186-9BAE-558D3A141064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grpSp>
        <p:nvGrpSpPr>
          <p:cNvPr id="23556" name="Group 14">
            <a:extLst>
              <a:ext uri="{FF2B5EF4-FFF2-40B4-BE49-F238E27FC236}">
                <a16:creationId xmlns:a16="http://schemas.microsoft.com/office/drawing/2014/main" id="{5657DD53-0C74-4C0F-AA45-1E9E86737366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941888"/>
            <a:ext cx="3600450" cy="1287462"/>
            <a:chOff x="3288" y="2698"/>
            <a:chExt cx="2195" cy="811"/>
          </a:xfrm>
        </p:grpSpPr>
        <p:sp>
          <p:nvSpPr>
            <p:cNvPr id="23561" name="Text Box 4">
              <a:extLst>
                <a:ext uri="{FF2B5EF4-FFF2-40B4-BE49-F238E27FC236}">
                  <a16:creationId xmlns:a16="http://schemas.microsoft.com/office/drawing/2014/main" id="{039E9340-15FC-4706-8CEE-6AA4128E8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2698"/>
              <a:ext cx="439" cy="81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 1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 2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程序 </a:t>
              </a: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3562" name="Oval 5">
              <a:extLst>
                <a:ext uri="{FF2B5EF4-FFF2-40B4-BE49-F238E27FC236}">
                  <a16:creationId xmlns:a16="http://schemas.microsoft.com/office/drawing/2014/main" id="{16156F01-34DF-4D0F-A54D-ADB8F0953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708"/>
              <a:ext cx="672" cy="722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10800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计算机资源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（虚拟资源）</a:t>
              </a:r>
              <a:endParaRPr lang="en-US" altLang="zh-CN" sz="1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3" name="AutoShape 6">
              <a:extLst>
                <a:ext uri="{FF2B5EF4-FFF2-40B4-BE49-F238E27FC236}">
                  <a16:creationId xmlns:a16="http://schemas.microsoft.com/office/drawing/2014/main" id="{43E1E0DE-1650-488A-B499-DDF4F4A89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5" y="2924"/>
              <a:ext cx="233" cy="288"/>
            </a:xfrm>
            <a:prstGeom prst="notchedRigh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64" name="Text Box 8">
              <a:extLst>
                <a:ext uri="{FF2B5EF4-FFF2-40B4-BE49-F238E27FC236}">
                  <a16:creationId xmlns:a16="http://schemas.microsoft.com/office/drawing/2014/main" id="{42AE27D9-BC14-4DD2-8847-6A7EE1CBF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2698"/>
              <a:ext cx="439" cy="811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内存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CPU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外设</a:t>
              </a:r>
            </a:p>
          </p:txBody>
        </p:sp>
        <p:sp>
          <p:nvSpPr>
            <p:cNvPr id="23565" name="AutoShape 11">
              <a:extLst>
                <a:ext uri="{FF2B5EF4-FFF2-40B4-BE49-F238E27FC236}">
                  <a16:creationId xmlns:a16="http://schemas.microsoft.com/office/drawing/2014/main" id="{963D5D2C-23B3-4C52-9B4C-2EEBA446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" y="2902"/>
              <a:ext cx="126" cy="342"/>
            </a:xfrm>
            <a:prstGeom prst="leftRightArrow">
              <a:avLst>
                <a:gd name="adj1" fmla="val 50000"/>
                <a:gd name="adj2" fmla="val 20000"/>
              </a:avLst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bg2"/>
                  </a:solidFill>
                  <a:latin typeface="Book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 b="1">
                  <a:solidFill>
                    <a:schemeClr val="bg2"/>
                  </a:solidFill>
                  <a:latin typeface="Book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chemeClr val="bg2"/>
                  </a:solidFill>
                  <a:latin typeface="Book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bg2"/>
                  </a:solidFill>
                  <a:latin typeface="Book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1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7" name="Rectangle 13">
            <a:extLst>
              <a:ext uri="{FF2B5EF4-FFF2-40B4-BE49-F238E27FC236}">
                <a16:creationId xmlns:a16="http://schemas.microsoft.com/office/drawing/2014/main" id="{C3CAD282-C7A3-4D27-9805-B6904F75F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989388"/>
            <a:ext cx="5089525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90488" indent="-90488"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538163" indent="-179388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多道程序交替运行而带来的问题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</a:p>
          <a:p>
            <a:pPr lvl="2"/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何时、以何种策略把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分配给哪一道程序</a:t>
            </a:r>
          </a:p>
          <a:p>
            <a:pPr lvl="2"/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如何在内存中分配，才能避免相互冲突和破坏</a:t>
            </a:r>
          </a:p>
          <a:p>
            <a:pPr lvl="2"/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如何使用外设</a:t>
            </a:r>
          </a:p>
          <a:p>
            <a:pPr lvl="2"/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外存中的程序和数据如何管理</a:t>
            </a:r>
            <a:r>
              <a:rPr lang="zh-CN" altLang="en-US" sz="1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6991" name="AutoShape 15">
            <a:extLst>
              <a:ext uri="{FF2B5EF4-FFF2-40B4-BE49-F238E27FC236}">
                <a16:creationId xmlns:a16="http://schemas.microsoft.com/office/drawing/2014/main" id="{D7FE7C2E-AC1F-4E7B-85B4-3C8D31F7C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121150"/>
            <a:ext cx="215900" cy="2159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92" name="AutoShape 16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15D9A2D-2E72-41D9-9692-62C9E8D4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3808413"/>
            <a:ext cx="2663825" cy="989012"/>
          </a:xfrm>
          <a:prstGeom prst="cloudCallout">
            <a:avLst>
              <a:gd name="adj1" fmla="val -75269"/>
              <a:gd name="adj2" fmla="val -11639"/>
            </a:avLst>
          </a:prstGeom>
          <a:solidFill>
            <a:srgbClr val="8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解决这些问题以后，</a:t>
            </a:r>
            <a:r>
              <a:rPr lang="en-US" altLang="zh-CN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1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的功能已经变得十分丰富和完整了。</a:t>
            </a:r>
            <a:endParaRPr lang="en-US" altLang="zh-CN" sz="1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A0BF394-8931-4396-A55D-7CB0C1E6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69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991"/>
                  </p:tgtEl>
                </p:cond>
              </p:nextCondLst>
            </p:seq>
          </p:childTnLst>
        </p:cTn>
      </p:par>
    </p:tnLst>
    <p:bldLst>
      <p:bldP spid="12699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>
            <a:extLst>
              <a:ext uri="{FF2B5EF4-FFF2-40B4-BE49-F238E27FC236}">
                <a16:creationId xmlns:a16="http://schemas.microsoft.com/office/drawing/2014/main" id="{AC8CC8A9-5383-470F-A494-18C602D1B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24793"/>
            <a:ext cx="8940800" cy="5616575"/>
          </a:xfrm>
        </p:spPr>
        <p:txBody>
          <a:bodyPr/>
          <a:lstStyle/>
          <a:p>
            <a:pPr marL="285750" indent="-285750"/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分类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计算机种类、规模不同导致对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的要求也不同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大型机对资源的利用效率和处理能力非常关注</a:t>
            </a:r>
          </a:p>
          <a:p>
            <a:pPr marL="1333500" lvl="2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PC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机对简单方便性、多媒体等方面要求很高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银行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ATM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机对可靠性要求很高</a:t>
            </a:r>
          </a:p>
          <a:p>
            <a:pPr marL="1333500" lvl="2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要紧密地配合硬件来实现</a:t>
            </a:r>
          </a:p>
          <a:p>
            <a:pPr marL="862013" lvl="1"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1）多道批处理系统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多道作业程序同时运行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批处理：用户和作业之间没有交互作用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脱机操作：用户不能直接控制作业的运行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用户只负责提交作业程序，待作业运行完毕后，索取运行结果</a:t>
            </a:r>
          </a:p>
          <a:p>
            <a:pPr marL="1333500" lvl="2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负责调度作业的运行（分配资源）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管理能力强，结构复杂</a:t>
            </a:r>
          </a:p>
          <a:p>
            <a:pPr marL="1333500"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主要用于大型机和中型机</a:t>
            </a:r>
          </a:p>
        </p:txBody>
      </p:sp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916EB72C-607E-464C-BA71-2348BC7C5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8435D7-C128-4E88-8C6D-CABC9961E253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494E02-0030-40AB-A9D0-C25676BA5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5">
            <a:extLst>
              <a:ext uri="{FF2B5EF4-FFF2-40B4-BE49-F238E27FC236}">
                <a16:creationId xmlns:a16="http://schemas.microsoft.com/office/drawing/2014/main" id="{2737FB54-B515-4691-8AAF-5F43DF5BE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504" y="1196752"/>
            <a:ext cx="9036496" cy="4525963"/>
          </a:xfrm>
        </p:spPr>
        <p:txBody>
          <a:bodyPr/>
          <a:lstStyle/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分类</a:t>
            </a:r>
          </a:p>
          <a:p>
            <a:pPr lvl="1"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2）分时系统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多个用户同时分享一台计算机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用户可以干预作业程序的执行</a:t>
            </a:r>
          </a:p>
          <a:p>
            <a:pPr lvl="2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资源在时间上分割为很小的时间段（时间片）</a:t>
            </a:r>
          </a:p>
          <a:p>
            <a:pPr lvl="2"/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将“时间片”轮流分配给多个用户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由于“时间片”很小（若干毫秒），用户感觉如同独占计算机一样</a:t>
            </a:r>
          </a:p>
          <a:p>
            <a:pPr lvl="1"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3）实时系统：分为 实时过程控制 和 实时信息处理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及时响应外部发生的随机事件，并进行处理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实时过程控制：计算机直接用于工业控制系统</a:t>
            </a:r>
          </a:p>
          <a:p>
            <a:pPr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在钢铁、化工的生产过程控制系统中，对温度、压力等参数进行监控并设置其它控制参数（流量、速度等）</a:t>
            </a:r>
          </a:p>
          <a:p>
            <a:pPr lvl="2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实时信息处理：用于对反应时间、可靠性要求很高的事务处理系统</a:t>
            </a:r>
          </a:p>
          <a:p>
            <a:pPr lvl="3"/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银行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ATM，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票务系统，通讯管理系统，军事指挥系统等</a:t>
            </a:r>
          </a:p>
        </p:txBody>
      </p:sp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22A7D1FC-7026-4243-BF74-D3AF476F3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CF237-55B5-415E-B54C-18FC4756B74A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F91B1B-CE23-411A-A47A-958EA37B1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0C998928-F3CB-43FB-9AAE-6301F229F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342033"/>
            <a:ext cx="8856663" cy="4967287"/>
          </a:xfrm>
          <a:noFill/>
        </p:spPr>
        <p:txBody>
          <a:bodyPr/>
          <a:lstStyle/>
          <a:p>
            <a:pPr marL="285750" indent="-285750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分类</a:t>
            </a:r>
          </a:p>
          <a:p>
            <a:pPr marL="862013" lvl="1">
              <a:lnSpc>
                <a:spcPct val="11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）通用操作系统：兼具上述两种以上功能的操作系统称之为通用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</a:p>
          <a:p>
            <a:pPr marL="862013"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Unix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操作系统：</a:t>
            </a:r>
          </a:p>
          <a:p>
            <a:pPr marL="1333500"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最流行、应用最广泛的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。一个通用的、交互式的、分时系统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操作系统：</a:t>
            </a:r>
          </a:p>
          <a:p>
            <a:pPr marL="1333500"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微机上最流行的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。界面良好，可同时运行多道程序，具有分时系统和实时系统的特征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Linux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操作系统：</a:t>
            </a:r>
          </a:p>
          <a:p>
            <a:pPr marL="1333500" lvl="2">
              <a:lnSpc>
                <a:spcPct val="110000"/>
              </a:lnSpc>
              <a:spcBef>
                <a:spcPct val="300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微机上流行的小型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Unix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系统。是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Windows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的主要竞争对手</a:t>
            </a:r>
          </a:p>
        </p:txBody>
      </p:sp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7EA32CF4-CCC3-4D3D-93D8-76F4025F3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AABFDF-FBF3-4939-9016-3594C2910230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C9C088-7FFB-4DBA-9510-908A4AEFA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A3FDF3CB-DD9E-4B55-8D65-15832832D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97371"/>
            <a:ext cx="8940800" cy="56880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的功能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管理、调度、控制计算机资源，以方便用户使用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OS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是最靠近计算机硬件的软件</a:t>
            </a:r>
          </a:p>
          <a:p>
            <a:pPr marL="862013" lvl="1">
              <a:lnSpc>
                <a:spcPct val="90000"/>
              </a:lnSpc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功能划分</a:t>
            </a:r>
          </a:p>
          <a:p>
            <a:pPr marL="1333500"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处理器管理，按时间把处理器分配给各个作业程序</a:t>
            </a:r>
          </a:p>
          <a:p>
            <a:pPr marL="1333500"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存储管理，分配内存给作业程序使用，保证程序间不冲突</a:t>
            </a:r>
          </a:p>
          <a:p>
            <a:pPr marL="1333500"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设备管理，管理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外部设备，分配给申请使用设备的作业程序</a:t>
            </a:r>
          </a:p>
          <a:p>
            <a:pPr marL="1333500"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文件管理（文件系统），把程序和数据以文件的形式存储于外部存储器中</a:t>
            </a:r>
          </a:p>
          <a:p>
            <a:pPr marL="1333500" lvl="2">
              <a:lnSpc>
                <a:spcPct val="90000"/>
              </a:lnSpc>
              <a:spcBef>
                <a:spcPts val="18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用户接口，用户与计算机交流的方式：文本、图形、图像、多媒体等</a:t>
            </a:r>
          </a:p>
          <a:p>
            <a:pPr marL="1901825" lvl="3">
              <a:lnSpc>
                <a:spcPct val="90000"/>
              </a:lnSpc>
              <a:spcBef>
                <a:spcPts val="1800"/>
              </a:spcBef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程序接口</a:t>
            </a:r>
          </a:p>
          <a:p>
            <a:pPr marL="1901825" lvl="3">
              <a:lnSpc>
                <a:spcPct val="90000"/>
              </a:lnSpc>
              <a:spcBef>
                <a:spcPts val="1800"/>
              </a:spcBef>
            </a:pP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作业控制语言和操作命令</a:t>
            </a:r>
          </a:p>
        </p:txBody>
      </p:sp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FF6D4430-C154-4CCB-9385-AEEFA40F6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bg2"/>
                </a:solidFill>
                <a:latin typeface="Book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 b="1">
                <a:solidFill>
                  <a:schemeClr val="bg2"/>
                </a:solidFill>
                <a:latin typeface="Book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bg2"/>
                </a:solidFill>
                <a:latin typeface="Book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bg2"/>
                </a:solidFill>
                <a:latin typeface="Book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bg2"/>
                </a:solidFill>
                <a:latin typeface="Book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FD2785-3F1C-486C-B10A-07454BF9CC29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41EFA6-941B-4468-9BFD-73D10389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操作系统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4.1 </a:t>
            </a:r>
            <a:r>
              <a:rPr kumimoji="1" lang="zh-CN" altLang="en-US" sz="32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概论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先进半导体制程课程-1</Template>
  <TotalTime>27459</TotalTime>
  <Words>3674</Words>
  <Application>Microsoft Office PowerPoint</Application>
  <PresentationFormat>全屏显示(4:3)</PresentationFormat>
  <Paragraphs>504</Paragraphs>
  <Slides>36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Bookman</vt:lpstr>
      <vt:lpstr>黑体</vt:lpstr>
      <vt:lpstr>华文宋体</vt:lpstr>
      <vt:lpstr>华文中宋</vt:lpstr>
      <vt:lpstr>宋体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The 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Computing</dc:title>
  <dc:creator>Department of Computing</dc:creator>
  <cp:lastModifiedBy>zhanglei</cp:lastModifiedBy>
  <cp:revision>1098</cp:revision>
  <dcterms:created xsi:type="dcterms:W3CDTF">1999-12-08T03:20:02Z</dcterms:created>
  <dcterms:modified xsi:type="dcterms:W3CDTF">2023-06-06T07:09:43Z</dcterms:modified>
</cp:coreProperties>
</file>