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311" r:id="rId1"/>
  </p:sldMasterIdLst>
  <p:notesMasterIdLst>
    <p:notesMasterId r:id="rId33"/>
  </p:notesMasterIdLst>
  <p:handoutMasterIdLst>
    <p:handoutMasterId r:id="rId34"/>
  </p:handoutMasterIdLst>
  <p:sldIdLst>
    <p:sldId id="259" r:id="rId2"/>
    <p:sldId id="320" r:id="rId3"/>
    <p:sldId id="260" r:id="rId4"/>
    <p:sldId id="261" r:id="rId5"/>
    <p:sldId id="321" r:id="rId6"/>
    <p:sldId id="262" r:id="rId7"/>
    <p:sldId id="322" r:id="rId8"/>
    <p:sldId id="263" r:id="rId9"/>
    <p:sldId id="317" r:id="rId10"/>
    <p:sldId id="264" r:id="rId11"/>
    <p:sldId id="265" r:id="rId12"/>
    <p:sldId id="266" r:id="rId13"/>
    <p:sldId id="318"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316" r:id="rId32"/>
  </p:sldIdLst>
  <p:sldSz cx="9144000" cy="6858000" type="screen4x3"/>
  <p:notesSz cx="6648450" cy="978217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2"/>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CC"/>
    <a:srgbClr val="FF66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903" autoAdjust="0"/>
    <p:restoredTop sz="85272" autoAdjust="0"/>
  </p:normalViewPr>
  <p:slideViewPr>
    <p:cSldViewPr>
      <p:cViewPr varScale="1">
        <p:scale>
          <a:sx n="102" d="100"/>
          <a:sy n="102" d="100"/>
        </p:scale>
        <p:origin x="2016" y="138"/>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D9F25572-CE85-9876-A07B-736CE12039F5}"/>
              </a:ext>
            </a:extLst>
          </p:cNvPr>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l" defTabSz="938213">
              <a:defRPr sz="1200">
                <a:ea typeface="宋体" pitchFamily="2" charset="-122"/>
              </a:defRPr>
            </a:lvl1pPr>
          </a:lstStyle>
          <a:p>
            <a:pPr>
              <a:defRPr/>
            </a:pPr>
            <a:endParaRPr lang="zh-CN" altLang="en-US"/>
          </a:p>
        </p:txBody>
      </p:sp>
      <p:sp>
        <p:nvSpPr>
          <p:cNvPr id="34819" name="Rectangle 3">
            <a:extLst>
              <a:ext uri="{FF2B5EF4-FFF2-40B4-BE49-F238E27FC236}">
                <a16:creationId xmlns:a16="http://schemas.microsoft.com/office/drawing/2014/main" id="{60C2B504-76B2-599C-D4A0-5E9D3C8A8FAA}"/>
              </a:ext>
            </a:extLst>
          </p:cNvPr>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r" defTabSz="938213">
              <a:defRPr sz="1200">
                <a:ea typeface="宋体" pitchFamily="2" charset="-122"/>
              </a:defRPr>
            </a:lvl1pPr>
          </a:lstStyle>
          <a:p>
            <a:pPr>
              <a:defRPr/>
            </a:pPr>
            <a:endParaRPr lang="en-US" altLang="zh-CN"/>
          </a:p>
        </p:txBody>
      </p:sp>
      <p:sp>
        <p:nvSpPr>
          <p:cNvPr id="34820" name="Rectangle 4">
            <a:extLst>
              <a:ext uri="{FF2B5EF4-FFF2-40B4-BE49-F238E27FC236}">
                <a16:creationId xmlns:a16="http://schemas.microsoft.com/office/drawing/2014/main" id="{7FC171D0-7784-5488-4739-DEF89372D429}"/>
              </a:ext>
            </a:extLst>
          </p:cNvPr>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l" defTabSz="938213">
              <a:defRPr sz="1200">
                <a:ea typeface="宋体" pitchFamily="2" charset="-122"/>
              </a:defRPr>
            </a:lvl1pPr>
          </a:lstStyle>
          <a:p>
            <a:pPr>
              <a:defRPr/>
            </a:pPr>
            <a:endParaRPr lang="en-US" altLang="zh-CN"/>
          </a:p>
        </p:txBody>
      </p:sp>
      <p:sp>
        <p:nvSpPr>
          <p:cNvPr id="34821" name="Rectangle 5">
            <a:extLst>
              <a:ext uri="{FF2B5EF4-FFF2-40B4-BE49-F238E27FC236}">
                <a16:creationId xmlns:a16="http://schemas.microsoft.com/office/drawing/2014/main" id="{A4AE2206-C54F-CBAD-9756-6B87756EA4DA}"/>
              </a:ext>
            </a:extLst>
          </p:cNvPr>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r" defTabSz="938213">
              <a:defRPr sz="1200" smtClean="0"/>
            </a:lvl1pPr>
          </a:lstStyle>
          <a:p>
            <a:pPr>
              <a:defRPr/>
            </a:pPr>
            <a:fld id="{15CEC15E-FFD7-4AB7-BB7C-A42BC95EBF39}"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7B66C0E-011F-6B1F-0651-5BA189BFAA07}"/>
              </a:ext>
            </a:extLst>
          </p:cNvPr>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l" defTabSz="938213">
              <a:defRPr sz="1200">
                <a:ea typeface="宋体"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21C84645-6A2D-5DE7-4236-9FF72D97347D}"/>
              </a:ext>
            </a:extLst>
          </p:cNvPr>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r" defTabSz="938213">
              <a:defRPr sz="1200">
                <a:ea typeface="宋体" pitchFamily="2" charset="-122"/>
              </a:defRPr>
            </a:lvl1pPr>
          </a:lstStyle>
          <a:p>
            <a:pPr>
              <a:defRPr/>
            </a:pPr>
            <a:endParaRPr lang="en-US" altLang="zh-CN"/>
          </a:p>
        </p:txBody>
      </p:sp>
      <p:sp>
        <p:nvSpPr>
          <p:cNvPr id="16388" name="Rectangle 4">
            <a:extLst>
              <a:ext uri="{FF2B5EF4-FFF2-40B4-BE49-F238E27FC236}">
                <a16:creationId xmlns:a16="http://schemas.microsoft.com/office/drawing/2014/main" id="{58791118-A85F-E969-4A6F-F412128C44FF}"/>
              </a:ext>
            </a:extLst>
          </p:cNvPr>
          <p:cNvSpPr>
            <a:spLocks noGrp="1" noRot="1" noChangeAspect="1" noChangeArrowheads="1" noTextEdit="1"/>
          </p:cNvSpPr>
          <p:nvPr>
            <p:ph type="sldImg" idx="2"/>
          </p:nvPr>
        </p:nvSpPr>
        <p:spPr bwMode="auto">
          <a:xfrm>
            <a:off x="879475" y="735013"/>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1E84F786-2AA6-A38C-5F68-CC468A0B24F6}"/>
              </a:ext>
            </a:extLst>
          </p:cNvPr>
          <p:cNvSpPr>
            <a:spLocks noGrp="1" noChangeArrowheads="1"/>
          </p:cNvSpPr>
          <p:nvPr>
            <p:ph type="body" sz="quarter" idx="3"/>
          </p:nvPr>
        </p:nvSpPr>
        <p:spPr bwMode="auto">
          <a:xfrm>
            <a:off x="885825" y="4646613"/>
            <a:ext cx="4876800" cy="44005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08C37E94-9FDC-1D49-E8A4-8A1FD5960F9B}"/>
              </a:ext>
            </a:extLst>
          </p:cNvPr>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l" defTabSz="938213">
              <a:defRPr sz="120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73D9915A-FD73-42B0-67BE-007A468BB46D}"/>
              </a:ext>
            </a:extLst>
          </p:cNvPr>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r" defTabSz="938213">
              <a:defRPr sz="1200" smtClean="0"/>
            </a:lvl1pPr>
          </a:lstStyle>
          <a:p>
            <a:pPr>
              <a:defRPr/>
            </a:pPr>
            <a:fld id="{27B692F9-F63A-4FF3-BE03-82CE8313BEAB}"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8015C6F9-D067-B6C1-E045-6430BC5632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BA7FEAAD-4751-488F-9027-BC8C9AF8738B}" type="slidenum">
              <a:rPr lang="zh-CN" altLang="en-US" sz="1200"/>
              <a:pPr algn="r"/>
              <a:t>1</a:t>
            </a:fld>
            <a:endParaRPr lang="en-US" altLang="zh-CN" sz="1200"/>
          </a:p>
        </p:txBody>
      </p:sp>
      <p:sp>
        <p:nvSpPr>
          <p:cNvPr id="19459" name="Rectangle 2">
            <a:extLst>
              <a:ext uri="{FF2B5EF4-FFF2-40B4-BE49-F238E27FC236}">
                <a16:creationId xmlns:a16="http://schemas.microsoft.com/office/drawing/2014/main" id="{E525DBBB-CEAB-080C-934C-AD973917D39D}"/>
              </a:ext>
            </a:extLst>
          </p:cNvPr>
          <p:cNvSpPr>
            <a:spLocks noGrp="1" noRot="1" noChangeAspect="1" noChangeArrowheads="1" noTextEdit="1"/>
          </p:cNvSpPr>
          <p:nvPr>
            <p:ph type="sldImg"/>
          </p:nvPr>
        </p:nvSpPr>
        <p:spPr>
          <a:ln/>
        </p:spPr>
      </p:sp>
      <p:sp>
        <p:nvSpPr>
          <p:cNvPr id="19460" name="Rectangle 3">
            <a:extLst>
              <a:ext uri="{FF2B5EF4-FFF2-40B4-BE49-F238E27FC236}">
                <a16:creationId xmlns:a16="http://schemas.microsoft.com/office/drawing/2014/main" id="{3F1A43D0-3C5A-A4CB-7BEB-49EB69D6C1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6196544-131B-4C5F-929C-66CAF1BDE5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55D3C314-AE65-4CA4-89FE-ED0224346411}" type="slidenum">
              <a:rPr lang="zh-CN" altLang="en-US" sz="1200"/>
              <a:pPr algn="r"/>
              <a:t>16</a:t>
            </a:fld>
            <a:endParaRPr lang="en-US" altLang="zh-CN" sz="1200"/>
          </a:p>
        </p:txBody>
      </p:sp>
      <p:sp>
        <p:nvSpPr>
          <p:cNvPr id="41987" name="Rectangle 2">
            <a:extLst>
              <a:ext uri="{FF2B5EF4-FFF2-40B4-BE49-F238E27FC236}">
                <a16:creationId xmlns:a16="http://schemas.microsoft.com/office/drawing/2014/main" id="{19F45B30-B6E3-0C56-C12F-741E1E176349}"/>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75B6ABD5-5635-137A-6482-1DF017D1DA7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与作业管理类似，系统为每个进程建立</a:t>
            </a:r>
            <a:r>
              <a:rPr lang="en-US" altLang="zh-CN" dirty="0"/>
              <a:t>PCB</a:t>
            </a:r>
            <a:r>
              <a:rPr lang="zh-CN" altLang="en-US" dirty="0"/>
              <a:t>，链表结构</a:t>
            </a:r>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17</a:t>
            </a:fld>
            <a:endParaRPr lang="en-US" altLang="zh-CN"/>
          </a:p>
        </p:txBody>
      </p:sp>
    </p:spTree>
    <p:extLst>
      <p:ext uri="{BB962C8B-B14F-4D97-AF65-F5344CB8AC3E}">
        <p14:creationId xmlns:p14="http://schemas.microsoft.com/office/powerpoint/2010/main" val="197275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18</a:t>
            </a:fld>
            <a:endParaRPr lang="en-US" altLang="zh-CN"/>
          </a:p>
        </p:txBody>
      </p:sp>
    </p:spTree>
    <p:extLst>
      <p:ext uri="{BB962C8B-B14F-4D97-AF65-F5344CB8AC3E}">
        <p14:creationId xmlns:p14="http://schemas.microsoft.com/office/powerpoint/2010/main" val="1437195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E584E5F-FED7-0C93-514D-3F4E29B87D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8BB8972C-1327-426C-9792-14FA8AC3726C}" type="slidenum">
              <a:rPr lang="zh-CN" altLang="en-US" sz="1200"/>
              <a:pPr algn="r"/>
              <a:t>19</a:t>
            </a:fld>
            <a:endParaRPr lang="en-US" altLang="zh-CN" sz="1200"/>
          </a:p>
        </p:txBody>
      </p:sp>
      <p:sp>
        <p:nvSpPr>
          <p:cNvPr id="46083" name="Rectangle 2">
            <a:extLst>
              <a:ext uri="{FF2B5EF4-FFF2-40B4-BE49-F238E27FC236}">
                <a16:creationId xmlns:a16="http://schemas.microsoft.com/office/drawing/2014/main" id="{89C2A3AF-0AD4-3B1C-7D98-2A9044841165}"/>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1A29628-1D59-B1B5-C9C0-E0C52974BC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进程调度的核心是采用某种算将处理器资源动态分配给就绪队列中的某一进程</a:t>
            </a:r>
            <a:endParaRPr lang="en-US" altLang="zh-CN" dirty="0"/>
          </a:p>
          <a:p>
            <a:r>
              <a:rPr lang="zh-CN" altLang="en-US" dirty="0"/>
              <a:t>分级调度：优先数法照顾优先级高的进程，实时性不够。轮转调度体现不出优先级高低。分级调度结合两种的优点，即照顾优先级，又考虑实时性问题。</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F68BFDD1-915D-0F97-08E5-3BA88667DE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51AF8B44-34F7-4BE0-8283-BAFD39D3AE44}" type="slidenum">
              <a:rPr lang="zh-CN" altLang="en-US" sz="1200"/>
              <a:pPr algn="r"/>
              <a:t>20</a:t>
            </a:fld>
            <a:endParaRPr lang="en-US" altLang="zh-CN" sz="1200"/>
          </a:p>
        </p:txBody>
      </p:sp>
      <p:sp>
        <p:nvSpPr>
          <p:cNvPr id="48131" name="Rectangle 2">
            <a:extLst>
              <a:ext uri="{FF2B5EF4-FFF2-40B4-BE49-F238E27FC236}">
                <a16:creationId xmlns:a16="http://schemas.microsoft.com/office/drawing/2014/main" id="{BC2FDB1F-7B6A-22C6-0BE8-64CF832EA333}"/>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F61D9A02-D65F-0397-8503-317459AB38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书</a:t>
            </a:r>
            <a:r>
              <a:rPr lang="en-US" altLang="zh-CN" dirty="0"/>
              <a:t>P134</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显然，执行顺序</a:t>
            </a:r>
            <a:r>
              <a:rPr lang="en-US" altLang="zh-CN" dirty="0"/>
              <a:t>2</a:t>
            </a:r>
            <a:r>
              <a:rPr lang="zh-CN" altLang="en-US" dirty="0"/>
              <a:t>的情况下，</a:t>
            </a:r>
            <a:r>
              <a:rPr lang="en-US" altLang="zh-CN" dirty="0"/>
              <a:t>count</a:t>
            </a:r>
            <a:r>
              <a:rPr lang="zh-CN" altLang="en-US" dirty="0"/>
              <a:t>只被增加了</a:t>
            </a:r>
            <a:r>
              <a:rPr lang="en-US" altLang="zh-CN" dirty="0"/>
              <a:t>1</a:t>
            </a:r>
            <a:r>
              <a:rPr lang="zh-CN" altLang="en-US" dirty="0"/>
              <a:t>，是逻辑错误。</a:t>
            </a:r>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21</a:t>
            </a:fld>
            <a:endParaRPr lang="en-US" altLang="zh-CN"/>
          </a:p>
        </p:txBody>
      </p:sp>
    </p:spTree>
    <p:extLst>
      <p:ext uri="{BB962C8B-B14F-4D97-AF65-F5344CB8AC3E}">
        <p14:creationId xmlns:p14="http://schemas.microsoft.com/office/powerpoint/2010/main" val="27390941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a:extLst>
              <a:ext uri="{FF2B5EF4-FFF2-40B4-BE49-F238E27FC236}">
                <a16:creationId xmlns:a16="http://schemas.microsoft.com/office/drawing/2014/main" id="{A8869C87-1DE3-3C43-DE2F-46B7CD2592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660E7142-4BDF-4BFD-B1C3-CB361978707B}" type="slidenum">
              <a:rPr lang="zh-CN" altLang="en-US" sz="1200"/>
              <a:pPr algn="r"/>
              <a:t>22</a:t>
            </a:fld>
            <a:endParaRPr lang="en-US" altLang="zh-CN" sz="1200"/>
          </a:p>
        </p:txBody>
      </p:sp>
      <p:sp>
        <p:nvSpPr>
          <p:cNvPr id="51203" name="Rectangle 2">
            <a:extLst>
              <a:ext uri="{FF2B5EF4-FFF2-40B4-BE49-F238E27FC236}">
                <a16:creationId xmlns:a16="http://schemas.microsoft.com/office/drawing/2014/main" id="{47348F97-50AA-392D-A83F-DD9967BEE2FF}"/>
              </a:ext>
            </a:extLst>
          </p:cNvPr>
          <p:cNvSpPr>
            <a:spLocks noGrp="1" noRot="1" noChangeAspect="1" noChangeArrowheads="1" noTextEdit="1"/>
          </p:cNvSpPr>
          <p:nvPr>
            <p:ph type="sldImg"/>
          </p:nvPr>
        </p:nvSpPr>
        <p:spPr>
          <a:ln/>
        </p:spPr>
      </p:sp>
      <p:sp>
        <p:nvSpPr>
          <p:cNvPr id="51204" name="Rectangle 3">
            <a:extLst>
              <a:ext uri="{FF2B5EF4-FFF2-40B4-BE49-F238E27FC236}">
                <a16:creationId xmlns:a16="http://schemas.microsoft.com/office/drawing/2014/main" id="{EF041A61-EB5B-7B3D-F484-E6473C2A40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pPr>
            <a:endParaRPr lang="zh-CN" altLang="en-US" sz="1000"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23</a:t>
            </a:fld>
            <a:endParaRPr lang="en-US" altLang="zh-CN"/>
          </a:p>
        </p:txBody>
      </p:sp>
    </p:spTree>
    <p:extLst>
      <p:ext uri="{BB962C8B-B14F-4D97-AF65-F5344CB8AC3E}">
        <p14:creationId xmlns:p14="http://schemas.microsoft.com/office/powerpoint/2010/main" val="34283491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25</a:t>
            </a:fld>
            <a:endParaRPr lang="en-US" altLang="zh-CN"/>
          </a:p>
        </p:txBody>
      </p:sp>
    </p:spTree>
    <p:extLst>
      <p:ext uri="{BB962C8B-B14F-4D97-AF65-F5344CB8AC3E}">
        <p14:creationId xmlns:p14="http://schemas.microsoft.com/office/powerpoint/2010/main" val="26387486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BB47C84E-A9E9-1FCF-5104-17078B9AEE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3B4288BE-D4AB-47F3-BCE1-8FA7AA7A1582}" type="slidenum">
              <a:rPr lang="zh-CN" altLang="en-US" sz="1200"/>
              <a:pPr algn="r"/>
              <a:t>26</a:t>
            </a:fld>
            <a:endParaRPr lang="en-US" altLang="zh-CN" sz="1200"/>
          </a:p>
        </p:txBody>
      </p:sp>
      <p:sp>
        <p:nvSpPr>
          <p:cNvPr id="56323" name="Rectangle 2">
            <a:extLst>
              <a:ext uri="{FF2B5EF4-FFF2-40B4-BE49-F238E27FC236}">
                <a16:creationId xmlns:a16="http://schemas.microsoft.com/office/drawing/2014/main" id="{BC63448A-88E8-BAD9-B489-2725FC6E2A8F}"/>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190B1B92-FE35-9A45-6AA8-889A3F06A3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C1C9E4E0-9F9F-ACA6-B1B8-E39B0DD821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4CDDC229-80E2-49BD-AF76-FD182B9C2658}" type="slidenum">
              <a:rPr lang="zh-CN" altLang="en-US" sz="1200"/>
              <a:pPr algn="r"/>
              <a:t>4</a:t>
            </a:fld>
            <a:endParaRPr lang="en-US" altLang="zh-CN" sz="1200"/>
          </a:p>
        </p:txBody>
      </p:sp>
      <p:sp>
        <p:nvSpPr>
          <p:cNvPr id="23555" name="Rectangle 2">
            <a:extLst>
              <a:ext uri="{FF2B5EF4-FFF2-40B4-BE49-F238E27FC236}">
                <a16:creationId xmlns:a16="http://schemas.microsoft.com/office/drawing/2014/main" id="{5A44ADCA-8D84-41A3-1599-07C17511646E}"/>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D9A261D0-D440-3254-FB8C-A8642DA6BD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间接通信方式，进程间通信的消息以信件的方式存放到信箱。</a:t>
            </a:r>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27</a:t>
            </a:fld>
            <a:endParaRPr lang="en-US" altLang="zh-CN"/>
          </a:p>
        </p:txBody>
      </p:sp>
    </p:spTree>
    <p:extLst>
      <p:ext uri="{BB962C8B-B14F-4D97-AF65-F5344CB8AC3E}">
        <p14:creationId xmlns:p14="http://schemas.microsoft.com/office/powerpoint/2010/main" val="5597991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28</a:t>
            </a:fld>
            <a:endParaRPr lang="en-US" altLang="zh-CN"/>
          </a:p>
        </p:txBody>
      </p:sp>
    </p:spTree>
    <p:extLst>
      <p:ext uri="{BB962C8B-B14F-4D97-AF65-F5344CB8AC3E}">
        <p14:creationId xmlns:p14="http://schemas.microsoft.com/office/powerpoint/2010/main" val="40549078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1B4ACE27-0377-8BD4-8683-7A2BBE7F7C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1FEF280A-93E6-4466-BDBA-F794A19F147D}" type="slidenum">
              <a:rPr lang="zh-CN" altLang="en-US" sz="1200"/>
              <a:pPr algn="r"/>
              <a:t>29</a:t>
            </a:fld>
            <a:endParaRPr lang="en-US" altLang="zh-CN" sz="1200"/>
          </a:p>
        </p:txBody>
      </p:sp>
      <p:sp>
        <p:nvSpPr>
          <p:cNvPr id="60419" name="Rectangle 2">
            <a:extLst>
              <a:ext uri="{FF2B5EF4-FFF2-40B4-BE49-F238E27FC236}">
                <a16:creationId xmlns:a16="http://schemas.microsoft.com/office/drawing/2014/main" id="{2B7A397E-EB70-7F1E-72BD-A21D9DE7F7D1}"/>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06F6A729-64A7-DBEE-C015-E8B49A959B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1F16D9CC-0344-B7D7-2CAF-FDCA1BAEEA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74B7C9FF-EFC9-4297-A1A9-74F77AB3274E}" type="slidenum">
              <a:rPr lang="zh-CN" altLang="en-US" sz="1200"/>
              <a:pPr algn="r"/>
              <a:t>30</a:t>
            </a:fld>
            <a:endParaRPr lang="en-US" altLang="zh-CN" sz="1200"/>
          </a:p>
        </p:txBody>
      </p:sp>
      <p:sp>
        <p:nvSpPr>
          <p:cNvPr id="62467" name="Rectangle 2">
            <a:extLst>
              <a:ext uri="{FF2B5EF4-FFF2-40B4-BE49-F238E27FC236}">
                <a16:creationId xmlns:a16="http://schemas.microsoft.com/office/drawing/2014/main" id="{F5BE642C-F61B-63DC-48BB-51AA7870CA27}"/>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9F576C58-2FC6-0B05-ADA4-57C1EABCA66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多道环境下，为了提高系统运行的效率，充分利用系统的资源，有必要考虑并行程序设计的问题。</a:t>
            </a:r>
            <a:endParaRPr lang="en-US" altLang="zh-CN" dirty="0"/>
          </a:p>
          <a:p>
            <a:r>
              <a:rPr lang="zh-CN" altLang="en-US" dirty="0"/>
              <a:t>并行程序设计的关键是：资源如何共享（避免死锁）；程序的同步问题（因为必然存在程序运行速度的不一致，需要等待）。</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6D49E817-0900-3AFC-F5AC-C83E509ED2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5881D5C4-1D65-4FE5-ABE8-17107C18CAC2}" type="slidenum">
              <a:rPr lang="zh-CN" altLang="en-US" sz="1200"/>
              <a:pPr algn="r"/>
              <a:t>31</a:t>
            </a:fld>
            <a:endParaRPr lang="en-US" altLang="zh-CN" sz="1200"/>
          </a:p>
        </p:txBody>
      </p:sp>
      <p:sp>
        <p:nvSpPr>
          <p:cNvPr id="64515" name="Rectangle 2">
            <a:extLst>
              <a:ext uri="{FF2B5EF4-FFF2-40B4-BE49-F238E27FC236}">
                <a16:creationId xmlns:a16="http://schemas.microsoft.com/office/drawing/2014/main" id="{B5803297-B842-7573-B518-24EB1F495F99}"/>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AAC74539-8017-5466-B33F-12A056A722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a:p>
            <a:endParaRPr lang="zh-CN" altLang="en-US"/>
          </a:p>
          <a:p>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33C35EF8-8305-1E39-EC4E-6304D3B47F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602CC301-6693-43B1-BF76-01B6A75F5984}" type="slidenum">
              <a:rPr lang="zh-CN" altLang="en-US" sz="1200"/>
              <a:pPr algn="r"/>
              <a:t>5</a:t>
            </a:fld>
            <a:endParaRPr lang="en-US" altLang="zh-CN" sz="1200"/>
          </a:p>
        </p:txBody>
      </p:sp>
      <p:sp>
        <p:nvSpPr>
          <p:cNvPr id="25603" name="Rectangle 2">
            <a:extLst>
              <a:ext uri="{FF2B5EF4-FFF2-40B4-BE49-F238E27FC236}">
                <a16:creationId xmlns:a16="http://schemas.microsoft.com/office/drawing/2014/main" id="{E6BA83BD-ED2F-D374-E9A0-6DA6E4DC63E3}"/>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42355AC5-C5DD-6592-DA51-B989E9415B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多道程序最明显的特性是并行性</a:t>
            </a:r>
          </a:p>
          <a:p>
            <a:r>
              <a:rPr lang="zh-CN" altLang="en-US"/>
              <a:t>多个作业同时运行，相互依赖、相互制约</a:t>
            </a:r>
          </a:p>
          <a:p>
            <a:r>
              <a:rPr lang="zh-CN" altLang="en-US"/>
              <a:t>进程在系统内的状态不断变化，有时运行有时等待。</a:t>
            </a:r>
          </a:p>
          <a:p>
            <a:r>
              <a:rPr lang="zh-CN" altLang="en-US"/>
              <a:t>这些特性程序无法刻画、因为程序本身是静态的。</a:t>
            </a:r>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5C73BB21-E85A-B2B4-D179-E518E42552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7691F227-5DE9-4381-B4B3-9397AD43F308}" type="slidenum">
              <a:rPr lang="zh-CN" altLang="en-US" sz="1200"/>
              <a:pPr algn="r"/>
              <a:t>6</a:t>
            </a:fld>
            <a:endParaRPr lang="en-US" altLang="zh-CN" sz="1200"/>
          </a:p>
        </p:txBody>
      </p:sp>
      <p:sp>
        <p:nvSpPr>
          <p:cNvPr id="27651" name="Rectangle 2">
            <a:extLst>
              <a:ext uri="{FF2B5EF4-FFF2-40B4-BE49-F238E27FC236}">
                <a16:creationId xmlns:a16="http://schemas.microsoft.com/office/drawing/2014/main" id="{5B2F754B-69B7-69D6-F939-545F7610578F}"/>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05AB4880-A6E0-FD8E-A739-AD39E57A4A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C06552EC-F5C5-0C95-DB04-8ABE5760B2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7F794565-C787-4F9E-A96A-1210FAF5A4C8}" type="slidenum">
              <a:rPr lang="zh-CN" altLang="en-US" sz="1200"/>
              <a:pPr algn="r"/>
              <a:t>7</a:t>
            </a:fld>
            <a:endParaRPr lang="en-US" altLang="zh-CN" sz="1200"/>
          </a:p>
        </p:txBody>
      </p:sp>
      <p:sp>
        <p:nvSpPr>
          <p:cNvPr id="29699" name="Rectangle 2">
            <a:extLst>
              <a:ext uri="{FF2B5EF4-FFF2-40B4-BE49-F238E27FC236}">
                <a16:creationId xmlns:a16="http://schemas.microsoft.com/office/drawing/2014/main" id="{8A39B799-644A-FA41-8CB3-9430656043D2}"/>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BFC17BD9-D8DD-64E3-D52D-3990A19789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21349A9C-4689-4639-3230-C48BB07F1C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27DD7EDB-3421-44C9-8213-24CBB05DD8F9}" type="slidenum">
              <a:rPr lang="zh-CN" altLang="en-US" sz="1200"/>
              <a:pPr algn="r"/>
              <a:t>8</a:t>
            </a:fld>
            <a:endParaRPr lang="en-US" altLang="zh-CN" sz="1200"/>
          </a:p>
        </p:txBody>
      </p:sp>
      <p:sp>
        <p:nvSpPr>
          <p:cNvPr id="31747" name="Rectangle 2">
            <a:extLst>
              <a:ext uri="{FF2B5EF4-FFF2-40B4-BE49-F238E27FC236}">
                <a16:creationId xmlns:a16="http://schemas.microsoft.com/office/drawing/2014/main" id="{DEFC29D4-5230-0FFD-8C32-C1A2BCF49050}"/>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00ED395D-4540-AEC4-AAF9-87BB7C57DB3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B2046D6D-2213-D3E8-8E4C-B4655E20C11E}"/>
              </a:ext>
            </a:extLst>
          </p:cNvPr>
          <p:cNvSpPr txBox="1">
            <a:spLocks noGrp="1" noChangeArrowheads="1"/>
          </p:cNvSpPr>
          <p:nvPr/>
        </p:nvSpPr>
        <p:spPr bwMode="auto">
          <a:xfrm>
            <a:off x="3767138" y="9293225"/>
            <a:ext cx="2881312"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878" tIns="46939" rIns="93878" bIns="46939" anchor="b"/>
          <a:lstStyle>
            <a:lvl1pPr algn="ctr" defTabSz="938213">
              <a:defRPr sz="1400">
                <a:solidFill>
                  <a:schemeClr val="tx1"/>
                </a:solidFill>
                <a:latin typeface="Times New Roman" panose="02020603050405020304" pitchFamily="18" charset="0"/>
                <a:ea typeface="宋体" panose="02010600030101010101" pitchFamily="2" charset="-122"/>
              </a:defRPr>
            </a:lvl1pPr>
            <a:lvl2pPr marL="742950" indent="-285750" algn="ctr" defTabSz="938213">
              <a:defRPr sz="1400">
                <a:solidFill>
                  <a:schemeClr val="tx1"/>
                </a:solidFill>
                <a:latin typeface="Times New Roman" panose="02020603050405020304" pitchFamily="18" charset="0"/>
                <a:ea typeface="宋体" panose="02010600030101010101" pitchFamily="2" charset="-122"/>
              </a:defRPr>
            </a:lvl2pPr>
            <a:lvl3pPr marL="1143000" indent="-228600" algn="ctr" defTabSz="938213">
              <a:defRPr sz="1400">
                <a:solidFill>
                  <a:schemeClr val="tx1"/>
                </a:solidFill>
                <a:latin typeface="Times New Roman" panose="02020603050405020304" pitchFamily="18" charset="0"/>
                <a:ea typeface="宋体" panose="02010600030101010101" pitchFamily="2" charset="-122"/>
              </a:defRPr>
            </a:lvl3pPr>
            <a:lvl4pPr marL="1600200" indent="-228600" algn="ctr" defTabSz="938213">
              <a:defRPr sz="1400">
                <a:solidFill>
                  <a:schemeClr val="tx1"/>
                </a:solidFill>
                <a:latin typeface="Times New Roman" panose="02020603050405020304" pitchFamily="18" charset="0"/>
                <a:ea typeface="宋体" panose="02010600030101010101" pitchFamily="2" charset="-122"/>
              </a:defRPr>
            </a:lvl4pPr>
            <a:lvl5pPr marL="2057400" indent="-228600" algn="ctr" defTabSz="938213">
              <a:defRPr sz="1400">
                <a:solidFill>
                  <a:schemeClr val="tx1"/>
                </a:solidFill>
                <a:latin typeface="Times New Roman" panose="02020603050405020304" pitchFamily="18" charset="0"/>
                <a:ea typeface="宋体" panose="02010600030101010101" pitchFamily="2" charset="-122"/>
              </a:defRPr>
            </a:lvl5pPr>
            <a:lvl6pPr marL="25146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pPr algn="r"/>
            <a:fld id="{F54C6E67-EC61-4F1A-AF7B-5D1E5C54E8A5}" type="slidenum">
              <a:rPr lang="zh-CN" altLang="en-US" sz="1200"/>
              <a:pPr algn="r"/>
              <a:t>9</a:t>
            </a:fld>
            <a:endParaRPr lang="en-US" altLang="zh-CN" sz="1200"/>
          </a:p>
        </p:txBody>
      </p:sp>
      <p:sp>
        <p:nvSpPr>
          <p:cNvPr id="33795" name="Rectangle 2">
            <a:extLst>
              <a:ext uri="{FF2B5EF4-FFF2-40B4-BE49-F238E27FC236}">
                <a16:creationId xmlns:a16="http://schemas.microsoft.com/office/drawing/2014/main" id="{772E99ED-AF63-6C3D-CFD8-C7A7825B8C4F}"/>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9BCAAA86-45DE-8866-802A-880EEAA809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zh-CN" altLang="en-US" dirty="0"/>
            </a:br>
            <a:r>
              <a:rPr lang="zh-CN" altLang="en-US" dirty="0"/>
              <a:t>进程和线程的关系 </a:t>
            </a:r>
            <a:br>
              <a:rPr lang="zh-CN" altLang="en-US" dirty="0"/>
            </a:br>
            <a:br>
              <a:rPr lang="zh-CN" altLang="en-US" dirty="0"/>
            </a:br>
            <a:r>
              <a:rPr lang="zh-CN" altLang="en-US" dirty="0"/>
              <a:t>（</a:t>
            </a:r>
            <a:r>
              <a:rPr lang="en-US" altLang="zh-CN" dirty="0"/>
              <a:t>1</a:t>
            </a:r>
            <a:r>
              <a:rPr lang="zh-CN" altLang="en-US" dirty="0"/>
              <a:t>）一个线程只能属于一个进程，而一个进程可以有多个线程，但至少有一个线程。 </a:t>
            </a:r>
            <a:br>
              <a:rPr lang="zh-CN" altLang="en-US" dirty="0"/>
            </a:br>
            <a:br>
              <a:rPr lang="zh-CN" altLang="en-US" dirty="0"/>
            </a:br>
            <a:r>
              <a:rPr lang="zh-CN" altLang="en-US" dirty="0"/>
              <a:t>（</a:t>
            </a:r>
            <a:r>
              <a:rPr lang="en-US" altLang="zh-CN" dirty="0"/>
              <a:t>2</a:t>
            </a:r>
            <a:r>
              <a:rPr lang="zh-CN" altLang="en-US" dirty="0"/>
              <a:t>）资源分配给进程，同一进程的所有线程共享该进程的所有资源。 </a:t>
            </a:r>
            <a:br>
              <a:rPr lang="zh-CN" altLang="en-US" dirty="0"/>
            </a:br>
            <a:br>
              <a:rPr lang="zh-CN" altLang="en-US" dirty="0"/>
            </a:br>
            <a:r>
              <a:rPr lang="zh-CN" altLang="en-US" dirty="0"/>
              <a:t>（</a:t>
            </a:r>
            <a:r>
              <a:rPr lang="en-US" altLang="zh-CN" dirty="0"/>
              <a:t>3</a:t>
            </a:r>
            <a:r>
              <a:rPr lang="zh-CN" altLang="en-US" dirty="0"/>
              <a:t>）处理机分给线程，即真正在处理机上运行的是线程。 </a:t>
            </a:r>
            <a:br>
              <a:rPr lang="zh-CN" altLang="en-US" dirty="0"/>
            </a:br>
            <a:br>
              <a:rPr lang="zh-CN" altLang="en-US" dirty="0"/>
            </a:br>
            <a:r>
              <a:rPr lang="zh-CN" altLang="en-US" dirty="0"/>
              <a:t>（</a:t>
            </a:r>
            <a:r>
              <a:rPr lang="en-US" altLang="zh-CN" dirty="0"/>
              <a:t>4</a:t>
            </a:r>
            <a:r>
              <a:rPr lang="zh-CN" altLang="en-US" dirty="0"/>
              <a:t>）线程在执行过程中，需要协作同步。不同进程的线程间要利用消息通信的办法实现同步。 </a:t>
            </a:r>
            <a:br>
              <a:rPr lang="zh-CN" altLang="en-US" dirty="0"/>
            </a:br>
            <a:br>
              <a:rPr lang="zh-CN" altLang="en-US" dirty="0"/>
            </a:br>
            <a:r>
              <a:rPr lang="en-US" altLang="zh-CN" dirty="0"/>
              <a:t>-------</a:t>
            </a:r>
          </a:p>
          <a:p>
            <a:r>
              <a:rPr lang="zh-CN" altLang="en-US" dirty="0"/>
              <a:t>根据操作系统的定义，进程是系统资源管理的最小单位，线程是程序执行的最小单位。线程和进程十分相似，不同的只是线程比进程小。</a:t>
            </a:r>
            <a:br>
              <a:rPr lang="zh-CN" altLang="en-US" dirty="0"/>
            </a:br>
            <a:br>
              <a:rPr lang="zh-CN" altLang="en-US" dirty="0"/>
            </a:br>
            <a:r>
              <a:rPr lang="zh-CN" altLang="en-US" dirty="0"/>
              <a:t>首先，线程采用了多个线程可共享资源的设计思想。例如，它们的操作大部分都是在同一地址空间进行的。其次，从一个线程切换到另一线程所花费的代价比进程低。再次，进程本身的信息在内存中占用的空间比线程大。</a:t>
            </a:r>
            <a:br>
              <a:rPr lang="zh-CN" altLang="en-US" dirty="0"/>
            </a:br>
            <a:br>
              <a:rPr lang="zh-CN" altLang="en-US" dirty="0"/>
            </a:br>
            <a:r>
              <a:rPr lang="zh-CN" altLang="en-US" dirty="0"/>
              <a:t>因此，线程更能允分地利用内存。线程可以看作是在进程内部执行的指定序列。线程和进程的最大区别在于线程完全共享相同的地址空间，运行在同一地址上。</a:t>
            </a:r>
            <a:br>
              <a:rPr lang="zh-CN" altLang="en-US" dirty="0"/>
            </a:br>
            <a:r>
              <a:rPr lang="en-US" altLang="zh-CN" dirty="0"/>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作业控制块与作业队列</a:t>
            </a:r>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11</a:t>
            </a:fld>
            <a:endParaRPr lang="en-US" altLang="zh-CN"/>
          </a:p>
        </p:txBody>
      </p:sp>
    </p:spTree>
    <p:extLst>
      <p:ext uri="{BB962C8B-B14F-4D97-AF65-F5344CB8AC3E}">
        <p14:creationId xmlns:p14="http://schemas.microsoft.com/office/powerpoint/2010/main" val="27800733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a:t>
            </a:r>
            <a:r>
              <a:rPr lang="zh-CN" altLang="en-US" dirty="0"/>
              <a:t>、均衡使用：如</a:t>
            </a:r>
            <a:r>
              <a:rPr lang="en-US" altLang="zh-CN" dirty="0"/>
              <a:t>IO</a:t>
            </a:r>
            <a:r>
              <a:rPr lang="zh-CN" altLang="en-US" dirty="0"/>
              <a:t>繁忙和</a:t>
            </a:r>
            <a:r>
              <a:rPr lang="en-US" altLang="zh-CN" dirty="0"/>
              <a:t>CPU</a:t>
            </a:r>
            <a:r>
              <a:rPr lang="zh-CN" altLang="en-US" dirty="0"/>
              <a:t>繁忙和内存繁忙的作业搭配运行</a:t>
            </a:r>
            <a:endParaRPr lang="en-US" altLang="zh-CN" dirty="0"/>
          </a:p>
          <a:p>
            <a:r>
              <a:rPr lang="en-US" altLang="zh-CN" dirty="0"/>
              <a:t>3</a:t>
            </a:r>
            <a:r>
              <a:rPr lang="zh-CN" altLang="en-US" dirty="0"/>
              <a:t>、作业完成时间的最优化</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27B692F9-F63A-4FF3-BE03-82CE8313BEAB}" type="slidenum">
              <a:rPr lang="zh-CN" altLang="en-US" smtClean="0"/>
              <a:pPr>
                <a:defRPr/>
              </a:pPr>
              <a:t>13</a:t>
            </a:fld>
            <a:endParaRPr lang="en-US" altLang="zh-CN"/>
          </a:p>
        </p:txBody>
      </p:sp>
    </p:spTree>
    <p:extLst>
      <p:ext uri="{BB962C8B-B14F-4D97-AF65-F5344CB8AC3E}">
        <p14:creationId xmlns:p14="http://schemas.microsoft.com/office/powerpoint/2010/main" val="16817062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dd9.tif">
            <a:extLst>
              <a:ext uri="{FF2B5EF4-FFF2-40B4-BE49-F238E27FC236}">
                <a16:creationId xmlns:a16="http://schemas.microsoft.com/office/drawing/2014/main" id="{70D6C06A-FB4C-4844-BB70-BC97F2143D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a:extLst>
              <a:ext uri="{FF2B5EF4-FFF2-40B4-BE49-F238E27FC236}">
                <a16:creationId xmlns:a16="http://schemas.microsoft.com/office/drawing/2014/main" id="{E269C710-B49E-4E68-A3A6-9A3CC3E525C0}"/>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B29923D3-1947-43E6-BB0C-1801652E8072}"/>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E8EAC5D6-4199-49F9-90B7-E64931E4971F}"/>
              </a:ext>
            </a:extLst>
          </p:cNvPr>
          <p:cNvSpPr>
            <a:spLocks noGrp="1"/>
          </p:cNvSpPr>
          <p:nvPr>
            <p:ph type="sldNum" sz="quarter" idx="12"/>
          </p:nvPr>
        </p:nvSpPr>
        <p:spPr/>
        <p:txBody>
          <a:bodyPr/>
          <a:lstStyle>
            <a:lvl1pPr>
              <a:defRPr/>
            </a:lvl1pPr>
          </a:lstStyle>
          <a:p>
            <a:pPr>
              <a:defRPr/>
            </a:pPr>
            <a:endParaRPr lang="en-US" altLang="zh-CN"/>
          </a:p>
        </p:txBody>
      </p:sp>
      <p:pic>
        <p:nvPicPr>
          <p:cNvPr id="8" name="图片 7">
            <a:extLst>
              <a:ext uri="{FF2B5EF4-FFF2-40B4-BE49-F238E27FC236}">
                <a16:creationId xmlns:a16="http://schemas.microsoft.com/office/drawing/2014/main" id="{D87BBC5C-DAE4-4329-9D5D-FB4A5AAB3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136564"/>
            <a:ext cx="1639337" cy="1521325"/>
          </a:xfrm>
          <a:prstGeom prst="rect">
            <a:avLst/>
          </a:prstGeom>
        </p:spPr>
      </p:pic>
    </p:spTree>
    <p:extLst>
      <p:ext uri="{BB962C8B-B14F-4D97-AF65-F5344CB8AC3E}">
        <p14:creationId xmlns:p14="http://schemas.microsoft.com/office/powerpoint/2010/main" val="397324819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8E25C3-328A-47C6-8AB8-AD9B9E02051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77D9E67-9F39-491F-A5CC-30E6ED9F1647}"/>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50CCFC24-FBA5-4EFB-87B6-F2A8FEFE8F0C}"/>
              </a:ext>
            </a:extLst>
          </p:cNvPr>
          <p:cNvSpPr>
            <a:spLocks noGrp="1"/>
          </p:cNvSpPr>
          <p:nvPr>
            <p:ph type="sldNum" sz="quarter" idx="12"/>
          </p:nvPr>
        </p:nvSpPr>
        <p:spPr/>
        <p:txBody>
          <a:bodyPr/>
          <a:lstStyle>
            <a:lvl1pPr>
              <a:defRPr/>
            </a:lvl1pPr>
          </a:lstStyle>
          <a:p>
            <a:pPr>
              <a:defRPr/>
            </a:pPr>
            <a:fld id="{09668197-156C-40D8-A2AB-70DE811DCEA1}"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30238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594744-11B4-49A0-8968-E7E528C1363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889185F-5EA8-45BF-AE70-10E784044CFF}"/>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D37C889A-734A-4962-B35D-74C1D9CD5B81}"/>
              </a:ext>
            </a:extLst>
          </p:cNvPr>
          <p:cNvSpPr>
            <a:spLocks noGrp="1"/>
          </p:cNvSpPr>
          <p:nvPr>
            <p:ph type="sldNum" sz="quarter" idx="12"/>
          </p:nvPr>
        </p:nvSpPr>
        <p:spPr/>
        <p:txBody>
          <a:bodyPr/>
          <a:lstStyle>
            <a:lvl1pPr>
              <a:defRPr/>
            </a:lvl1pPr>
          </a:lstStyle>
          <a:p>
            <a:pPr>
              <a:defRPr/>
            </a:pPr>
            <a:fld id="{C9074242-F05C-4501-87FD-A5532385FB14}"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168832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4450"/>
            <a:ext cx="7772400" cy="914400"/>
          </a:xfrm>
        </p:spPr>
        <p:txBody>
          <a:bodyPr/>
          <a:lstStyle/>
          <a:p>
            <a:r>
              <a:rPr lang="zh-CN" altLang="en-US"/>
              <a:t>单击此处编辑母版标题样式</a:t>
            </a:r>
          </a:p>
        </p:txBody>
      </p:sp>
      <p:sp>
        <p:nvSpPr>
          <p:cNvPr id="3" name="文本占位符 2"/>
          <p:cNvSpPr>
            <a:spLocks noGrp="1"/>
          </p:cNvSpPr>
          <p:nvPr>
            <p:ph type="body" sz="half" idx="1"/>
          </p:nvPr>
        </p:nvSpPr>
        <p:spPr>
          <a:xfrm>
            <a:off x="77788" y="1052513"/>
            <a:ext cx="4424362" cy="5708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4550" y="1052513"/>
            <a:ext cx="4424363" cy="57086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A9907699-7CC8-F986-436E-176C578D4411}"/>
              </a:ext>
            </a:extLst>
          </p:cNvPr>
          <p:cNvSpPr>
            <a:spLocks noGrp="1"/>
          </p:cNvSpPr>
          <p:nvPr>
            <p:ph type="dt" sz="half" idx="10"/>
          </p:nvPr>
        </p:nvSpPr>
        <p:spPr/>
        <p:txBody>
          <a:bodyPr/>
          <a:lstStyle>
            <a:lvl1pPr>
              <a:defRPr/>
            </a:lvl1pPr>
          </a:lstStyle>
          <a:p>
            <a:pPr>
              <a:defRPr/>
            </a:pPr>
            <a:fld id="{2CEFF5E7-5238-4C77-BECA-20566CE657B8}" type="datetime13">
              <a:rPr lang="zh-CN" altLang="en-US"/>
              <a:pPr>
                <a:defRPr/>
              </a:pPr>
              <a:t>下午3时9分49秒</a:t>
            </a:fld>
            <a:endParaRPr lang="en-US" altLang="zh-CN"/>
          </a:p>
        </p:txBody>
      </p:sp>
      <p:sp>
        <p:nvSpPr>
          <p:cNvPr id="6" name="页脚占位符 5">
            <a:extLst>
              <a:ext uri="{FF2B5EF4-FFF2-40B4-BE49-F238E27FC236}">
                <a16:creationId xmlns:a16="http://schemas.microsoft.com/office/drawing/2014/main" id="{48CF5932-1F78-F007-1022-20E0B42485D9}"/>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7" name="灯片编号占位符 6">
            <a:extLst>
              <a:ext uri="{FF2B5EF4-FFF2-40B4-BE49-F238E27FC236}">
                <a16:creationId xmlns:a16="http://schemas.microsoft.com/office/drawing/2014/main" id="{DE5114A1-803A-F7B8-D661-0D36C173A117}"/>
              </a:ext>
            </a:extLst>
          </p:cNvPr>
          <p:cNvSpPr>
            <a:spLocks noGrp="1"/>
          </p:cNvSpPr>
          <p:nvPr>
            <p:ph type="sldNum" sz="quarter" idx="12"/>
          </p:nvPr>
        </p:nvSpPr>
        <p:spPr>
          <a:xfrm>
            <a:off x="7131050" y="6538913"/>
            <a:ext cx="1905000" cy="192087"/>
          </a:xfrm>
        </p:spPr>
        <p:txBody>
          <a:bodyPr/>
          <a:lstStyle>
            <a:lvl1pPr>
              <a:defRPr smtClean="0"/>
            </a:lvl1pPr>
          </a:lstStyle>
          <a:p>
            <a:pPr>
              <a:defRPr/>
            </a:pPr>
            <a:fld id="{D78AA60B-16AB-4CB0-BB2D-B17D3BC47020}" type="slidenum">
              <a:rPr lang="zh-CN" altLang="en-US"/>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293394771"/>
      </p:ext>
    </p:extLst>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dd6.tif">
            <a:extLst>
              <a:ext uri="{FF2B5EF4-FFF2-40B4-BE49-F238E27FC236}">
                <a16:creationId xmlns:a16="http://schemas.microsoft.com/office/drawing/2014/main" id="{9EC87CC6-7892-4564-B569-533D6C0A8B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0089D8E-7584-4543-8BBA-4F58159060B5}"/>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4D203C7D-D42A-4F6A-AF71-A3103B75ABCF}"/>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8CFD3A6C-4152-42F8-A90B-101E4EFBCA1E}"/>
              </a:ext>
            </a:extLst>
          </p:cNvPr>
          <p:cNvSpPr>
            <a:spLocks noGrp="1"/>
          </p:cNvSpPr>
          <p:nvPr>
            <p:ph type="sldNum" sz="quarter" idx="12"/>
          </p:nvPr>
        </p:nvSpPr>
        <p:spPr/>
        <p:txBody>
          <a:bodyPr/>
          <a:lstStyle>
            <a:lvl1pPr>
              <a:defRPr/>
            </a:lvl1pPr>
          </a:lstStyle>
          <a:p>
            <a:pPr>
              <a:defRPr/>
            </a:pPr>
            <a:fld id="{95420778-D509-40AC-99EF-2B4E5298D175}" type="slidenum">
              <a:rPr lang="zh-CN" altLang="en-US" smtClean="0"/>
              <a:pPr>
                <a:defRPr/>
              </a:pPr>
              <a:t>‹#›</a:t>
            </a:fld>
            <a:endParaRPr lang="en-US" altLang="zh-CN">
              <a:latin typeface="Times New Roman" panose="02020603050405020304" pitchFamily="18" charset="0"/>
            </a:endParaRPr>
          </a:p>
        </p:txBody>
      </p:sp>
      <p:pic>
        <p:nvPicPr>
          <p:cNvPr id="8" name="图片 7">
            <a:extLst>
              <a:ext uri="{FF2B5EF4-FFF2-40B4-BE49-F238E27FC236}">
                <a16:creationId xmlns:a16="http://schemas.microsoft.com/office/drawing/2014/main" id="{5CA4CD46-7314-4FC1-834A-B500272093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45" y="215281"/>
            <a:ext cx="834866" cy="774766"/>
          </a:xfrm>
          <a:prstGeom prst="rect">
            <a:avLst/>
          </a:prstGeom>
        </p:spPr>
      </p:pic>
    </p:spTree>
    <p:extLst>
      <p:ext uri="{BB962C8B-B14F-4D97-AF65-F5344CB8AC3E}">
        <p14:creationId xmlns:p14="http://schemas.microsoft.com/office/powerpoint/2010/main" val="2206727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72258CC-1566-46B3-9766-9ABC23E0827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33E9635-6980-4F51-91F5-9EE5A62602C7}"/>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BA151B84-0F45-4A9B-B17C-B2225F8DE582}"/>
              </a:ext>
            </a:extLst>
          </p:cNvPr>
          <p:cNvSpPr>
            <a:spLocks noGrp="1"/>
          </p:cNvSpPr>
          <p:nvPr>
            <p:ph type="sldNum" sz="quarter" idx="12"/>
          </p:nvPr>
        </p:nvSpPr>
        <p:spPr/>
        <p:txBody>
          <a:bodyPr/>
          <a:lstStyle>
            <a:lvl1pPr>
              <a:defRPr/>
            </a:lvl1pPr>
          </a:lstStyle>
          <a:p>
            <a:pPr>
              <a:defRPr/>
            </a:pPr>
            <a:fld id="{0B0EED3C-EA32-482C-85C5-37D7EB3F386F}"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900973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EA7F253-E778-4BE8-9B9F-A42A97FB0EE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A8A25BDE-EB94-455F-8B06-0EB7E1381F41}"/>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296D2C24-AE62-4B62-B825-5C8C4C5545C6}"/>
              </a:ext>
            </a:extLst>
          </p:cNvPr>
          <p:cNvSpPr>
            <a:spLocks noGrp="1"/>
          </p:cNvSpPr>
          <p:nvPr>
            <p:ph type="sldNum" sz="quarter" idx="12"/>
          </p:nvPr>
        </p:nvSpPr>
        <p:spPr/>
        <p:txBody>
          <a:bodyPr/>
          <a:lstStyle>
            <a:lvl1pPr>
              <a:defRPr/>
            </a:lvl1pPr>
          </a:lstStyle>
          <a:p>
            <a:pPr>
              <a:defRPr/>
            </a:pPr>
            <a:fld id="{620495AE-554E-45A5-86B6-F67DB92ED7B2}"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3076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B0C21D-1CE6-4CEF-9A82-01CDFEEDB0D4}"/>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DB9F5FA2-B659-4746-B55A-A651CDF606AD}"/>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9" name="灯片编号占位符 5">
            <a:extLst>
              <a:ext uri="{FF2B5EF4-FFF2-40B4-BE49-F238E27FC236}">
                <a16:creationId xmlns:a16="http://schemas.microsoft.com/office/drawing/2014/main" id="{6E0D8AEF-BDE5-472B-B6BF-76D525E9F714}"/>
              </a:ext>
            </a:extLst>
          </p:cNvPr>
          <p:cNvSpPr>
            <a:spLocks noGrp="1"/>
          </p:cNvSpPr>
          <p:nvPr>
            <p:ph type="sldNum" sz="quarter" idx="12"/>
          </p:nvPr>
        </p:nvSpPr>
        <p:spPr/>
        <p:txBody>
          <a:bodyPr/>
          <a:lstStyle>
            <a:lvl1pPr>
              <a:defRPr/>
            </a:lvl1pPr>
          </a:lstStyle>
          <a:p>
            <a:pPr>
              <a:defRPr/>
            </a:pPr>
            <a:fld id="{B865E605-D28F-4F47-8B8D-B4A280656BDA}"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639761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28FDAB9-1ED7-4DD1-A4A4-1D24C953374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BC085F6F-2E96-4232-8CAB-463C046B35F8}"/>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5" name="灯片编号占位符 5">
            <a:extLst>
              <a:ext uri="{FF2B5EF4-FFF2-40B4-BE49-F238E27FC236}">
                <a16:creationId xmlns:a16="http://schemas.microsoft.com/office/drawing/2014/main" id="{2DBBFAC8-2BF4-4D75-AF43-81FE428B2335}"/>
              </a:ext>
            </a:extLst>
          </p:cNvPr>
          <p:cNvSpPr>
            <a:spLocks noGrp="1"/>
          </p:cNvSpPr>
          <p:nvPr>
            <p:ph type="sldNum" sz="quarter" idx="12"/>
          </p:nvPr>
        </p:nvSpPr>
        <p:spPr/>
        <p:txBody>
          <a:bodyPr/>
          <a:lstStyle>
            <a:lvl1pPr>
              <a:defRPr/>
            </a:lvl1pPr>
          </a:lstStyle>
          <a:p>
            <a:pPr>
              <a:defRPr/>
            </a:pPr>
            <a:fld id="{33B6B7DA-2D02-4A0D-902A-68A5CD457895}"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503903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D8C6B3A-40A7-4D7B-8CE9-D08B83281674}"/>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90660B09-68E6-48E5-A5E4-B5EA023DD199}"/>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4" name="灯片编号占位符 5">
            <a:extLst>
              <a:ext uri="{FF2B5EF4-FFF2-40B4-BE49-F238E27FC236}">
                <a16:creationId xmlns:a16="http://schemas.microsoft.com/office/drawing/2014/main" id="{A58E6177-D4A4-422B-9A91-7BFD4FF1224B}"/>
              </a:ext>
            </a:extLst>
          </p:cNvPr>
          <p:cNvSpPr>
            <a:spLocks noGrp="1"/>
          </p:cNvSpPr>
          <p:nvPr>
            <p:ph type="sldNum" sz="quarter" idx="12"/>
          </p:nvPr>
        </p:nvSpPr>
        <p:spPr/>
        <p:txBody>
          <a:bodyPr/>
          <a:lstStyle>
            <a:lvl1pPr>
              <a:defRPr/>
            </a:lvl1pPr>
          </a:lstStyle>
          <a:p>
            <a:pPr>
              <a:defRPr/>
            </a:pPr>
            <a:fld id="{2801C306-5C5D-4F0F-99D6-123B35AD8B50}"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063173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a:extLst>
              <a:ext uri="{FF2B5EF4-FFF2-40B4-BE49-F238E27FC236}">
                <a16:creationId xmlns:a16="http://schemas.microsoft.com/office/drawing/2014/main" id="{1A0A9CE8-89DD-437E-9BFD-797D32A03FB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FA960E38-2F4F-4294-A4E1-30B060E98F5E}"/>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11D5EC0B-BFBF-4FBB-8114-2C037E528F13}"/>
              </a:ext>
            </a:extLst>
          </p:cNvPr>
          <p:cNvSpPr>
            <a:spLocks noGrp="1"/>
          </p:cNvSpPr>
          <p:nvPr>
            <p:ph type="sldNum" sz="quarter" idx="12"/>
          </p:nvPr>
        </p:nvSpPr>
        <p:spPr/>
        <p:txBody>
          <a:bodyPr/>
          <a:lstStyle>
            <a:lvl1pPr>
              <a:defRPr/>
            </a:lvl1pPr>
          </a:lstStyle>
          <a:p>
            <a:pPr>
              <a:defRPr/>
            </a:pPr>
            <a:fld id="{289FF380-2711-4120-931A-C83AAAB4A30D}"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5734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a:extLst>
              <a:ext uri="{FF2B5EF4-FFF2-40B4-BE49-F238E27FC236}">
                <a16:creationId xmlns:a16="http://schemas.microsoft.com/office/drawing/2014/main" id="{4B3F2729-F396-472B-AAA6-4124C61C067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C15FF19B-C61B-41B9-981A-3EAF6D7ADAC7}"/>
              </a:ext>
            </a:extLst>
          </p:cNvPr>
          <p:cNvSpPr>
            <a:spLocks noGrp="1"/>
          </p:cNvSpPr>
          <p:nvPr>
            <p:ph type="ftr" sz="quarter" idx="11"/>
          </p:nvPr>
        </p:nvSpPr>
        <p:spPr/>
        <p:txBody>
          <a:bodyPr/>
          <a:lstStyle>
            <a:lvl1pPr>
              <a:defRPr/>
            </a:lvl1pPr>
          </a:lstStyle>
          <a:p>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266430EB-61F1-402B-BE62-2364769AEC61}"/>
              </a:ext>
            </a:extLst>
          </p:cNvPr>
          <p:cNvSpPr>
            <a:spLocks noGrp="1"/>
          </p:cNvSpPr>
          <p:nvPr>
            <p:ph type="sldNum" sz="quarter" idx="12"/>
          </p:nvPr>
        </p:nvSpPr>
        <p:spPr/>
        <p:txBody>
          <a:bodyPr/>
          <a:lstStyle>
            <a:lvl1pPr>
              <a:defRPr/>
            </a:lvl1pPr>
          </a:lstStyle>
          <a:p>
            <a:pPr>
              <a:defRPr/>
            </a:pPr>
            <a:fld id="{48493BD2-FAF9-425C-92E4-DF67E564B2C9}"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66594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9110898-B060-4208-9FCC-492E41435D4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339ECB9-7879-45B2-89D2-F000E6F4920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5B423F-A8B2-4BF1-8E15-0987463EC0C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5" name="页脚占位符 4">
            <a:extLst>
              <a:ext uri="{FF2B5EF4-FFF2-40B4-BE49-F238E27FC236}">
                <a16:creationId xmlns:a16="http://schemas.microsoft.com/office/drawing/2014/main" id="{8F458EC7-C9F9-4A52-991F-642E88B9E68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7015E6C7-2A10-4E28-91FF-F3821A7C8CF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C2A60D7A-4C2D-473B-BF35-EAFFF38CBB29}" type="slidenum">
              <a:rPr lang="zh-CN" altLang="en-US" smtClean="0"/>
              <a:pPr>
                <a:defRPr/>
              </a:pPr>
              <a:t>‹#›</a:t>
            </a:fld>
            <a:endParaRPr lang="en-US" altLang="zh-CN"/>
          </a:p>
        </p:txBody>
      </p:sp>
    </p:spTree>
    <p:extLst>
      <p:ext uri="{BB962C8B-B14F-4D97-AF65-F5344CB8AC3E}">
        <p14:creationId xmlns:p14="http://schemas.microsoft.com/office/powerpoint/2010/main" val="3644863829"/>
      </p:ext>
    </p:extLst>
  </p:cSld>
  <p:clrMap bg1="lt1" tx1="dk1" bg2="lt2" tx2="dk2" accent1="accent1" accent2="accent2" accent3="accent3" accent4="accent4" accent5="accent5" accent6="accent6" hlink="hlink" folHlink="folHlink"/>
  <p:sldLayoutIdLst>
    <p:sldLayoutId id="2147484312" r:id="rId1"/>
    <p:sldLayoutId id="2147484313" r:id="rId2"/>
    <p:sldLayoutId id="2147484314" r:id="rId3"/>
    <p:sldLayoutId id="2147484315" r:id="rId4"/>
    <p:sldLayoutId id="2147484316" r:id="rId5"/>
    <p:sldLayoutId id="2147484317" r:id="rId6"/>
    <p:sldLayoutId id="2147484318" r:id="rId7"/>
    <p:sldLayoutId id="2147484319" r:id="rId8"/>
    <p:sldLayoutId id="2147484320" r:id="rId9"/>
    <p:sldLayoutId id="2147484321" r:id="rId10"/>
    <p:sldLayoutId id="2147484322" r:id="rId11"/>
    <p:sldLayoutId id="2147484323" r:id="rId12"/>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2.xml"/><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microsoft.com/office/2007/relationships/hdphoto" Target="../media/hdphoto3.wdp"/></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microsoft.com/office/2007/relationships/hdphoto" Target="../media/hdphoto4.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microsoft.com/office/2007/relationships/hdphoto" Target="../media/hdphoto5.wdp"/></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microsoft.com/office/2007/relationships/hdphoto" Target="../media/hdphoto6.wdp"/></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microsoft.com/office/2007/relationships/hdphoto" Target="../media/hdphoto7.wdp"/></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8.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microsoft.com/office/2007/relationships/hdphoto" Target="../media/hdphoto9.wdp"/></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3FF85BD1-1069-40F4-9169-2D5F104BED6A}"/>
              </a:ext>
            </a:extLst>
          </p:cNvPr>
          <p:cNvSpPr txBox="1">
            <a:spLocks/>
          </p:cNvSpPr>
          <p:nvPr/>
        </p:nvSpPr>
        <p:spPr bwMode="auto">
          <a:xfrm>
            <a:off x="107504" y="1844824"/>
            <a:ext cx="91424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a:defRPr/>
            </a:pPr>
            <a:r>
              <a:rPr lang="zh-CN" altLang="en-US" sz="6000" spc="50">
                <a:ln w="11430"/>
                <a:effectLst>
                  <a:outerShdw blurRad="38100" dist="38100" dir="2700000" algn="tl">
                    <a:srgbClr val="000000">
                      <a:alpha val="43137"/>
                    </a:srgbClr>
                  </a:outerShdw>
                </a:effectLst>
                <a:latin typeface="黑体" pitchFamily="49" charset="-122"/>
                <a:ea typeface="黑体" pitchFamily="49" charset="-122"/>
                <a:cs typeface="+mn-cs"/>
              </a:rPr>
              <a:t>计算机软件技术基础</a:t>
            </a:r>
            <a:endParaRPr lang="zh-CN" altLang="en-US" sz="6000" spc="50" dirty="0">
              <a:ln w="11430"/>
              <a:effectLst>
                <a:outerShdw blurRad="38100" dist="38100" dir="2700000" algn="tl">
                  <a:srgbClr val="000000">
                    <a:alpha val="43137"/>
                  </a:srgbClr>
                </a:outerShdw>
              </a:effectLst>
              <a:latin typeface="黑体" pitchFamily="49" charset="-122"/>
              <a:ea typeface="黑体" pitchFamily="49" charset="-122"/>
              <a:cs typeface="+mn-cs"/>
            </a:endParaRPr>
          </a:p>
        </p:txBody>
      </p:sp>
      <p:sp>
        <p:nvSpPr>
          <p:cNvPr id="10" name="副标题 2">
            <a:extLst>
              <a:ext uri="{FF2B5EF4-FFF2-40B4-BE49-F238E27FC236}">
                <a16:creationId xmlns:a16="http://schemas.microsoft.com/office/drawing/2014/main" id="{4F9BDDBB-E69D-4321-BCBD-4BDFD3E2B41A}"/>
              </a:ext>
            </a:extLst>
          </p:cNvPr>
          <p:cNvSpPr txBox="1">
            <a:spLocks/>
          </p:cNvSpPr>
          <p:nvPr/>
        </p:nvSpPr>
        <p:spPr bwMode="auto">
          <a:xfrm>
            <a:off x="1403648" y="4005263"/>
            <a:ext cx="6400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Font typeface="Arial" charset="0"/>
              <a:buNone/>
              <a:defRPr/>
            </a:pPr>
            <a:r>
              <a:rPr lang="zh-CN" altLang="en-US">
                <a:latin typeface="Times New Roman" panose="02020603050405020304" pitchFamily="18" charset="0"/>
                <a:cs typeface="Times New Roman" panose="02020603050405020304" pitchFamily="18" charset="0"/>
              </a:rPr>
              <a:t>张磊 （机械电子研究所）</a:t>
            </a:r>
            <a:endParaRPr lang="en-US" altLang="zh-CN">
              <a:latin typeface="Times New Roman" panose="02020603050405020304" pitchFamily="18" charset="0"/>
              <a:cs typeface="Times New Roman" panose="02020603050405020304" pitchFamily="18" charset="0"/>
            </a:endParaRPr>
          </a:p>
          <a:p>
            <a:pPr>
              <a:buFont typeface="Arial" charset="0"/>
              <a:buNone/>
              <a:defRPr/>
            </a:pPr>
            <a:r>
              <a:rPr lang="zh-CN" altLang="en-US">
                <a:latin typeface="Times New Roman" panose="02020603050405020304" pitchFamily="18" charset="0"/>
                <a:cs typeface="Times New Roman" panose="02020603050405020304" pitchFamily="18" charset="0"/>
              </a:rPr>
              <a:t>东北大学机械工程与自动化学院</a:t>
            </a:r>
            <a:endParaRPr lang="en-US" altLang="zh-CN">
              <a:latin typeface="Times New Roman" panose="02020603050405020304" pitchFamily="18" charset="0"/>
              <a:cs typeface="Times New Roman" panose="02020603050405020304" pitchFamily="18" charset="0"/>
            </a:endParaRPr>
          </a:p>
          <a:p>
            <a:pPr>
              <a:buFont typeface="Arial" charset="0"/>
              <a:buNone/>
              <a:defRPr/>
            </a:pPr>
            <a:r>
              <a:rPr lang="en-US" altLang="zh-CN">
                <a:latin typeface="Times New Roman" panose="02020603050405020304" pitchFamily="18" charset="0"/>
                <a:cs typeface="Times New Roman" panose="02020603050405020304" pitchFamily="18" charset="0"/>
              </a:rPr>
              <a:t>zhanglei@me.neu.edu.cn</a:t>
            </a:r>
            <a:endParaRPr lang="zh-CN" altLang="en-US" dirty="0">
              <a:latin typeface="Times New Roman" panose="02020603050405020304" pitchFamily="18" charset="0"/>
              <a:cs typeface="Times New Roman" panose="02020603050405020304" pitchFamily="18" charset="0"/>
            </a:endParaRPr>
          </a:p>
        </p:txBody>
      </p:sp>
      <p:sp>
        <p:nvSpPr>
          <p:cNvPr id="11" name="矩形 1">
            <a:extLst>
              <a:ext uri="{FF2B5EF4-FFF2-40B4-BE49-F238E27FC236}">
                <a16:creationId xmlns:a16="http://schemas.microsoft.com/office/drawing/2014/main" id="{754C8DB3-0C0C-40F0-B450-1B9B749B10B5}"/>
              </a:ext>
            </a:extLst>
          </p:cNvPr>
          <p:cNvSpPr>
            <a:spLocks noChangeArrowheads="1"/>
          </p:cNvSpPr>
          <p:nvPr/>
        </p:nvSpPr>
        <p:spPr bwMode="auto">
          <a:xfrm>
            <a:off x="228486" y="232440"/>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u="sng" dirty="0">
                <a:solidFill>
                  <a:srgbClr val="C00000"/>
                </a:solidFill>
                <a:latin typeface="Times New Roman" panose="02020603050405020304" pitchFamily="18" charset="0"/>
                <a:cs typeface="Times New Roman" panose="02020603050405020304" pitchFamily="18" charset="0"/>
              </a:rPr>
              <a:t>智能制造系</a:t>
            </a:r>
            <a:endParaRPr lang="en-US" altLang="zh-CN" sz="2400" b="1" u="sng"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a:extLst>
              <a:ext uri="{FF2B5EF4-FFF2-40B4-BE49-F238E27FC236}">
                <a16:creationId xmlns:a16="http://schemas.microsoft.com/office/drawing/2014/main" id="{9FD541A1-92C1-5828-9345-925E0E2A0A6D}"/>
              </a:ext>
            </a:extLst>
          </p:cNvPr>
          <p:cNvSpPr>
            <a:spLocks noGrp="1" noChangeArrowheads="1"/>
          </p:cNvSpPr>
          <p:nvPr>
            <p:ph idx="1"/>
          </p:nvPr>
        </p:nvSpPr>
        <p:spPr>
          <a:xfrm>
            <a:off x="34925" y="1197719"/>
            <a:ext cx="5329238" cy="3527425"/>
          </a:xfrm>
        </p:spPr>
        <p:txBody>
          <a:bodyPr/>
          <a:lstStyle/>
          <a:p>
            <a:pPr marL="285750" indent="-285750">
              <a:lnSpc>
                <a:spcPct val="90000"/>
              </a:lnSpc>
            </a:pPr>
            <a:r>
              <a:rPr lang="zh-CN" altLang="en-US" sz="2800" dirty="0">
                <a:latin typeface="华文中宋" panose="02010600040101010101" pitchFamily="2" charset="-122"/>
                <a:ea typeface="华文中宋" panose="02010600040101010101" pitchFamily="2" charset="-122"/>
              </a:rPr>
              <a:t>作业调度</a:t>
            </a:r>
          </a:p>
          <a:p>
            <a:pPr marL="722313" lvl="1" indent="-236538">
              <a:lnSpc>
                <a:spcPct val="90000"/>
              </a:lnSpc>
            </a:pPr>
            <a:r>
              <a:rPr lang="zh-CN" altLang="en-US" sz="2400" dirty="0">
                <a:latin typeface="华文中宋" panose="02010600040101010101" pitchFamily="2" charset="-122"/>
                <a:ea typeface="华文中宋" panose="02010600040101010101" pitchFamily="2" charset="-122"/>
              </a:rPr>
              <a:t>作业状态的转换</a:t>
            </a:r>
            <a:endParaRPr lang="en-US" altLang="zh-CN" sz="2400" dirty="0">
              <a:latin typeface="华文中宋" panose="02010600040101010101" pitchFamily="2" charset="-122"/>
              <a:ea typeface="华文中宋" panose="02010600040101010101" pitchFamily="2" charset="-122"/>
            </a:endParaRPr>
          </a:p>
          <a:p>
            <a:pPr marL="1079500" lvl="2" indent="-177800">
              <a:lnSpc>
                <a:spcPct val="90000"/>
              </a:lnSpc>
            </a:pPr>
            <a:r>
              <a:rPr lang="zh-CN" altLang="en-US" sz="2000" dirty="0">
                <a:latin typeface="华文中宋" panose="02010600040101010101" pitchFamily="2" charset="-122"/>
                <a:ea typeface="华文中宋" panose="02010600040101010101" pitchFamily="2" charset="-122"/>
              </a:rPr>
              <a:t>提交</a:t>
            </a:r>
          </a:p>
          <a:p>
            <a:pPr marL="1079500" lvl="2" indent="-177800">
              <a:lnSpc>
                <a:spcPct val="90000"/>
              </a:lnSpc>
            </a:pPr>
            <a:r>
              <a:rPr lang="zh-CN" altLang="en-US" sz="2000" dirty="0">
                <a:latin typeface="华文中宋" panose="02010600040101010101" pitchFamily="2" charset="-122"/>
                <a:ea typeface="华文中宋" panose="02010600040101010101" pitchFamily="2" charset="-122"/>
              </a:rPr>
              <a:t>收容</a:t>
            </a:r>
          </a:p>
          <a:p>
            <a:pPr marL="1079500" lvl="2" indent="-177800">
              <a:lnSpc>
                <a:spcPct val="90000"/>
              </a:lnSpc>
            </a:pPr>
            <a:r>
              <a:rPr lang="zh-CN" altLang="en-US" sz="2000" dirty="0">
                <a:latin typeface="华文中宋" panose="02010600040101010101" pitchFamily="2" charset="-122"/>
                <a:ea typeface="华文中宋" panose="02010600040101010101" pitchFamily="2" charset="-122"/>
              </a:rPr>
              <a:t>执行</a:t>
            </a:r>
          </a:p>
          <a:p>
            <a:pPr marL="1079500" lvl="2" indent="-177800">
              <a:lnSpc>
                <a:spcPct val="90000"/>
              </a:lnSpc>
            </a:pPr>
            <a:r>
              <a:rPr lang="zh-CN" altLang="en-US" sz="2000" dirty="0">
                <a:latin typeface="华文中宋" panose="02010600040101010101" pitchFamily="2" charset="-122"/>
                <a:ea typeface="华文中宋" panose="02010600040101010101" pitchFamily="2" charset="-122"/>
              </a:rPr>
              <a:t>完成</a:t>
            </a:r>
          </a:p>
          <a:p>
            <a:pPr marL="722313" lvl="1" indent="-236538">
              <a:lnSpc>
                <a:spcPct val="90000"/>
              </a:lnSpc>
            </a:pPr>
            <a:r>
              <a:rPr lang="zh-CN" altLang="en-US" sz="2400" dirty="0">
                <a:latin typeface="华文中宋" panose="02010600040101010101" pitchFamily="2" charset="-122"/>
                <a:ea typeface="华文中宋" panose="02010600040101010101" pitchFamily="2" charset="-122"/>
              </a:rPr>
              <a:t>作业控制块</a:t>
            </a:r>
            <a:r>
              <a:rPr lang="en-US" altLang="zh-CN" sz="2400" dirty="0">
                <a:latin typeface="华文中宋" panose="02010600040101010101" pitchFamily="2" charset="-122"/>
                <a:ea typeface="华文中宋" panose="02010600040101010101" pitchFamily="2" charset="-122"/>
              </a:rPr>
              <a:t>(JCB)</a:t>
            </a:r>
            <a:endParaRPr lang="zh-CN" altLang="en-US" sz="2400" dirty="0">
              <a:latin typeface="华文中宋" panose="02010600040101010101" pitchFamily="2" charset="-122"/>
              <a:ea typeface="华文中宋" panose="02010600040101010101" pitchFamily="2" charset="-122"/>
            </a:endParaRPr>
          </a:p>
          <a:p>
            <a:pPr marL="1079500" lvl="2" indent="-177800">
              <a:lnSpc>
                <a:spcPct val="90000"/>
              </a:lnSpc>
            </a:pPr>
            <a:r>
              <a:rPr lang="zh-CN" altLang="en-US" sz="2000" dirty="0">
                <a:latin typeface="华文中宋" panose="02010600040101010101" pitchFamily="2" charset="-122"/>
                <a:ea typeface="华文中宋" panose="02010600040101010101" pitchFamily="2" charset="-122"/>
              </a:rPr>
              <a:t>作业被送入外存储器时，由</a:t>
            </a:r>
            <a:r>
              <a:rPr lang="en-US" altLang="zh-CN" sz="2000" dirty="0">
                <a:latin typeface="华文中宋" panose="02010600040101010101" pitchFamily="2" charset="-122"/>
                <a:ea typeface="华文中宋" panose="02010600040101010101" pitchFamily="2" charset="-122"/>
              </a:rPr>
              <a:t>OS</a:t>
            </a:r>
            <a:r>
              <a:rPr lang="zh-CN" altLang="en-US" sz="2000" dirty="0">
                <a:latin typeface="华文中宋" panose="02010600040101010101" pitchFamily="2" charset="-122"/>
                <a:ea typeface="华文中宋" panose="02010600040101010101" pitchFamily="2" charset="-122"/>
              </a:rPr>
              <a:t>为每个作业创建一个作业控制块，以描述作业的有关信息。</a:t>
            </a:r>
            <a:endParaRPr lang="en-US" altLang="zh-CN" sz="2000" dirty="0">
              <a:latin typeface="华文中宋" panose="02010600040101010101" pitchFamily="2" charset="-122"/>
              <a:ea typeface="华文中宋" panose="02010600040101010101" pitchFamily="2" charset="-122"/>
            </a:endParaRPr>
          </a:p>
        </p:txBody>
      </p:sp>
      <p:sp>
        <p:nvSpPr>
          <p:cNvPr id="34818" name="灯片编号占位符 5">
            <a:extLst>
              <a:ext uri="{FF2B5EF4-FFF2-40B4-BE49-F238E27FC236}">
                <a16:creationId xmlns:a16="http://schemas.microsoft.com/office/drawing/2014/main" id="{49203C1B-0357-5CD4-63F9-D548134A7E53}"/>
              </a:ext>
            </a:extLst>
          </p:cNvPr>
          <p:cNvSpPr>
            <a:spLocks noGrp="1" noChangeArrowheads="1"/>
          </p:cNvSpPr>
          <p:nvPr>
            <p:ph type="sldNum" sz="quarter" idx="12"/>
          </p:nvPr>
        </p:nvSpPr>
        <p:spPr>
          <a:xfrm>
            <a:off x="6553200" y="6664275"/>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31C321DB-0576-4349-B3CD-3495E4D62EA2}" type="slidenum">
              <a:rPr lang="zh-CN" altLang="en-US" sz="1400" b="0">
                <a:latin typeface="Arial" panose="020B0604020202020204" pitchFamily="34" charset="0"/>
              </a:rPr>
              <a:pPr>
                <a:spcBef>
                  <a:spcPct val="0"/>
                </a:spcBef>
                <a:buFontTx/>
                <a:buNone/>
              </a:pPr>
              <a:t>10</a:t>
            </a:fld>
            <a:endParaRPr lang="en-US" altLang="zh-CN" sz="1400" b="0">
              <a:latin typeface="Times New Roman" panose="02020603050405020304" pitchFamily="18" charset="0"/>
            </a:endParaRPr>
          </a:p>
        </p:txBody>
      </p:sp>
      <p:grpSp>
        <p:nvGrpSpPr>
          <p:cNvPr id="34820" name="Group 32">
            <a:extLst>
              <a:ext uri="{FF2B5EF4-FFF2-40B4-BE49-F238E27FC236}">
                <a16:creationId xmlns:a16="http://schemas.microsoft.com/office/drawing/2014/main" id="{715FD1C6-2326-73FC-FF78-F08092EB0709}"/>
              </a:ext>
            </a:extLst>
          </p:cNvPr>
          <p:cNvGrpSpPr>
            <a:grpSpLocks/>
          </p:cNvGrpSpPr>
          <p:nvPr/>
        </p:nvGrpSpPr>
        <p:grpSpPr bwMode="auto">
          <a:xfrm>
            <a:off x="5292080" y="1333872"/>
            <a:ext cx="3733800" cy="2743200"/>
            <a:chOff x="2400" y="816"/>
            <a:chExt cx="2352" cy="1728"/>
          </a:xfrm>
        </p:grpSpPr>
        <p:sp>
          <p:nvSpPr>
            <p:cNvPr id="34847" name="Text Box 30">
              <a:extLst>
                <a:ext uri="{FF2B5EF4-FFF2-40B4-BE49-F238E27FC236}">
                  <a16:creationId xmlns:a16="http://schemas.microsoft.com/office/drawing/2014/main" id="{37540ED0-B943-916A-9E56-3E41EDFBCA3D}"/>
                </a:ext>
              </a:extLst>
            </p:cNvPr>
            <p:cNvSpPr txBox="1">
              <a:spLocks noChangeArrowheads="1"/>
            </p:cNvSpPr>
            <p:nvPr/>
          </p:nvSpPr>
          <p:spPr bwMode="auto">
            <a:xfrm>
              <a:off x="2400" y="816"/>
              <a:ext cx="2352" cy="172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buFontTx/>
                <a:buNone/>
              </a:pPr>
              <a:r>
                <a:rPr lang="zh-CN" altLang="en-US" sz="1800" dirty="0">
                  <a:solidFill>
                    <a:schemeClr val="tx1"/>
                  </a:solidFill>
                  <a:latin typeface="Times New Roman" panose="02020603050405020304" pitchFamily="18" charset="0"/>
                </a:rPr>
                <a:t>作业控制块（</a:t>
              </a:r>
              <a:r>
                <a:rPr lang="en-US" altLang="zh-CN" sz="1800" dirty="0">
                  <a:solidFill>
                    <a:schemeClr val="tx1"/>
                  </a:solidFill>
                  <a:latin typeface="Times New Roman" panose="02020603050405020304" pitchFamily="18" charset="0"/>
                </a:rPr>
                <a:t>Job Control Block）</a:t>
              </a:r>
            </a:p>
            <a:p>
              <a:pPr>
                <a:buFontTx/>
                <a:buNone/>
              </a:pPr>
              <a:r>
                <a:rPr lang="zh-CN" altLang="en-US" sz="1800" dirty="0">
                  <a:solidFill>
                    <a:schemeClr val="tx1"/>
                  </a:solidFill>
                  <a:latin typeface="Times New Roman" panose="02020603050405020304" pitchFamily="18" charset="0"/>
                </a:rPr>
                <a:t>作业名：由用户定义</a:t>
              </a:r>
            </a:p>
            <a:p>
              <a:pPr>
                <a:buFontTx/>
                <a:buNone/>
              </a:pPr>
              <a:r>
                <a:rPr lang="zh-CN" altLang="en-US" sz="1800" dirty="0">
                  <a:solidFill>
                    <a:schemeClr val="tx1"/>
                  </a:solidFill>
                  <a:latin typeface="Times New Roman" panose="02020603050405020304" pitchFamily="18" charset="0"/>
                </a:rPr>
                <a:t>状态：提交/收容/执行</a:t>
              </a:r>
            </a:p>
            <a:p>
              <a:pPr>
                <a:buFontTx/>
                <a:buNone/>
              </a:pPr>
              <a:r>
                <a:rPr lang="zh-CN" altLang="en-US" sz="1800" dirty="0">
                  <a:solidFill>
                    <a:schemeClr val="tx1"/>
                  </a:solidFill>
                  <a:latin typeface="Times New Roman" panose="02020603050405020304" pitchFamily="18" charset="0"/>
                </a:rPr>
                <a:t>优先数（</a:t>
              </a:r>
              <a:r>
                <a:rPr lang="en-US" altLang="zh-CN" sz="1800" dirty="0">
                  <a:solidFill>
                    <a:schemeClr val="tx1"/>
                  </a:solidFill>
                  <a:latin typeface="Times New Roman" panose="02020603050405020304" pitchFamily="18" charset="0"/>
                </a:rPr>
                <a:t>priority）：</a:t>
              </a:r>
              <a:r>
                <a:rPr lang="zh-CN" altLang="en-US" sz="1800" dirty="0">
                  <a:solidFill>
                    <a:schemeClr val="tx1"/>
                  </a:solidFill>
                  <a:latin typeface="Times New Roman" panose="02020603050405020304" pitchFamily="18" charset="0"/>
                </a:rPr>
                <a:t>作业重要程度</a:t>
              </a:r>
            </a:p>
            <a:p>
              <a:pPr>
                <a:buFontTx/>
                <a:buNone/>
              </a:pPr>
              <a:r>
                <a:rPr lang="zh-CN" altLang="en-US" sz="1800" dirty="0">
                  <a:solidFill>
                    <a:schemeClr val="tx1"/>
                  </a:solidFill>
                  <a:latin typeface="Times New Roman" panose="02020603050405020304" pitchFamily="18" charset="0"/>
                </a:rPr>
                <a:t>运行时间：预计作业所需运行时间</a:t>
              </a:r>
            </a:p>
            <a:p>
              <a:pPr>
                <a:buFontTx/>
                <a:buNone/>
              </a:pPr>
              <a:r>
                <a:rPr lang="zh-CN" altLang="en-US" sz="1800" dirty="0">
                  <a:solidFill>
                    <a:schemeClr val="tx1"/>
                  </a:solidFill>
                  <a:latin typeface="Times New Roman" panose="02020603050405020304" pitchFamily="18" charset="0"/>
                </a:rPr>
                <a:t>位置：作业存储地址</a:t>
              </a:r>
            </a:p>
            <a:p>
              <a:pPr>
                <a:buFontTx/>
                <a:buNone/>
              </a:pPr>
              <a:r>
                <a:rPr lang="zh-CN" altLang="en-US" sz="1800" dirty="0">
                  <a:solidFill>
                    <a:schemeClr val="tx1"/>
                  </a:solidFill>
                  <a:latin typeface="Times New Roman" panose="02020603050405020304" pitchFamily="18" charset="0"/>
                </a:rPr>
                <a:t>长度：作业所需内存地址空间大小</a:t>
              </a:r>
            </a:p>
            <a:p>
              <a:pPr>
                <a:buFontTx/>
                <a:buNone/>
              </a:pPr>
              <a:r>
                <a:rPr lang="zh-CN" altLang="en-US" sz="1800" dirty="0">
                  <a:solidFill>
                    <a:schemeClr val="tx1"/>
                  </a:solidFill>
                  <a:latin typeface="Times New Roman" panose="02020603050405020304" pitchFamily="18" charset="0"/>
                </a:rPr>
                <a:t>外设申请：作业运行时所需的外设</a:t>
              </a:r>
            </a:p>
          </p:txBody>
        </p:sp>
        <p:sp>
          <p:nvSpPr>
            <p:cNvPr id="34848" name="Line 31">
              <a:extLst>
                <a:ext uri="{FF2B5EF4-FFF2-40B4-BE49-F238E27FC236}">
                  <a16:creationId xmlns:a16="http://schemas.microsoft.com/office/drawing/2014/main" id="{8F658149-183F-AF2B-D751-58F75A7DCF7B}"/>
                </a:ext>
              </a:extLst>
            </p:cNvPr>
            <p:cNvSpPr>
              <a:spLocks noChangeShapeType="1"/>
            </p:cNvSpPr>
            <p:nvPr/>
          </p:nvSpPr>
          <p:spPr bwMode="auto">
            <a:xfrm>
              <a:off x="2406" y="1044"/>
              <a:ext cx="2340" cy="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127009" name="AutoShape 33">
            <a:extLst>
              <a:ext uri="{FF2B5EF4-FFF2-40B4-BE49-F238E27FC236}">
                <a16:creationId xmlns:a16="http://schemas.microsoft.com/office/drawing/2014/main" id="{D2E056C5-B909-86A8-1294-05BC10DAA9D6}"/>
              </a:ext>
            </a:extLst>
          </p:cNvPr>
          <p:cNvSpPr>
            <a:spLocks noChangeArrowheads="1"/>
          </p:cNvSpPr>
          <p:nvPr/>
        </p:nvSpPr>
        <p:spPr bwMode="auto">
          <a:xfrm>
            <a:off x="1774825" y="2137222"/>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27010" name="AutoShape 34">
            <a:hlinkHover r:id="" action="ppaction://noaction" highlightClick="1"/>
            <a:extLst>
              <a:ext uri="{FF2B5EF4-FFF2-40B4-BE49-F238E27FC236}">
                <a16:creationId xmlns:a16="http://schemas.microsoft.com/office/drawing/2014/main" id="{2936FFFE-6A3B-C7DE-0E4B-A2B02EC8C628}"/>
              </a:ext>
            </a:extLst>
          </p:cNvPr>
          <p:cNvSpPr>
            <a:spLocks noChangeArrowheads="1"/>
          </p:cNvSpPr>
          <p:nvPr/>
        </p:nvSpPr>
        <p:spPr bwMode="auto">
          <a:xfrm>
            <a:off x="2551113" y="2022475"/>
            <a:ext cx="2301875" cy="1317625"/>
          </a:xfrm>
          <a:prstGeom prst="cloudCallout">
            <a:avLst>
              <a:gd name="adj1" fmla="val -62000"/>
              <a:gd name="adj2" fmla="val -44458"/>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把作业交给计算机或通过终端键盘将作业输入给计算机时所处的状态</a:t>
            </a:r>
            <a:endParaRPr lang="en-US" altLang="zh-CN"/>
          </a:p>
        </p:txBody>
      </p:sp>
      <p:sp>
        <p:nvSpPr>
          <p:cNvPr id="127011" name="AutoShape 35">
            <a:extLst>
              <a:ext uri="{FF2B5EF4-FFF2-40B4-BE49-F238E27FC236}">
                <a16:creationId xmlns:a16="http://schemas.microsoft.com/office/drawing/2014/main" id="{4E625B73-9D01-F458-B589-9D7F166A58A3}"/>
              </a:ext>
            </a:extLst>
          </p:cNvPr>
          <p:cNvSpPr>
            <a:spLocks noChangeArrowheads="1"/>
          </p:cNvSpPr>
          <p:nvPr/>
        </p:nvSpPr>
        <p:spPr bwMode="auto">
          <a:xfrm>
            <a:off x="1773238" y="2424559"/>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27012" name="AutoShape 36">
            <a:hlinkHover r:id="" action="ppaction://noaction" highlightClick="1"/>
            <a:extLst>
              <a:ext uri="{FF2B5EF4-FFF2-40B4-BE49-F238E27FC236}">
                <a16:creationId xmlns:a16="http://schemas.microsoft.com/office/drawing/2014/main" id="{45538E64-9E99-DDA2-7C4A-A8411A8C62E5}"/>
              </a:ext>
            </a:extLst>
          </p:cNvPr>
          <p:cNvSpPr>
            <a:spLocks noChangeArrowheads="1"/>
          </p:cNvSpPr>
          <p:nvPr/>
        </p:nvSpPr>
        <p:spPr bwMode="auto">
          <a:xfrm>
            <a:off x="2559050" y="2070100"/>
            <a:ext cx="2300288" cy="1317625"/>
          </a:xfrm>
          <a:prstGeom prst="cloudCallout">
            <a:avLst>
              <a:gd name="adj1" fmla="val -62907"/>
              <a:gd name="adj2" fmla="val -25782"/>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提交后的作业，通过设备管理程序送入外存储器中等待运行的状态</a:t>
            </a:r>
            <a:endParaRPr lang="en-US" altLang="zh-CN"/>
          </a:p>
        </p:txBody>
      </p:sp>
      <p:sp>
        <p:nvSpPr>
          <p:cNvPr id="127013" name="AutoShape 37">
            <a:extLst>
              <a:ext uri="{FF2B5EF4-FFF2-40B4-BE49-F238E27FC236}">
                <a16:creationId xmlns:a16="http://schemas.microsoft.com/office/drawing/2014/main" id="{8E5CF8A7-7C59-F3B4-CBB3-22B5CD52E1EF}"/>
              </a:ext>
            </a:extLst>
          </p:cNvPr>
          <p:cNvSpPr>
            <a:spLocks noChangeArrowheads="1"/>
          </p:cNvSpPr>
          <p:nvPr/>
        </p:nvSpPr>
        <p:spPr bwMode="auto">
          <a:xfrm>
            <a:off x="1763713" y="2757934"/>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27014" name="AutoShape 38">
            <a:hlinkHover r:id="" action="ppaction://noaction" highlightClick="1"/>
            <a:extLst>
              <a:ext uri="{FF2B5EF4-FFF2-40B4-BE49-F238E27FC236}">
                <a16:creationId xmlns:a16="http://schemas.microsoft.com/office/drawing/2014/main" id="{1BA9AAF4-525C-7AA4-5B6C-7FC5B06D784B}"/>
              </a:ext>
            </a:extLst>
          </p:cNvPr>
          <p:cNvSpPr>
            <a:spLocks noChangeArrowheads="1"/>
          </p:cNvSpPr>
          <p:nvPr/>
        </p:nvSpPr>
        <p:spPr bwMode="auto">
          <a:xfrm>
            <a:off x="2549525" y="1793875"/>
            <a:ext cx="2300288" cy="1643063"/>
          </a:xfrm>
          <a:prstGeom prst="cloudCallout">
            <a:avLst>
              <a:gd name="adj1" fmla="val -61250"/>
              <a:gd name="adj2" fmla="val 6329"/>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处于收容状态的作业，一旦被作业调度程序选中并为其分配资源投入运行时所处的状态</a:t>
            </a:r>
            <a:endParaRPr lang="en-US" altLang="zh-CN"/>
          </a:p>
        </p:txBody>
      </p:sp>
      <p:sp>
        <p:nvSpPr>
          <p:cNvPr id="127015" name="AutoShape 39">
            <a:extLst>
              <a:ext uri="{FF2B5EF4-FFF2-40B4-BE49-F238E27FC236}">
                <a16:creationId xmlns:a16="http://schemas.microsoft.com/office/drawing/2014/main" id="{08E65AA8-70C8-1FDD-5185-10578B98BCF5}"/>
              </a:ext>
            </a:extLst>
          </p:cNvPr>
          <p:cNvSpPr>
            <a:spLocks noChangeArrowheads="1"/>
          </p:cNvSpPr>
          <p:nvPr/>
        </p:nvSpPr>
        <p:spPr bwMode="auto">
          <a:xfrm>
            <a:off x="1763713" y="3069084"/>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27016" name="AutoShape 40">
            <a:hlinkHover r:id="" action="ppaction://noaction" highlightClick="1"/>
            <a:extLst>
              <a:ext uri="{FF2B5EF4-FFF2-40B4-BE49-F238E27FC236}">
                <a16:creationId xmlns:a16="http://schemas.microsoft.com/office/drawing/2014/main" id="{9C6D7865-F6A4-FE9B-3CAA-9335E5FD9034}"/>
              </a:ext>
            </a:extLst>
          </p:cNvPr>
          <p:cNvSpPr>
            <a:spLocks noChangeArrowheads="1"/>
          </p:cNvSpPr>
          <p:nvPr/>
        </p:nvSpPr>
        <p:spPr bwMode="auto">
          <a:xfrm>
            <a:off x="2549525" y="2000250"/>
            <a:ext cx="2300288" cy="1317625"/>
          </a:xfrm>
          <a:prstGeom prst="cloudCallout">
            <a:avLst>
              <a:gd name="adj1" fmla="val -61801"/>
              <a:gd name="adj2" fmla="val 27106"/>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作业执行完毕，执行去分配，收回所占有的资源，令其退出系统时的状态</a:t>
            </a:r>
            <a:endParaRPr lang="en-US" altLang="zh-CN"/>
          </a:p>
        </p:txBody>
      </p:sp>
      <p:grpSp>
        <p:nvGrpSpPr>
          <p:cNvPr id="34829" name="Group 42">
            <a:extLst>
              <a:ext uri="{FF2B5EF4-FFF2-40B4-BE49-F238E27FC236}">
                <a16:creationId xmlns:a16="http://schemas.microsoft.com/office/drawing/2014/main" id="{C903FFB5-B79B-9478-CED0-4033E079C23B}"/>
              </a:ext>
            </a:extLst>
          </p:cNvPr>
          <p:cNvGrpSpPr>
            <a:grpSpLocks/>
          </p:cNvGrpSpPr>
          <p:nvPr/>
        </p:nvGrpSpPr>
        <p:grpSpPr bwMode="auto">
          <a:xfrm>
            <a:off x="1287463" y="4600525"/>
            <a:ext cx="7100887" cy="1981200"/>
            <a:chOff x="612" y="2628"/>
            <a:chExt cx="4156" cy="1248"/>
          </a:xfrm>
        </p:grpSpPr>
        <p:sp>
          <p:nvSpPr>
            <p:cNvPr id="34831" name="AutoShape 13">
              <a:extLst>
                <a:ext uri="{FF2B5EF4-FFF2-40B4-BE49-F238E27FC236}">
                  <a16:creationId xmlns:a16="http://schemas.microsoft.com/office/drawing/2014/main" id="{05B125C7-0072-12CB-1D2D-341101E751EC}"/>
                </a:ext>
              </a:extLst>
            </p:cNvPr>
            <p:cNvSpPr>
              <a:spLocks noChangeArrowheads="1"/>
            </p:cNvSpPr>
            <p:nvPr/>
          </p:nvSpPr>
          <p:spPr bwMode="auto">
            <a:xfrm>
              <a:off x="612" y="2910"/>
              <a:ext cx="460" cy="278"/>
            </a:xfrm>
            <a:prstGeom prst="roundRect">
              <a:avLst>
                <a:gd name="adj" fmla="val 16667"/>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46800" rIns="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2000">
                  <a:solidFill>
                    <a:schemeClr val="tx1"/>
                  </a:solidFill>
                  <a:latin typeface="Times New Roman" panose="02020603050405020304" pitchFamily="18" charset="0"/>
                </a:rPr>
                <a:t>提交</a:t>
              </a:r>
            </a:p>
          </p:txBody>
        </p:sp>
        <p:sp>
          <p:nvSpPr>
            <p:cNvPr id="34832" name="AutoShape 14">
              <a:extLst>
                <a:ext uri="{FF2B5EF4-FFF2-40B4-BE49-F238E27FC236}">
                  <a16:creationId xmlns:a16="http://schemas.microsoft.com/office/drawing/2014/main" id="{0E3FA65D-6B32-807D-66C2-FC74DB2A1AF2}"/>
                </a:ext>
              </a:extLst>
            </p:cNvPr>
            <p:cNvSpPr>
              <a:spLocks noChangeArrowheads="1"/>
            </p:cNvSpPr>
            <p:nvPr/>
          </p:nvSpPr>
          <p:spPr bwMode="auto">
            <a:xfrm>
              <a:off x="1795" y="2916"/>
              <a:ext cx="476" cy="266"/>
            </a:xfrm>
            <a:prstGeom prst="roundRect">
              <a:avLst>
                <a:gd name="adj" fmla="val 16667"/>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46800" rIns="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2000">
                  <a:solidFill>
                    <a:schemeClr val="tx1"/>
                  </a:solidFill>
                  <a:latin typeface="Times New Roman" panose="02020603050405020304" pitchFamily="18" charset="0"/>
                </a:rPr>
                <a:t>收容</a:t>
              </a:r>
            </a:p>
          </p:txBody>
        </p:sp>
        <p:sp>
          <p:nvSpPr>
            <p:cNvPr id="34833" name="AutoShape 16">
              <a:extLst>
                <a:ext uri="{FF2B5EF4-FFF2-40B4-BE49-F238E27FC236}">
                  <a16:creationId xmlns:a16="http://schemas.microsoft.com/office/drawing/2014/main" id="{E1A369AD-B84C-B41E-57B9-8A88837F2553}"/>
                </a:ext>
              </a:extLst>
            </p:cNvPr>
            <p:cNvSpPr>
              <a:spLocks noChangeArrowheads="1"/>
            </p:cNvSpPr>
            <p:nvPr/>
          </p:nvSpPr>
          <p:spPr bwMode="auto">
            <a:xfrm>
              <a:off x="4292" y="2916"/>
              <a:ext cx="476" cy="266"/>
            </a:xfrm>
            <a:prstGeom prst="roundRect">
              <a:avLst>
                <a:gd name="adj" fmla="val 16667"/>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46800" rIns="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2000">
                  <a:solidFill>
                    <a:schemeClr val="tx1"/>
                  </a:solidFill>
                  <a:latin typeface="Times New Roman" panose="02020603050405020304" pitchFamily="18" charset="0"/>
                </a:rPr>
                <a:t>完成</a:t>
              </a:r>
            </a:p>
          </p:txBody>
        </p:sp>
        <p:sp>
          <p:nvSpPr>
            <p:cNvPr id="34834" name="Oval 17">
              <a:extLst>
                <a:ext uri="{FF2B5EF4-FFF2-40B4-BE49-F238E27FC236}">
                  <a16:creationId xmlns:a16="http://schemas.microsoft.com/office/drawing/2014/main" id="{A214A281-1F84-05A8-A5EF-DD3F757FD274}"/>
                </a:ext>
              </a:extLst>
            </p:cNvPr>
            <p:cNvSpPr>
              <a:spLocks noChangeArrowheads="1"/>
            </p:cNvSpPr>
            <p:nvPr/>
          </p:nvSpPr>
          <p:spPr bwMode="auto">
            <a:xfrm>
              <a:off x="2994" y="2880"/>
              <a:ext cx="574" cy="336"/>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lIns="0" tIns="46800" rIns="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2000">
                  <a:solidFill>
                    <a:schemeClr val="tx1"/>
                  </a:solidFill>
                  <a:latin typeface="Times New Roman" panose="02020603050405020304" pitchFamily="18" charset="0"/>
                </a:rPr>
                <a:t>执行</a:t>
              </a:r>
            </a:p>
          </p:txBody>
        </p:sp>
        <p:sp>
          <p:nvSpPr>
            <p:cNvPr id="34835" name="Line 18">
              <a:extLst>
                <a:ext uri="{FF2B5EF4-FFF2-40B4-BE49-F238E27FC236}">
                  <a16:creationId xmlns:a16="http://schemas.microsoft.com/office/drawing/2014/main" id="{22D54EA2-0179-29D3-31BF-644FEA0FC978}"/>
                </a:ext>
              </a:extLst>
            </p:cNvPr>
            <p:cNvSpPr>
              <a:spLocks noChangeShapeType="1"/>
            </p:cNvSpPr>
            <p:nvPr/>
          </p:nvSpPr>
          <p:spPr bwMode="auto">
            <a:xfrm>
              <a:off x="1078" y="3048"/>
              <a:ext cx="712"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36" name="Line 19">
              <a:extLst>
                <a:ext uri="{FF2B5EF4-FFF2-40B4-BE49-F238E27FC236}">
                  <a16:creationId xmlns:a16="http://schemas.microsoft.com/office/drawing/2014/main" id="{F46D8AA5-FE49-89D6-4D0F-8BB2835E3172}"/>
                </a:ext>
              </a:extLst>
            </p:cNvPr>
            <p:cNvSpPr>
              <a:spLocks noChangeShapeType="1"/>
            </p:cNvSpPr>
            <p:nvPr/>
          </p:nvSpPr>
          <p:spPr bwMode="auto">
            <a:xfrm>
              <a:off x="2278" y="3048"/>
              <a:ext cx="712"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37" name="Line 20">
              <a:extLst>
                <a:ext uri="{FF2B5EF4-FFF2-40B4-BE49-F238E27FC236}">
                  <a16:creationId xmlns:a16="http://schemas.microsoft.com/office/drawing/2014/main" id="{67FDB5F4-13E5-7FF7-ECB4-26A54950B50B}"/>
                </a:ext>
              </a:extLst>
            </p:cNvPr>
            <p:cNvSpPr>
              <a:spLocks noChangeShapeType="1"/>
            </p:cNvSpPr>
            <p:nvPr/>
          </p:nvSpPr>
          <p:spPr bwMode="auto">
            <a:xfrm>
              <a:off x="3570" y="3048"/>
              <a:ext cx="712"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38" name="Text Box 21">
              <a:extLst>
                <a:ext uri="{FF2B5EF4-FFF2-40B4-BE49-F238E27FC236}">
                  <a16:creationId xmlns:a16="http://schemas.microsoft.com/office/drawing/2014/main" id="{EADE26D7-65BC-AC54-F2A5-6637097EF88D}"/>
                </a:ext>
              </a:extLst>
            </p:cNvPr>
            <p:cNvSpPr txBox="1">
              <a:spLocks noChangeArrowheads="1"/>
            </p:cNvSpPr>
            <p:nvPr/>
          </p:nvSpPr>
          <p:spPr bwMode="auto">
            <a:xfrm>
              <a:off x="1054" y="3620"/>
              <a:ext cx="768" cy="25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设备管理</a:t>
              </a:r>
            </a:p>
          </p:txBody>
        </p:sp>
        <p:sp>
          <p:nvSpPr>
            <p:cNvPr id="34839" name="Text Box 22">
              <a:extLst>
                <a:ext uri="{FF2B5EF4-FFF2-40B4-BE49-F238E27FC236}">
                  <a16:creationId xmlns:a16="http://schemas.microsoft.com/office/drawing/2014/main" id="{1DB5716F-91B1-344D-0560-A7D7C9D03026}"/>
                </a:ext>
              </a:extLst>
            </p:cNvPr>
            <p:cNvSpPr txBox="1">
              <a:spLocks noChangeArrowheads="1"/>
            </p:cNvSpPr>
            <p:nvPr/>
          </p:nvSpPr>
          <p:spPr bwMode="auto">
            <a:xfrm>
              <a:off x="2254" y="3620"/>
              <a:ext cx="768" cy="256"/>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tIns="46800" rIns="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作业调度</a:t>
              </a:r>
            </a:p>
          </p:txBody>
        </p:sp>
        <p:sp>
          <p:nvSpPr>
            <p:cNvPr id="34840" name="Text Box 23">
              <a:extLst>
                <a:ext uri="{FF2B5EF4-FFF2-40B4-BE49-F238E27FC236}">
                  <a16:creationId xmlns:a16="http://schemas.microsoft.com/office/drawing/2014/main" id="{565B772A-33EB-9373-2B7E-E2A7D8A19AA3}"/>
                </a:ext>
              </a:extLst>
            </p:cNvPr>
            <p:cNvSpPr txBox="1">
              <a:spLocks noChangeArrowheads="1"/>
            </p:cNvSpPr>
            <p:nvPr/>
          </p:nvSpPr>
          <p:spPr bwMode="auto">
            <a:xfrm>
              <a:off x="3615" y="3620"/>
              <a:ext cx="626" cy="256"/>
            </a:xfrm>
            <a:prstGeom prst="rect">
              <a:avLst/>
            </a:prstGeom>
            <a:noFill/>
            <a:ln w="28575">
              <a:solidFill>
                <a:schemeClr val="tx2"/>
              </a:solidFill>
              <a:prstDash val="dashDot"/>
              <a:miter lim="800000"/>
              <a:headEnd/>
              <a:tailEnd/>
            </a:ln>
            <a:extLst>
              <a:ext uri="{909E8E84-426E-40DD-AFC4-6F175D3DCCD1}">
                <a14:hiddenFill xmlns:a14="http://schemas.microsoft.com/office/drawing/2010/main">
                  <a:solidFill>
                    <a:srgbClr val="FFFFFF"/>
                  </a:solidFill>
                </a14:hiddenFill>
              </a:ext>
            </a:extLst>
          </p:spPr>
          <p:txBody>
            <a:bodyPr lIns="0" tIns="46800" rIns="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去分配</a:t>
              </a:r>
            </a:p>
          </p:txBody>
        </p:sp>
        <p:sp>
          <p:nvSpPr>
            <p:cNvPr id="34841" name="Line 24">
              <a:extLst>
                <a:ext uri="{FF2B5EF4-FFF2-40B4-BE49-F238E27FC236}">
                  <a16:creationId xmlns:a16="http://schemas.microsoft.com/office/drawing/2014/main" id="{FC3E166F-8CA2-5C40-A40B-6502A8E943B1}"/>
                </a:ext>
              </a:extLst>
            </p:cNvPr>
            <p:cNvSpPr>
              <a:spLocks noChangeShapeType="1"/>
            </p:cNvSpPr>
            <p:nvPr/>
          </p:nvSpPr>
          <p:spPr bwMode="auto">
            <a:xfrm flipV="1">
              <a:off x="1438" y="3060"/>
              <a:ext cx="0" cy="55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42" name="Line 25">
              <a:extLst>
                <a:ext uri="{FF2B5EF4-FFF2-40B4-BE49-F238E27FC236}">
                  <a16:creationId xmlns:a16="http://schemas.microsoft.com/office/drawing/2014/main" id="{5EACDB26-9CB1-EDA7-7B77-7EC9FA2868D1}"/>
                </a:ext>
              </a:extLst>
            </p:cNvPr>
            <p:cNvSpPr>
              <a:spLocks noChangeShapeType="1"/>
            </p:cNvSpPr>
            <p:nvPr/>
          </p:nvSpPr>
          <p:spPr bwMode="auto">
            <a:xfrm flipV="1">
              <a:off x="2626" y="3060"/>
              <a:ext cx="0" cy="55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43" name="Line 26">
              <a:extLst>
                <a:ext uri="{FF2B5EF4-FFF2-40B4-BE49-F238E27FC236}">
                  <a16:creationId xmlns:a16="http://schemas.microsoft.com/office/drawing/2014/main" id="{CA812253-5C2D-F07F-E188-82B96E4900CE}"/>
                </a:ext>
              </a:extLst>
            </p:cNvPr>
            <p:cNvSpPr>
              <a:spLocks noChangeShapeType="1"/>
            </p:cNvSpPr>
            <p:nvPr/>
          </p:nvSpPr>
          <p:spPr bwMode="auto">
            <a:xfrm flipV="1">
              <a:off x="3916" y="3060"/>
              <a:ext cx="0" cy="555"/>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34844" name="Text Box 27">
              <a:extLst>
                <a:ext uri="{FF2B5EF4-FFF2-40B4-BE49-F238E27FC236}">
                  <a16:creationId xmlns:a16="http://schemas.microsoft.com/office/drawing/2014/main" id="{F34C704E-CD8C-BD74-FA02-C04DB8941D62}"/>
                </a:ext>
              </a:extLst>
            </p:cNvPr>
            <p:cNvSpPr txBox="1">
              <a:spLocks noChangeArrowheads="1"/>
            </p:cNvSpPr>
            <p:nvPr/>
          </p:nvSpPr>
          <p:spPr bwMode="auto">
            <a:xfrm>
              <a:off x="1732" y="262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辅存</a:t>
              </a:r>
            </a:p>
          </p:txBody>
        </p:sp>
        <p:sp>
          <p:nvSpPr>
            <p:cNvPr id="34845" name="Text Box 28">
              <a:extLst>
                <a:ext uri="{FF2B5EF4-FFF2-40B4-BE49-F238E27FC236}">
                  <a16:creationId xmlns:a16="http://schemas.microsoft.com/office/drawing/2014/main" id="{667DE851-2739-F893-D962-C112D7E2314C}"/>
                </a:ext>
              </a:extLst>
            </p:cNvPr>
            <p:cNvSpPr txBox="1">
              <a:spLocks noChangeArrowheads="1"/>
            </p:cNvSpPr>
            <p:nvPr/>
          </p:nvSpPr>
          <p:spPr bwMode="auto">
            <a:xfrm>
              <a:off x="2974" y="2628"/>
              <a:ext cx="57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内存</a:t>
              </a:r>
            </a:p>
          </p:txBody>
        </p:sp>
        <p:sp>
          <p:nvSpPr>
            <p:cNvPr id="34846" name="Line 41">
              <a:extLst>
                <a:ext uri="{FF2B5EF4-FFF2-40B4-BE49-F238E27FC236}">
                  <a16:creationId xmlns:a16="http://schemas.microsoft.com/office/drawing/2014/main" id="{6691EAAC-7192-DFF0-2136-0BFDB734E0B4}"/>
                </a:ext>
              </a:extLst>
            </p:cNvPr>
            <p:cNvSpPr>
              <a:spLocks noChangeShapeType="1"/>
            </p:cNvSpPr>
            <p:nvPr/>
          </p:nvSpPr>
          <p:spPr bwMode="auto">
            <a:xfrm>
              <a:off x="3016" y="3748"/>
              <a:ext cx="590" cy="0"/>
            </a:xfrm>
            <a:prstGeom prst="line">
              <a:avLst/>
            </a:prstGeom>
            <a:noFill/>
            <a:ln w="28575">
              <a:solidFill>
                <a:schemeClr val="tx2"/>
              </a:solidFill>
              <a:round/>
              <a:headEn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33" name="Rectangle 2">
            <a:extLst>
              <a:ext uri="{FF2B5EF4-FFF2-40B4-BE49-F238E27FC236}">
                <a16:creationId xmlns:a16="http://schemas.microsoft.com/office/drawing/2014/main" id="{F1A44C58-AC41-4829-A943-D80E7953AE8F}"/>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7009"/>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7010"/>
                                        </p:tgtEl>
                                        <p:attrNameLst>
                                          <p:attrName>style.visibility</p:attrName>
                                        </p:attrNameLst>
                                      </p:cBhvr>
                                      <p:to>
                                        <p:strVal val="visible"/>
                                      </p:to>
                                    </p:set>
                                    <p:anim calcmode="lin" valueType="num">
                                      <p:cBhvr>
                                        <p:cTn id="7" dur="500" fill="hold"/>
                                        <p:tgtEl>
                                          <p:spTgt spid="127010"/>
                                        </p:tgtEl>
                                        <p:attrNameLst>
                                          <p:attrName>ppt_w</p:attrName>
                                        </p:attrNameLst>
                                      </p:cBhvr>
                                      <p:tavLst>
                                        <p:tav tm="0">
                                          <p:val>
                                            <p:fltVal val="0"/>
                                          </p:val>
                                        </p:tav>
                                        <p:tav tm="100000">
                                          <p:val>
                                            <p:strVal val="#ppt_w"/>
                                          </p:val>
                                        </p:tav>
                                      </p:tavLst>
                                    </p:anim>
                                    <p:anim calcmode="lin" valueType="num">
                                      <p:cBhvr>
                                        <p:cTn id="8" dur="500" fill="hold"/>
                                        <p:tgtEl>
                                          <p:spTgt spid="127010"/>
                                        </p:tgtEl>
                                        <p:attrNameLst>
                                          <p:attrName>ppt_h</p:attrName>
                                        </p:attrNameLst>
                                      </p:cBhvr>
                                      <p:tavLst>
                                        <p:tav tm="0">
                                          <p:val>
                                            <p:fltVal val="0"/>
                                          </p:val>
                                        </p:tav>
                                        <p:tav tm="100000">
                                          <p:val>
                                            <p:strVal val="#ppt_h"/>
                                          </p:val>
                                        </p:tav>
                                      </p:tavLst>
                                    </p:anim>
                                    <p:animEffect transition="in" filter="fade">
                                      <p:cBhvr>
                                        <p:cTn id="9" dur="500"/>
                                        <p:tgtEl>
                                          <p:spTgt spid="127010"/>
                                        </p:tgtEl>
                                      </p:cBhvr>
                                    </p:animEffect>
                                  </p:childTnLst>
                                  <p:subTnLst>
                                    <p:set>
                                      <p:cBhvr override="childStyle">
                                        <p:cTn dur="1" fill="hold" display="0" masterRel="nextClick" afterEffect="1"/>
                                        <p:tgtEl>
                                          <p:spTgt spid="127010"/>
                                        </p:tgtEl>
                                        <p:attrNameLst>
                                          <p:attrName>style.visibility</p:attrName>
                                        </p:attrNameLst>
                                      </p:cBhvr>
                                      <p:to>
                                        <p:strVal val="hidden"/>
                                      </p:to>
                                    </p:set>
                                  </p:subTnLst>
                                </p:cTn>
                              </p:par>
                            </p:childTnLst>
                          </p:cTn>
                        </p:par>
                      </p:childTnLst>
                    </p:cTn>
                  </p:par>
                </p:childTnLst>
              </p:cTn>
              <p:nextCondLst>
                <p:cond evt="onClick" delay="0">
                  <p:tgtEl>
                    <p:spTgt spid="127009"/>
                  </p:tgtEl>
                </p:cond>
              </p:nextCondLst>
            </p:seq>
            <p:seq concurrent="1" nextAc="seek">
              <p:cTn id="10" restart="whenNotActive" fill="hold" evtFilter="cancelBubble" nodeType="interactiveSeq">
                <p:stCondLst>
                  <p:cond evt="onClick" delay="0">
                    <p:tgtEl>
                      <p:spTgt spid="127011"/>
                    </p:tgtEl>
                  </p:cond>
                </p:stCondLst>
                <p:endSync evt="end" delay="0">
                  <p:rtn val="all"/>
                </p:endSync>
                <p:childTnLst>
                  <p:par>
                    <p:cTn id="11" fill="hold" nodeType="clickPar">
                      <p:stCondLst>
                        <p:cond delay="0"/>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127012"/>
                                        </p:tgtEl>
                                        <p:attrNameLst>
                                          <p:attrName>style.visibility</p:attrName>
                                        </p:attrNameLst>
                                      </p:cBhvr>
                                      <p:to>
                                        <p:strVal val="visible"/>
                                      </p:to>
                                    </p:set>
                                    <p:anim calcmode="lin" valueType="num">
                                      <p:cBhvr>
                                        <p:cTn id="15" dur="500" fill="hold"/>
                                        <p:tgtEl>
                                          <p:spTgt spid="127012"/>
                                        </p:tgtEl>
                                        <p:attrNameLst>
                                          <p:attrName>ppt_w</p:attrName>
                                        </p:attrNameLst>
                                      </p:cBhvr>
                                      <p:tavLst>
                                        <p:tav tm="0">
                                          <p:val>
                                            <p:fltVal val="0"/>
                                          </p:val>
                                        </p:tav>
                                        <p:tav tm="100000">
                                          <p:val>
                                            <p:strVal val="#ppt_w"/>
                                          </p:val>
                                        </p:tav>
                                      </p:tavLst>
                                    </p:anim>
                                    <p:anim calcmode="lin" valueType="num">
                                      <p:cBhvr>
                                        <p:cTn id="16" dur="500" fill="hold"/>
                                        <p:tgtEl>
                                          <p:spTgt spid="127012"/>
                                        </p:tgtEl>
                                        <p:attrNameLst>
                                          <p:attrName>ppt_h</p:attrName>
                                        </p:attrNameLst>
                                      </p:cBhvr>
                                      <p:tavLst>
                                        <p:tav tm="0">
                                          <p:val>
                                            <p:fltVal val="0"/>
                                          </p:val>
                                        </p:tav>
                                        <p:tav tm="100000">
                                          <p:val>
                                            <p:strVal val="#ppt_h"/>
                                          </p:val>
                                        </p:tav>
                                      </p:tavLst>
                                    </p:anim>
                                    <p:animEffect transition="in" filter="fade">
                                      <p:cBhvr>
                                        <p:cTn id="17" dur="500"/>
                                        <p:tgtEl>
                                          <p:spTgt spid="127012"/>
                                        </p:tgtEl>
                                      </p:cBhvr>
                                    </p:animEffect>
                                  </p:childTnLst>
                                  <p:subTnLst>
                                    <p:set>
                                      <p:cBhvr override="childStyle">
                                        <p:cTn dur="1" fill="hold" display="0" masterRel="nextClick" afterEffect="1"/>
                                        <p:tgtEl>
                                          <p:spTgt spid="127012"/>
                                        </p:tgtEl>
                                        <p:attrNameLst>
                                          <p:attrName>style.visibility</p:attrName>
                                        </p:attrNameLst>
                                      </p:cBhvr>
                                      <p:to>
                                        <p:strVal val="hidden"/>
                                      </p:to>
                                    </p:set>
                                  </p:subTnLst>
                                </p:cTn>
                              </p:par>
                            </p:childTnLst>
                          </p:cTn>
                        </p:par>
                      </p:childTnLst>
                    </p:cTn>
                  </p:par>
                </p:childTnLst>
              </p:cTn>
              <p:nextCondLst>
                <p:cond evt="onClick" delay="0">
                  <p:tgtEl>
                    <p:spTgt spid="127011"/>
                  </p:tgtEl>
                </p:cond>
              </p:nextCondLst>
            </p:seq>
            <p:seq concurrent="1" nextAc="seek">
              <p:cTn id="18" restart="whenNotActive" fill="hold" evtFilter="cancelBubble" nodeType="interactiveSeq">
                <p:stCondLst>
                  <p:cond evt="onClick" delay="0">
                    <p:tgtEl>
                      <p:spTgt spid="127013"/>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127014"/>
                                        </p:tgtEl>
                                        <p:attrNameLst>
                                          <p:attrName>style.visibility</p:attrName>
                                        </p:attrNameLst>
                                      </p:cBhvr>
                                      <p:to>
                                        <p:strVal val="visible"/>
                                      </p:to>
                                    </p:set>
                                    <p:anim calcmode="lin" valueType="num">
                                      <p:cBhvr>
                                        <p:cTn id="23" dur="500" fill="hold"/>
                                        <p:tgtEl>
                                          <p:spTgt spid="127014"/>
                                        </p:tgtEl>
                                        <p:attrNameLst>
                                          <p:attrName>ppt_w</p:attrName>
                                        </p:attrNameLst>
                                      </p:cBhvr>
                                      <p:tavLst>
                                        <p:tav tm="0">
                                          <p:val>
                                            <p:fltVal val="0"/>
                                          </p:val>
                                        </p:tav>
                                        <p:tav tm="100000">
                                          <p:val>
                                            <p:strVal val="#ppt_w"/>
                                          </p:val>
                                        </p:tav>
                                      </p:tavLst>
                                    </p:anim>
                                    <p:anim calcmode="lin" valueType="num">
                                      <p:cBhvr>
                                        <p:cTn id="24" dur="500" fill="hold"/>
                                        <p:tgtEl>
                                          <p:spTgt spid="127014"/>
                                        </p:tgtEl>
                                        <p:attrNameLst>
                                          <p:attrName>ppt_h</p:attrName>
                                        </p:attrNameLst>
                                      </p:cBhvr>
                                      <p:tavLst>
                                        <p:tav tm="0">
                                          <p:val>
                                            <p:fltVal val="0"/>
                                          </p:val>
                                        </p:tav>
                                        <p:tav tm="100000">
                                          <p:val>
                                            <p:strVal val="#ppt_h"/>
                                          </p:val>
                                        </p:tav>
                                      </p:tavLst>
                                    </p:anim>
                                    <p:animEffect transition="in" filter="fade">
                                      <p:cBhvr>
                                        <p:cTn id="25" dur="500"/>
                                        <p:tgtEl>
                                          <p:spTgt spid="127014"/>
                                        </p:tgtEl>
                                      </p:cBhvr>
                                    </p:animEffect>
                                  </p:childTnLst>
                                  <p:subTnLst>
                                    <p:set>
                                      <p:cBhvr override="childStyle">
                                        <p:cTn dur="1" fill="hold" display="0" masterRel="nextClick" afterEffect="1"/>
                                        <p:tgtEl>
                                          <p:spTgt spid="127014"/>
                                        </p:tgtEl>
                                        <p:attrNameLst>
                                          <p:attrName>style.visibility</p:attrName>
                                        </p:attrNameLst>
                                      </p:cBhvr>
                                      <p:to>
                                        <p:strVal val="hidden"/>
                                      </p:to>
                                    </p:set>
                                  </p:subTnLst>
                                </p:cTn>
                              </p:par>
                            </p:childTnLst>
                          </p:cTn>
                        </p:par>
                      </p:childTnLst>
                    </p:cTn>
                  </p:par>
                </p:childTnLst>
              </p:cTn>
              <p:nextCondLst>
                <p:cond evt="onClick" delay="0">
                  <p:tgtEl>
                    <p:spTgt spid="127013"/>
                  </p:tgtEl>
                </p:cond>
              </p:nextCondLst>
            </p:seq>
            <p:seq concurrent="1" nextAc="seek">
              <p:cTn id="26" restart="whenNotActive" fill="hold" evtFilter="cancelBubble" nodeType="interactiveSeq">
                <p:stCondLst>
                  <p:cond evt="onClick" delay="0">
                    <p:tgtEl>
                      <p:spTgt spid="127015"/>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27016"/>
                                        </p:tgtEl>
                                        <p:attrNameLst>
                                          <p:attrName>style.visibility</p:attrName>
                                        </p:attrNameLst>
                                      </p:cBhvr>
                                      <p:to>
                                        <p:strVal val="visible"/>
                                      </p:to>
                                    </p:set>
                                    <p:anim calcmode="lin" valueType="num">
                                      <p:cBhvr>
                                        <p:cTn id="31" dur="500" fill="hold"/>
                                        <p:tgtEl>
                                          <p:spTgt spid="127016"/>
                                        </p:tgtEl>
                                        <p:attrNameLst>
                                          <p:attrName>ppt_w</p:attrName>
                                        </p:attrNameLst>
                                      </p:cBhvr>
                                      <p:tavLst>
                                        <p:tav tm="0">
                                          <p:val>
                                            <p:fltVal val="0"/>
                                          </p:val>
                                        </p:tav>
                                        <p:tav tm="100000">
                                          <p:val>
                                            <p:strVal val="#ppt_w"/>
                                          </p:val>
                                        </p:tav>
                                      </p:tavLst>
                                    </p:anim>
                                    <p:anim calcmode="lin" valueType="num">
                                      <p:cBhvr>
                                        <p:cTn id="32" dur="500" fill="hold"/>
                                        <p:tgtEl>
                                          <p:spTgt spid="127016"/>
                                        </p:tgtEl>
                                        <p:attrNameLst>
                                          <p:attrName>ppt_h</p:attrName>
                                        </p:attrNameLst>
                                      </p:cBhvr>
                                      <p:tavLst>
                                        <p:tav tm="0">
                                          <p:val>
                                            <p:fltVal val="0"/>
                                          </p:val>
                                        </p:tav>
                                        <p:tav tm="100000">
                                          <p:val>
                                            <p:strVal val="#ppt_h"/>
                                          </p:val>
                                        </p:tav>
                                      </p:tavLst>
                                    </p:anim>
                                    <p:animEffect transition="in" filter="fade">
                                      <p:cBhvr>
                                        <p:cTn id="33" dur="500"/>
                                        <p:tgtEl>
                                          <p:spTgt spid="127016"/>
                                        </p:tgtEl>
                                      </p:cBhvr>
                                    </p:animEffect>
                                  </p:childTnLst>
                                  <p:subTnLst>
                                    <p:set>
                                      <p:cBhvr override="childStyle">
                                        <p:cTn dur="1" fill="hold" display="0" masterRel="nextClick" afterEffect="1"/>
                                        <p:tgtEl>
                                          <p:spTgt spid="127016"/>
                                        </p:tgtEl>
                                        <p:attrNameLst>
                                          <p:attrName>style.visibility</p:attrName>
                                        </p:attrNameLst>
                                      </p:cBhvr>
                                      <p:to>
                                        <p:strVal val="hidden"/>
                                      </p:to>
                                    </p:set>
                                  </p:subTnLst>
                                </p:cTn>
                              </p:par>
                            </p:childTnLst>
                          </p:cTn>
                        </p:par>
                      </p:childTnLst>
                    </p:cTn>
                  </p:par>
                </p:childTnLst>
              </p:cTn>
              <p:nextCondLst>
                <p:cond evt="onClick" delay="0">
                  <p:tgtEl>
                    <p:spTgt spid="127015"/>
                  </p:tgtEl>
                </p:cond>
              </p:nextCondLst>
            </p:seq>
          </p:childTnLst>
        </p:cTn>
      </p:par>
    </p:tnLst>
    <p:bldLst>
      <p:bldP spid="127010" grpId="0" animBg="1" autoUpdateAnimBg="0"/>
      <p:bldP spid="127012" grpId="0" animBg="1" autoUpdateAnimBg="0"/>
      <p:bldP spid="127014" grpId="0" animBg="1" autoUpdateAnimBg="0"/>
      <p:bldP spid="127016"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a:extLst>
              <a:ext uri="{FF2B5EF4-FFF2-40B4-BE49-F238E27FC236}">
                <a16:creationId xmlns:a16="http://schemas.microsoft.com/office/drawing/2014/main" id="{441ACB85-4E61-E5D6-6E06-7BF402A6D6C3}"/>
              </a:ext>
            </a:extLst>
          </p:cNvPr>
          <p:cNvSpPr>
            <a:spLocks noGrp="1" noChangeArrowheads="1"/>
          </p:cNvSpPr>
          <p:nvPr>
            <p:ph idx="1"/>
          </p:nvPr>
        </p:nvSpPr>
        <p:spPr>
          <a:xfrm>
            <a:off x="144463" y="1124273"/>
            <a:ext cx="8928100" cy="1944687"/>
          </a:xfrm>
        </p:spPr>
        <p:txBody>
          <a:bodyPr/>
          <a:lstStyle/>
          <a:p>
            <a:pPr marL="266700" indent="-266700">
              <a:lnSpc>
                <a:spcPct val="90000"/>
              </a:lnSpc>
            </a:pPr>
            <a:r>
              <a:rPr lang="zh-CN" altLang="en-US" sz="2800" dirty="0">
                <a:latin typeface="华文中宋" panose="02010600040101010101" pitchFamily="2" charset="-122"/>
                <a:ea typeface="华文中宋" panose="02010600040101010101" pitchFamily="2" charset="-122"/>
              </a:rPr>
              <a:t>作业调度</a:t>
            </a:r>
          </a:p>
          <a:p>
            <a:pPr marL="901700" lvl="1" indent="-277813">
              <a:lnSpc>
                <a:spcPct val="90000"/>
              </a:lnSpc>
            </a:pPr>
            <a:r>
              <a:rPr lang="zh-CN" altLang="en-US" sz="2400" dirty="0">
                <a:solidFill>
                  <a:schemeClr val="tx2"/>
                </a:solidFill>
                <a:latin typeface="华文中宋" panose="02010600040101010101" pitchFamily="2" charset="-122"/>
                <a:ea typeface="华文中宋" panose="02010600040101010101" pitchFamily="2" charset="-122"/>
              </a:rPr>
              <a:t>作业控制块</a:t>
            </a:r>
          </a:p>
          <a:p>
            <a:pPr marL="1435100" lvl="2" indent="-174625">
              <a:lnSpc>
                <a:spcPct val="90000"/>
              </a:lnSpc>
            </a:pPr>
            <a:r>
              <a:rPr lang="zh-CN" altLang="en-US" sz="2000" dirty="0">
                <a:latin typeface="华文中宋" panose="02010600040101010101" pitchFamily="2" charset="-122"/>
                <a:ea typeface="华文中宋" panose="02010600040101010101" pitchFamily="2" charset="-122"/>
              </a:rPr>
              <a:t>为了调度方便，所有的“</a:t>
            </a:r>
            <a:r>
              <a:rPr lang="zh-CN" altLang="en-US" sz="2000" dirty="0">
                <a:solidFill>
                  <a:srgbClr val="FF0000"/>
                </a:solidFill>
                <a:latin typeface="华文中宋" panose="02010600040101010101" pitchFamily="2" charset="-122"/>
                <a:ea typeface="华文中宋" panose="02010600040101010101" pitchFamily="2" charset="-122"/>
              </a:rPr>
              <a:t>作业控制块</a:t>
            </a:r>
            <a:r>
              <a:rPr lang="en-US" altLang="zh-CN" sz="2000" dirty="0">
                <a:latin typeface="华文中宋" panose="02010600040101010101" pitchFamily="2" charset="-122"/>
                <a:ea typeface="华文中宋" panose="02010600040101010101" pitchFamily="2" charset="-122"/>
              </a:rPr>
              <a:t>”</a:t>
            </a:r>
            <a:r>
              <a:rPr lang="zh-CN" altLang="en-US" sz="2000" dirty="0">
                <a:latin typeface="华文中宋" panose="02010600040101010101" pitchFamily="2" charset="-122"/>
                <a:ea typeface="华文中宋" panose="02010600040101010101" pitchFamily="2" charset="-122"/>
              </a:rPr>
              <a:t>按优先数或到达的先后顺序构成一个“</a:t>
            </a:r>
            <a:r>
              <a:rPr lang="zh-CN" altLang="en-US" sz="2000" dirty="0">
                <a:solidFill>
                  <a:srgbClr val="FF0000"/>
                </a:solidFill>
                <a:latin typeface="华文中宋" panose="02010600040101010101" pitchFamily="2" charset="-122"/>
                <a:ea typeface="华文中宋" panose="02010600040101010101" pitchFamily="2" charset="-122"/>
              </a:rPr>
              <a:t>作业队列</a:t>
            </a:r>
            <a:r>
              <a:rPr lang="zh-CN" altLang="en-US" sz="2000" dirty="0">
                <a:latin typeface="华文中宋" panose="02010600040101010101" pitchFamily="2" charset="-122"/>
                <a:ea typeface="华文中宋" panose="02010600040101010101" pitchFamily="2" charset="-122"/>
              </a:rPr>
              <a:t>”</a:t>
            </a:r>
          </a:p>
          <a:p>
            <a:pPr marL="1435100" lvl="2" indent="-174625">
              <a:lnSpc>
                <a:spcPct val="90000"/>
              </a:lnSpc>
            </a:pPr>
            <a:r>
              <a:rPr lang="zh-CN" altLang="en-US" sz="2000" dirty="0">
                <a:latin typeface="华文中宋" panose="02010600040101010101" pitchFamily="2" charset="-122"/>
                <a:ea typeface="华文中宋" panose="02010600040101010101" pitchFamily="2" charset="-122"/>
              </a:rPr>
              <a:t>作业管理中的重要数据结构</a:t>
            </a:r>
            <a:endParaRPr lang="en-US" altLang="zh-CN" sz="2000" dirty="0">
              <a:latin typeface="华文中宋" panose="02010600040101010101" pitchFamily="2" charset="-122"/>
              <a:ea typeface="华文中宋" panose="02010600040101010101" pitchFamily="2" charset="-122"/>
            </a:endParaRPr>
          </a:p>
        </p:txBody>
      </p:sp>
      <p:sp>
        <p:nvSpPr>
          <p:cNvPr id="35842" name="灯片编号占位符 5">
            <a:extLst>
              <a:ext uri="{FF2B5EF4-FFF2-40B4-BE49-F238E27FC236}">
                <a16:creationId xmlns:a16="http://schemas.microsoft.com/office/drawing/2014/main" id="{623C784A-5BF5-AB50-F327-E71B81952CA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93667CA4-DC4A-40E9-8B46-53429F7F15FA}" type="slidenum">
              <a:rPr lang="zh-CN" altLang="en-US" sz="1400" b="0">
                <a:latin typeface="Arial" panose="020B0604020202020204" pitchFamily="34" charset="0"/>
              </a:rPr>
              <a:pPr>
                <a:spcBef>
                  <a:spcPct val="0"/>
                </a:spcBef>
                <a:buFontTx/>
                <a:buNone/>
              </a:pPr>
              <a:t>11</a:t>
            </a:fld>
            <a:endParaRPr lang="en-US" altLang="zh-CN" sz="1400" b="0">
              <a:latin typeface="Times New Roman" panose="02020603050405020304" pitchFamily="18" charset="0"/>
            </a:endParaRPr>
          </a:p>
        </p:txBody>
      </p:sp>
      <p:pic>
        <p:nvPicPr>
          <p:cNvPr id="128011" name="Picture 11" descr="Snap2">
            <a:extLst>
              <a:ext uri="{FF2B5EF4-FFF2-40B4-BE49-F238E27FC236}">
                <a16:creationId xmlns:a16="http://schemas.microsoft.com/office/drawing/2014/main" id="{D6E62A51-F23D-CB7D-596B-B7B504C4077C}"/>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1601788" y="2906538"/>
            <a:ext cx="6065837" cy="3906838"/>
          </a:xfrm>
          <a:prstGeom prst="rect">
            <a:avLst/>
          </a:prstGeom>
          <a:noFill/>
        </p:spPr>
      </p:pic>
      <p:sp>
        <p:nvSpPr>
          <p:cNvPr id="6" name="Rectangle 2">
            <a:extLst>
              <a:ext uri="{FF2B5EF4-FFF2-40B4-BE49-F238E27FC236}">
                <a16:creationId xmlns:a16="http://schemas.microsoft.com/office/drawing/2014/main" id="{0C34F525-8F2E-447B-A11F-9CA9E6D72D8F}"/>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a:extLst>
              <a:ext uri="{FF2B5EF4-FFF2-40B4-BE49-F238E27FC236}">
                <a16:creationId xmlns:a16="http://schemas.microsoft.com/office/drawing/2014/main" id="{FA4ECC07-D6AB-7D26-80FE-64EEE8D51461}"/>
              </a:ext>
            </a:extLst>
          </p:cNvPr>
          <p:cNvSpPr>
            <a:spLocks noGrp="1" noChangeArrowheads="1"/>
          </p:cNvSpPr>
          <p:nvPr>
            <p:ph idx="1"/>
          </p:nvPr>
        </p:nvSpPr>
        <p:spPr>
          <a:xfrm>
            <a:off x="223838" y="1124793"/>
            <a:ext cx="8740775" cy="5616575"/>
          </a:xfrm>
        </p:spPr>
        <p:txBody>
          <a:bodyPr/>
          <a:lstStyle/>
          <a:p>
            <a:pPr marL="266700" indent="-266700">
              <a:lnSpc>
                <a:spcPct val="105000"/>
              </a:lnSpc>
              <a:spcBef>
                <a:spcPct val="30000"/>
              </a:spcBef>
            </a:pPr>
            <a:r>
              <a:rPr lang="zh-CN" altLang="en-US" dirty="0">
                <a:latin typeface="华文中宋" panose="02010600040101010101" pitchFamily="2" charset="-122"/>
                <a:ea typeface="华文中宋" panose="02010600040101010101" pitchFamily="2" charset="-122"/>
              </a:rPr>
              <a:t>作业调度</a:t>
            </a:r>
          </a:p>
          <a:p>
            <a:pPr marL="898525" lvl="1" indent="-357188">
              <a:lnSpc>
                <a:spcPct val="105000"/>
              </a:lnSpc>
              <a:spcBef>
                <a:spcPct val="30000"/>
              </a:spcBef>
              <a:buFontTx/>
              <a:buNone/>
            </a:pPr>
            <a:r>
              <a:rPr lang="zh-CN" altLang="en-US" dirty="0">
                <a:latin typeface="华文中宋" panose="02010600040101010101" pitchFamily="2" charset="-122"/>
                <a:ea typeface="华文中宋" panose="02010600040101010101" pitchFamily="2" charset="-122"/>
              </a:rPr>
              <a:t>  就是按某种算法选取作业进入内存，并为其分配资源，做好运行前的准备工作。</a:t>
            </a:r>
            <a:endParaRPr lang="en-US" altLang="zh-CN" dirty="0">
              <a:latin typeface="华文中宋" panose="02010600040101010101" pitchFamily="2" charset="-122"/>
              <a:ea typeface="华文中宋" panose="02010600040101010101" pitchFamily="2" charset="-122"/>
            </a:endParaRPr>
          </a:p>
          <a:p>
            <a:pPr marL="898525" lvl="1" indent="-357188">
              <a:lnSpc>
                <a:spcPct val="105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功能</a:t>
            </a:r>
          </a:p>
          <a:p>
            <a:pPr marL="1431925" lvl="2" indent="-263525">
              <a:lnSpc>
                <a:spcPct val="105000"/>
              </a:lnSpc>
              <a:spcBef>
                <a:spcPct val="30000"/>
              </a:spcBef>
            </a:pPr>
            <a:r>
              <a:rPr lang="zh-CN" altLang="en-US" dirty="0">
                <a:latin typeface="华文中宋" panose="02010600040101010101" pitchFamily="2" charset="-122"/>
                <a:ea typeface="华文中宋" panose="02010600040101010101" pitchFamily="2" charset="-122"/>
              </a:rPr>
              <a:t>按照某种</a:t>
            </a:r>
            <a:r>
              <a:rPr lang="zh-CN" altLang="en-US" dirty="0">
                <a:solidFill>
                  <a:schemeClr val="tx2"/>
                </a:solidFill>
                <a:latin typeface="华文中宋" panose="02010600040101010101" pitchFamily="2" charset="-122"/>
                <a:ea typeface="华文中宋" panose="02010600040101010101" pitchFamily="2" charset="-122"/>
              </a:rPr>
              <a:t>调度算法</a:t>
            </a:r>
            <a:r>
              <a:rPr lang="zh-CN" altLang="en-US" dirty="0">
                <a:latin typeface="华文中宋" panose="02010600040101010101" pitchFamily="2" charset="-122"/>
                <a:ea typeface="华文中宋" panose="02010600040101010101" pitchFamily="2" charset="-122"/>
              </a:rPr>
              <a:t>，从作业队列中</a:t>
            </a:r>
            <a:r>
              <a:rPr lang="zh-CN" altLang="en-US" dirty="0">
                <a:solidFill>
                  <a:schemeClr val="tx2"/>
                </a:solidFill>
                <a:latin typeface="华文中宋" panose="02010600040101010101" pitchFamily="2" charset="-122"/>
                <a:ea typeface="华文中宋" panose="02010600040101010101" pitchFamily="2" charset="-122"/>
              </a:rPr>
              <a:t>选取作业</a:t>
            </a:r>
            <a:r>
              <a:rPr lang="zh-CN" altLang="en-US" dirty="0">
                <a:latin typeface="华文中宋" panose="02010600040101010101" pitchFamily="2" charset="-122"/>
                <a:ea typeface="华文中宋" panose="02010600040101010101" pitchFamily="2" charset="-122"/>
              </a:rPr>
              <a:t>进入内存</a:t>
            </a:r>
          </a:p>
          <a:p>
            <a:pPr marL="1431925" lvl="2" indent="-263525">
              <a:lnSpc>
                <a:spcPct val="105000"/>
              </a:lnSpc>
              <a:spcBef>
                <a:spcPct val="30000"/>
              </a:spcBef>
            </a:pPr>
            <a:r>
              <a:rPr lang="zh-CN" altLang="en-US" dirty="0">
                <a:latin typeface="华文中宋" panose="02010600040101010101" pitchFamily="2" charset="-122"/>
                <a:ea typeface="华文中宋" panose="02010600040101010101" pitchFamily="2" charset="-122"/>
              </a:rPr>
              <a:t>调用存储管理和设备管理程序，为被选中的作业</a:t>
            </a:r>
            <a:r>
              <a:rPr lang="zh-CN" altLang="en-US" dirty="0">
                <a:solidFill>
                  <a:schemeClr val="tx2"/>
                </a:solidFill>
                <a:latin typeface="华文中宋" panose="02010600040101010101" pitchFamily="2" charset="-122"/>
                <a:ea typeface="华文中宋" panose="02010600040101010101" pitchFamily="2" charset="-122"/>
              </a:rPr>
              <a:t>分配内存和外设</a:t>
            </a:r>
          </a:p>
          <a:p>
            <a:pPr marL="1431925" lvl="2" indent="-263525">
              <a:lnSpc>
                <a:spcPct val="105000"/>
              </a:lnSpc>
              <a:spcBef>
                <a:spcPct val="30000"/>
              </a:spcBef>
            </a:pPr>
            <a:r>
              <a:rPr lang="zh-CN" altLang="en-US" dirty="0">
                <a:latin typeface="华文中宋" panose="02010600040101010101" pitchFamily="2" charset="-122"/>
                <a:ea typeface="华文中宋" panose="02010600040101010101" pitchFamily="2" charset="-122"/>
              </a:rPr>
              <a:t>为选中的作业</a:t>
            </a:r>
            <a:r>
              <a:rPr lang="zh-CN" altLang="en-US" dirty="0">
                <a:solidFill>
                  <a:schemeClr val="tx2"/>
                </a:solidFill>
                <a:latin typeface="华文中宋" panose="02010600040101010101" pitchFamily="2" charset="-122"/>
                <a:ea typeface="华文中宋" panose="02010600040101010101" pitchFamily="2" charset="-122"/>
              </a:rPr>
              <a:t>创建进程</a:t>
            </a:r>
          </a:p>
          <a:p>
            <a:pPr marL="1431925" lvl="2" indent="-263525">
              <a:lnSpc>
                <a:spcPct val="105000"/>
              </a:lnSpc>
              <a:spcBef>
                <a:spcPct val="30000"/>
              </a:spcBef>
            </a:pPr>
            <a:r>
              <a:rPr lang="zh-CN" altLang="en-US" dirty="0">
                <a:latin typeface="华文中宋" panose="02010600040101010101" pitchFamily="2" charset="-122"/>
                <a:ea typeface="华文中宋" panose="02010600040101010101" pitchFamily="2" charset="-122"/>
              </a:rPr>
              <a:t>构造和</a:t>
            </a:r>
            <a:r>
              <a:rPr lang="zh-CN" altLang="en-US" dirty="0">
                <a:solidFill>
                  <a:schemeClr val="tx2"/>
                </a:solidFill>
                <a:latin typeface="华文中宋" panose="02010600040101010101" pitchFamily="2" charset="-122"/>
                <a:ea typeface="华文中宋" panose="02010600040101010101" pitchFamily="2" charset="-122"/>
              </a:rPr>
              <a:t>填写作业运行时所需的有关表格</a:t>
            </a:r>
            <a:endParaRPr lang="en-US" altLang="zh-CN" dirty="0">
              <a:solidFill>
                <a:schemeClr val="tx2"/>
              </a:solidFill>
              <a:latin typeface="华文中宋" panose="02010600040101010101" pitchFamily="2" charset="-122"/>
              <a:ea typeface="华文中宋" panose="02010600040101010101" pitchFamily="2" charset="-122"/>
            </a:endParaRPr>
          </a:p>
          <a:p>
            <a:pPr marL="1431925" lvl="2" indent="-263525">
              <a:lnSpc>
                <a:spcPct val="105000"/>
              </a:lnSpc>
              <a:spcBef>
                <a:spcPct val="30000"/>
              </a:spcBef>
            </a:pPr>
            <a:r>
              <a:rPr lang="zh-CN" altLang="en-US" dirty="0">
                <a:latin typeface="华文中宋" panose="02010600040101010101" pitchFamily="2" charset="-122"/>
                <a:ea typeface="华文中宋" panose="02010600040101010101" pitchFamily="2" charset="-122"/>
              </a:rPr>
              <a:t>作业运行完毕时，</a:t>
            </a:r>
            <a:r>
              <a:rPr lang="zh-CN" altLang="en-US" dirty="0">
                <a:solidFill>
                  <a:schemeClr val="tx2"/>
                </a:solidFill>
                <a:latin typeface="华文中宋" panose="02010600040101010101" pitchFamily="2" charset="-122"/>
                <a:ea typeface="华文中宋" panose="02010600040101010101" pitchFamily="2" charset="-122"/>
              </a:rPr>
              <a:t>回收该作业占用的系统资源</a:t>
            </a:r>
            <a:r>
              <a:rPr lang="zh-CN" altLang="en-US" dirty="0">
                <a:latin typeface="华文中宋" panose="02010600040101010101" pitchFamily="2" charset="-122"/>
                <a:ea typeface="华文中宋" panose="02010600040101010101" pitchFamily="2" charset="-122"/>
              </a:rPr>
              <a:t>，输出所要信息，撤消相应</a:t>
            </a:r>
            <a:r>
              <a:rPr lang="en-US" altLang="zh-CN" dirty="0">
                <a:solidFill>
                  <a:schemeClr val="tx2"/>
                </a:solidFill>
                <a:latin typeface="华文中宋" panose="02010600040101010101" pitchFamily="2" charset="-122"/>
                <a:ea typeface="华文中宋" panose="02010600040101010101" pitchFamily="2" charset="-122"/>
              </a:rPr>
              <a:t>JCB</a:t>
            </a:r>
            <a:r>
              <a:rPr lang="zh-CN" altLang="en-US" dirty="0">
                <a:solidFill>
                  <a:schemeClr val="tx2"/>
                </a:solidFill>
                <a:latin typeface="华文中宋" panose="02010600040101010101" pitchFamily="2" charset="-122"/>
                <a:ea typeface="华文中宋" panose="02010600040101010101" pitchFamily="2" charset="-122"/>
              </a:rPr>
              <a:t>和进程</a:t>
            </a:r>
          </a:p>
        </p:txBody>
      </p:sp>
      <p:sp>
        <p:nvSpPr>
          <p:cNvPr id="36866" name="灯片编号占位符 5">
            <a:extLst>
              <a:ext uri="{FF2B5EF4-FFF2-40B4-BE49-F238E27FC236}">
                <a16:creationId xmlns:a16="http://schemas.microsoft.com/office/drawing/2014/main" id="{34CBE52C-42E9-8AD8-532E-2505551CC00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E49081DE-E2BE-45E3-95A3-A1A85B9E9CFD}" type="slidenum">
              <a:rPr lang="zh-CN" altLang="en-US" sz="1400" b="0">
                <a:latin typeface="Arial" panose="020B0604020202020204" pitchFamily="34" charset="0"/>
              </a:rPr>
              <a:pPr>
                <a:spcBef>
                  <a:spcPct val="0"/>
                </a:spcBef>
                <a:buFontTx/>
                <a:buNone/>
              </a:pPr>
              <a:t>12</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A40E777F-2CA8-4CDE-A912-23028D3D6063}"/>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A78BA57A-8EB1-80EF-5E8E-5E9644A036F1}"/>
              </a:ext>
            </a:extLst>
          </p:cNvPr>
          <p:cNvSpPr txBox="1">
            <a:spLocks noGrp="1" noChangeArrowheads="1"/>
          </p:cNvSpPr>
          <p:nvPr/>
        </p:nvSpPr>
        <p:spPr bwMode="auto">
          <a:xfrm>
            <a:off x="7131050" y="6524625"/>
            <a:ext cx="19050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0"/>
              </a:spcBef>
              <a:buFontTx/>
              <a:buNone/>
            </a:pPr>
            <a:fld id="{3DD373EF-65AE-4CB4-A211-B02289F51D21}" type="slidenum">
              <a:rPr lang="zh-CN" altLang="en-US" sz="1400" b="0">
                <a:latin typeface="Arial" panose="020B0604020202020204" pitchFamily="34" charset="0"/>
              </a:rPr>
              <a:pPr algn="r">
                <a:spcBef>
                  <a:spcPct val="0"/>
                </a:spcBef>
                <a:buFontTx/>
                <a:buNone/>
              </a:pPr>
              <a:t>13</a:t>
            </a:fld>
            <a:endParaRPr lang="en-US" altLang="zh-CN" sz="1400" b="0">
              <a:latin typeface="Times New Roman" panose="02020603050405020304" pitchFamily="18" charset="0"/>
            </a:endParaRPr>
          </a:p>
        </p:txBody>
      </p:sp>
      <p:sp>
        <p:nvSpPr>
          <p:cNvPr id="37891" name="Rectangle 3">
            <a:extLst>
              <a:ext uri="{FF2B5EF4-FFF2-40B4-BE49-F238E27FC236}">
                <a16:creationId xmlns:a16="http://schemas.microsoft.com/office/drawing/2014/main" id="{DD5B2CA4-D37B-E268-89D7-A23393165633}"/>
              </a:ext>
            </a:extLst>
          </p:cNvPr>
          <p:cNvSpPr>
            <a:spLocks noGrp="1" noChangeArrowheads="1"/>
          </p:cNvSpPr>
          <p:nvPr>
            <p:ph idx="1"/>
          </p:nvPr>
        </p:nvSpPr>
        <p:spPr>
          <a:xfrm>
            <a:off x="152400" y="1196801"/>
            <a:ext cx="8740775" cy="5616575"/>
          </a:xfrm>
        </p:spPr>
        <p:txBody>
          <a:bodyPr/>
          <a:lstStyle/>
          <a:p>
            <a:pPr marL="266700" indent="-266700">
              <a:lnSpc>
                <a:spcPct val="110000"/>
              </a:lnSpc>
              <a:spcBef>
                <a:spcPct val="50000"/>
              </a:spcBef>
            </a:pPr>
            <a:r>
              <a:rPr lang="zh-CN" altLang="en-US" dirty="0">
                <a:latin typeface="华文中宋" panose="02010600040101010101" pitchFamily="2" charset="-122"/>
                <a:ea typeface="华文中宋" panose="02010600040101010101" pitchFamily="2" charset="-122"/>
              </a:rPr>
              <a:t>作业调度</a:t>
            </a:r>
          </a:p>
          <a:p>
            <a:pPr marL="803275" lvl="1" indent="-174625">
              <a:lnSpc>
                <a:spcPct val="110000"/>
              </a:lnSpc>
              <a:spcBef>
                <a:spcPct val="50000"/>
              </a:spcBef>
              <a:buFontTx/>
              <a:buNone/>
            </a:pPr>
            <a:r>
              <a:rPr lang="zh-CN" altLang="en-US" dirty="0">
                <a:latin typeface="华文中宋" panose="02010600040101010101" pitchFamily="2" charset="-122"/>
                <a:ea typeface="华文中宋" panose="02010600040101010101" pitchFamily="2" charset="-122"/>
              </a:rPr>
              <a:t> 就是按某种算法选取作业进入内存，并为其分配资源，做好运行前的准备工作。</a:t>
            </a:r>
            <a:endParaRPr lang="en-US" altLang="zh-CN" dirty="0">
              <a:latin typeface="华文中宋" panose="02010600040101010101" pitchFamily="2" charset="-122"/>
              <a:ea typeface="华文中宋" panose="02010600040101010101" pitchFamily="2" charset="-122"/>
            </a:endParaRPr>
          </a:p>
          <a:p>
            <a:pPr marL="803275" lvl="1" indent="-174625">
              <a:lnSpc>
                <a:spcPct val="110000"/>
              </a:lnSpc>
              <a:spcBef>
                <a:spcPct val="50000"/>
              </a:spcBef>
            </a:pPr>
            <a:r>
              <a:rPr lang="zh-CN" altLang="en-US" dirty="0">
                <a:solidFill>
                  <a:schemeClr val="tx2"/>
                </a:solidFill>
                <a:latin typeface="华文中宋" panose="02010600040101010101" pitchFamily="2" charset="-122"/>
                <a:ea typeface="华文中宋" panose="02010600040101010101" pitchFamily="2" charset="-122"/>
              </a:rPr>
              <a:t>作业调度算法</a:t>
            </a: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设计原则</a:t>
            </a:r>
            <a:endParaRPr lang="en-US" altLang="zh-CN" dirty="0">
              <a:latin typeface="华文中宋" panose="02010600040101010101" pitchFamily="2" charset="-122"/>
              <a:ea typeface="华文中宋" panose="02010600040101010101" pitchFamily="2" charset="-122"/>
            </a:endParaRPr>
          </a:p>
          <a:p>
            <a:pPr marL="1343025" lvl="2" indent="-269875">
              <a:lnSpc>
                <a:spcPct val="110000"/>
              </a:lnSpc>
              <a:spcBef>
                <a:spcPct val="50000"/>
              </a:spcBef>
            </a:pPr>
            <a:r>
              <a:rPr lang="zh-CN" altLang="en-US" dirty="0">
                <a:latin typeface="华文中宋" panose="02010600040101010101" pitchFamily="2" charset="-122"/>
                <a:ea typeface="华文中宋" panose="02010600040101010101" pitchFamily="2" charset="-122"/>
              </a:rPr>
              <a:t>着重提高</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的使用效率。</a:t>
            </a:r>
            <a:r>
              <a:rPr lang="zh-CN" altLang="en-US" dirty="0">
                <a:solidFill>
                  <a:srgbClr val="FF0000"/>
                </a:solidFill>
                <a:latin typeface="华文中宋" panose="02010600040101010101" pitchFamily="2" charset="-122"/>
                <a:ea typeface="华文中宋" panose="02010600040101010101" pitchFamily="2" charset="-122"/>
              </a:rPr>
              <a:t>分时系统</a:t>
            </a:r>
            <a:r>
              <a:rPr lang="zh-CN" altLang="en-US" dirty="0">
                <a:latin typeface="华文中宋" panose="02010600040101010101" pitchFamily="2" charset="-122"/>
                <a:ea typeface="华文中宋" panose="02010600040101010101" pitchFamily="2" charset="-122"/>
              </a:rPr>
              <a:t>中要考虑用户的忍耐程度；</a:t>
            </a:r>
            <a:r>
              <a:rPr lang="zh-CN" altLang="en-US" dirty="0">
                <a:solidFill>
                  <a:srgbClr val="FF0000"/>
                </a:solidFill>
                <a:latin typeface="华文中宋" panose="02010600040101010101" pitchFamily="2" charset="-122"/>
                <a:ea typeface="华文中宋" panose="02010600040101010101" pitchFamily="2" charset="-122"/>
              </a:rPr>
              <a:t>实时系统</a:t>
            </a:r>
            <a:r>
              <a:rPr lang="zh-CN" altLang="en-US" dirty="0">
                <a:latin typeface="华文中宋" panose="02010600040101010101" pitchFamily="2" charset="-122"/>
                <a:ea typeface="华文中宋" panose="02010600040101010101" pitchFamily="2" charset="-122"/>
              </a:rPr>
              <a:t>中要保证及时响应</a:t>
            </a:r>
          </a:p>
          <a:p>
            <a:pPr marL="1343025" lvl="2" indent="-269875">
              <a:lnSpc>
                <a:spcPct val="110000"/>
              </a:lnSpc>
              <a:spcBef>
                <a:spcPct val="50000"/>
              </a:spcBef>
            </a:pPr>
            <a:r>
              <a:rPr lang="zh-CN" altLang="en-US" dirty="0">
                <a:latin typeface="华文中宋" panose="02010600040101010101" pitchFamily="2" charset="-122"/>
                <a:ea typeface="华文中宋" panose="02010600040101010101" pitchFamily="2" charset="-122"/>
              </a:rPr>
              <a:t>提高系统资源的利用率，注意系统资源的均衡使用</a:t>
            </a:r>
            <a:endParaRPr lang="en-US" altLang="zh-CN" dirty="0">
              <a:latin typeface="华文中宋" panose="02010600040101010101" pitchFamily="2" charset="-122"/>
              <a:ea typeface="华文中宋" panose="02010600040101010101" pitchFamily="2" charset="-122"/>
            </a:endParaRPr>
          </a:p>
          <a:p>
            <a:pPr marL="1343025" lvl="2" indent="-269875">
              <a:lnSpc>
                <a:spcPct val="110000"/>
              </a:lnSpc>
              <a:spcBef>
                <a:spcPct val="50000"/>
              </a:spcBef>
            </a:pPr>
            <a:r>
              <a:rPr lang="zh-CN" altLang="en-US" dirty="0">
                <a:latin typeface="华文中宋" panose="02010600040101010101" pitchFamily="2" charset="-122"/>
                <a:ea typeface="华文中宋" panose="02010600040101010101" pitchFamily="2" charset="-122"/>
              </a:rPr>
              <a:t>使作业能在规定时间内完成，尽量缩短作业的平均周转时间</a:t>
            </a:r>
          </a:p>
        </p:txBody>
      </p:sp>
      <p:sp>
        <p:nvSpPr>
          <p:cNvPr id="5" name="Rectangle 2">
            <a:extLst>
              <a:ext uri="{FF2B5EF4-FFF2-40B4-BE49-F238E27FC236}">
                <a16:creationId xmlns:a16="http://schemas.microsoft.com/office/drawing/2014/main" id="{597CD3BC-4C00-4DA6-8ED5-0C5BB8FD8E67}"/>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161459DB-AF8A-4F52-6FE0-F0EA96B18B40}"/>
              </a:ext>
            </a:extLst>
          </p:cNvPr>
          <p:cNvSpPr>
            <a:spLocks noGrp="1" noChangeArrowheads="1"/>
          </p:cNvSpPr>
          <p:nvPr>
            <p:ph idx="1"/>
          </p:nvPr>
        </p:nvSpPr>
        <p:spPr>
          <a:xfrm>
            <a:off x="115888" y="1339552"/>
            <a:ext cx="8940800" cy="5257800"/>
          </a:xfrm>
        </p:spPr>
        <p:txBody>
          <a:bodyPr/>
          <a:lstStyle/>
          <a:p>
            <a:pPr marL="266700" indent="-266700">
              <a:spcBef>
                <a:spcPct val="40000"/>
              </a:spcBef>
            </a:pPr>
            <a:r>
              <a:rPr lang="zh-CN" altLang="en-US" dirty="0">
                <a:latin typeface="华文中宋" panose="02010600040101010101" pitchFamily="2" charset="-122"/>
                <a:ea typeface="华文中宋" panose="02010600040101010101" pitchFamily="2" charset="-122"/>
              </a:rPr>
              <a:t>作业调度</a:t>
            </a:r>
          </a:p>
          <a:p>
            <a:pPr marL="715963" lvl="1" indent="-269875">
              <a:spcBef>
                <a:spcPct val="40000"/>
              </a:spcBef>
            </a:pPr>
            <a:r>
              <a:rPr lang="zh-CN" altLang="en-US" dirty="0">
                <a:latin typeface="华文中宋" panose="02010600040101010101" pitchFamily="2" charset="-122"/>
                <a:ea typeface="华文中宋" panose="02010600040101010101" pitchFamily="2" charset="-122"/>
              </a:rPr>
              <a:t>作业调度算法</a:t>
            </a:r>
            <a:endParaRPr lang="en-US" altLang="zh-CN" dirty="0">
              <a:latin typeface="华文中宋" panose="02010600040101010101" pitchFamily="2" charset="-122"/>
              <a:ea typeface="华文中宋" panose="02010600040101010101" pitchFamily="2" charset="-122"/>
            </a:endParaRPr>
          </a:p>
          <a:p>
            <a:pPr marL="1073150" lvl="2" indent="-174625">
              <a:spcBef>
                <a:spcPct val="40000"/>
              </a:spcBef>
              <a:buFontTx/>
              <a:buNone/>
            </a:pPr>
            <a:r>
              <a:rPr lang="zh-CN" altLang="en-US" dirty="0">
                <a:latin typeface="华文中宋" panose="02010600040101010101" pitchFamily="2" charset="-122"/>
                <a:ea typeface="华文中宋" panose="02010600040101010101" pitchFamily="2" charset="-122"/>
              </a:rPr>
              <a:t>1）</a:t>
            </a:r>
            <a:r>
              <a:rPr lang="zh-CN" altLang="en-US" dirty="0">
                <a:solidFill>
                  <a:schemeClr val="tx2"/>
                </a:solidFill>
                <a:latin typeface="华文中宋" panose="02010600040101010101" pitchFamily="2" charset="-122"/>
                <a:ea typeface="华文中宋" panose="02010600040101010101" pitchFamily="2" charset="-122"/>
              </a:rPr>
              <a:t>先来先服务</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First Come First Serve）</a:t>
            </a:r>
          </a:p>
          <a:p>
            <a:pPr marL="1527175" lvl="3" indent="-271463">
              <a:spcBef>
                <a:spcPct val="40000"/>
              </a:spcBef>
            </a:pPr>
            <a:r>
              <a:rPr lang="zh-CN" altLang="en-US" dirty="0">
                <a:latin typeface="华文中宋" panose="02010600040101010101" pitchFamily="2" charset="-122"/>
                <a:ea typeface="华文中宋" panose="02010600040101010101" pitchFamily="2" charset="-122"/>
              </a:rPr>
              <a:t>把作业控制块</a:t>
            </a:r>
            <a:r>
              <a:rPr lang="en-US" altLang="zh-CN" dirty="0">
                <a:latin typeface="华文中宋" panose="02010600040101010101" pitchFamily="2" charset="-122"/>
                <a:ea typeface="华文中宋" panose="02010600040101010101" pitchFamily="2" charset="-122"/>
              </a:rPr>
              <a:t>JCB</a:t>
            </a:r>
            <a:r>
              <a:rPr lang="zh-CN" altLang="en-US" dirty="0">
                <a:latin typeface="华文中宋" panose="02010600040101010101" pitchFamily="2" charset="-122"/>
                <a:ea typeface="华文中宋" panose="02010600040101010101" pitchFamily="2" charset="-122"/>
              </a:rPr>
              <a:t>看作是一个队列，先入队的作业优先得到服务</a:t>
            </a:r>
          </a:p>
          <a:p>
            <a:pPr marL="1527175" lvl="3" indent="-271463">
              <a:spcBef>
                <a:spcPct val="40000"/>
              </a:spcBef>
            </a:pPr>
            <a:r>
              <a:rPr lang="zh-CN" altLang="en-US" dirty="0">
                <a:latin typeface="华文中宋" panose="02010600040101010101" pitchFamily="2" charset="-122"/>
                <a:ea typeface="华文中宋" panose="02010600040101010101" pitchFamily="2" charset="-122"/>
              </a:rPr>
              <a:t>优点：简单、省机时</a:t>
            </a:r>
          </a:p>
          <a:p>
            <a:pPr marL="1527175" lvl="3" indent="-271463">
              <a:spcBef>
                <a:spcPct val="40000"/>
              </a:spcBef>
            </a:pPr>
            <a:r>
              <a:rPr lang="zh-CN" altLang="en-US" dirty="0">
                <a:latin typeface="华文中宋" panose="02010600040101010101" pitchFamily="2" charset="-122"/>
                <a:ea typeface="华文中宋" panose="02010600040101010101" pitchFamily="2" charset="-122"/>
              </a:rPr>
              <a:t>缺点：效率低。只考虑等候而没考虑作业时间，损害了短作业而优待了长作业</a:t>
            </a:r>
          </a:p>
          <a:p>
            <a:pPr marL="1073150" lvl="2" indent="-174625">
              <a:spcBef>
                <a:spcPct val="40000"/>
              </a:spcBef>
              <a:buFontTx/>
              <a:buNone/>
            </a:pPr>
            <a:r>
              <a:rPr lang="en-US" altLang="zh-CN"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最短作业优先算法</a:t>
            </a:r>
          </a:p>
          <a:p>
            <a:pPr marL="1527175" lvl="3" indent="-271463">
              <a:spcBef>
                <a:spcPct val="40000"/>
              </a:spcBef>
            </a:pPr>
            <a:r>
              <a:rPr lang="zh-CN" altLang="en-US" dirty="0">
                <a:latin typeface="华文中宋" panose="02010600040101010101" pitchFamily="2" charset="-122"/>
                <a:ea typeface="华文中宋" panose="02010600040101010101" pitchFamily="2" charset="-122"/>
              </a:rPr>
              <a:t>根据作业时间长短，选取最短的作业</a:t>
            </a:r>
          </a:p>
          <a:p>
            <a:pPr marL="1527175" lvl="3" indent="-271463">
              <a:spcBef>
                <a:spcPct val="40000"/>
              </a:spcBef>
            </a:pPr>
            <a:r>
              <a:rPr lang="zh-CN" altLang="en-US" dirty="0">
                <a:latin typeface="华文中宋" panose="02010600040101010101" pitchFamily="2" charset="-122"/>
                <a:ea typeface="华文中宋" panose="02010600040101010101" pitchFamily="2" charset="-122"/>
              </a:rPr>
              <a:t>优点：易于实现</a:t>
            </a:r>
          </a:p>
          <a:p>
            <a:pPr marL="1527175" lvl="3" indent="-271463">
              <a:spcBef>
                <a:spcPct val="40000"/>
              </a:spcBef>
            </a:pPr>
            <a:r>
              <a:rPr lang="zh-CN" altLang="en-US" dirty="0">
                <a:latin typeface="华文中宋" panose="02010600040101010101" pitchFamily="2" charset="-122"/>
                <a:ea typeface="华文中宋" panose="02010600040101010101" pitchFamily="2" charset="-122"/>
              </a:rPr>
              <a:t>缺点：效率不高。由于不断接收短作业而使长作业等待时间更长</a:t>
            </a:r>
          </a:p>
        </p:txBody>
      </p:sp>
      <p:sp>
        <p:nvSpPr>
          <p:cNvPr id="38914" name="灯片编号占位符 5">
            <a:extLst>
              <a:ext uri="{FF2B5EF4-FFF2-40B4-BE49-F238E27FC236}">
                <a16:creationId xmlns:a16="http://schemas.microsoft.com/office/drawing/2014/main" id="{891BE5C6-AD1F-80B2-E65F-2D1904D5B8E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597B8EA4-3E9C-4A9F-82C8-6CE43105DAB5}" type="slidenum">
              <a:rPr lang="zh-CN" altLang="en-US" sz="1400" b="0">
                <a:latin typeface="Arial" panose="020B0604020202020204" pitchFamily="34" charset="0"/>
              </a:rPr>
              <a:pPr>
                <a:spcBef>
                  <a:spcPct val="0"/>
                </a:spcBef>
                <a:buFontTx/>
                <a:buNone/>
              </a:pPr>
              <a:t>14</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0DFB98A3-6EAD-4B0C-8FE4-8F2E26A0F11A}"/>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3">
            <a:extLst>
              <a:ext uri="{FF2B5EF4-FFF2-40B4-BE49-F238E27FC236}">
                <a16:creationId xmlns:a16="http://schemas.microsoft.com/office/drawing/2014/main" id="{D327B830-8DED-5D14-B0E1-A1F2989B3587}"/>
              </a:ext>
            </a:extLst>
          </p:cNvPr>
          <p:cNvSpPr>
            <a:spLocks noGrp="1" noChangeArrowheads="1"/>
          </p:cNvSpPr>
          <p:nvPr>
            <p:ph idx="1"/>
          </p:nvPr>
        </p:nvSpPr>
        <p:spPr>
          <a:xfrm>
            <a:off x="34925" y="1122759"/>
            <a:ext cx="8940800" cy="5762625"/>
          </a:xfrm>
        </p:spPr>
        <p:txBody>
          <a:bodyPr/>
          <a:lstStyle/>
          <a:p>
            <a:pPr marL="266700" indent="-266700">
              <a:spcBef>
                <a:spcPct val="30000"/>
              </a:spcBef>
            </a:pPr>
            <a:r>
              <a:rPr lang="zh-CN" altLang="en-US" dirty="0">
                <a:latin typeface="华文中宋" panose="02010600040101010101" pitchFamily="2" charset="-122"/>
                <a:ea typeface="华文中宋" panose="02010600040101010101" pitchFamily="2" charset="-122"/>
              </a:rPr>
              <a:t>作业调度</a:t>
            </a:r>
          </a:p>
          <a:p>
            <a:pPr marL="812800" lvl="1" indent="-366713">
              <a:spcBef>
                <a:spcPct val="30000"/>
              </a:spcBef>
            </a:pPr>
            <a:r>
              <a:rPr lang="zh-CN" altLang="en-US" dirty="0">
                <a:latin typeface="华文中宋" panose="02010600040101010101" pitchFamily="2" charset="-122"/>
                <a:ea typeface="华文中宋" panose="02010600040101010101" pitchFamily="2" charset="-122"/>
              </a:rPr>
              <a:t>作业调度算法</a:t>
            </a:r>
            <a:endParaRPr lang="en-US" altLang="zh-CN" dirty="0">
              <a:latin typeface="华文中宋" panose="02010600040101010101" pitchFamily="2" charset="-122"/>
              <a:ea typeface="华文中宋" panose="02010600040101010101" pitchFamily="2" charset="-122"/>
            </a:endParaRPr>
          </a:p>
          <a:p>
            <a:pPr marL="1346200" lvl="2" indent="-354013">
              <a:spcBef>
                <a:spcPct val="30000"/>
              </a:spcBef>
              <a:buFontTx/>
              <a:buNone/>
            </a:pPr>
            <a:r>
              <a:rPr lang="en-US" altLang="zh-CN" dirty="0">
                <a:latin typeface="华文中宋" panose="02010600040101010101" pitchFamily="2" charset="-122"/>
                <a:ea typeface="华文中宋" panose="02010600040101010101" pitchFamily="2" charset="-122"/>
              </a:rPr>
              <a:t>3</a:t>
            </a:r>
            <a:r>
              <a:rPr lang="zh-CN" altLang="en-US" dirty="0">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响应比最高者优先算法</a:t>
            </a:r>
            <a:r>
              <a:rPr lang="zh-CN" altLang="en-US" dirty="0">
                <a:latin typeface="华文中宋" panose="02010600040101010101" pitchFamily="2" charset="-122"/>
                <a:ea typeface="华文中宋" panose="02010600040101010101" pitchFamily="2" charset="-122"/>
              </a:rPr>
              <a:t> </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一种折中算法</a:t>
            </a:r>
          </a:p>
          <a:p>
            <a:pPr marL="1790700" lvl="3" indent="-265113">
              <a:spcBef>
                <a:spcPct val="30000"/>
              </a:spcBef>
            </a:pPr>
            <a:r>
              <a:rPr lang="zh-CN" altLang="en-US" dirty="0">
                <a:latin typeface="华文中宋" panose="02010600040101010101" pitchFamily="2" charset="-122"/>
                <a:ea typeface="华文中宋" panose="02010600040101010101" pitchFamily="2" charset="-122"/>
              </a:rPr>
              <a:t>响应比 </a:t>
            </a:r>
            <a:r>
              <a:rPr lang="en-US" altLang="zh-CN" dirty="0">
                <a:latin typeface="华文中宋" panose="02010600040101010101" pitchFamily="2" charset="-122"/>
                <a:ea typeface="华文中宋" panose="02010600040101010101" pitchFamily="2" charset="-122"/>
              </a:rPr>
              <a:t>= </a:t>
            </a:r>
            <a:r>
              <a:rPr lang="zh-CN" altLang="en-US" dirty="0">
                <a:latin typeface="华文中宋" panose="02010600040101010101" pitchFamily="2" charset="-122"/>
                <a:ea typeface="华文中宋" panose="02010600040101010101" pitchFamily="2" charset="-122"/>
              </a:rPr>
              <a:t>响应时间</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等待时间</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计算时间</a:t>
            </a:r>
            <a:r>
              <a:rPr lang="en-US" altLang="zh-CN" dirty="0">
                <a:latin typeface="华文中宋" panose="02010600040101010101" pitchFamily="2" charset="-122"/>
                <a:ea typeface="华文中宋" panose="02010600040101010101" pitchFamily="2" charset="-122"/>
              </a:rPr>
              <a:t>(</a:t>
            </a:r>
            <a:r>
              <a:rPr lang="zh-CN" altLang="en-US" dirty="0">
                <a:latin typeface="华文中宋" panose="02010600040101010101" pitchFamily="2" charset="-122"/>
                <a:ea typeface="华文中宋" panose="02010600040101010101" pitchFamily="2" charset="-122"/>
              </a:rPr>
              <a:t>预计运行时间</a:t>
            </a:r>
            <a:r>
              <a:rPr lang="en-US" altLang="zh-CN" dirty="0">
                <a:latin typeface="华文中宋" panose="02010600040101010101" pitchFamily="2" charset="-122"/>
                <a:ea typeface="华文中宋" panose="02010600040101010101" pitchFamily="2" charset="-122"/>
              </a:rPr>
              <a:t>) </a:t>
            </a:r>
            <a:endParaRPr lang="zh-CN" altLang="en-US" dirty="0">
              <a:latin typeface="华文中宋" panose="02010600040101010101" pitchFamily="2" charset="-122"/>
              <a:ea typeface="华文中宋" panose="02010600040101010101" pitchFamily="2" charset="-122"/>
            </a:endParaRPr>
          </a:p>
          <a:p>
            <a:pPr marL="1790700" lvl="3" indent="-265113">
              <a:spcBef>
                <a:spcPct val="30000"/>
              </a:spcBef>
            </a:pPr>
            <a:r>
              <a:rPr lang="zh-CN" altLang="en-US" dirty="0">
                <a:latin typeface="华文中宋" panose="02010600040101010101" pitchFamily="2" charset="-122"/>
                <a:ea typeface="华文中宋" panose="02010600040101010101" pitchFamily="2" charset="-122"/>
              </a:rPr>
              <a:t>特点：短作业具有较高的响应比，照顾了短作业；长作业等待时间长后也会获得较高的响应比，不会无限等下去</a:t>
            </a:r>
            <a:endParaRPr lang="en-US" altLang="zh-CN" dirty="0">
              <a:latin typeface="华文中宋" panose="02010600040101010101" pitchFamily="2" charset="-122"/>
              <a:ea typeface="华文中宋" panose="02010600040101010101" pitchFamily="2" charset="-122"/>
            </a:endParaRPr>
          </a:p>
          <a:p>
            <a:pPr marL="1346200" lvl="2" indent="-354013">
              <a:spcBef>
                <a:spcPct val="30000"/>
              </a:spcBef>
              <a:buFontTx/>
              <a:buNone/>
            </a:pPr>
            <a:r>
              <a:rPr lang="en-US" altLang="zh-CN" dirty="0">
                <a:latin typeface="华文中宋" panose="02010600040101010101" pitchFamily="2" charset="-122"/>
                <a:ea typeface="华文中宋" panose="02010600040101010101" pitchFamily="2" charset="-122"/>
              </a:rPr>
              <a:t>4）</a:t>
            </a:r>
            <a:r>
              <a:rPr lang="zh-CN" altLang="en-US" dirty="0">
                <a:solidFill>
                  <a:schemeClr val="tx2"/>
                </a:solidFill>
                <a:latin typeface="华文中宋" panose="02010600040101010101" pitchFamily="2" charset="-122"/>
                <a:ea typeface="华文中宋" panose="02010600040101010101" pitchFamily="2" charset="-122"/>
              </a:rPr>
              <a:t>基于优先级的算法</a:t>
            </a:r>
          </a:p>
          <a:p>
            <a:pPr marL="1790700" lvl="3" indent="-265113">
              <a:spcBef>
                <a:spcPct val="30000"/>
              </a:spcBef>
            </a:pPr>
            <a:r>
              <a:rPr lang="zh-CN" altLang="en-US" dirty="0">
                <a:latin typeface="华文中宋" panose="02010600040101010101" pitchFamily="2" charset="-122"/>
                <a:ea typeface="华文中宋" panose="02010600040101010101" pitchFamily="2" charset="-122"/>
              </a:rPr>
              <a:t>用户申请作业时指定优先级</a:t>
            </a:r>
            <a:r>
              <a:rPr lang="en-US" altLang="zh-CN" dirty="0">
                <a:latin typeface="华文中宋" panose="02010600040101010101" pitchFamily="2" charset="-122"/>
                <a:ea typeface="华文中宋" panose="02010600040101010101" pitchFamily="2" charset="-122"/>
              </a:rPr>
              <a:t>(priority)</a:t>
            </a:r>
            <a:r>
              <a:rPr lang="zh-CN" altLang="en-US" dirty="0">
                <a:latin typeface="华文中宋" panose="02010600040101010101" pitchFamily="2" charset="-122"/>
                <a:ea typeface="华文中宋" panose="02010600040101010101" pitchFamily="2" charset="-122"/>
              </a:rPr>
              <a:t>，或由</a:t>
            </a:r>
            <a:r>
              <a:rPr lang="en-US" altLang="zh-CN" dirty="0">
                <a:latin typeface="华文中宋" panose="02010600040101010101" pitchFamily="2" charset="-122"/>
                <a:ea typeface="华文中宋" panose="02010600040101010101" pitchFamily="2" charset="-122"/>
              </a:rPr>
              <a:t>OS</a:t>
            </a:r>
            <a:r>
              <a:rPr lang="zh-CN" altLang="en-US" dirty="0">
                <a:latin typeface="华文中宋" panose="02010600040101010101" pitchFamily="2" charset="-122"/>
                <a:ea typeface="华文中宋" panose="02010600040101010101" pitchFamily="2" charset="-122"/>
              </a:rPr>
              <a:t>根据作业属性确定，例如：</a:t>
            </a:r>
          </a:p>
          <a:p>
            <a:pPr marL="1790700" lvl="3" indent="-265113">
              <a:spcBef>
                <a:spcPct val="30000"/>
              </a:spcBef>
              <a:buFontTx/>
              <a:buNone/>
            </a:pPr>
            <a:r>
              <a:rPr lang="en-US" altLang="zh-CN" dirty="0">
                <a:latin typeface="华文中宋" panose="02010600040101010101" pitchFamily="2" charset="-122"/>
                <a:ea typeface="华文中宋" panose="02010600040101010101" pitchFamily="2" charset="-122"/>
              </a:rPr>
              <a:t>priority = (</a:t>
            </a:r>
            <a:r>
              <a:rPr lang="zh-CN" altLang="en-US" dirty="0">
                <a:latin typeface="华文中宋" panose="02010600040101010101" pitchFamily="2" charset="-122"/>
                <a:ea typeface="华文中宋" panose="02010600040101010101" pitchFamily="2" charset="-122"/>
              </a:rPr>
              <a:t>等待时间)</a:t>
            </a:r>
            <a:r>
              <a:rPr lang="zh-CN" altLang="en-US" baseline="30000" dirty="0">
                <a:latin typeface="华文中宋" panose="02010600040101010101" pitchFamily="2" charset="-122"/>
                <a:ea typeface="华文中宋" panose="02010600040101010101" pitchFamily="2" charset="-122"/>
              </a:rPr>
              <a:t>2</a:t>
            </a:r>
            <a:r>
              <a:rPr lang="zh-CN" altLang="en-US" dirty="0">
                <a:latin typeface="华文中宋" panose="02010600040101010101" pitchFamily="2" charset="-122"/>
                <a:ea typeface="华文中宋" panose="02010600040101010101" pitchFamily="2" charset="-122"/>
              </a:rPr>
              <a:t> – (预计运行时间) – (输出量)</a:t>
            </a:r>
          </a:p>
          <a:p>
            <a:pPr marL="1790700" lvl="3" indent="-265113">
              <a:spcBef>
                <a:spcPct val="30000"/>
              </a:spcBef>
              <a:buFontTx/>
              <a:buNone/>
            </a:pPr>
            <a:r>
              <a:rPr lang="zh-CN" altLang="en-US" dirty="0">
                <a:latin typeface="华文中宋" panose="02010600040101010101" pitchFamily="2" charset="-122"/>
                <a:ea typeface="华文中宋" panose="02010600040101010101" pitchFamily="2" charset="-122"/>
              </a:rPr>
              <a:t>特点：即保证照顾短作业，也不致使长作业等待时间过久。</a:t>
            </a:r>
          </a:p>
          <a:p>
            <a:pPr marL="1346200" lvl="2" indent="-354013">
              <a:spcBef>
                <a:spcPct val="30000"/>
              </a:spcBef>
              <a:buFontTx/>
              <a:buNone/>
            </a:pPr>
            <a:r>
              <a:rPr lang="en-US" altLang="zh-CN" dirty="0">
                <a:latin typeface="华文中宋" panose="02010600040101010101" pitchFamily="2" charset="-122"/>
                <a:ea typeface="华文中宋" panose="02010600040101010101" pitchFamily="2" charset="-122"/>
              </a:rPr>
              <a:t>5</a:t>
            </a:r>
            <a:r>
              <a:rPr lang="zh-CN" altLang="en-US" dirty="0">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分时和优先级相结合的算法</a:t>
            </a:r>
          </a:p>
          <a:p>
            <a:pPr marL="1790700" lvl="3" indent="-265113">
              <a:spcBef>
                <a:spcPct val="30000"/>
              </a:spcBef>
            </a:pPr>
            <a:r>
              <a:rPr lang="zh-CN" altLang="en-US" dirty="0">
                <a:latin typeface="华文中宋" panose="02010600040101010101" pitchFamily="2" charset="-122"/>
                <a:ea typeface="华文中宋" panose="02010600040101010101" pitchFamily="2" charset="-122"/>
              </a:rPr>
              <a:t>主要用于分时操作系统中。参见</a:t>
            </a:r>
            <a:r>
              <a:rPr lang="en-US" altLang="zh-CN" dirty="0">
                <a:latin typeface="华文中宋" panose="02010600040101010101" pitchFamily="2" charset="-122"/>
                <a:ea typeface="华文中宋" panose="02010600040101010101" pitchFamily="2" charset="-122"/>
              </a:rPr>
              <a:t>P131</a:t>
            </a:r>
            <a:r>
              <a:rPr lang="zh-CN" altLang="en-US" dirty="0">
                <a:latin typeface="华文中宋" panose="02010600040101010101" pitchFamily="2" charset="-122"/>
                <a:ea typeface="华文中宋" panose="02010600040101010101" pitchFamily="2" charset="-122"/>
              </a:rPr>
              <a:t>，自学	</a:t>
            </a:r>
          </a:p>
        </p:txBody>
      </p:sp>
      <p:sp>
        <p:nvSpPr>
          <p:cNvPr id="39938" name="灯片编号占位符 5">
            <a:extLst>
              <a:ext uri="{FF2B5EF4-FFF2-40B4-BE49-F238E27FC236}">
                <a16:creationId xmlns:a16="http://schemas.microsoft.com/office/drawing/2014/main" id="{03D3035D-8E65-63A0-8269-81F7D92E2B8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EA278630-528E-4AB8-9AA7-A219F6850DA3}" type="slidenum">
              <a:rPr lang="zh-CN" altLang="en-US" sz="1400" b="0">
                <a:latin typeface="Arial" panose="020B0604020202020204" pitchFamily="34" charset="0"/>
              </a:rPr>
              <a:pPr>
                <a:spcBef>
                  <a:spcPct val="0"/>
                </a:spcBef>
                <a:buFontTx/>
                <a:buNone/>
              </a:pPr>
              <a:t>15</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B54620BC-6AEA-4126-8EA3-CBA43AD27ED4}"/>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273AAF78-1181-7420-3663-C965758D190D}"/>
              </a:ext>
            </a:extLst>
          </p:cNvPr>
          <p:cNvSpPr>
            <a:spLocks noGrp="1" noChangeArrowheads="1"/>
          </p:cNvSpPr>
          <p:nvPr>
            <p:ph type="body" sz="half" idx="1"/>
          </p:nvPr>
        </p:nvSpPr>
        <p:spPr>
          <a:xfrm>
            <a:off x="215900" y="1123132"/>
            <a:ext cx="8820150" cy="1801812"/>
          </a:xfrm>
        </p:spPr>
        <p:txBody>
          <a:bodyPr/>
          <a:lstStyle/>
          <a:p>
            <a:pPr marL="285750" indent="-285750">
              <a:spcBef>
                <a:spcPct val="30000"/>
              </a:spcBef>
            </a:pPr>
            <a:r>
              <a:rPr lang="zh-CN" altLang="en-US" sz="2800" dirty="0">
                <a:latin typeface="华文中宋" panose="02010600040101010101" pitchFamily="2" charset="-122"/>
                <a:ea typeface="华文中宋" panose="02010600040101010101" pitchFamily="2" charset="-122"/>
              </a:rPr>
              <a:t>进程调度</a:t>
            </a:r>
          </a:p>
          <a:p>
            <a:pPr marL="723900" lvl="1" indent="-258763">
              <a:spcBef>
                <a:spcPct val="30000"/>
              </a:spcBef>
            </a:pPr>
            <a:r>
              <a:rPr lang="zh-CN" altLang="en-US" sz="2400" dirty="0">
                <a:solidFill>
                  <a:schemeClr val="tx2"/>
                </a:solidFill>
                <a:latin typeface="华文中宋" panose="02010600040101010101" pitchFamily="2" charset="-122"/>
                <a:ea typeface="华文中宋" panose="02010600040101010101" pitchFamily="2" charset="-122"/>
              </a:rPr>
              <a:t>进程状态的变迁</a:t>
            </a:r>
            <a:r>
              <a:rPr lang="zh-CN" altLang="en-US" sz="2400" dirty="0">
                <a:latin typeface="华文中宋" panose="02010600040101010101" pitchFamily="2" charset="-122"/>
                <a:ea typeface="华文中宋" panose="02010600040101010101" pitchFamily="2" charset="-122"/>
              </a:rPr>
              <a:t>：就绪状态/运行状态/阻塞状态</a:t>
            </a:r>
          </a:p>
          <a:p>
            <a:pPr marL="1079500" lvl="2" indent="-176213">
              <a:spcBef>
                <a:spcPct val="30000"/>
              </a:spcBef>
            </a:pPr>
            <a:r>
              <a:rPr lang="zh-CN" altLang="en-US" sz="2000" dirty="0">
                <a:latin typeface="华文中宋" panose="02010600040101010101" pitchFamily="2" charset="-122"/>
                <a:ea typeface="华文中宋" panose="02010600040101010101" pitchFamily="2" charset="-122"/>
              </a:rPr>
              <a:t>当用户作业由作业调度程序调入内存后，由操作系统为其建立相应的进程</a:t>
            </a:r>
            <a:endParaRPr lang="en-US" altLang="zh-CN" sz="2000" dirty="0">
              <a:latin typeface="华文中宋" panose="02010600040101010101" pitchFamily="2" charset="-122"/>
              <a:ea typeface="华文中宋" panose="02010600040101010101" pitchFamily="2" charset="-122"/>
            </a:endParaRPr>
          </a:p>
        </p:txBody>
      </p:sp>
      <p:sp>
        <p:nvSpPr>
          <p:cNvPr id="40962" name="灯片编号占位符 6">
            <a:extLst>
              <a:ext uri="{FF2B5EF4-FFF2-40B4-BE49-F238E27FC236}">
                <a16:creationId xmlns:a16="http://schemas.microsoft.com/office/drawing/2014/main" id="{5859DA17-4B73-349B-A4B2-196F3A5AEEEE}"/>
              </a:ext>
            </a:extLst>
          </p:cNvPr>
          <p:cNvSpPr>
            <a:spLocks noGrp="1" noChangeArrowheads="1"/>
          </p:cNvSpPr>
          <p:nvPr>
            <p:ph type="sldNum" sz="quarter" idx="12"/>
          </p:nvPr>
        </p:nvSpPr>
        <p:spPr>
          <a:xfrm>
            <a:off x="7131050" y="6621289"/>
            <a:ext cx="1905000" cy="192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A11291BB-E4B7-4ECB-89FA-2FE68505489D}" type="slidenum">
              <a:rPr lang="zh-CN" altLang="en-US" sz="1400" b="0">
                <a:latin typeface="Arial" panose="020B0604020202020204" pitchFamily="34" charset="0"/>
              </a:rPr>
              <a:pPr>
                <a:spcBef>
                  <a:spcPct val="0"/>
                </a:spcBef>
                <a:buFontTx/>
                <a:buNone/>
              </a:pPr>
              <a:t>16</a:t>
            </a:fld>
            <a:endParaRPr lang="en-US" altLang="zh-CN" sz="1400" b="0">
              <a:latin typeface="Times New Roman" panose="02020603050405020304" pitchFamily="18" charset="0"/>
            </a:endParaRPr>
          </a:p>
        </p:txBody>
      </p:sp>
      <p:grpSp>
        <p:nvGrpSpPr>
          <p:cNvPr id="40963" name="Group 17">
            <a:extLst>
              <a:ext uri="{FF2B5EF4-FFF2-40B4-BE49-F238E27FC236}">
                <a16:creationId xmlns:a16="http://schemas.microsoft.com/office/drawing/2014/main" id="{FC82A5C7-E133-5A56-60CA-28C9FC47DA26}"/>
              </a:ext>
            </a:extLst>
          </p:cNvPr>
          <p:cNvGrpSpPr>
            <a:grpSpLocks/>
          </p:cNvGrpSpPr>
          <p:nvPr/>
        </p:nvGrpSpPr>
        <p:grpSpPr bwMode="auto">
          <a:xfrm>
            <a:off x="539750" y="3006551"/>
            <a:ext cx="6408738" cy="3806825"/>
            <a:chOff x="431" y="1797"/>
            <a:chExt cx="4037" cy="2398"/>
          </a:xfrm>
        </p:grpSpPr>
        <p:pic>
          <p:nvPicPr>
            <p:cNvPr id="181263" name="Picture 15" descr="Snap3">
              <a:extLst>
                <a:ext uri="{FF2B5EF4-FFF2-40B4-BE49-F238E27FC236}">
                  <a16:creationId xmlns:a16="http://schemas.microsoft.com/office/drawing/2014/main" id="{9C93735B-4501-2D79-B492-B62B254BCD0D}"/>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431" y="1933"/>
              <a:ext cx="3356" cy="2262"/>
            </a:xfrm>
            <a:prstGeom prst="rect">
              <a:avLst/>
            </a:prstGeom>
            <a:noFill/>
          </p:spPr>
        </p:pic>
        <p:sp>
          <p:nvSpPr>
            <p:cNvPr id="40973" name="AutoShape 5">
              <a:extLst>
                <a:ext uri="{FF2B5EF4-FFF2-40B4-BE49-F238E27FC236}">
                  <a16:creationId xmlns:a16="http://schemas.microsoft.com/office/drawing/2014/main" id="{1E205469-86C2-1F04-BEBE-3F90632D37B3}"/>
                </a:ext>
              </a:extLst>
            </p:cNvPr>
            <p:cNvSpPr>
              <a:spLocks/>
            </p:cNvSpPr>
            <p:nvPr/>
          </p:nvSpPr>
          <p:spPr bwMode="auto">
            <a:xfrm>
              <a:off x="3198" y="1797"/>
              <a:ext cx="1270" cy="338"/>
            </a:xfrm>
            <a:prstGeom prst="borderCallout1">
              <a:avLst>
                <a:gd name="adj1" fmla="val 21301"/>
                <a:gd name="adj2" fmla="val -3778"/>
                <a:gd name="adj3" fmla="val 333727"/>
                <a:gd name="adj4" fmla="val -35907"/>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运行出错或</a:t>
              </a:r>
            </a:p>
            <a:p>
              <a:pPr algn="ctr">
                <a:spcBef>
                  <a:spcPct val="0"/>
                </a:spcBef>
                <a:buFontTx/>
                <a:buNone/>
              </a:pPr>
              <a:r>
                <a:rPr lang="zh-CN" altLang="en-US" sz="1600">
                  <a:solidFill>
                    <a:schemeClr val="tx1"/>
                  </a:solidFill>
                  <a:latin typeface="Times New Roman" panose="02020603050405020304" pitchFamily="18" charset="0"/>
                </a:rPr>
                <a:t>等待其它进程的消息</a:t>
              </a:r>
              <a:endParaRPr lang="en-US" altLang="zh-CN" sz="1600">
                <a:solidFill>
                  <a:schemeClr val="tx1"/>
                </a:solidFill>
                <a:latin typeface="Times New Roman" panose="02020603050405020304" pitchFamily="18" charset="0"/>
              </a:endParaRPr>
            </a:p>
          </p:txBody>
        </p:sp>
        <p:sp>
          <p:nvSpPr>
            <p:cNvPr id="40974" name="AutoShape 10">
              <a:extLst>
                <a:ext uri="{FF2B5EF4-FFF2-40B4-BE49-F238E27FC236}">
                  <a16:creationId xmlns:a16="http://schemas.microsoft.com/office/drawing/2014/main" id="{2F153180-B4CB-BA39-1292-AAFC3CAD81C0}"/>
                </a:ext>
              </a:extLst>
            </p:cNvPr>
            <p:cNvSpPr>
              <a:spLocks/>
            </p:cNvSpPr>
            <p:nvPr/>
          </p:nvSpPr>
          <p:spPr bwMode="auto">
            <a:xfrm>
              <a:off x="703" y="1807"/>
              <a:ext cx="985" cy="184"/>
            </a:xfrm>
            <a:prstGeom prst="borderCallout1">
              <a:avLst>
                <a:gd name="adj1" fmla="val 39130"/>
                <a:gd name="adj2" fmla="val 104875"/>
                <a:gd name="adj3" fmla="val 681523"/>
                <a:gd name="adj4" fmla="val 138681"/>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优先级高的进程</a:t>
              </a:r>
              <a:endParaRPr lang="en-US" altLang="zh-CN" sz="1600">
                <a:solidFill>
                  <a:schemeClr val="tx1"/>
                </a:solidFill>
                <a:latin typeface="Times New Roman" panose="02020603050405020304" pitchFamily="18" charset="0"/>
              </a:endParaRPr>
            </a:p>
          </p:txBody>
        </p:sp>
      </p:grpSp>
      <p:sp>
        <p:nvSpPr>
          <p:cNvPr id="181254" name="AutoShape 6">
            <a:extLst>
              <a:ext uri="{FF2B5EF4-FFF2-40B4-BE49-F238E27FC236}">
                <a16:creationId xmlns:a16="http://schemas.microsoft.com/office/drawing/2014/main" id="{031934C9-89B6-BF37-F87D-1491FB1B2103}"/>
              </a:ext>
            </a:extLst>
          </p:cNvPr>
          <p:cNvSpPr>
            <a:spLocks noChangeArrowheads="1"/>
          </p:cNvSpPr>
          <p:nvPr/>
        </p:nvSpPr>
        <p:spPr bwMode="auto">
          <a:xfrm>
            <a:off x="1706563" y="5254451"/>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81255" name="AutoShape 7">
            <a:hlinkHover r:id="" action="ppaction://noaction" highlightClick="1"/>
            <a:extLst>
              <a:ext uri="{FF2B5EF4-FFF2-40B4-BE49-F238E27FC236}">
                <a16:creationId xmlns:a16="http://schemas.microsoft.com/office/drawing/2014/main" id="{EAA20E48-EA2A-7E89-AF7F-D341C25C9AE5}"/>
              </a:ext>
            </a:extLst>
          </p:cNvPr>
          <p:cNvSpPr>
            <a:spLocks noChangeArrowheads="1"/>
          </p:cNvSpPr>
          <p:nvPr/>
        </p:nvSpPr>
        <p:spPr bwMode="auto">
          <a:xfrm>
            <a:off x="6443663" y="3439939"/>
            <a:ext cx="2700337" cy="1641475"/>
          </a:xfrm>
          <a:prstGeom prst="cloudCallout">
            <a:avLst>
              <a:gd name="adj1" fmla="val -72986"/>
              <a:gd name="adj2" fmla="val 32690"/>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进程最开始所处的状态。此时必须获得除</a:t>
            </a:r>
            <a:r>
              <a:rPr lang="en-US" altLang="zh-CN"/>
              <a:t>CPU</a:t>
            </a:r>
            <a:r>
              <a:rPr lang="zh-CN" altLang="en-US"/>
              <a:t>以外的所有资源。就绪就是等待获得</a:t>
            </a:r>
            <a:r>
              <a:rPr lang="en-US" altLang="zh-CN"/>
              <a:t>CPU</a:t>
            </a:r>
            <a:r>
              <a:rPr lang="zh-CN" altLang="en-US"/>
              <a:t>的状态。</a:t>
            </a:r>
            <a:endParaRPr lang="en-US" altLang="zh-CN"/>
          </a:p>
        </p:txBody>
      </p:sp>
      <p:sp>
        <p:nvSpPr>
          <p:cNvPr id="181256" name="AutoShape 8">
            <a:extLst>
              <a:ext uri="{FF2B5EF4-FFF2-40B4-BE49-F238E27FC236}">
                <a16:creationId xmlns:a16="http://schemas.microsoft.com/office/drawing/2014/main" id="{AE5AB00B-D550-CCFD-9DB2-AA09E2E819A5}"/>
              </a:ext>
            </a:extLst>
          </p:cNvPr>
          <p:cNvSpPr>
            <a:spLocks noChangeArrowheads="1"/>
          </p:cNvSpPr>
          <p:nvPr/>
        </p:nvSpPr>
        <p:spPr bwMode="auto">
          <a:xfrm>
            <a:off x="3376613" y="3886026"/>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81257" name="AutoShape 9">
            <a:hlinkHover r:id="" action="ppaction://noaction" highlightClick="1"/>
            <a:extLst>
              <a:ext uri="{FF2B5EF4-FFF2-40B4-BE49-F238E27FC236}">
                <a16:creationId xmlns:a16="http://schemas.microsoft.com/office/drawing/2014/main" id="{CF601574-C99A-E09E-C359-1749A02AC935}"/>
              </a:ext>
            </a:extLst>
          </p:cNvPr>
          <p:cNvSpPr>
            <a:spLocks noChangeArrowheads="1"/>
          </p:cNvSpPr>
          <p:nvPr/>
        </p:nvSpPr>
        <p:spPr bwMode="auto">
          <a:xfrm>
            <a:off x="6516688" y="3533601"/>
            <a:ext cx="2627312" cy="1316038"/>
          </a:xfrm>
          <a:prstGeom prst="cloudCallout">
            <a:avLst>
              <a:gd name="adj1" fmla="val -70421"/>
              <a:gd name="adj2" fmla="val -15861"/>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处于就绪状态的进程被调度程序选中，并分配了</a:t>
            </a:r>
            <a:r>
              <a:rPr lang="en-US" altLang="zh-CN"/>
              <a:t>CPU</a:t>
            </a:r>
            <a:r>
              <a:rPr lang="zh-CN" altLang="en-US"/>
              <a:t>，则进入运行状态。</a:t>
            </a:r>
            <a:endParaRPr lang="en-US" altLang="zh-CN"/>
          </a:p>
        </p:txBody>
      </p:sp>
      <p:sp>
        <p:nvSpPr>
          <p:cNvPr id="181259" name="AutoShape 11">
            <a:extLst>
              <a:ext uri="{FF2B5EF4-FFF2-40B4-BE49-F238E27FC236}">
                <a16:creationId xmlns:a16="http://schemas.microsoft.com/office/drawing/2014/main" id="{2C3147FA-E415-9358-BC09-ECD46D49549D}"/>
              </a:ext>
            </a:extLst>
          </p:cNvPr>
          <p:cNvSpPr>
            <a:spLocks noChangeArrowheads="1"/>
          </p:cNvSpPr>
          <p:nvPr/>
        </p:nvSpPr>
        <p:spPr bwMode="auto">
          <a:xfrm>
            <a:off x="4773613" y="5513214"/>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81260" name="AutoShape 12">
            <a:hlinkHover r:id="" action="ppaction://noaction" highlightClick="1"/>
            <a:extLst>
              <a:ext uri="{FF2B5EF4-FFF2-40B4-BE49-F238E27FC236}">
                <a16:creationId xmlns:a16="http://schemas.microsoft.com/office/drawing/2014/main" id="{74552BE8-FFBE-A70F-9A49-75F2565F3241}"/>
              </a:ext>
            </a:extLst>
          </p:cNvPr>
          <p:cNvSpPr>
            <a:spLocks noChangeArrowheads="1"/>
          </p:cNvSpPr>
          <p:nvPr/>
        </p:nvSpPr>
        <p:spPr bwMode="auto">
          <a:xfrm>
            <a:off x="6516688" y="3871739"/>
            <a:ext cx="2627312" cy="665162"/>
          </a:xfrm>
          <a:prstGeom prst="cloudCallout">
            <a:avLst>
              <a:gd name="adj1" fmla="val -61056"/>
              <a:gd name="adj2" fmla="val 122556"/>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此时即使分配</a:t>
            </a:r>
            <a:r>
              <a:rPr lang="en-US" altLang="zh-CN"/>
              <a:t>CPU</a:t>
            </a:r>
            <a:r>
              <a:rPr lang="zh-CN" altLang="en-US"/>
              <a:t>也无法运行</a:t>
            </a:r>
            <a:endParaRPr lang="en-US" altLang="zh-CN"/>
          </a:p>
        </p:txBody>
      </p:sp>
      <p:sp>
        <p:nvSpPr>
          <p:cNvPr id="15" name="Rectangle 2">
            <a:extLst>
              <a:ext uri="{FF2B5EF4-FFF2-40B4-BE49-F238E27FC236}">
                <a16:creationId xmlns:a16="http://schemas.microsoft.com/office/drawing/2014/main" id="{52086C72-A7CF-4765-8E39-35D4A24FFF04}"/>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advClick="0"/>
  <p:timing>
    <p:tnLst>
      <p:par>
        <p:cTn id="1" dur="indefinite" restart="never" nodeType="tmRoot">
          <p:childTnLst>
            <p:seq concurrent="1" nextAc="seek">
              <p:cTn id="2" restart="whenNotActive" fill="hold" evtFilter="cancelBubble" nodeType="interactiveSeq">
                <p:stCondLst>
                  <p:cond evt="onClick" delay="0">
                    <p:tgtEl>
                      <p:spTgt spid="181254"/>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81255"/>
                                        </p:tgtEl>
                                        <p:attrNameLst>
                                          <p:attrName>style.visibility</p:attrName>
                                        </p:attrNameLst>
                                      </p:cBhvr>
                                      <p:to>
                                        <p:strVal val="visible"/>
                                      </p:to>
                                    </p:set>
                                    <p:anim calcmode="lin" valueType="num">
                                      <p:cBhvr>
                                        <p:cTn id="7" dur="500" fill="hold"/>
                                        <p:tgtEl>
                                          <p:spTgt spid="181255"/>
                                        </p:tgtEl>
                                        <p:attrNameLst>
                                          <p:attrName>ppt_w</p:attrName>
                                        </p:attrNameLst>
                                      </p:cBhvr>
                                      <p:tavLst>
                                        <p:tav tm="0">
                                          <p:val>
                                            <p:fltVal val="0"/>
                                          </p:val>
                                        </p:tav>
                                        <p:tav tm="100000">
                                          <p:val>
                                            <p:strVal val="#ppt_w"/>
                                          </p:val>
                                        </p:tav>
                                      </p:tavLst>
                                    </p:anim>
                                    <p:anim calcmode="lin" valueType="num">
                                      <p:cBhvr>
                                        <p:cTn id="8" dur="500" fill="hold"/>
                                        <p:tgtEl>
                                          <p:spTgt spid="181255"/>
                                        </p:tgtEl>
                                        <p:attrNameLst>
                                          <p:attrName>ppt_h</p:attrName>
                                        </p:attrNameLst>
                                      </p:cBhvr>
                                      <p:tavLst>
                                        <p:tav tm="0">
                                          <p:val>
                                            <p:fltVal val="0"/>
                                          </p:val>
                                        </p:tav>
                                        <p:tav tm="100000">
                                          <p:val>
                                            <p:strVal val="#ppt_h"/>
                                          </p:val>
                                        </p:tav>
                                      </p:tavLst>
                                    </p:anim>
                                    <p:animEffect transition="in" filter="fade">
                                      <p:cBhvr>
                                        <p:cTn id="9" dur="500"/>
                                        <p:tgtEl>
                                          <p:spTgt spid="181255"/>
                                        </p:tgtEl>
                                      </p:cBhvr>
                                    </p:animEffect>
                                  </p:childTnLst>
                                  <p:subTnLst>
                                    <p:set>
                                      <p:cBhvr override="childStyle">
                                        <p:cTn dur="1" fill="hold" display="0" masterRel="nextClick" afterEffect="1"/>
                                        <p:tgtEl>
                                          <p:spTgt spid="181255"/>
                                        </p:tgtEl>
                                        <p:attrNameLst>
                                          <p:attrName>style.visibility</p:attrName>
                                        </p:attrNameLst>
                                      </p:cBhvr>
                                      <p:to>
                                        <p:strVal val="hidden"/>
                                      </p:to>
                                    </p:set>
                                  </p:subTnLst>
                                </p:cTn>
                              </p:par>
                            </p:childTnLst>
                          </p:cTn>
                        </p:par>
                      </p:childTnLst>
                    </p:cTn>
                  </p:par>
                </p:childTnLst>
              </p:cTn>
              <p:nextCondLst>
                <p:cond evt="onClick" delay="0">
                  <p:tgtEl>
                    <p:spTgt spid="181254"/>
                  </p:tgtEl>
                </p:cond>
              </p:nextCondLst>
            </p:seq>
            <p:seq concurrent="1" nextAc="seek">
              <p:cTn id="10" restart="whenNotActive" fill="hold" evtFilter="cancelBubble" nodeType="interactiveSeq">
                <p:stCondLst>
                  <p:cond evt="onClick" delay="0">
                    <p:tgtEl>
                      <p:spTgt spid="181256"/>
                    </p:tgtEl>
                  </p:cond>
                </p:stCondLst>
                <p:endSync evt="end" delay="0">
                  <p:rtn val="all"/>
                </p:endSync>
                <p:childTnLst>
                  <p:par>
                    <p:cTn id="11" fill="hold" nodeType="clickPar">
                      <p:stCondLst>
                        <p:cond delay="0"/>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181257"/>
                                        </p:tgtEl>
                                        <p:attrNameLst>
                                          <p:attrName>style.visibility</p:attrName>
                                        </p:attrNameLst>
                                      </p:cBhvr>
                                      <p:to>
                                        <p:strVal val="visible"/>
                                      </p:to>
                                    </p:set>
                                    <p:anim calcmode="lin" valueType="num">
                                      <p:cBhvr>
                                        <p:cTn id="15" dur="500" fill="hold"/>
                                        <p:tgtEl>
                                          <p:spTgt spid="181257"/>
                                        </p:tgtEl>
                                        <p:attrNameLst>
                                          <p:attrName>ppt_w</p:attrName>
                                        </p:attrNameLst>
                                      </p:cBhvr>
                                      <p:tavLst>
                                        <p:tav tm="0">
                                          <p:val>
                                            <p:fltVal val="0"/>
                                          </p:val>
                                        </p:tav>
                                        <p:tav tm="100000">
                                          <p:val>
                                            <p:strVal val="#ppt_w"/>
                                          </p:val>
                                        </p:tav>
                                      </p:tavLst>
                                    </p:anim>
                                    <p:anim calcmode="lin" valueType="num">
                                      <p:cBhvr>
                                        <p:cTn id="16" dur="500" fill="hold"/>
                                        <p:tgtEl>
                                          <p:spTgt spid="181257"/>
                                        </p:tgtEl>
                                        <p:attrNameLst>
                                          <p:attrName>ppt_h</p:attrName>
                                        </p:attrNameLst>
                                      </p:cBhvr>
                                      <p:tavLst>
                                        <p:tav tm="0">
                                          <p:val>
                                            <p:fltVal val="0"/>
                                          </p:val>
                                        </p:tav>
                                        <p:tav tm="100000">
                                          <p:val>
                                            <p:strVal val="#ppt_h"/>
                                          </p:val>
                                        </p:tav>
                                      </p:tavLst>
                                    </p:anim>
                                    <p:animEffect transition="in" filter="fade">
                                      <p:cBhvr>
                                        <p:cTn id="17" dur="500"/>
                                        <p:tgtEl>
                                          <p:spTgt spid="181257"/>
                                        </p:tgtEl>
                                      </p:cBhvr>
                                    </p:animEffect>
                                  </p:childTnLst>
                                  <p:subTnLst>
                                    <p:set>
                                      <p:cBhvr override="childStyle">
                                        <p:cTn dur="1" fill="hold" display="0" masterRel="nextClick" afterEffect="1"/>
                                        <p:tgtEl>
                                          <p:spTgt spid="181257"/>
                                        </p:tgtEl>
                                        <p:attrNameLst>
                                          <p:attrName>style.visibility</p:attrName>
                                        </p:attrNameLst>
                                      </p:cBhvr>
                                      <p:to>
                                        <p:strVal val="hidden"/>
                                      </p:to>
                                    </p:set>
                                  </p:subTnLst>
                                </p:cTn>
                              </p:par>
                            </p:childTnLst>
                          </p:cTn>
                        </p:par>
                      </p:childTnLst>
                    </p:cTn>
                  </p:par>
                </p:childTnLst>
              </p:cTn>
              <p:nextCondLst>
                <p:cond evt="onClick" delay="0">
                  <p:tgtEl>
                    <p:spTgt spid="181256"/>
                  </p:tgtEl>
                </p:cond>
              </p:nextCondLst>
            </p:seq>
            <p:seq concurrent="1" nextAc="seek">
              <p:cTn id="18" restart="whenNotActive" fill="hold" evtFilter="cancelBubble" nodeType="interactiveSeq">
                <p:stCondLst>
                  <p:cond evt="onClick" delay="0">
                    <p:tgtEl>
                      <p:spTgt spid="181259"/>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181260"/>
                                        </p:tgtEl>
                                        <p:attrNameLst>
                                          <p:attrName>style.visibility</p:attrName>
                                        </p:attrNameLst>
                                      </p:cBhvr>
                                      <p:to>
                                        <p:strVal val="visible"/>
                                      </p:to>
                                    </p:set>
                                    <p:anim calcmode="lin" valueType="num">
                                      <p:cBhvr>
                                        <p:cTn id="23" dur="500" fill="hold"/>
                                        <p:tgtEl>
                                          <p:spTgt spid="181260"/>
                                        </p:tgtEl>
                                        <p:attrNameLst>
                                          <p:attrName>ppt_w</p:attrName>
                                        </p:attrNameLst>
                                      </p:cBhvr>
                                      <p:tavLst>
                                        <p:tav tm="0">
                                          <p:val>
                                            <p:fltVal val="0"/>
                                          </p:val>
                                        </p:tav>
                                        <p:tav tm="100000">
                                          <p:val>
                                            <p:strVal val="#ppt_w"/>
                                          </p:val>
                                        </p:tav>
                                      </p:tavLst>
                                    </p:anim>
                                    <p:anim calcmode="lin" valueType="num">
                                      <p:cBhvr>
                                        <p:cTn id="24" dur="500" fill="hold"/>
                                        <p:tgtEl>
                                          <p:spTgt spid="181260"/>
                                        </p:tgtEl>
                                        <p:attrNameLst>
                                          <p:attrName>ppt_h</p:attrName>
                                        </p:attrNameLst>
                                      </p:cBhvr>
                                      <p:tavLst>
                                        <p:tav tm="0">
                                          <p:val>
                                            <p:fltVal val="0"/>
                                          </p:val>
                                        </p:tav>
                                        <p:tav tm="100000">
                                          <p:val>
                                            <p:strVal val="#ppt_h"/>
                                          </p:val>
                                        </p:tav>
                                      </p:tavLst>
                                    </p:anim>
                                    <p:animEffect transition="in" filter="fade">
                                      <p:cBhvr>
                                        <p:cTn id="25" dur="500"/>
                                        <p:tgtEl>
                                          <p:spTgt spid="181260"/>
                                        </p:tgtEl>
                                      </p:cBhvr>
                                    </p:animEffect>
                                  </p:childTnLst>
                                  <p:subTnLst>
                                    <p:set>
                                      <p:cBhvr override="childStyle">
                                        <p:cTn dur="1" fill="hold" display="0" masterRel="nextClick" afterEffect="1"/>
                                        <p:tgtEl>
                                          <p:spTgt spid="181260"/>
                                        </p:tgtEl>
                                        <p:attrNameLst>
                                          <p:attrName>style.visibility</p:attrName>
                                        </p:attrNameLst>
                                      </p:cBhvr>
                                      <p:to>
                                        <p:strVal val="hidden"/>
                                      </p:to>
                                    </p:set>
                                  </p:subTnLst>
                                </p:cTn>
                              </p:par>
                            </p:childTnLst>
                          </p:cTn>
                        </p:par>
                      </p:childTnLst>
                    </p:cTn>
                  </p:par>
                </p:childTnLst>
              </p:cTn>
              <p:nextCondLst>
                <p:cond evt="onClick" delay="0">
                  <p:tgtEl>
                    <p:spTgt spid="181259"/>
                  </p:tgtEl>
                </p:cond>
              </p:nextCondLst>
            </p:seq>
          </p:childTnLst>
        </p:cTn>
      </p:par>
    </p:tnLst>
    <p:bldLst>
      <p:bldP spid="181255" grpId="0" animBg="1" autoUpdateAnimBg="0"/>
      <p:bldP spid="181257" grpId="0" animBg="1" autoUpdateAnimBg="0"/>
      <p:bldP spid="181260"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a:extLst>
              <a:ext uri="{FF2B5EF4-FFF2-40B4-BE49-F238E27FC236}">
                <a16:creationId xmlns:a16="http://schemas.microsoft.com/office/drawing/2014/main" id="{353206CF-B491-B27E-FFCE-27A3F75FCAB1}"/>
              </a:ext>
            </a:extLst>
          </p:cNvPr>
          <p:cNvSpPr>
            <a:spLocks noGrp="1" noChangeArrowheads="1"/>
          </p:cNvSpPr>
          <p:nvPr>
            <p:ph type="body" sz="half" idx="1"/>
          </p:nvPr>
        </p:nvSpPr>
        <p:spPr>
          <a:xfrm>
            <a:off x="34925" y="1126232"/>
            <a:ext cx="9109075" cy="2590800"/>
          </a:xfrm>
        </p:spPr>
        <p:txBody>
          <a:bodyPr/>
          <a:lstStyle/>
          <a:p>
            <a:pPr marL="285750" indent="-285750">
              <a:lnSpc>
                <a:spcPct val="90000"/>
              </a:lnSpc>
            </a:pPr>
            <a:r>
              <a:rPr lang="zh-CN" altLang="en-US" sz="2400" dirty="0">
                <a:latin typeface="华文中宋" panose="02010600040101010101" pitchFamily="2" charset="-122"/>
                <a:ea typeface="华文中宋" panose="02010600040101010101" pitchFamily="2" charset="-122"/>
              </a:rPr>
              <a:t>进程调度</a:t>
            </a:r>
          </a:p>
          <a:p>
            <a:pPr marL="723900" lvl="1" indent="-258763">
              <a:lnSpc>
                <a:spcPct val="90000"/>
              </a:lnSpc>
            </a:pPr>
            <a:r>
              <a:rPr lang="zh-CN" altLang="en-US" sz="2000" dirty="0">
                <a:solidFill>
                  <a:schemeClr val="tx2"/>
                </a:solidFill>
                <a:latin typeface="华文中宋" panose="02010600040101010101" pitchFamily="2" charset="-122"/>
                <a:ea typeface="华文中宋" panose="02010600040101010101" pitchFamily="2" charset="-122"/>
              </a:rPr>
              <a:t>进程控制块</a:t>
            </a:r>
            <a:r>
              <a:rPr lang="zh-CN" altLang="en-US" sz="2000" dirty="0">
                <a:latin typeface="华文中宋" panose="02010600040101010101" pitchFamily="2" charset="-122"/>
                <a:ea typeface="华文中宋" panose="02010600040101010101" pitchFamily="2" charset="-122"/>
              </a:rPr>
              <a:t>（</a:t>
            </a:r>
            <a:r>
              <a:rPr lang="en-US" altLang="zh-CN" sz="2000" dirty="0">
                <a:latin typeface="华文中宋" panose="02010600040101010101" pitchFamily="2" charset="-122"/>
                <a:ea typeface="华文中宋" panose="02010600040101010101" pitchFamily="2" charset="-122"/>
              </a:rPr>
              <a:t>PCB</a:t>
            </a:r>
            <a:r>
              <a:rPr lang="zh-CN" altLang="en-US" sz="2000" dirty="0">
                <a:latin typeface="华文中宋" panose="02010600040101010101" pitchFamily="2" charset="-122"/>
                <a:ea typeface="华文中宋" panose="02010600040101010101" pitchFamily="2" charset="-122"/>
              </a:rPr>
              <a:t>）</a:t>
            </a:r>
            <a:endParaRPr lang="en-US" altLang="zh-CN" sz="2000" dirty="0">
              <a:latin typeface="华文中宋" panose="02010600040101010101" pitchFamily="2" charset="-122"/>
              <a:ea typeface="华文中宋" panose="02010600040101010101" pitchFamily="2" charset="-122"/>
            </a:endParaRPr>
          </a:p>
          <a:p>
            <a:pPr marL="1079500" lvl="2" indent="-176213">
              <a:lnSpc>
                <a:spcPct val="90000"/>
              </a:lnSpc>
            </a:pPr>
            <a:r>
              <a:rPr lang="zh-CN" altLang="en-US" sz="1800" dirty="0">
                <a:latin typeface="华文中宋" panose="02010600040101010101" pitchFamily="2" charset="-122"/>
                <a:ea typeface="华文中宋" panose="02010600040101010101" pitchFamily="2" charset="-122"/>
              </a:rPr>
              <a:t>用以标记进程的存在、记录进程的有关信息、标明进程的状态、以及资源的占用情况</a:t>
            </a:r>
          </a:p>
          <a:p>
            <a:pPr marL="1079500" lvl="2" indent="-176213">
              <a:lnSpc>
                <a:spcPct val="90000"/>
              </a:lnSpc>
            </a:pPr>
            <a:r>
              <a:rPr lang="zh-CN" altLang="en-US" sz="1800" dirty="0">
                <a:latin typeface="华文中宋" panose="02010600040101010101" pitchFamily="2" charset="-122"/>
                <a:ea typeface="华文中宋" panose="02010600040101010101" pitchFamily="2" charset="-122"/>
              </a:rPr>
              <a:t>当作业调入内存、形成进程时，由</a:t>
            </a:r>
            <a:r>
              <a:rPr lang="en-US" altLang="zh-CN" sz="1800" dirty="0">
                <a:latin typeface="华文中宋" panose="02010600040101010101" pitchFamily="2" charset="-122"/>
                <a:ea typeface="华文中宋" panose="02010600040101010101" pitchFamily="2" charset="-122"/>
              </a:rPr>
              <a:t>OS</a:t>
            </a:r>
            <a:r>
              <a:rPr lang="zh-CN" altLang="en-US" sz="1800" dirty="0">
                <a:latin typeface="华文中宋" panose="02010600040101010101" pitchFamily="2" charset="-122"/>
                <a:ea typeface="华文中宋" panose="02010600040101010101" pitchFamily="2" charset="-122"/>
              </a:rPr>
              <a:t>为其创建。</a:t>
            </a:r>
          </a:p>
          <a:p>
            <a:pPr marL="723900" lvl="1" indent="-258763">
              <a:lnSpc>
                <a:spcPct val="90000"/>
              </a:lnSpc>
            </a:pPr>
            <a:r>
              <a:rPr lang="zh-CN" altLang="en-US" sz="2000" dirty="0">
                <a:solidFill>
                  <a:schemeClr val="tx2"/>
                </a:solidFill>
                <a:latin typeface="华文中宋" panose="02010600040101010101" pitchFamily="2" charset="-122"/>
                <a:ea typeface="华文中宋" panose="02010600040101010101" pitchFamily="2" charset="-122"/>
              </a:rPr>
              <a:t>进程队列</a:t>
            </a:r>
          </a:p>
          <a:p>
            <a:pPr marL="1079500" lvl="2" indent="-176213">
              <a:lnSpc>
                <a:spcPct val="90000"/>
              </a:lnSpc>
            </a:pPr>
            <a:r>
              <a:rPr lang="zh-CN" altLang="en-US" sz="1800" dirty="0">
                <a:latin typeface="华文中宋" panose="02010600040101010101" pitchFamily="2" charset="-122"/>
                <a:ea typeface="华文中宋" panose="02010600040101010101" pitchFamily="2" charset="-122"/>
              </a:rPr>
              <a:t>为了调度方便，具有相同状态的进程，排成一个队列。</a:t>
            </a:r>
          </a:p>
          <a:p>
            <a:pPr marL="1079500" lvl="2" indent="-176213">
              <a:lnSpc>
                <a:spcPct val="90000"/>
              </a:lnSpc>
            </a:pPr>
            <a:r>
              <a:rPr lang="zh-CN" altLang="en-US" sz="1800" dirty="0">
                <a:latin typeface="华文中宋" panose="02010600040101010101" pitchFamily="2" charset="-122"/>
                <a:ea typeface="华文中宋" panose="02010600040101010101" pitchFamily="2" charset="-122"/>
              </a:rPr>
              <a:t>如：就绪队列、等待打印机队列、等待主存队列等</a:t>
            </a:r>
            <a:endParaRPr lang="en-US" altLang="zh-CN" sz="1800" dirty="0">
              <a:latin typeface="华文中宋" panose="02010600040101010101" pitchFamily="2" charset="-122"/>
              <a:ea typeface="华文中宋" panose="02010600040101010101" pitchFamily="2" charset="-122"/>
            </a:endParaRPr>
          </a:p>
        </p:txBody>
      </p:sp>
      <p:sp>
        <p:nvSpPr>
          <p:cNvPr id="43010" name="灯片编号占位符 6">
            <a:extLst>
              <a:ext uri="{FF2B5EF4-FFF2-40B4-BE49-F238E27FC236}">
                <a16:creationId xmlns:a16="http://schemas.microsoft.com/office/drawing/2014/main" id="{9FBA93D7-46EC-047B-55D5-612DD1CD0F3F}"/>
              </a:ext>
            </a:extLst>
          </p:cNvPr>
          <p:cNvSpPr>
            <a:spLocks noGrp="1" noChangeArrowheads="1"/>
          </p:cNvSpPr>
          <p:nvPr>
            <p:ph type="sldNum" sz="quarter" idx="12"/>
          </p:nvPr>
        </p:nvSpPr>
        <p:spPr>
          <a:xfrm>
            <a:off x="7131050" y="6621289"/>
            <a:ext cx="1905000" cy="1920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D42D40A4-17E1-455E-93D9-332B8D64943F}" type="slidenum">
              <a:rPr lang="zh-CN" altLang="en-US" sz="1400" b="0">
                <a:latin typeface="Arial" panose="020B0604020202020204" pitchFamily="34" charset="0"/>
              </a:rPr>
              <a:pPr>
                <a:spcBef>
                  <a:spcPct val="0"/>
                </a:spcBef>
                <a:buFontTx/>
                <a:buNone/>
              </a:pPr>
              <a:t>17</a:t>
            </a:fld>
            <a:endParaRPr lang="en-US" altLang="zh-CN" sz="1400" b="0">
              <a:latin typeface="Times New Roman" panose="02020603050405020304" pitchFamily="18" charset="0"/>
            </a:endParaRPr>
          </a:p>
        </p:txBody>
      </p:sp>
      <p:grpSp>
        <p:nvGrpSpPr>
          <p:cNvPr id="43012" name="Group 32">
            <a:extLst>
              <a:ext uri="{FF2B5EF4-FFF2-40B4-BE49-F238E27FC236}">
                <a16:creationId xmlns:a16="http://schemas.microsoft.com/office/drawing/2014/main" id="{95752673-AEC5-5C9A-1912-61B58A80578F}"/>
              </a:ext>
            </a:extLst>
          </p:cNvPr>
          <p:cNvGrpSpPr>
            <a:grpSpLocks/>
          </p:cNvGrpSpPr>
          <p:nvPr/>
        </p:nvGrpSpPr>
        <p:grpSpPr bwMode="auto">
          <a:xfrm>
            <a:off x="4737100" y="5560839"/>
            <a:ext cx="4083050" cy="838200"/>
            <a:chOff x="2802" y="2831"/>
            <a:chExt cx="2572" cy="528"/>
          </a:xfrm>
        </p:grpSpPr>
        <p:sp>
          <p:nvSpPr>
            <p:cNvPr id="43021" name="Rectangle 19">
              <a:extLst>
                <a:ext uri="{FF2B5EF4-FFF2-40B4-BE49-F238E27FC236}">
                  <a16:creationId xmlns:a16="http://schemas.microsoft.com/office/drawing/2014/main" id="{38491D77-FF5D-C49F-F34F-F41EC1233ED3}"/>
                </a:ext>
              </a:extLst>
            </p:cNvPr>
            <p:cNvSpPr>
              <a:spLocks noChangeArrowheads="1"/>
            </p:cNvSpPr>
            <p:nvPr/>
          </p:nvSpPr>
          <p:spPr bwMode="auto">
            <a:xfrm>
              <a:off x="2838" y="3009"/>
              <a:ext cx="130" cy="20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grpSp>
          <p:nvGrpSpPr>
            <p:cNvPr id="43022" name="Group 23">
              <a:extLst>
                <a:ext uri="{FF2B5EF4-FFF2-40B4-BE49-F238E27FC236}">
                  <a16:creationId xmlns:a16="http://schemas.microsoft.com/office/drawing/2014/main" id="{DFE9823D-AAFB-8377-286A-912EDDFE2A1E}"/>
                </a:ext>
              </a:extLst>
            </p:cNvPr>
            <p:cNvGrpSpPr>
              <a:grpSpLocks/>
            </p:cNvGrpSpPr>
            <p:nvPr/>
          </p:nvGrpSpPr>
          <p:grpSpPr bwMode="auto">
            <a:xfrm>
              <a:off x="3379" y="3006"/>
              <a:ext cx="544" cy="353"/>
              <a:chOff x="3379" y="3006"/>
              <a:chExt cx="544" cy="353"/>
            </a:xfrm>
          </p:grpSpPr>
          <p:sp>
            <p:nvSpPr>
              <p:cNvPr id="43031" name="Rectangle 20">
                <a:extLst>
                  <a:ext uri="{FF2B5EF4-FFF2-40B4-BE49-F238E27FC236}">
                    <a16:creationId xmlns:a16="http://schemas.microsoft.com/office/drawing/2014/main" id="{C23AA275-D734-191D-15CF-99A16025D8E8}"/>
                  </a:ext>
                </a:extLst>
              </p:cNvPr>
              <p:cNvSpPr>
                <a:spLocks noChangeArrowheads="1"/>
              </p:cNvSpPr>
              <p:nvPr/>
            </p:nvSpPr>
            <p:spPr bwMode="auto">
              <a:xfrm>
                <a:off x="3379" y="3006"/>
                <a:ext cx="544" cy="353"/>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600">
                    <a:solidFill>
                      <a:schemeClr val="tx1"/>
                    </a:solidFill>
                    <a:latin typeface="Times New Roman" panose="02020603050405020304" pitchFamily="18" charset="0"/>
                  </a:rPr>
                  <a:t>PCB1</a:t>
                </a:r>
              </a:p>
              <a:p>
                <a:pPr algn="ctr">
                  <a:spcBef>
                    <a:spcPct val="0"/>
                  </a:spcBef>
                  <a:buFontTx/>
                  <a:buNone/>
                </a:pPr>
                <a:endParaRPr lang="en-US" altLang="zh-CN" sz="1600">
                  <a:solidFill>
                    <a:schemeClr val="tx1"/>
                  </a:solidFill>
                  <a:latin typeface="Times New Roman" panose="02020603050405020304" pitchFamily="18" charset="0"/>
                </a:endParaRPr>
              </a:p>
            </p:txBody>
          </p:sp>
          <p:sp>
            <p:nvSpPr>
              <p:cNvPr id="43032" name="Line 22">
                <a:extLst>
                  <a:ext uri="{FF2B5EF4-FFF2-40B4-BE49-F238E27FC236}">
                    <a16:creationId xmlns:a16="http://schemas.microsoft.com/office/drawing/2014/main" id="{5FF9A1EB-7DE6-11E8-5F9F-E64A3C78C605}"/>
                  </a:ext>
                </a:extLst>
              </p:cNvPr>
              <p:cNvSpPr>
                <a:spLocks noChangeShapeType="1"/>
              </p:cNvSpPr>
              <p:nvPr/>
            </p:nvSpPr>
            <p:spPr bwMode="auto">
              <a:xfrm>
                <a:off x="3379" y="3227"/>
                <a:ext cx="54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3023" name="Group 24">
              <a:extLst>
                <a:ext uri="{FF2B5EF4-FFF2-40B4-BE49-F238E27FC236}">
                  <a16:creationId xmlns:a16="http://schemas.microsoft.com/office/drawing/2014/main" id="{491420E2-56D7-ACE0-0F91-CFC1C0E83341}"/>
                </a:ext>
              </a:extLst>
            </p:cNvPr>
            <p:cNvGrpSpPr>
              <a:grpSpLocks/>
            </p:cNvGrpSpPr>
            <p:nvPr/>
          </p:nvGrpSpPr>
          <p:grpSpPr bwMode="auto">
            <a:xfrm>
              <a:off x="4265" y="2992"/>
              <a:ext cx="544" cy="353"/>
              <a:chOff x="3379" y="3006"/>
              <a:chExt cx="544" cy="353"/>
            </a:xfrm>
          </p:grpSpPr>
          <p:sp>
            <p:nvSpPr>
              <p:cNvPr id="43029" name="Rectangle 25">
                <a:extLst>
                  <a:ext uri="{FF2B5EF4-FFF2-40B4-BE49-F238E27FC236}">
                    <a16:creationId xmlns:a16="http://schemas.microsoft.com/office/drawing/2014/main" id="{36F23484-EB9C-8818-74F4-AF876FD2B911}"/>
                  </a:ext>
                </a:extLst>
              </p:cNvPr>
              <p:cNvSpPr>
                <a:spLocks noChangeArrowheads="1"/>
              </p:cNvSpPr>
              <p:nvPr/>
            </p:nvSpPr>
            <p:spPr bwMode="auto">
              <a:xfrm>
                <a:off x="3379" y="3006"/>
                <a:ext cx="544" cy="353"/>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600">
                    <a:solidFill>
                      <a:schemeClr val="tx1"/>
                    </a:solidFill>
                    <a:latin typeface="Times New Roman" panose="02020603050405020304" pitchFamily="18" charset="0"/>
                  </a:rPr>
                  <a:t>PCB2</a:t>
                </a:r>
              </a:p>
              <a:p>
                <a:pPr algn="ctr">
                  <a:spcBef>
                    <a:spcPct val="0"/>
                  </a:spcBef>
                  <a:buFontTx/>
                  <a:buNone/>
                </a:pPr>
                <a:endParaRPr lang="en-US" altLang="zh-CN" sz="1600">
                  <a:solidFill>
                    <a:schemeClr val="tx1"/>
                  </a:solidFill>
                  <a:latin typeface="Times New Roman" panose="02020603050405020304" pitchFamily="18" charset="0"/>
                </a:endParaRPr>
              </a:p>
            </p:txBody>
          </p:sp>
          <p:sp>
            <p:nvSpPr>
              <p:cNvPr id="43030" name="Line 26">
                <a:extLst>
                  <a:ext uri="{FF2B5EF4-FFF2-40B4-BE49-F238E27FC236}">
                    <a16:creationId xmlns:a16="http://schemas.microsoft.com/office/drawing/2014/main" id="{CCB8DFB1-5F9D-A54E-ADFB-58F366426337}"/>
                  </a:ext>
                </a:extLst>
              </p:cNvPr>
              <p:cNvSpPr>
                <a:spLocks noChangeShapeType="1"/>
              </p:cNvSpPr>
              <p:nvPr/>
            </p:nvSpPr>
            <p:spPr bwMode="auto">
              <a:xfrm>
                <a:off x="3379" y="3227"/>
                <a:ext cx="544" cy="0"/>
              </a:xfrm>
              <a:prstGeom prst="line">
                <a:avLst/>
              </a:prstGeom>
              <a:noFill/>
              <a:ln w="25400">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sp>
          <p:nvSpPr>
            <p:cNvPr id="43024" name="Line 27">
              <a:extLst>
                <a:ext uri="{FF2B5EF4-FFF2-40B4-BE49-F238E27FC236}">
                  <a16:creationId xmlns:a16="http://schemas.microsoft.com/office/drawing/2014/main" id="{E32C7D72-05A7-C06C-7BD4-53687D92D51F}"/>
                </a:ext>
              </a:extLst>
            </p:cNvPr>
            <p:cNvSpPr>
              <a:spLocks noChangeShapeType="1"/>
            </p:cNvSpPr>
            <p:nvPr/>
          </p:nvSpPr>
          <p:spPr bwMode="auto">
            <a:xfrm>
              <a:off x="2925" y="3113"/>
              <a:ext cx="454" cy="0"/>
            </a:xfrm>
            <a:prstGeom prst="line">
              <a:avLst/>
            </a:prstGeom>
            <a:noFill/>
            <a:ln w="25400">
              <a:solidFill>
                <a:schemeClr val="tx2"/>
              </a:solidFill>
              <a:round/>
              <a:headEnd type="oval" w="med" len="med"/>
              <a:tailEnd type="triangle" w="med" len="me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3025" name="Freeform 28">
              <a:extLst>
                <a:ext uri="{FF2B5EF4-FFF2-40B4-BE49-F238E27FC236}">
                  <a16:creationId xmlns:a16="http://schemas.microsoft.com/office/drawing/2014/main" id="{1432BB0E-A9EC-5890-439B-589D67EB6411}"/>
                </a:ext>
              </a:extLst>
            </p:cNvPr>
            <p:cNvSpPr>
              <a:spLocks/>
            </p:cNvSpPr>
            <p:nvPr/>
          </p:nvSpPr>
          <p:spPr bwMode="auto">
            <a:xfrm>
              <a:off x="3651" y="3113"/>
              <a:ext cx="635" cy="208"/>
            </a:xfrm>
            <a:custGeom>
              <a:avLst/>
              <a:gdLst>
                <a:gd name="T0" fmla="*/ 0 w 635"/>
                <a:gd name="T1" fmla="*/ 632 h 181"/>
                <a:gd name="T2" fmla="*/ 408 w 635"/>
                <a:gd name="T3" fmla="*/ 632 h 181"/>
                <a:gd name="T4" fmla="*/ 408 w 635"/>
                <a:gd name="T5" fmla="*/ 0 h 181"/>
                <a:gd name="T6" fmla="*/ 635 w 635"/>
                <a:gd name="T7" fmla="*/ 0 h 181"/>
                <a:gd name="T8" fmla="*/ 0 60000 65536"/>
                <a:gd name="T9" fmla="*/ 0 60000 65536"/>
                <a:gd name="T10" fmla="*/ 0 60000 65536"/>
                <a:gd name="T11" fmla="*/ 0 60000 65536"/>
                <a:gd name="T12" fmla="*/ 0 w 635"/>
                <a:gd name="T13" fmla="*/ 0 h 181"/>
                <a:gd name="T14" fmla="*/ 635 w 635"/>
                <a:gd name="T15" fmla="*/ 181 h 181"/>
              </a:gdLst>
              <a:ahLst/>
              <a:cxnLst>
                <a:cxn ang="T8">
                  <a:pos x="T0" y="T1"/>
                </a:cxn>
                <a:cxn ang="T9">
                  <a:pos x="T2" y="T3"/>
                </a:cxn>
                <a:cxn ang="T10">
                  <a:pos x="T4" y="T5"/>
                </a:cxn>
                <a:cxn ang="T11">
                  <a:pos x="T6" y="T7"/>
                </a:cxn>
              </a:cxnLst>
              <a:rect l="T12" t="T13" r="T14" b="T15"/>
              <a:pathLst>
                <a:path w="635" h="181">
                  <a:moveTo>
                    <a:pt x="0" y="181"/>
                  </a:moveTo>
                  <a:lnTo>
                    <a:pt x="408" y="181"/>
                  </a:lnTo>
                  <a:lnTo>
                    <a:pt x="408" y="0"/>
                  </a:lnTo>
                  <a:lnTo>
                    <a:pt x="635" y="0"/>
                  </a:lnTo>
                </a:path>
              </a:pathLst>
            </a:custGeom>
            <a:noFill/>
            <a:ln w="25400">
              <a:solidFill>
                <a:schemeClr val="tx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43026" name="Freeform 29">
              <a:extLst>
                <a:ext uri="{FF2B5EF4-FFF2-40B4-BE49-F238E27FC236}">
                  <a16:creationId xmlns:a16="http://schemas.microsoft.com/office/drawing/2014/main" id="{CB033AEA-D3B0-371D-38C7-AFDFC7E6257F}"/>
                </a:ext>
              </a:extLst>
            </p:cNvPr>
            <p:cNvSpPr>
              <a:spLocks/>
            </p:cNvSpPr>
            <p:nvPr/>
          </p:nvSpPr>
          <p:spPr bwMode="auto">
            <a:xfrm>
              <a:off x="4550" y="3113"/>
              <a:ext cx="635" cy="208"/>
            </a:xfrm>
            <a:custGeom>
              <a:avLst/>
              <a:gdLst>
                <a:gd name="T0" fmla="*/ 0 w 635"/>
                <a:gd name="T1" fmla="*/ 632 h 181"/>
                <a:gd name="T2" fmla="*/ 408 w 635"/>
                <a:gd name="T3" fmla="*/ 632 h 181"/>
                <a:gd name="T4" fmla="*/ 408 w 635"/>
                <a:gd name="T5" fmla="*/ 0 h 181"/>
                <a:gd name="T6" fmla="*/ 635 w 635"/>
                <a:gd name="T7" fmla="*/ 0 h 181"/>
                <a:gd name="T8" fmla="*/ 0 60000 65536"/>
                <a:gd name="T9" fmla="*/ 0 60000 65536"/>
                <a:gd name="T10" fmla="*/ 0 60000 65536"/>
                <a:gd name="T11" fmla="*/ 0 60000 65536"/>
                <a:gd name="T12" fmla="*/ 0 w 635"/>
                <a:gd name="T13" fmla="*/ 0 h 181"/>
                <a:gd name="T14" fmla="*/ 635 w 635"/>
                <a:gd name="T15" fmla="*/ 181 h 181"/>
              </a:gdLst>
              <a:ahLst/>
              <a:cxnLst>
                <a:cxn ang="T8">
                  <a:pos x="T0" y="T1"/>
                </a:cxn>
                <a:cxn ang="T9">
                  <a:pos x="T2" y="T3"/>
                </a:cxn>
                <a:cxn ang="T10">
                  <a:pos x="T4" y="T5"/>
                </a:cxn>
                <a:cxn ang="T11">
                  <a:pos x="T6" y="T7"/>
                </a:cxn>
              </a:cxnLst>
              <a:rect l="T12" t="T13" r="T14" b="T15"/>
              <a:pathLst>
                <a:path w="635" h="181">
                  <a:moveTo>
                    <a:pt x="0" y="181"/>
                  </a:moveTo>
                  <a:lnTo>
                    <a:pt x="408" y="181"/>
                  </a:lnTo>
                  <a:lnTo>
                    <a:pt x="408" y="0"/>
                  </a:lnTo>
                  <a:lnTo>
                    <a:pt x="635" y="0"/>
                  </a:lnTo>
                </a:path>
              </a:pathLst>
            </a:custGeom>
            <a:noFill/>
            <a:ln w="25400">
              <a:solidFill>
                <a:schemeClr val="tx2"/>
              </a:solidFill>
              <a:round/>
              <a:headEnd type="oval" w="med" len="me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43027" name="Text Box 30">
              <a:extLst>
                <a:ext uri="{FF2B5EF4-FFF2-40B4-BE49-F238E27FC236}">
                  <a16:creationId xmlns:a16="http://schemas.microsoft.com/office/drawing/2014/main" id="{293F73E9-08BF-61CC-57CB-CAA35F44DDCC}"/>
                </a:ext>
              </a:extLst>
            </p:cNvPr>
            <p:cNvSpPr txBox="1">
              <a:spLocks noChangeArrowheads="1"/>
            </p:cNvSpPr>
            <p:nvPr/>
          </p:nvSpPr>
          <p:spPr bwMode="auto">
            <a:xfrm>
              <a:off x="2802" y="2831"/>
              <a:ext cx="21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90000" tIns="46800" rIns="90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600">
                  <a:solidFill>
                    <a:schemeClr val="tx1"/>
                  </a:solidFill>
                  <a:latin typeface="Times New Roman" panose="02020603050405020304" pitchFamily="18" charset="0"/>
                </a:rPr>
                <a:t>H</a:t>
              </a:r>
            </a:p>
          </p:txBody>
        </p:sp>
        <p:sp>
          <p:nvSpPr>
            <p:cNvPr id="43028" name="Line 31">
              <a:extLst>
                <a:ext uri="{FF2B5EF4-FFF2-40B4-BE49-F238E27FC236}">
                  <a16:creationId xmlns:a16="http://schemas.microsoft.com/office/drawing/2014/main" id="{B485A4AD-943D-2525-F07C-389126799749}"/>
                </a:ext>
              </a:extLst>
            </p:cNvPr>
            <p:cNvSpPr>
              <a:spLocks noChangeShapeType="1"/>
            </p:cNvSpPr>
            <p:nvPr/>
          </p:nvSpPr>
          <p:spPr bwMode="auto">
            <a:xfrm>
              <a:off x="5193" y="3113"/>
              <a:ext cx="181" cy="0"/>
            </a:xfrm>
            <a:prstGeom prst="line">
              <a:avLst/>
            </a:prstGeom>
            <a:noFill/>
            <a:ln w="25400">
              <a:solidFill>
                <a:schemeClr val="tx2"/>
              </a:solidFill>
              <a:prstDash val="dash"/>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grpSp>
      <p:grpSp>
        <p:nvGrpSpPr>
          <p:cNvPr id="43013" name="Group 36">
            <a:extLst>
              <a:ext uri="{FF2B5EF4-FFF2-40B4-BE49-F238E27FC236}">
                <a16:creationId xmlns:a16="http://schemas.microsoft.com/office/drawing/2014/main" id="{D798201C-7AC1-64DC-12B3-963F82FBD7D8}"/>
              </a:ext>
            </a:extLst>
          </p:cNvPr>
          <p:cNvGrpSpPr>
            <a:grpSpLocks/>
          </p:cNvGrpSpPr>
          <p:nvPr/>
        </p:nvGrpSpPr>
        <p:grpSpPr bwMode="auto">
          <a:xfrm>
            <a:off x="839788" y="3735214"/>
            <a:ext cx="6540500" cy="3030537"/>
            <a:chOff x="121" y="2205"/>
            <a:chExt cx="4120" cy="1909"/>
          </a:xfrm>
        </p:grpSpPr>
        <p:pic>
          <p:nvPicPr>
            <p:cNvPr id="129058" name="Picture 34" descr="Snap4">
              <a:extLst>
                <a:ext uri="{FF2B5EF4-FFF2-40B4-BE49-F238E27FC236}">
                  <a16:creationId xmlns:a16="http://schemas.microsoft.com/office/drawing/2014/main" id="{3DA2ED2D-45AC-BE2D-40E8-B93C41F5A85E}"/>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121" y="2205"/>
              <a:ext cx="2305" cy="1909"/>
            </a:xfrm>
            <a:prstGeom prst="rect">
              <a:avLst/>
            </a:prstGeom>
            <a:noFill/>
          </p:spPr>
        </p:pic>
        <p:sp>
          <p:nvSpPr>
            <p:cNvPr id="43016" name="AutoShape 5">
              <a:extLst>
                <a:ext uri="{FF2B5EF4-FFF2-40B4-BE49-F238E27FC236}">
                  <a16:creationId xmlns:a16="http://schemas.microsoft.com/office/drawing/2014/main" id="{0AF06EBA-860F-14D9-EC10-733DF2211E1C}"/>
                </a:ext>
              </a:extLst>
            </p:cNvPr>
            <p:cNvSpPr>
              <a:spLocks/>
            </p:cNvSpPr>
            <p:nvPr/>
          </p:nvSpPr>
          <p:spPr bwMode="auto">
            <a:xfrm>
              <a:off x="2472" y="2237"/>
              <a:ext cx="1134" cy="184"/>
            </a:xfrm>
            <a:prstGeom prst="borderCallout1">
              <a:avLst>
                <a:gd name="adj1" fmla="val 39130"/>
                <a:gd name="adj2" fmla="val -4231"/>
                <a:gd name="adj3" fmla="val 113588"/>
                <a:gd name="adj4" fmla="val -92944"/>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唯一标识一个进程</a:t>
              </a:r>
              <a:endParaRPr lang="en-US" altLang="zh-CN" sz="1600">
                <a:solidFill>
                  <a:schemeClr val="tx1"/>
                </a:solidFill>
                <a:latin typeface="Times New Roman" panose="02020603050405020304" pitchFamily="18" charset="0"/>
              </a:endParaRPr>
            </a:p>
          </p:txBody>
        </p:sp>
        <p:sp>
          <p:nvSpPr>
            <p:cNvPr id="43017" name="AutoShape 15">
              <a:extLst>
                <a:ext uri="{FF2B5EF4-FFF2-40B4-BE49-F238E27FC236}">
                  <a16:creationId xmlns:a16="http://schemas.microsoft.com/office/drawing/2014/main" id="{283CC46D-D55F-2111-291B-6DA9EB964238}"/>
                </a:ext>
              </a:extLst>
            </p:cNvPr>
            <p:cNvSpPr>
              <a:spLocks/>
            </p:cNvSpPr>
            <p:nvPr/>
          </p:nvSpPr>
          <p:spPr bwMode="auto">
            <a:xfrm>
              <a:off x="2472" y="2448"/>
              <a:ext cx="1769" cy="184"/>
            </a:xfrm>
            <a:prstGeom prst="borderCallout1">
              <a:avLst>
                <a:gd name="adj1" fmla="val 43375"/>
                <a:gd name="adj2" fmla="val -2713"/>
                <a:gd name="adj3" fmla="val 145782"/>
                <a:gd name="adj4" fmla="val -59356"/>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表明进程的重要性和优先程度</a:t>
              </a:r>
              <a:endParaRPr lang="en-US" altLang="zh-CN" sz="1600">
                <a:solidFill>
                  <a:schemeClr val="tx1"/>
                </a:solidFill>
                <a:latin typeface="Times New Roman" panose="02020603050405020304" pitchFamily="18" charset="0"/>
              </a:endParaRPr>
            </a:p>
          </p:txBody>
        </p:sp>
        <p:sp>
          <p:nvSpPr>
            <p:cNvPr id="43018" name="AutoShape 16">
              <a:extLst>
                <a:ext uri="{FF2B5EF4-FFF2-40B4-BE49-F238E27FC236}">
                  <a16:creationId xmlns:a16="http://schemas.microsoft.com/office/drawing/2014/main" id="{1170F4B8-ACB7-983D-6DDB-E3E83070118F}"/>
                </a:ext>
              </a:extLst>
            </p:cNvPr>
            <p:cNvSpPr>
              <a:spLocks/>
            </p:cNvSpPr>
            <p:nvPr/>
          </p:nvSpPr>
          <p:spPr bwMode="auto">
            <a:xfrm>
              <a:off x="2472" y="2708"/>
              <a:ext cx="1043" cy="184"/>
            </a:xfrm>
            <a:prstGeom prst="borderCallout1">
              <a:avLst>
                <a:gd name="adj1" fmla="val 39130"/>
                <a:gd name="adj2" fmla="val -4602"/>
                <a:gd name="adj3" fmla="val 127176"/>
                <a:gd name="adj4" fmla="val -99426"/>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dirty="0">
                  <a:solidFill>
                    <a:schemeClr val="tx1"/>
                  </a:solidFill>
                  <a:latin typeface="Times New Roman" panose="02020603050405020304" pitchFamily="18" charset="0"/>
                </a:rPr>
                <a:t>运行</a:t>
              </a:r>
              <a:r>
                <a:rPr lang="en-US" altLang="zh-CN" sz="1600" dirty="0">
                  <a:solidFill>
                    <a:schemeClr val="tx1"/>
                  </a:solidFill>
                  <a:latin typeface="Times New Roman" panose="02020603050405020304" pitchFamily="18" charset="0"/>
                </a:rPr>
                <a:t>/</a:t>
              </a:r>
              <a:r>
                <a:rPr lang="zh-CN" altLang="en-US" sz="1600" dirty="0">
                  <a:solidFill>
                    <a:schemeClr val="tx1"/>
                  </a:solidFill>
                  <a:latin typeface="Times New Roman" panose="02020603050405020304" pitchFamily="18" charset="0"/>
                </a:rPr>
                <a:t>就绪</a:t>
              </a:r>
              <a:r>
                <a:rPr lang="en-US" altLang="zh-CN" sz="1600" dirty="0">
                  <a:solidFill>
                    <a:schemeClr val="tx1"/>
                  </a:solidFill>
                  <a:latin typeface="Times New Roman" panose="02020603050405020304" pitchFamily="18" charset="0"/>
                </a:rPr>
                <a:t>/</a:t>
              </a:r>
              <a:r>
                <a:rPr lang="zh-CN" altLang="en-US" sz="1600" dirty="0">
                  <a:solidFill>
                    <a:schemeClr val="tx1"/>
                  </a:solidFill>
                  <a:latin typeface="Times New Roman" panose="02020603050405020304" pitchFamily="18" charset="0"/>
                </a:rPr>
                <a:t>阻塞</a:t>
              </a:r>
              <a:endParaRPr lang="en-US" altLang="zh-CN" sz="1600" dirty="0">
                <a:solidFill>
                  <a:schemeClr val="tx1"/>
                </a:solidFill>
                <a:latin typeface="Times New Roman" panose="02020603050405020304" pitchFamily="18" charset="0"/>
              </a:endParaRPr>
            </a:p>
          </p:txBody>
        </p:sp>
        <p:sp>
          <p:nvSpPr>
            <p:cNvPr id="43019" name="AutoShape 18">
              <a:extLst>
                <a:ext uri="{FF2B5EF4-FFF2-40B4-BE49-F238E27FC236}">
                  <a16:creationId xmlns:a16="http://schemas.microsoft.com/office/drawing/2014/main" id="{6632C968-1C78-59E6-4CD2-A91E73EA040D}"/>
                </a:ext>
              </a:extLst>
            </p:cNvPr>
            <p:cNvSpPr>
              <a:spLocks/>
            </p:cNvSpPr>
            <p:nvPr/>
          </p:nvSpPr>
          <p:spPr bwMode="auto">
            <a:xfrm>
              <a:off x="2472" y="2937"/>
              <a:ext cx="635" cy="184"/>
            </a:xfrm>
            <a:prstGeom prst="borderCallout1">
              <a:avLst>
                <a:gd name="adj1" fmla="val 39130"/>
                <a:gd name="adj2" fmla="val -7560"/>
                <a:gd name="adj3" fmla="val 121194"/>
                <a:gd name="adj4" fmla="val -162046"/>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断点保护</a:t>
              </a:r>
              <a:endParaRPr lang="en-US" altLang="zh-CN" sz="1600">
                <a:solidFill>
                  <a:schemeClr val="tx1"/>
                </a:solidFill>
                <a:latin typeface="Times New Roman" panose="02020603050405020304" pitchFamily="18" charset="0"/>
              </a:endParaRPr>
            </a:p>
          </p:txBody>
        </p:sp>
        <p:sp>
          <p:nvSpPr>
            <p:cNvPr id="43020" name="AutoShape 33">
              <a:extLst>
                <a:ext uri="{FF2B5EF4-FFF2-40B4-BE49-F238E27FC236}">
                  <a16:creationId xmlns:a16="http://schemas.microsoft.com/office/drawing/2014/main" id="{A0D43645-18B2-852F-F08D-5557C7DCB084}"/>
                </a:ext>
              </a:extLst>
            </p:cNvPr>
            <p:cNvSpPr>
              <a:spLocks/>
            </p:cNvSpPr>
            <p:nvPr/>
          </p:nvSpPr>
          <p:spPr bwMode="auto">
            <a:xfrm>
              <a:off x="2472" y="3122"/>
              <a:ext cx="1723" cy="184"/>
            </a:xfrm>
            <a:prstGeom prst="borderCallout1">
              <a:avLst>
                <a:gd name="adj1" fmla="val 39130"/>
                <a:gd name="adj2" fmla="val -2787"/>
                <a:gd name="adj3" fmla="val 391847"/>
                <a:gd name="adj4" fmla="val -60301"/>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指向同一状态其它</a:t>
              </a:r>
              <a:r>
                <a:rPr lang="en-US" altLang="zh-CN" sz="1600">
                  <a:solidFill>
                    <a:schemeClr val="tx1"/>
                  </a:solidFill>
                  <a:latin typeface="Times New Roman" panose="02020603050405020304" pitchFamily="18" charset="0"/>
                </a:rPr>
                <a:t>PCB</a:t>
              </a:r>
              <a:r>
                <a:rPr lang="zh-CN" altLang="en-US" sz="1600">
                  <a:solidFill>
                    <a:schemeClr val="tx1"/>
                  </a:solidFill>
                  <a:latin typeface="Times New Roman" panose="02020603050405020304" pitchFamily="18" charset="0"/>
                </a:rPr>
                <a:t>的指针</a:t>
              </a:r>
              <a:endParaRPr lang="en-US" altLang="zh-CN" sz="1600">
                <a:solidFill>
                  <a:schemeClr val="tx1"/>
                </a:solidFill>
                <a:latin typeface="Times New Roman" panose="02020603050405020304" pitchFamily="18" charset="0"/>
              </a:endParaRPr>
            </a:p>
          </p:txBody>
        </p:sp>
      </p:grpSp>
      <p:sp>
        <p:nvSpPr>
          <p:cNvPr id="25" name="Rectangle 2">
            <a:extLst>
              <a:ext uri="{FF2B5EF4-FFF2-40B4-BE49-F238E27FC236}">
                <a16:creationId xmlns:a16="http://schemas.microsoft.com/office/drawing/2014/main" id="{6802283B-31BA-451A-AE65-68C3844E1505}"/>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a:extLst>
              <a:ext uri="{FF2B5EF4-FFF2-40B4-BE49-F238E27FC236}">
                <a16:creationId xmlns:a16="http://schemas.microsoft.com/office/drawing/2014/main" id="{00247238-FD75-019B-9FE0-EA4893B0730D}"/>
              </a:ext>
            </a:extLst>
          </p:cNvPr>
          <p:cNvSpPr>
            <a:spLocks noGrp="1" noChangeArrowheads="1"/>
          </p:cNvSpPr>
          <p:nvPr>
            <p:ph idx="1"/>
          </p:nvPr>
        </p:nvSpPr>
        <p:spPr>
          <a:xfrm>
            <a:off x="152400" y="1124346"/>
            <a:ext cx="8940800" cy="5761038"/>
          </a:xfrm>
        </p:spPr>
        <p:txBody>
          <a:bodyPr/>
          <a:lstStyle/>
          <a:p>
            <a:pPr marL="177800" indent="-177800">
              <a:lnSpc>
                <a:spcPct val="90000"/>
              </a:lnSpc>
            </a:pPr>
            <a:r>
              <a:rPr lang="zh-CN" altLang="en-US" dirty="0">
                <a:latin typeface="华文中宋" panose="02010600040101010101" pitchFamily="2" charset="-122"/>
                <a:ea typeface="华文中宋" panose="02010600040101010101" pitchFamily="2" charset="-122"/>
              </a:rPr>
              <a:t>进程调度</a:t>
            </a:r>
          </a:p>
          <a:p>
            <a:pPr marL="533400" lvl="1" indent="-176213">
              <a:lnSpc>
                <a:spcPct val="90000"/>
              </a:lnSpc>
              <a:spcBef>
                <a:spcPct val="0"/>
              </a:spcBef>
            </a:pPr>
            <a:r>
              <a:rPr lang="zh-CN" altLang="en-US" dirty="0">
                <a:solidFill>
                  <a:schemeClr val="tx2"/>
                </a:solidFill>
                <a:latin typeface="华文中宋" panose="02010600040101010101" pitchFamily="2" charset="-122"/>
                <a:ea typeface="华文中宋" panose="02010600040101010101" pitchFamily="2" charset="-122"/>
              </a:rPr>
              <a:t>进程控制</a:t>
            </a:r>
            <a:r>
              <a:rPr lang="zh-CN" altLang="en-US" dirty="0">
                <a:latin typeface="华文中宋" panose="02010600040101010101" pitchFamily="2" charset="-122"/>
                <a:ea typeface="华文中宋" panose="02010600040101010101" pitchFamily="2" charset="-122"/>
              </a:rPr>
              <a:t>：负责对系统中的全部进程实施有效管理</a:t>
            </a:r>
            <a:endParaRPr lang="en-US" altLang="zh-CN" dirty="0">
              <a:latin typeface="华文中宋" panose="02010600040101010101" pitchFamily="2" charset="-122"/>
              <a:ea typeface="华文中宋" panose="02010600040101010101" pitchFamily="2" charset="-122"/>
            </a:endParaRPr>
          </a:p>
          <a:p>
            <a:pPr marL="901700" lvl="2" indent="-188913">
              <a:lnSpc>
                <a:spcPct val="90000"/>
              </a:lnSpc>
            </a:pPr>
            <a:r>
              <a:rPr lang="zh-CN" altLang="en-US" dirty="0">
                <a:latin typeface="华文中宋" panose="02010600040101010101" pitchFamily="2" charset="-122"/>
                <a:ea typeface="华文中宋" panose="02010600040101010101" pitchFamily="2" charset="-122"/>
              </a:rPr>
              <a:t>父进程、子进程：一个进程可以创建多个子进程，从而形成进程家族</a:t>
            </a:r>
          </a:p>
          <a:p>
            <a:pPr marL="901700" lvl="2" indent="-188913">
              <a:lnSpc>
                <a:spcPct val="90000"/>
              </a:lnSpc>
            </a:pPr>
            <a:r>
              <a:rPr lang="zh-CN" altLang="en-US" dirty="0">
                <a:solidFill>
                  <a:schemeClr val="tx2"/>
                </a:solidFill>
                <a:latin typeface="华文中宋" panose="02010600040101010101" pitchFamily="2" charset="-122"/>
                <a:ea typeface="华文中宋" panose="02010600040101010101" pitchFamily="2" charset="-122"/>
              </a:rPr>
              <a:t>进程的控制手段：</a:t>
            </a:r>
            <a:r>
              <a:rPr lang="zh-CN" altLang="en-US" dirty="0">
                <a:latin typeface="华文中宋" panose="02010600040101010101" pitchFamily="2" charset="-122"/>
                <a:ea typeface="华文中宋" panose="02010600040101010101" pitchFamily="2" charset="-122"/>
              </a:rPr>
              <a:t>进程原语</a:t>
            </a:r>
            <a:endParaRPr lang="en-US" altLang="zh-CN" dirty="0">
              <a:latin typeface="华文中宋" panose="02010600040101010101" pitchFamily="2" charset="-122"/>
              <a:ea typeface="华文中宋" panose="02010600040101010101" pitchFamily="2" charset="-122"/>
            </a:endParaRPr>
          </a:p>
          <a:p>
            <a:pPr marL="901700" lvl="2" indent="-188913">
              <a:lnSpc>
                <a:spcPct val="90000"/>
              </a:lnSpc>
            </a:pPr>
            <a:r>
              <a:rPr lang="zh-CN" altLang="en-US" dirty="0">
                <a:latin typeface="华文中宋" panose="02010600040101010101" pitchFamily="2" charset="-122"/>
                <a:ea typeface="华文中宋" panose="02010600040101010101" pitchFamily="2" charset="-122"/>
              </a:rPr>
              <a:t>原语（</a:t>
            </a:r>
            <a:r>
              <a:rPr lang="en-US" altLang="zh-CN" dirty="0">
                <a:latin typeface="华文中宋" panose="02010600040101010101" pitchFamily="2" charset="-122"/>
                <a:ea typeface="华文中宋" panose="02010600040101010101" pitchFamily="2" charset="-122"/>
              </a:rPr>
              <a:t>primitive）：</a:t>
            </a:r>
            <a:r>
              <a:rPr lang="zh-CN" altLang="en-US" dirty="0">
                <a:latin typeface="华文中宋" panose="02010600040101010101" pitchFamily="2" charset="-122"/>
                <a:ea typeface="华文中宋" panose="02010600040101010101" pitchFamily="2" charset="-122"/>
              </a:rPr>
              <a:t>是机器指令的扩展，又称广义指令</a:t>
            </a:r>
          </a:p>
          <a:p>
            <a:pPr marL="1346200" lvl="3" indent="-265113">
              <a:lnSpc>
                <a:spcPct val="90000"/>
              </a:lnSpc>
            </a:pPr>
            <a:r>
              <a:rPr lang="zh-CN" altLang="en-US" dirty="0">
                <a:latin typeface="华文中宋" panose="02010600040101010101" pitchFamily="2" charset="-122"/>
                <a:ea typeface="华文中宋" panose="02010600040101010101" pitchFamily="2" charset="-122"/>
              </a:rPr>
              <a:t>一个原语由</a:t>
            </a:r>
            <a:r>
              <a:rPr lang="zh-CN" altLang="en-US" dirty="0">
                <a:solidFill>
                  <a:srgbClr val="FF0000"/>
                </a:solidFill>
                <a:latin typeface="华文中宋" panose="02010600040101010101" pitchFamily="2" charset="-122"/>
                <a:ea typeface="华文中宋" panose="02010600040101010101" pitchFamily="2" charset="-122"/>
              </a:rPr>
              <a:t>若干条机器指令</a:t>
            </a:r>
            <a:r>
              <a:rPr lang="zh-CN" altLang="en-US" dirty="0">
                <a:latin typeface="华文中宋" panose="02010600040101010101" pitchFamily="2" charset="-122"/>
                <a:ea typeface="华文中宋" panose="02010600040101010101" pitchFamily="2" charset="-122"/>
              </a:rPr>
              <a:t>组成</a:t>
            </a:r>
          </a:p>
          <a:p>
            <a:pPr marL="1346200" lvl="3" indent="-265113">
              <a:lnSpc>
                <a:spcPct val="90000"/>
              </a:lnSpc>
            </a:pPr>
            <a:r>
              <a:rPr lang="zh-CN" altLang="en-US" dirty="0">
                <a:latin typeface="华文中宋" panose="02010600040101010101" pitchFamily="2" charset="-122"/>
                <a:ea typeface="华文中宋" panose="02010600040101010101" pitchFamily="2" charset="-122"/>
              </a:rPr>
              <a:t>原语在执行时不能被中断</a:t>
            </a:r>
          </a:p>
          <a:p>
            <a:pPr marL="1346200" lvl="3" indent="-265113">
              <a:lnSpc>
                <a:spcPct val="90000"/>
              </a:lnSpc>
            </a:pPr>
            <a:r>
              <a:rPr lang="zh-CN" altLang="en-US" dirty="0">
                <a:latin typeface="华文中宋" panose="02010600040101010101" pitchFamily="2" charset="-122"/>
                <a:ea typeface="华文中宋" panose="02010600040101010101" pitchFamily="2" charset="-122"/>
              </a:rPr>
              <a:t>用户可以在程序中调用</a:t>
            </a:r>
          </a:p>
          <a:p>
            <a:pPr marL="1701800" lvl="4" indent="-176213">
              <a:lnSpc>
                <a:spcPct val="90000"/>
              </a:lnSpc>
            </a:pPr>
            <a:r>
              <a:rPr lang="zh-CN" altLang="en-US" dirty="0">
                <a:latin typeface="华文中宋" panose="02010600040101010101" pitchFamily="2" charset="-122"/>
                <a:ea typeface="华文中宋" panose="02010600040101010101" pitchFamily="2" charset="-122"/>
              </a:rPr>
              <a:t>原语名（参数）</a:t>
            </a:r>
          </a:p>
          <a:p>
            <a:pPr marL="901700" lvl="2" indent="-188913">
              <a:lnSpc>
                <a:spcPct val="90000"/>
              </a:lnSpc>
            </a:pPr>
            <a:r>
              <a:rPr lang="zh-CN" altLang="en-US" dirty="0">
                <a:latin typeface="华文中宋" panose="02010600040101010101" pitchFamily="2" charset="-122"/>
                <a:ea typeface="华文中宋" panose="02010600040101010101" pitchFamily="2" charset="-122"/>
              </a:rPr>
              <a:t>进程控制原语：</a:t>
            </a:r>
          </a:p>
          <a:p>
            <a:pPr marL="1346200" lvl="3" indent="-265113">
              <a:lnSpc>
                <a:spcPct val="90000"/>
              </a:lnSpc>
              <a:buFontTx/>
              <a:buNone/>
            </a:pPr>
            <a:r>
              <a:rPr lang="zh-CN" altLang="en-US" dirty="0">
                <a:latin typeface="华文中宋" panose="02010600040101010101" pitchFamily="2" charset="-122"/>
                <a:ea typeface="华文中宋" panose="02010600040101010101" pitchFamily="2" charset="-122"/>
              </a:rPr>
              <a:t>1）创建原语：构成</a:t>
            </a:r>
            <a:r>
              <a:rPr lang="en-US" altLang="zh-CN" dirty="0">
                <a:latin typeface="华文中宋" panose="02010600040101010101" pitchFamily="2" charset="-122"/>
                <a:ea typeface="华文中宋" panose="02010600040101010101" pitchFamily="2" charset="-122"/>
              </a:rPr>
              <a:t>PCB</a:t>
            </a:r>
          </a:p>
          <a:p>
            <a:pPr marL="1346200" lvl="3" indent="-265113">
              <a:lnSpc>
                <a:spcPct val="90000"/>
              </a:lnSpc>
              <a:buFontTx/>
              <a:buNone/>
            </a:pPr>
            <a:r>
              <a:rPr lang="zh-CN" altLang="en-US" dirty="0">
                <a:latin typeface="华文中宋" panose="02010600040101010101" pitchFamily="2" charset="-122"/>
                <a:ea typeface="华文中宋" panose="02010600040101010101" pitchFamily="2" charset="-122"/>
              </a:rPr>
              <a:t>2）挂起原语：</a:t>
            </a:r>
            <a:r>
              <a:rPr lang="en-US" altLang="zh-CN" dirty="0">
                <a:latin typeface="华文中宋" panose="02010600040101010101" pitchFamily="2" charset="-122"/>
                <a:ea typeface="华文中宋" panose="02010600040101010101" pitchFamily="2" charset="-122"/>
              </a:rPr>
              <a:t>PCB.</a:t>
            </a:r>
            <a:r>
              <a:rPr lang="zh-CN" altLang="en-US" dirty="0">
                <a:latin typeface="华文中宋" panose="02010600040101010101" pitchFamily="2" charset="-122"/>
                <a:ea typeface="华文中宋" panose="02010600040101010101" pitchFamily="2" charset="-122"/>
              </a:rPr>
              <a:t>状态 = 阻塞</a:t>
            </a:r>
            <a:endParaRPr lang="en-US" altLang="zh-CN" dirty="0">
              <a:latin typeface="华文中宋" panose="02010600040101010101" pitchFamily="2" charset="-122"/>
              <a:ea typeface="华文中宋" panose="02010600040101010101" pitchFamily="2" charset="-122"/>
            </a:endParaRPr>
          </a:p>
          <a:p>
            <a:pPr marL="1346200" lvl="3" indent="-265113">
              <a:lnSpc>
                <a:spcPct val="90000"/>
              </a:lnSpc>
              <a:buFontTx/>
              <a:buNone/>
            </a:pPr>
            <a:r>
              <a:rPr lang="zh-CN" altLang="en-US" dirty="0">
                <a:latin typeface="华文中宋" panose="02010600040101010101" pitchFamily="2" charset="-122"/>
                <a:ea typeface="华文中宋" panose="02010600040101010101" pitchFamily="2" charset="-122"/>
              </a:rPr>
              <a:t>3）激活原语：</a:t>
            </a:r>
            <a:r>
              <a:rPr lang="en-US" altLang="zh-CN" dirty="0">
                <a:latin typeface="华文中宋" panose="02010600040101010101" pitchFamily="2" charset="-122"/>
                <a:ea typeface="华文中宋" panose="02010600040101010101" pitchFamily="2" charset="-122"/>
              </a:rPr>
              <a:t>PCB.</a:t>
            </a:r>
            <a:r>
              <a:rPr lang="zh-CN" altLang="en-US" dirty="0">
                <a:latin typeface="华文中宋" panose="02010600040101010101" pitchFamily="2" charset="-122"/>
                <a:ea typeface="华文中宋" panose="02010600040101010101" pitchFamily="2" charset="-122"/>
              </a:rPr>
              <a:t>状态 = 就绪</a:t>
            </a:r>
          </a:p>
          <a:p>
            <a:pPr marL="1346200" lvl="3" indent="-265113">
              <a:lnSpc>
                <a:spcPct val="90000"/>
              </a:lnSpc>
              <a:buFontTx/>
              <a:buNone/>
            </a:pPr>
            <a:r>
              <a:rPr lang="zh-CN" altLang="en-US" dirty="0">
                <a:latin typeface="华文中宋" panose="02010600040101010101" pitchFamily="2" charset="-122"/>
                <a:ea typeface="华文中宋" panose="02010600040101010101" pitchFamily="2" charset="-122"/>
              </a:rPr>
              <a:t>4）撤消原语：释放资源、</a:t>
            </a:r>
            <a:r>
              <a:rPr lang="en-US" altLang="zh-CN" dirty="0">
                <a:latin typeface="华文中宋" panose="02010600040101010101" pitchFamily="2" charset="-122"/>
                <a:ea typeface="华文中宋" panose="02010600040101010101" pitchFamily="2" charset="-122"/>
              </a:rPr>
              <a:t>PCB</a:t>
            </a:r>
          </a:p>
        </p:txBody>
      </p:sp>
      <p:sp>
        <p:nvSpPr>
          <p:cNvPr id="44034" name="灯片编号占位符 5">
            <a:extLst>
              <a:ext uri="{FF2B5EF4-FFF2-40B4-BE49-F238E27FC236}">
                <a16:creationId xmlns:a16="http://schemas.microsoft.com/office/drawing/2014/main" id="{0BE1D76F-EB42-81D3-35CF-CF5AE1A878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C396BDDD-7645-40AA-815A-8698ABE7FA01}" type="slidenum">
              <a:rPr lang="zh-CN" altLang="en-US" sz="1400" b="0">
                <a:latin typeface="Arial" panose="020B0604020202020204" pitchFamily="34" charset="0"/>
              </a:rPr>
              <a:pPr>
                <a:spcBef>
                  <a:spcPct val="0"/>
                </a:spcBef>
                <a:buFontTx/>
                <a:buNone/>
              </a:pPr>
              <a:t>18</a:t>
            </a:fld>
            <a:endParaRPr lang="en-US" altLang="zh-CN" sz="1400" b="0">
              <a:latin typeface="Times New Roman" panose="02020603050405020304" pitchFamily="18" charset="0"/>
            </a:endParaRPr>
          </a:p>
        </p:txBody>
      </p:sp>
      <p:pic>
        <p:nvPicPr>
          <p:cNvPr id="151567" name="Picture 15" descr="Snap5">
            <a:extLst>
              <a:ext uri="{FF2B5EF4-FFF2-40B4-BE49-F238E27FC236}">
                <a16:creationId xmlns:a16="http://schemas.microsoft.com/office/drawing/2014/main" id="{A167AD3E-916F-3F82-1E4B-260320FA358E}"/>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5041900" y="3429273"/>
            <a:ext cx="3851275" cy="3240087"/>
          </a:xfrm>
          <a:prstGeom prst="rect">
            <a:avLst/>
          </a:prstGeom>
          <a:noFill/>
        </p:spPr>
      </p:pic>
      <p:sp>
        <p:nvSpPr>
          <p:cNvPr id="151558" name="AutoShape 6">
            <a:extLst>
              <a:ext uri="{FF2B5EF4-FFF2-40B4-BE49-F238E27FC236}">
                <a16:creationId xmlns:a16="http://schemas.microsoft.com/office/drawing/2014/main" id="{54D0F030-47AB-D1F8-456C-4F30304CCC1E}"/>
              </a:ext>
            </a:extLst>
          </p:cNvPr>
          <p:cNvSpPr>
            <a:spLocks noChangeArrowheads="1"/>
          </p:cNvSpPr>
          <p:nvPr/>
        </p:nvSpPr>
        <p:spPr bwMode="auto">
          <a:xfrm>
            <a:off x="1042988" y="5301381"/>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51559" name="AutoShape 7">
            <a:hlinkHover r:id="" action="ppaction://noaction" highlightClick="1"/>
            <a:extLst>
              <a:ext uri="{FF2B5EF4-FFF2-40B4-BE49-F238E27FC236}">
                <a16:creationId xmlns:a16="http://schemas.microsoft.com/office/drawing/2014/main" id="{826C4552-908B-80B5-47EF-9A49FAF306CE}"/>
              </a:ext>
            </a:extLst>
          </p:cNvPr>
          <p:cNvSpPr>
            <a:spLocks noChangeArrowheads="1"/>
          </p:cNvSpPr>
          <p:nvPr/>
        </p:nvSpPr>
        <p:spPr bwMode="auto">
          <a:xfrm>
            <a:off x="5148263" y="3896271"/>
            <a:ext cx="3094037" cy="990600"/>
          </a:xfrm>
          <a:prstGeom prst="cloudCallout">
            <a:avLst>
              <a:gd name="adj1" fmla="val -79657"/>
              <a:gd name="adj2" fmla="val 47435"/>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根据调用者所提供的参数，形成</a:t>
            </a:r>
            <a:r>
              <a:rPr lang="en-US" altLang="zh-CN"/>
              <a:t>PCB</a:t>
            </a:r>
            <a:r>
              <a:rPr lang="zh-CN" altLang="en-US"/>
              <a:t>。进程可以根据需要创建子进程</a:t>
            </a:r>
            <a:endParaRPr lang="en-US" altLang="zh-CN"/>
          </a:p>
        </p:txBody>
      </p:sp>
      <p:sp>
        <p:nvSpPr>
          <p:cNvPr id="151560" name="AutoShape 8">
            <a:extLst>
              <a:ext uri="{FF2B5EF4-FFF2-40B4-BE49-F238E27FC236}">
                <a16:creationId xmlns:a16="http://schemas.microsoft.com/office/drawing/2014/main" id="{946D5920-C8A7-EC52-19E2-3AD221E03544}"/>
              </a:ext>
            </a:extLst>
          </p:cNvPr>
          <p:cNvSpPr>
            <a:spLocks noChangeArrowheads="1"/>
          </p:cNvSpPr>
          <p:nvPr/>
        </p:nvSpPr>
        <p:spPr bwMode="auto">
          <a:xfrm>
            <a:off x="1042988" y="5636344"/>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51561" name="AutoShape 9">
            <a:hlinkHover r:id="" action="ppaction://noaction" highlightClick="1"/>
            <a:extLst>
              <a:ext uri="{FF2B5EF4-FFF2-40B4-BE49-F238E27FC236}">
                <a16:creationId xmlns:a16="http://schemas.microsoft.com/office/drawing/2014/main" id="{1ED78E3C-0D72-6CB7-EC96-BDEF1DE279C0}"/>
              </a:ext>
            </a:extLst>
          </p:cNvPr>
          <p:cNvSpPr>
            <a:spLocks noChangeArrowheads="1"/>
          </p:cNvSpPr>
          <p:nvPr/>
        </p:nvSpPr>
        <p:spPr bwMode="auto">
          <a:xfrm>
            <a:off x="5148263" y="3658146"/>
            <a:ext cx="3094037" cy="1643062"/>
          </a:xfrm>
          <a:prstGeom prst="cloudCallout">
            <a:avLst>
              <a:gd name="adj1" fmla="val -64213"/>
              <a:gd name="adj2" fmla="val 34736"/>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出现故障、负荷过重、资源不足时可以挂起进程。进程可以挂起它本身及其子进程，但不能挂起别的进程。</a:t>
            </a:r>
            <a:endParaRPr lang="en-US" altLang="zh-CN"/>
          </a:p>
        </p:txBody>
      </p:sp>
      <p:sp>
        <p:nvSpPr>
          <p:cNvPr id="151562" name="AutoShape 10">
            <a:extLst>
              <a:ext uri="{FF2B5EF4-FFF2-40B4-BE49-F238E27FC236}">
                <a16:creationId xmlns:a16="http://schemas.microsoft.com/office/drawing/2014/main" id="{E2B4CA9B-ADE7-55B5-6798-5C885367E29B}"/>
              </a:ext>
            </a:extLst>
          </p:cNvPr>
          <p:cNvSpPr>
            <a:spLocks noChangeArrowheads="1"/>
          </p:cNvSpPr>
          <p:nvPr/>
        </p:nvSpPr>
        <p:spPr bwMode="auto">
          <a:xfrm>
            <a:off x="1042988" y="5972894"/>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51563" name="AutoShape 11">
            <a:hlinkHover r:id="" action="ppaction://noaction" highlightClick="1"/>
            <a:extLst>
              <a:ext uri="{FF2B5EF4-FFF2-40B4-BE49-F238E27FC236}">
                <a16:creationId xmlns:a16="http://schemas.microsoft.com/office/drawing/2014/main" id="{A0846032-BF76-9B27-1826-2EB30B19B6DF}"/>
              </a:ext>
            </a:extLst>
          </p:cNvPr>
          <p:cNvSpPr>
            <a:spLocks noChangeArrowheads="1"/>
          </p:cNvSpPr>
          <p:nvPr/>
        </p:nvSpPr>
        <p:spPr bwMode="auto">
          <a:xfrm>
            <a:off x="5148263" y="3948658"/>
            <a:ext cx="3094037" cy="665163"/>
          </a:xfrm>
          <a:prstGeom prst="cloudCallout">
            <a:avLst>
              <a:gd name="adj1" fmla="val -60931"/>
              <a:gd name="adj2" fmla="val 172435"/>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激活被挂起的进程，使其处于活动状态。</a:t>
            </a:r>
            <a:endParaRPr lang="en-US" altLang="zh-CN"/>
          </a:p>
        </p:txBody>
      </p:sp>
      <p:sp>
        <p:nvSpPr>
          <p:cNvPr id="151564" name="AutoShape 12">
            <a:extLst>
              <a:ext uri="{FF2B5EF4-FFF2-40B4-BE49-F238E27FC236}">
                <a16:creationId xmlns:a16="http://schemas.microsoft.com/office/drawing/2014/main" id="{773BDB61-DE47-3990-E9B9-8B14D6AC529C}"/>
              </a:ext>
            </a:extLst>
          </p:cNvPr>
          <p:cNvSpPr>
            <a:spLocks noChangeArrowheads="1"/>
          </p:cNvSpPr>
          <p:nvPr/>
        </p:nvSpPr>
        <p:spPr bwMode="auto">
          <a:xfrm>
            <a:off x="1042988" y="6309444"/>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51565" name="AutoShape 13">
            <a:hlinkHover r:id="" action="ppaction://noaction" highlightClick="1"/>
            <a:extLst>
              <a:ext uri="{FF2B5EF4-FFF2-40B4-BE49-F238E27FC236}">
                <a16:creationId xmlns:a16="http://schemas.microsoft.com/office/drawing/2014/main" id="{A7D8F7B8-F883-9216-0466-240855B60B54}"/>
              </a:ext>
            </a:extLst>
          </p:cNvPr>
          <p:cNvSpPr>
            <a:spLocks noChangeArrowheads="1"/>
          </p:cNvSpPr>
          <p:nvPr/>
        </p:nvSpPr>
        <p:spPr bwMode="auto">
          <a:xfrm>
            <a:off x="5148263" y="3896271"/>
            <a:ext cx="3094037" cy="990600"/>
          </a:xfrm>
          <a:prstGeom prst="cloudCallout">
            <a:avLst>
              <a:gd name="adj1" fmla="val -62981"/>
              <a:gd name="adj2" fmla="val 136380"/>
            </a:avLst>
          </a:prstGeom>
          <a:solidFill>
            <a:schemeClr val="accent6">
              <a:lumMod val="40000"/>
              <a:lumOff val="60000"/>
            </a:schemeClr>
          </a:solidFill>
          <a:ln w="9525">
            <a:solidFill>
              <a:schemeClr val="tx1"/>
            </a:solidFill>
            <a:round/>
            <a:headEnd/>
            <a:tailEnd/>
          </a:ln>
          <a:effectLst/>
        </p:spPr>
        <p:txBody>
          <a:bodyPr lIns="0" tIns="0" rIns="0" bIns="0">
            <a:spAutoFit/>
          </a:bodyPr>
          <a:lstStyle>
            <a:lvl1pPr algn="ctr">
              <a:defRPr sz="1400">
                <a:solidFill>
                  <a:schemeClr val="tx1"/>
                </a:solidFill>
                <a:latin typeface="Times New Roman" panose="02020603050405020304" pitchFamily="18" charset="0"/>
                <a:ea typeface="宋体" panose="02010600030101010101" pitchFamily="2" charset="-122"/>
              </a:defRPr>
            </a:lvl1pPr>
            <a:lvl2pPr marL="742950" indent="-285750" algn="ctr">
              <a:defRPr sz="1400">
                <a:solidFill>
                  <a:schemeClr val="tx1"/>
                </a:solidFill>
                <a:latin typeface="Times New Roman" panose="02020603050405020304" pitchFamily="18" charset="0"/>
                <a:ea typeface="宋体" panose="02010600030101010101" pitchFamily="2" charset="-122"/>
              </a:defRPr>
            </a:lvl2pPr>
            <a:lvl3pPr marL="1143000" indent="-228600" algn="ctr">
              <a:defRPr sz="1400">
                <a:solidFill>
                  <a:schemeClr val="tx1"/>
                </a:solidFill>
                <a:latin typeface="Times New Roman" panose="02020603050405020304" pitchFamily="18" charset="0"/>
                <a:ea typeface="宋体" panose="02010600030101010101" pitchFamily="2" charset="-122"/>
              </a:defRPr>
            </a:lvl3pPr>
            <a:lvl4pPr marL="1600200" indent="-228600" algn="ctr">
              <a:defRPr sz="1400">
                <a:solidFill>
                  <a:schemeClr val="tx1"/>
                </a:solidFill>
                <a:latin typeface="Times New Roman" panose="02020603050405020304" pitchFamily="18" charset="0"/>
                <a:ea typeface="宋体" panose="02010600030101010101" pitchFamily="2" charset="-122"/>
              </a:defRPr>
            </a:lvl4pPr>
            <a:lvl5pPr marL="2057400" indent="-228600" algn="ctr">
              <a:defRPr sz="14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r>
              <a:rPr lang="zh-CN" altLang="en-US"/>
              <a:t>进程执行完毕后，释放所占有的资源，同时撤销该进程的</a:t>
            </a:r>
            <a:r>
              <a:rPr lang="en-US" altLang="zh-CN"/>
              <a:t>PCB</a:t>
            </a:r>
            <a:r>
              <a:rPr lang="zh-CN" altLang="en-US"/>
              <a:t>。</a:t>
            </a:r>
            <a:endParaRPr lang="en-US" altLang="zh-CN"/>
          </a:p>
        </p:txBody>
      </p:sp>
      <p:sp>
        <p:nvSpPr>
          <p:cNvPr id="14" name="Rectangle 2">
            <a:extLst>
              <a:ext uri="{FF2B5EF4-FFF2-40B4-BE49-F238E27FC236}">
                <a16:creationId xmlns:a16="http://schemas.microsoft.com/office/drawing/2014/main" id="{400D625B-B02A-46FE-A5FF-4A02E1F55E5C}"/>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1558"/>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51559"/>
                                        </p:tgtEl>
                                        <p:attrNameLst>
                                          <p:attrName>style.visibility</p:attrName>
                                        </p:attrNameLst>
                                      </p:cBhvr>
                                      <p:to>
                                        <p:strVal val="visible"/>
                                      </p:to>
                                    </p:set>
                                    <p:anim calcmode="lin" valueType="num">
                                      <p:cBhvr>
                                        <p:cTn id="7" dur="500" fill="hold"/>
                                        <p:tgtEl>
                                          <p:spTgt spid="151559"/>
                                        </p:tgtEl>
                                        <p:attrNameLst>
                                          <p:attrName>ppt_w</p:attrName>
                                        </p:attrNameLst>
                                      </p:cBhvr>
                                      <p:tavLst>
                                        <p:tav tm="0">
                                          <p:val>
                                            <p:fltVal val="0"/>
                                          </p:val>
                                        </p:tav>
                                        <p:tav tm="100000">
                                          <p:val>
                                            <p:strVal val="#ppt_w"/>
                                          </p:val>
                                        </p:tav>
                                      </p:tavLst>
                                    </p:anim>
                                    <p:anim calcmode="lin" valueType="num">
                                      <p:cBhvr>
                                        <p:cTn id="8" dur="500" fill="hold"/>
                                        <p:tgtEl>
                                          <p:spTgt spid="151559"/>
                                        </p:tgtEl>
                                        <p:attrNameLst>
                                          <p:attrName>ppt_h</p:attrName>
                                        </p:attrNameLst>
                                      </p:cBhvr>
                                      <p:tavLst>
                                        <p:tav tm="0">
                                          <p:val>
                                            <p:fltVal val="0"/>
                                          </p:val>
                                        </p:tav>
                                        <p:tav tm="100000">
                                          <p:val>
                                            <p:strVal val="#ppt_h"/>
                                          </p:val>
                                        </p:tav>
                                      </p:tavLst>
                                    </p:anim>
                                    <p:animEffect transition="in" filter="fade">
                                      <p:cBhvr>
                                        <p:cTn id="9" dur="500"/>
                                        <p:tgtEl>
                                          <p:spTgt spid="151559"/>
                                        </p:tgtEl>
                                      </p:cBhvr>
                                    </p:animEffect>
                                  </p:childTnLst>
                                  <p:subTnLst>
                                    <p:set>
                                      <p:cBhvr override="childStyle">
                                        <p:cTn dur="1" fill="hold" display="0" masterRel="nextClick" afterEffect="1"/>
                                        <p:tgtEl>
                                          <p:spTgt spid="151559"/>
                                        </p:tgtEl>
                                        <p:attrNameLst>
                                          <p:attrName>style.visibility</p:attrName>
                                        </p:attrNameLst>
                                      </p:cBhvr>
                                      <p:to>
                                        <p:strVal val="hidden"/>
                                      </p:to>
                                    </p:set>
                                  </p:subTnLst>
                                </p:cTn>
                              </p:par>
                            </p:childTnLst>
                          </p:cTn>
                        </p:par>
                      </p:childTnLst>
                    </p:cTn>
                  </p:par>
                </p:childTnLst>
              </p:cTn>
              <p:nextCondLst>
                <p:cond evt="onClick" delay="0">
                  <p:tgtEl>
                    <p:spTgt spid="151558"/>
                  </p:tgtEl>
                </p:cond>
              </p:nextCondLst>
            </p:seq>
            <p:seq concurrent="1" nextAc="seek">
              <p:cTn id="10" restart="whenNotActive" fill="hold" evtFilter="cancelBubble" nodeType="interactiveSeq">
                <p:stCondLst>
                  <p:cond evt="onClick" delay="0">
                    <p:tgtEl>
                      <p:spTgt spid="151560"/>
                    </p:tgtEl>
                  </p:cond>
                </p:stCondLst>
                <p:endSync evt="end" delay="0">
                  <p:rtn val="all"/>
                </p:endSync>
                <p:childTnLst>
                  <p:par>
                    <p:cTn id="11" fill="hold" nodeType="clickPar">
                      <p:stCondLst>
                        <p:cond delay="0"/>
                      </p:stCondLst>
                      <p:childTnLst>
                        <p:par>
                          <p:cTn id="12" fill="hold" nodeType="withGroup">
                            <p:stCondLst>
                              <p:cond delay="0"/>
                            </p:stCondLst>
                            <p:childTnLst>
                              <p:par>
                                <p:cTn id="13" presetID="53" presetClass="entr" presetSubtype="0" fill="hold" grpId="0" nodeType="clickEffect">
                                  <p:stCondLst>
                                    <p:cond delay="0"/>
                                  </p:stCondLst>
                                  <p:childTnLst>
                                    <p:set>
                                      <p:cBhvr>
                                        <p:cTn id="14" dur="1" fill="hold">
                                          <p:stCondLst>
                                            <p:cond delay="0"/>
                                          </p:stCondLst>
                                        </p:cTn>
                                        <p:tgtEl>
                                          <p:spTgt spid="151561"/>
                                        </p:tgtEl>
                                        <p:attrNameLst>
                                          <p:attrName>style.visibility</p:attrName>
                                        </p:attrNameLst>
                                      </p:cBhvr>
                                      <p:to>
                                        <p:strVal val="visible"/>
                                      </p:to>
                                    </p:set>
                                    <p:anim calcmode="lin" valueType="num">
                                      <p:cBhvr>
                                        <p:cTn id="15" dur="500" fill="hold"/>
                                        <p:tgtEl>
                                          <p:spTgt spid="151561"/>
                                        </p:tgtEl>
                                        <p:attrNameLst>
                                          <p:attrName>ppt_w</p:attrName>
                                        </p:attrNameLst>
                                      </p:cBhvr>
                                      <p:tavLst>
                                        <p:tav tm="0">
                                          <p:val>
                                            <p:fltVal val="0"/>
                                          </p:val>
                                        </p:tav>
                                        <p:tav tm="100000">
                                          <p:val>
                                            <p:strVal val="#ppt_w"/>
                                          </p:val>
                                        </p:tav>
                                      </p:tavLst>
                                    </p:anim>
                                    <p:anim calcmode="lin" valueType="num">
                                      <p:cBhvr>
                                        <p:cTn id="16" dur="500" fill="hold"/>
                                        <p:tgtEl>
                                          <p:spTgt spid="151561"/>
                                        </p:tgtEl>
                                        <p:attrNameLst>
                                          <p:attrName>ppt_h</p:attrName>
                                        </p:attrNameLst>
                                      </p:cBhvr>
                                      <p:tavLst>
                                        <p:tav tm="0">
                                          <p:val>
                                            <p:fltVal val="0"/>
                                          </p:val>
                                        </p:tav>
                                        <p:tav tm="100000">
                                          <p:val>
                                            <p:strVal val="#ppt_h"/>
                                          </p:val>
                                        </p:tav>
                                      </p:tavLst>
                                    </p:anim>
                                    <p:animEffect transition="in" filter="fade">
                                      <p:cBhvr>
                                        <p:cTn id="17" dur="500"/>
                                        <p:tgtEl>
                                          <p:spTgt spid="151561"/>
                                        </p:tgtEl>
                                      </p:cBhvr>
                                    </p:animEffect>
                                  </p:childTnLst>
                                  <p:subTnLst>
                                    <p:set>
                                      <p:cBhvr override="childStyle">
                                        <p:cTn dur="1" fill="hold" display="0" masterRel="nextClick" afterEffect="1"/>
                                        <p:tgtEl>
                                          <p:spTgt spid="151561"/>
                                        </p:tgtEl>
                                        <p:attrNameLst>
                                          <p:attrName>style.visibility</p:attrName>
                                        </p:attrNameLst>
                                      </p:cBhvr>
                                      <p:to>
                                        <p:strVal val="hidden"/>
                                      </p:to>
                                    </p:set>
                                  </p:subTnLst>
                                </p:cTn>
                              </p:par>
                            </p:childTnLst>
                          </p:cTn>
                        </p:par>
                      </p:childTnLst>
                    </p:cTn>
                  </p:par>
                </p:childTnLst>
              </p:cTn>
              <p:nextCondLst>
                <p:cond evt="onClick" delay="0">
                  <p:tgtEl>
                    <p:spTgt spid="151560"/>
                  </p:tgtEl>
                </p:cond>
              </p:nextCondLst>
            </p:seq>
            <p:seq concurrent="1" nextAc="seek">
              <p:cTn id="18" restart="whenNotActive" fill="hold" evtFilter="cancelBubble" nodeType="interactiveSeq">
                <p:stCondLst>
                  <p:cond evt="onClick" delay="0">
                    <p:tgtEl>
                      <p:spTgt spid="151562"/>
                    </p:tgtEl>
                  </p:cond>
                </p:stCondLst>
                <p:endSync evt="end" delay="0">
                  <p:rtn val="all"/>
                </p:endSync>
                <p:childTnLst>
                  <p:par>
                    <p:cTn id="19" fill="hold" nodeType="clickPar">
                      <p:stCondLst>
                        <p:cond delay="0"/>
                      </p:stCondLst>
                      <p:childTnLst>
                        <p:par>
                          <p:cTn id="20" fill="hold" nodeType="withGroup">
                            <p:stCondLst>
                              <p:cond delay="0"/>
                            </p:stCondLst>
                            <p:childTnLst>
                              <p:par>
                                <p:cTn id="21" presetID="53" presetClass="entr" presetSubtype="0" fill="hold" grpId="0" nodeType="clickEffect">
                                  <p:stCondLst>
                                    <p:cond delay="0"/>
                                  </p:stCondLst>
                                  <p:childTnLst>
                                    <p:set>
                                      <p:cBhvr>
                                        <p:cTn id="22" dur="1" fill="hold">
                                          <p:stCondLst>
                                            <p:cond delay="0"/>
                                          </p:stCondLst>
                                        </p:cTn>
                                        <p:tgtEl>
                                          <p:spTgt spid="151563"/>
                                        </p:tgtEl>
                                        <p:attrNameLst>
                                          <p:attrName>style.visibility</p:attrName>
                                        </p:attrNameLst>
                                      </p:cBhvr>
                                      <p:to>
                                        <p:strVal val="visible"/>
                                      </p:to>
                                    </p:set>
                                    <p:anim calcmode="lin" valueType="num">
                                      <p:cBhvr>
                                        <p:cTn id="23" dur="500" fill="hold"/>
                                        <p:tgtEl>
                                          <p:spTgt spid="151563"/>
                                        </p:tgtEl>
                                        <p:attrNameLst>
                                          <p:attrName>ppt_w</p:attrName>
                                        </p:attrNameLst>
                                      </p:cBhvr>
                                      <p:tavLst>
                                        <p:tav tm="0">
                                          <p:val>
                                            <p:fltVal val="0"/>
                                          </p:val>
                                        </p:tav>
                                        <p:tav tm="100000">
                                          <p:val>
                                            <p:strVal val="#ppt_w"/>
                                          </p:val>
                                        </p:tav>
                                      </p:tavLst>
                                    </p:anim>
                                    <p:anim calcmode="lin" valueType="num">
                                      <p:cBhvr>
                                        <p:cTn id="24" dur="500" fill="hold"/>
                                        <p:tgtEl>
                                          <p:spTgt spid="151563"/>
                                        </p:tgtEl>
                                        <p:attrNameLst>
                                          <p:attrName>ppt_h</p:attrName>
                                        </p:attrNameLst>
                                      </p:cBhvr>
                                      <p:tavLst>
                                        <p:tav tm="0">
                                          <p:val>
                                            <p:fltVal val="0"/>
                                          </p:val>
                                        </p:tav>
                                        <p:tav tm="100000">
                                          <p:val>
                                            <p:strVal val="#ppt_h"/>
                                          </p:val>
                                        </p:tav>
                                      </p:tavLst>
                                    </p:anim>
                                    <p:animEffect transition="in" filter="fade">
                                      <p:cBhvr>
                                        <p:cTn id="25" dur="500"/>
                                        <p:tgtEl>
                                          <p:spTgt spid="151563"/>
                                        </p:tgtEl>
                                      </p:cBhvr>
                                    </p:animEffect>
                                  </p:childTnLst>
                                  <p:subTnLst>
                                    <p:set>
                                      <p:cBhvr override="childStyle">
                                        <p:cTn dur="1" fill="hold" display="0" masterRel="nextClick" afterEffect="1"/>
                                        <p:tgtEl>
                                          <p:spTgt spid="151563"/>
                                        </p:tgtEl>
                                        <p:attrNameLst>
                                          <p:attrName>style.visibility</p:attrName>
                                        </p:attrNameLst>
                                      </p:cBhvr>
                                      <p:to>
                                        <p:strVal val="hidden"/>
                                      </p:to>
                                    </p:set>
                                  </p:subTnLst>
                                </p:cTn>
                              </p:par>
                            </p:childTnLst>
                          </p:cTn>
                        </p:par>
                      </p:childTnLst>
                    </p:cTn>
                  </p:par>
                </p:childTnLst>
              </p:cTn>
              <p:nextCondLst>
                <p:cond evt="onClick" delay="0">
                  <p:tgtEl>
                    <p:spTgt spid="151562"/>
                  </p:tgtEl>
                </p:cond>
              </p:nextCondLst>
            </p:seq>
            <p:seq concurrent="1" nextAc="seek">
              <p:cTn id="26" restart="whenNotActive" fill="hold" evtFilter="cancelBubble" nodeType="interactiveSeq">
                <p:stCondLst>
                  <p:cond evt="onClick" delay="0">
                    <p:tgtEl>
                      <p:spTgt spid="151564"/>
                    </p:tgtEl>
                  </p:cond>
                </p:stCondLst>
                <p:endSync evt="end" delay="0">
                  <p:rtn val="all"/>
                </p:endSync>
                <p:childTnLst>
                  <p:par>
                    <p:cTn id="27" fill="hold" nodeType="clickPar">
                      <p:stCondLst>
                        <p:cond delay="0"/>
                      </p:stCondLst>
                      <p:childTnLst>
                        <p:par>
                          <p:cTn id="28" fill="hold" nodeType="withGroup">
                            <p:stCondLst>
                              <p:cond delay="0"/>
                            </p:stCondLst>
                            <p:childTnLst>
                              <p:par>
                                <p:cTn id="29" presetID="53" presetClass="entr" presetSubtype="0" fill="hold" grpId="0" nodeType="clickEffect">
                                  <p:stCondLst>
                                    <p:cond delay="0"/>
                                  </p:stCondLst>
                                  <p:childTnLst>
                                    <p:set>
                                      <p:cBhvr>
                                        <p:cTn id="30" dur="1" fill="hold">
                                          <p:stCondLst>
                                            <p:cond delay="0"/>
                                          </p:stCondLst>
                                        </p:cTn>
                                        <p:tgtEl>
                                          <p:spTgt spid="151565"/>
                                        </p:tgtEl>
                                        <p:attrNameLst>
                                          <p:attrName>style.visibility</p:attrName>
                                        </p:attrNameLst>
                                      </p:cBhvr>
                                      <p:to>
                                        <p:strVal val="visible"/>
                                      </p:to>
                                    </p:set>
                                    <p:anim calcmode="lin" valueType="num">
                                      <p:cBhvr>
                                        <p:cTn id="31" dur="500" fill="hold"/>
                                        <p:tgtEl>
                                          <p:spTgt spid="151565"/>
                                        </p:tgtEl>
                                        <p:attrNameLst>
                                          <p:attrName>ppt_w</p:attrName>
                                        </p:attrNameLst>
                                      </p:cBhvr>
                                      <p:tavLst>
                                        <p:tav tm="0">
                                          <p:val>
                                            <p:fltVal val="0"/>
                                          </p:val>
                                        </p:tav>
                                        <p:tav tm="100000">
                                          <p:val>
                                            <p:strVal val="#ppt_w"/>
                                          </p:val>
                                        </p:tav>
                                      </p:tavLst>
                                    </p:anim>
                                    <p:anim calcmode="lin" valueType="num">
                                      <p:cBhvr>
                                        <p:cTn id="32" dur="500" fill="hold"/>
                                        <p:tgtEl>
                                          <p:spTgt spid="151565"/>
                                        </p:tgtEl>
                                        <p:attrNameLst>
                                          <p:attrName>ppt_h</p:attrName>
                                        </p:attrNameLst>
                                      </p:cBhvr>
                                      <p:tavLst>
                                        <p:tav tm="0">
                                          <p:val>
                                            <p:fltVal val="0"/>
                                          </p:val>
                                        </p:tav>
                                        <p:tav tm="100000">
                                          <p:val>
                                            <p:strVal val="#ppt_h"/>
                                          </p:val>
                                        </p:tav>
                                      </p:tavLst>
                                    </p:anim>
                                    <p:animEffect transition="in" filter="fade">
                                      <p:cBhvr>
                                        <p:cTn id="33" dur="500"/>
                                        <p:tgtEl>
                                          <p:spTgt spid="151565"/>
                                        </p:tgtEl>
                                      </p:cBhvr>
                                    </p:animEffect>
                                  </p:childTnLst>
                                  <p:subTnLst>
                                    <p:set>
                                      <p:cBhvr override="childStyle">
                                        <p:cTn dur="1" fill="hold" display="0" masterRel="nextClick" afterEffect="1"/>
                                        <p:tgtEl>
                                          <p:spTgt spid="151565"/>
                                        </p:tgtEl>
                                        <p:attrNameLst>
                                          <p:attrName>style.visibility</p:attrName>
                                        </p:attrNameLst>
                                      </p:cBhvr>
                                      <p:to>
                                        <p:strVal val="hidden"/>
                                      </p:to>
                                    </p:set>
                                  </p:subTnLst>
                                </p:cTn>
                              </p:par>
                            </p:childTnLst>
                          </p:cTn>
                        </p:par>
                      </p:childTnLst>
                    </p:cTn>
                  </p:par>
                </p:childTnLst>
              </p:cTn>
              <p:nextCondLst>
                <p:cond evt="onClick" delay="0">
                  <p:tgtEl>
                    <p:spTgt spid="151564"/>
                  </p:tgtEl>
                </p:cond>
              </p:nextCondLst>
            </p:seq>
          </p:childTnLst>
        </p:cTn>
      </p:par>
    </p:tnLst>
    <p:bldLst>
      <p:bldP spid="151559" grpId="0" animBg="1" autoUpdateAnimBg="0"/>
      <p:bldP spid="151561" grpId="0" animBg="1" autoUpdateAnimBg="0"/>
      <p:bldP spid="151563" grpId="0" animBg="1" autoUpdateAnimBg="0"/>
      <p:bldP spid="151565"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a:extLst>
              <a:ext uri="{FF2B5EF4-FFF2-40B4-BE49-F238E27FC236}">
                <a16:creationId xmlns:a16="http://schemas.microsoft.com/office/drawing/2014/main" id="{E32E53D1-34DE-2738-DA13-38BE5F3825B5}"/>
              </a:ext>
            </a:extLst>
          </p:cNvPr>
          <p:cNvSpPr>
            <a:spLocks noGrp="1" noChangeArrowheads="1"/>
          </p:cNvSpPr>
          <p:nvPr>
            <p:ph idx="1"/>
          </p:nvPr>
        </p:nvSpPr>
        <p:spPr>
          <a:xfrm>
            <a:off x="152400" y="1196230"/>
            <a:ext cx="8940800" cy="5545138"/>
          </a:xfrm>
        </p:spPr>
        <p:txBody>
          <a:bodyPr/>
          <a:lstStyle/>
          <a:p>
            <a:pPr marL="285750" indent="-285750">
              <a:lnSpc>
                <a:spcPct val="90000"/>
              </a:lnSpc>
              <a:spcBef>
                <a:spcPct val="30000"/>
              </a:spcBef>
            </a:pPr>
            <a:r>
              <a:rPr lang="zh-CN" altLang="en-US" dirty="0">
                <a:latin typeface="华文中宋" panose="02010600040101010101" pitchFamily="2" charset="-122"/>
                <a:ea typeface="华文中宋" panose="02010600040101010101" pitchFamily="2" charset="-122"/>
              </a:rPr>
              <a:t>进程调度</a:t>
            </a:r>
          </a:p>
          <a:p>
            <a:pPr marL="862013" lvl="1">
              <a:lnSpc>
                <a:spcPct val="90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进程调度算法</a:t>
            </a:r>
            <a:r>
              <a:rPr lang="zh-CN" altLang="en-US" dirty="0">
                <a:latin typeface="华文中宋" panose="02010600040101010101" pitchFamily="2" charset="-122"/>
                <a:ea typeface="华文中宋" panose="02010600040101010101" pitchFamily="2" charset="-122"/>
              </a:rPr>
              <a:t>：按某种策略选择进程，并分配</a:t>
            </a:r>
            <a:r>
              <a:rPr lang="en-US" altLang="zh-CN" dirty="0">
                <a:latin typeface="华文中宋" panose="02010600040101010101" pitchFamily="2" charset="-122"/>
                <a:ea typeface="华文中宋" panose="02010600040101010101" pitchFamily="2" charset="-122"/>
              </a:rPr>
              <a:t>CPU</a:t>
            </a:r>
          </a:p>
          <a:p>
            <a:pPr marL="1333500" lvl="2">
              <a:lnSpc>
                <a:spcPct val="90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优先数法</a:t>
            </a:r>
            <a:r>
              <a:rPr lang="zh-CN" altLang="en-US" dirty="0">
                <a:latin typeface="华文中宋" panose="02010600040101010101" pitchFamily="2" charset="-122"/>
                <a:ea typeface="华文中宋" panose="02010600040101010101" pitchFamily="2" charset="-122"/>
              </a:rPr>
              <a:t>：考虑（进程重要性、要求的资源、运行时间长短）</a:t>
            </a:r>
          </a:p>
          <a:p>
            <a:pPr marL="1333500" lvl="2">
              <a:lnSpc>
                <a:spcPct val="90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轮转调度法</a:t>
            </a:r>
            <a:r>
              <a:rPr lang="zh-CN" altLang="en-US" dirty="0">
                <a:latin typeface="华文中宋" panose="02010600040101010101" pitchFamily="2" charset="-122"/>
                <a:ea typeface="华文中宋" panose="02010600040101010101" pitchFamily="2" charset="-122"/>
              </a:rPr>
              <a:t>：按时间片将</a:t>
            </a:r>
            <a:r>
              <a:rPr lang="en-US" altLang="zh-CN" dirty="0">
                <a:latin typeface="华文中宋" panose="02010600040101010101" pitchFamily="2" charset="-122"/>
                <a:ea typeface="华文中宋" panose="02010600040101010101" pitchFamily="2" charset="-122"/>
              </a:rPr>
              <a:t>CPU</a:t>
            </a:r>
            <a:r>
              <a:rPr lang="zh-CN" altLang="en-US" dirty="0">
                <a:latin typeface="华文中宋" panose="02010600040101010101" pitchFamily="2" charset="-122"/>
                <a:ea typeface="华文中宋" panose="02010600040101010101" pitchFamily="2" charset="-122"/>
              </a:rPr>
              <a:t>轮流分配给就绪队列中的进程</a:t>
            </a:r>
          </a:p>
          <a:p>
            <a:pPr marL="1901825" lvl="3">
              <a:lnSpc>
                <a:spcPct val="90000"/>
              </a:lnSpc>
              <a:spcBef>
                <a:spcPct val="30000"/>
              </a:spcBef>
            </a:pPr>
            <a:r>
              <a:rPr lang="zh-CN" altLang="en-US" dirty="0">
                <a:latin typeface="华文中宋" panose="02010600040101010101" pitchFamily="2" charset="-122"/>
                <a:ea typeface="华文中宋" panose="02010600040101010101" pitchFamily="2" charset="-122"/>
              </a:rPr>
              <a:t>固定时间片</a:t>
            </a:r>
          </a:p>
          <a:p>
            <a:pPr marL="1901825" lvl="3">
              <a:lnSpc>
                <a:spcPct val="90000"/>
              </a:lnSpc>
              <a:spcBef>
                <a:spcPct val="30000"/>
              </a:spcBef>
            </a:pPr>
            <a:r>
              <a:rPr lang="zh-CN" altLang="en-US" dirty="0">
                <a:latin typeface="华文中宋" panose="02010600040101010101" pitchFamily="2" charset="-122"/>
                <a:ea typeface="华文中宋" panose="02010600040101010101" pitchFamily="2" charset="-122"/>
              </a:rPr>
              <a:t>可变时间片</a:t>
            </a:r>
          </a:p>
          <a:p>
            <a:pPr marL="1333500" lvl="2">
              <a:lnSpc>
                <a:spcPct val="90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分级调度法</a:t>
            </a:r>
          </a:p>
          <a:p>
            <a:pPr marL="1901825" lvl="3">
              <a:lnSpc>
                <a:spcPct val="90000"/>
              </a:lnSpc>
              <a:spcBef>
                <a:spcPct val="30000"/>
              </a:spcBef>
            </a:pPr>
            <a:r>
              <a:rPr lang="zh-CN" altLang="en-US" dirty="0">
                <a:latin typeface="华文中宋" panose="02010600040101010101" pitchFamily="2" charset="-122"/>
                <a:ea typeface="华文中宋" panose="02010600040101010101" pitchFamily="2" charset="-122"/>
              </a:rPr>
              <a:t>轮转法和优先数法的结合</a:t>
            </a:r>
          </a:p>
          <a:p>
            <a:pPr marL="1901825" lvl="3">
              <a:lnSpc>
                <a:spcPct val="90000"/>
              </a:lnSpc>
              <a:spcBef>
                <a:spcPct val="30000"/>
              </a:spcBef>
            </a:pPr>
            <a:r>
              <a:rPr lang="zh-CN" altLang="en-US" dirty="0">
                <a:latin typeface="华文中宋" panose="02010600040101010101" pitchFamily="2" charset="-122"/>
                <a:ea typeface="华文中宋" panose="02010600040101010101" pitchFamily="2" charset="-122"/>
              </a:rPr>
              <a:t>先按优先数分为前、后台两个就绪队列</a:t>
            </a:r>
          </a:p>
          <a:p>
            <a:pPr marL="1901825" lvl="3">
              <a:lnSpc>
                <a:spcPct val="90000"/>
              </a:lnSpc>
              <a:spcBef>
                <a:spcPct val="30000"/>
              </a:spcBef>
            </a:pPr>
            <a:r>
              <a:rPr lang="zh-CN" altLang="en-US" dirty="0">
                <a:latin typeface="华文中宋" panose="02010600040101010101" pitchFamily="2" charset="-122"/>
                <a:ea typeface="华文中宋" panose="02010600040101010101" pitchFamily="2" charset="-122"/>
              </a:rPr>
              <a:t>再按时间片轮转法对前台就绪队列调度</a:t>
            </a:r>
          </a:p>
          <a:p>
            <a:pPr marL="1901825" lvl="3">
              <a:lnSpc>
                <a:spcPct val="90000"/>
              </a:lnSpc>
              <a:spcBef>
                <a:spcPct val="30000"/>
              </a:spcBef>
            </a:pPr>
            <a:r>
              <a:rPr lang="zh-CN" altLang="en-US" dirty="0">
                <a:latin typeface="华文中宋" panose="02010600040101010101" pitchFamily="2" charset="-122"/>
                <a:ea typeface="华文中宋" panose="02010600040101010101" pitchFamily="2" charset="-122"/>
              </a:rPr>
              <a:t>当前台就绪队列的进程全部完成或等待</a:t>
            </a:r>
            <a:r>
              <a:rPr lang="en-US" altLang="zh-CN" dirty="0">
                <a:latin typeface="华文中宋" panose="02010600040101010101" pitchFamily="2" charset="-122"/>
                <a:ea typeface="华文中宋" panose="02010600040101010101" pitchFamily="2" charset="-122"/>
              </a:rPr>
              <a:t>I/O</a:t>
            </a:r>
            <a:r>
              <a:rPr lang="zh-CN" altLang="en-US" dirty="0">
                <a:latin typeface="华文中宋" panose="02010600040101010101" pitchFamily="2" charset="-122"/>
                <a:ea typeface="华文中宋" panose="02010600040101010101" pitchFamily="2" charset="-122"/>
              </a:rPr>
              <a:t>操作时，才对后台就绪队列调度</a:t>
            </a:r>
          </a:p>
        </p:txBody>
      </p:sp>
      <p:sp>
        <p:nvSpPr>
          <p:cNvPr id="45058" name="灯片编号占位符 5">
            <a:extLst>
              <a:ext uri="{FF2B5EF4-FFF2-40B4-BE49-F238E27FC236}">
                <a16:creationId xmlns:a16="http://schemas.microsoft.com/office/drawing/2014/main" id="{7936B8C3-20A1-60B8-17B7-EAC7E4F7D42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2395C39E-D5A0-4BD1-A9F6-0100F981C1FD}" type="slidenum">
              <a:rPr lang="zh-CN" altLang="en-US" sz="1400" b="0">
                <a:latin typeface="Arial" panose="020B0604020202020204" pitchFamily="34" charset="0"/>
              </a:rPr>
              <a:pPr>
                <a:spcBef>
                  <a:spcPct val="0"/>
                </a:spcBef>
                <a:buFontTx/>
                <a:buNone/>
              </a:pPr>
              <a:t>19</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5FAF507C-4A06-4906-BDCF-9AB58E6298BD}"/>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3" descr="AMD">
            <a:extLst>
              <a:ext uri="{FF2B5EF4-FFF2-40B4-BE49-F238E27FC236}">
                <a16:creationId xmlns:a16="http://schemas.microsoft.com/office/drawing/2014/main" id="{DF800570-3700-B411-45AA-84F316C82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208" y="1916832"/>
            <a:ext cx="4343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3" name="Picture 4" descr="AMD939">
            <a:extLst>
              <a:ext uri="{FF2B5EF4-FFF2-40B4-BE49-F238E27FC236}">
                <a16:creationId xmlns:a16="http://schemas.microsoft.com/office/drawing/2014/main" id="{2355C88A-999F-31AB-3C38-F22872EA0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4008" y="1916832"/>
            <a:ext cx="4343400"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a:extLst>
              <a:ext uri="{FF2B5EF4-FFF2-40B4-BE49-F238E27FC236}">
                <a16:creationId xmlns:a16="http://schemas.microsoft.com/office/drawing/2014/main" id="{B30A4E2F-1041-4C35-8AEC-F4F75B401339}"/>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a:extLst>
              <a:ext uri="{FF2B5EF4-FFF2-40B4-BE49-F238E27FC236}">
                <a16:creationId xmlns:a16="http://schemas.microsoft.com/office/drawing/2014/main" id="{1C63C6DB-6B95-9498-C551-104C18EB4731}"/>
              </a:ext>
            </a:extLst>
          </p:cNvPr>
          <p:cNvSpPr>
            <a:spLocks noGrp="1" noChangeArrowheads="1"/>
          </p:cNvSpPr>
          <p:nvPr>
            <p:ph idx="1"/>
          </p:nvPr>
        </p:nvSpPr>
        <p:spPr>
          <a:xfrm>
            <a:off x="152400" y="1484262"/>
            <a:ext cx="8812213" cy="5545138"/>
          </a:xfrm>
        </p:spPr>
        <p:txBody>
          <a:bodyPr/>
          <a:lstStyle/>
          <a:p>
            <a:pPr marL="285750" indent="-285750">
              <a:lnSpc>
                <a:spcPct val="105000"/>
              </a:lnSpc>
              <a:spcBef>
                <a:spcPct val="60000"/>
              </a:spcBef>
            </a:pPr>
            <a:r>
              <a:rPr lang="zh-CN" altLang="en-US" dirty="0">
                <a:latin typeface="华文中宋" panose="02010600040101010101" pitchFamily="2" charset="-122"/>
                <a:ea typeface="华文中宋" panose="02010600040101010101" pitchFamily="2" charset="-122"/>
              </a:rPr>
              <a:t>多道程序并发运行出现的问题</a:t>
            </a:r>
          </a:p>
          <a:p>
            <a:pPr marL="862013" lvl="1">
              <a:lnSpc>
                <a:spcPct val="105000"/>
              </a:lnSpc>
              <a:spcBef>
                <a:spcPct val="60000"/>
              </a:spcBef>
            </a:pPr>
            <a:r>
              <a:rPr lang="zh-CN" altLang="en-US" dirty="0">
                <a:latin typeface="华文中宋" panose="02010600040101010101" pitchFamily="2" charset="-122"/>
                <a:ea typeface="华文中宋" panose="02010600040101010101" pitchFamily="2" charset="-122"/>
              </a:rPr>
              <a:t>不可避免地会有某种联系。如：共享资源、相互制约与通信、死锁等</a:t>
            </a:r>
            <a:endParaRPr lang="en-US" altLang="zh-CN" dirty="0">
              <a:latin typeface="华文中宋" panose="02010600040101010101" pitchFamily="2" charset="-122"/>
              <a:ea typeface="华文中宋" panose="02010600040101010101" pitchFamily="2" charset="-122"/>
            </a:endParaRPr>
          </a:p>
          <a:p>
            <a:pPr marL="862013" lvl="1">
              <a:lnSpc>
                <a:spcPct val="105000"/>
              </a:lnSpc>
              <a:spcBef>
                <a:spcPct val="60000"/>
              </a:spcBef>
            </a:pPr>
            <a:r>
              <a:rPr lang="zh-CN" altLang="en-US" dirty="0">
                <a:solidFill>
                  <a:schemeClr val="tx2"/>
                </a:solidFill>
                <a:latin typeface="华文中宋" panose="02010600040101010101" pitchFamily="2" charset="-122"/>
                <a:ea typeface="华文中宋" panose="02010600040101010101" pitchFamily="2" charset="-122"/>
              </a:rPr>
              <a:t>进程间的同步与互斥</a:t>
            </a:r>
          </a:p>
          <a:p>
            <a:pPr marL="1333500" lvl="2">
              <a:lnSpc>
                <a:spcPct val="105000"/>
              </a:lnSpc>
              <a:spcBef>
                <a:spcPct val="60000"/>
              </a:spcBef>
            </a:pPr>
            <a:r>
              <a:rPr lang="zh-CN" altLang="en-US" dirty="0">
                <a:solidFill>
                  <a:schemeClr val="tx2"/>
                </a:solidFill>
                <a:latin typeface="华文中宋" panose="02010600040101010101" pitchFamily="2" charset="-122"/>
                <a:ea typeface="华文中宋" panose="02010600040101010101" pitchFamily="2" charset="-122"/>
              </a:rPr>
              <a:t>同步</a:t>
            </a:r>
            <a:r>
              <a:rPr lang="zh-CN" altLang="en-US" dirty="0">
                <a:latin typeface="华文中宋" panose="02010600040101010101" pitchFamily="2" charset="-122"/>
                <a:ea typeface="华文中宋" panose="02010600040101010101" pitchFamily="2" charset="-122"/>
              </a:rPr>
              <a:t>：多个进程具有某种时序上的关系，必须通过协调，以便完成一个作业任务</a:t>
            </a:r>
          </a:p>
          <a:p>
            <a:pPr marL="1333500" lvl="2">
              <a:lnSpc>
                <a:spcPct val="105000"/>
              </a:lnSpc>
              <a:spcBef>
                <a:spcPct val="60000"/>
              </a:spcBef>
            </a:pPr>
            <a:r>
              <a:rPr lang="zh-CN" altLang="en-US" dirty="0">
                <a:solidFill>
                  <a:schemeClr val="tx2"/>
                </a:solidFill>
                <a:latin typeface="华文中宋" panose="02010600040101010101" pitchFamily="2" charset="-122"/>
                <a:ea typeface="华文中宋" panose="02010600040101010101" pitchFamily="2" charset="-122"/>
              </a:rPr>
              <a:t>互斥</a:t>
            </a:r>
            <a:r>
              <a:rPr lang="zh-CN" altLang="en-US" dirty="0">
                <a:latin typeface="华文中宋" panose="02010600040101010101" pitchFamily="2" charset="-122"/>
                <a:ea typeface="华文中宋" panose="02010600040101010101" pitchFamily="2" charset="-122"/>
              </a:rPr>
              <a:t>（竞争）：由多个进程间共享系统资源而引起的，通常这样的资源要求独占使用。</a:t>
            </a:r>
          </a:p>
        </p:txBody>
      </p:sp>
      <p:sp>
        <p:nvSpPr>
          <p:cNvPr id="47106" name="灯片编号占位符 5">
            <a:extLst>
              <a:ext uri="{FF2B5EF4-FFF2-40B4-BE49-F238E27FC236}">
                <a16:creationId xmlns:a16="http://schemas.microsoft.com/office/drawing/2014/main" id="{977F9AB0-BC10-6E73-025A-ACBC274832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7D9793FE-E8EC-4185-8A67-8EBEAC6D4CFA}" type="slidenum">
              <a:rPr lang="zh-CN" altLang="en-US" sz="1400" b="0">
                <a:latin typeface="Arial" panose="020B0604020202020204" pitchFamily="34" charset="0"/>
              </a:rPr>
              <a:pPr>
                <a:spcBef>
                  <a:spcPct val="0"/>
                </a:spcBef>
                <a:buFontTx/>
                <a:buNone/>
              </a:pPr>
              <a:t>20</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1C94F21A-34D4-400D-A8DD-C82EA7223416}"/>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3">
            <a:extLst>
              <a:ext uri="{FF2B5EF4-FFF2-40B4-BE49-F238E27FC236}">
                <a16:creationId xmlns:a16="http://schemas.microsoft.com/office/drawing/2014/main" id="{1415F48F-4F9E-483A-44FA-B07C13838A4B}"/>
              </a:ext>
            </a:extLst>
          </p:cNvPr>
          <p:cNvSpPr>
            <a:spLocks noGrp="1" noChangeArrowheads="1"/>
          </p:cNvSpPr>
          <p:nvPr>
            <p:ph type="body" sz="half" idx="1"/>
          </p:nvPr>
        </p:nvSpPr>
        <p:spPr>
          <a:xfrm>
            <a:off x="107950" y="1229121"/>
            <a:ext cx="7056438" cy="5656263"/>
          </a:xfrm>
        </p:spPr>
        <p:txBody>
          <a:bodyPr/>
          <a:lstStyle/>
          <a:p>
            <a:pPr marL="285750" indent="-285750"/>
            <a:r>
              <a:rPr lang="zh-CN" altLang="en-US" sz="2800" dirty="0">
                <a:latin typeface="华文中宋" panose="02010600040101010101" pitchFamily="2" charset="-122"/>
                <a:ea typeface="华文中宋" panose="02010600040101010101" pitchFamily="2" charset="-122"/>
              </a:rPr>
              <a:t>多道程序并发运行出现的问题</a:t>
            </a:r>
          </a:p>
          <a:p>
            <a:pPr marL="862013" lvl="1"/>
            <a:r>
              <a:rPr lang="zh-CN" altLang="en-US" sz="2400" dirty="0">
                <a:solidFill>
                  <a:schemeClr val="tx2"/>
                </a:solidFill>
                <a:latin typeface="华文中宋" panose="02010600040101010101" pitchFamily="2" charset="-122"/>
                <a:ea typeface="华文中宋" panose="02010600040101010101" pitchFamily="2" charset="-122"/>
              </a:rPr>
              <a:t>进程间的同步与互斥</a:t>
            </a:r>
          </a:p>
          <a:p>
            <a:pPr marL="1333500" lvl="2"/>
            <a:r>
              <a:rPr lang="zh-CN" altLang="en-US" sz="2000" dirty="0">
                <a:latin typeface="华文中宋" panose="02010600040101010101" pitchFamily="2" charset="-122"/>
                <a:ea typeface="华文中宋" panose="02010600040101010101" pitchFamily="2" charset="-122"/>
              </a:rPr>
              <a:t>如：两个进程使用同一台打印机进行打印输出</a:t>
            </a:r>
          </a:p>
          <a:p>
            <a:pPr marL="1333500" lvl="2"/>
            <a:r>
              <a:rPr lang="zh-CN" altLang="en-US" sz="2000" dirty="0">
                <a:latin typeface="华文中宋" panose="02010600040101010101" pitchFamily="2" charset="-122"/>
                <a:ea typeface="华文中宋" panose="02010600040101010101" pitchFamily="2" charset="-122"/>
              </a:rPr>
              <a:t>如：两个进程对某公共变量作 </a:t>
            </a:r>
            <a:r>
              <a:rPr lang="en-US" altLang="zh-CN" sz="2000" dirty="0">
                <a:latin typeface="华文中宋" panose="02010600040101010101" pitchFamily="2" charset="-122"/>
                <a:ea typeface="华文中宋" panose="02010600040101010101" pitchFamily="2" charset="-122"/>
              </a:rPr>
              <a:t>+1 </a:t>
            </a:r>
            <a:r>
              <a:rPr lang="zh-CN" altLang="en-US" sz="2000" dirty="0">
                <a:latin typeface="华文中宋" panose="02010600040101010101" pitchFamily="2" charset="-122"/>
                <a:ea typeface="华文中宋" panose="02010600040101010101" pitchFamily="2" charset="-122"/>
              </a:rPr>
              <a:t>操作</a:t>
            </a:r>
          </a:p>
          <a:p>
            <a:pPr marL="1333500" lvl="2"/>
            <a:endParaRPr lang="zh-CN" altLang="en-US" sz="2000" dirty="0">
              <a:latin typeface="华文中宋" panose="02010600040101010101" pitchFamily="2" charset="-122"/>
              <a:ea typeface="华文中宋" panose="02010600040101010101" pitchFamily="2" charset="-122"/>
            </a:endParaRPr>
          </a:p>
          <a:p>
            <a:pPr marL="862013" lvl="1">
              <a:spcBef>
                <a:spcPct val="0"/>
              </a:spcBef>
              <a:buFontTx/>
              <a:buNone/>
            </a:pPr>
            <a:r>
              <a:rPr lang="zh-CN" altLang="en-US" sz="2400" dirty="0">
                <a:latin typeface="华文中宋" panose="02010600040101010101" pitchFamily="2" charset="-122"/>
                <a:ea typeface="华文中宋" panose="02010600040101010101" pitchFamily="2" charset="-122"/>
              </a:rPr>
              <a:t>进程 </a:t>
            </a:r>
            <a:r>
              <a:rPr lang="en-US" altLang="zh-CN" sz="2400" dirty="0">
                <a:latin typeface="华文中宋" panose="02010600040101010101" pitchFamily="2" charset="-122"/>
                <a:ea typeface="华文中宋" panose="02010600040101010101" pitchFamily="2" charset="-122"/>
              </a:rPr>
              <a:t>A</a:t>
            </a:r>
          </a:p>
          <a:p>
            <a:pPr marL="862013" lvl="1">
              <a:spcBef>
                <a:spcPct val="0"/>
              </a:spcBef>
              <a:buFontTx/>
              <a:buNone/>
            </a:pPr>
            <a:r>
              <a:rPr lang="en-US" altLang="zh-CN" sz="2400" dirty="0">
                <a:latin typeface="华文中宋" panose="02010600040101010101" pitchFamily="2" charset="-122"/>
                <a:ea typeface="华文中宋" panose="02010600040101010101" pitchFamily="2" charset="-122"/>
              </a:rPr>
              <a:t>A1: R1 = </a:t>
            </a:r>
            <a:r>
              <a:rPr lang="en-US" altLang="zh-CN" sz="2400" dirty="0">
                <a:solidFill>
                  <a:schemeClr val="tx2"/>
                </a:solidFill>
                <a:latin typeface="华文中宋" panose="02010600040101010101" pitchFamily="2" charset="-122"/>
                <a:ea typeface="华文中宋" panose="02010600040101010101" pitchFamily="2" charset="-122"/>
              </a:rPr>
              <a:t>count</a:t>
            </a:r>
          </a:p>
          <a:p>
            <a:pPr marL="862013" lvl="1">
              <a:spcBef>
                <a:spcPct val="0"/>
              </a:spcBef>
              <a:buFontTx/>
              <a:buNone/>
            </a:pPr>
            <a:r>
              <a:rPr lang="en-US" altLang="zh-CN" sz="2400" dirty="0">
                <a:latin typeface="华文中宋" panose="02010600040101010101" pitchFamily="2" charset="-122"/>
                <a:ea typeface="华文中宋" panose="02010600040101010101" pitchFamily="2" charset="-122"/>
              </a:rPr>
              <a:t>A2: R1 = R1 + 1</a:t>
            </a:r>
          </a:p>
          <a:p>
            <a:pPr marL="862013" lvl="1">
              <a:spcBef>
                <a:spcPct val="0"/>
              </a:spcBef>
              <a:buFontTx/>
              <a:buNone/>
            </a:pPr>
            <a:r>
              <a:rPr lang="en-US" altLang="zh-CN" sz="2400" dirty="0">
                <a:latin typeface="华文中宋" panose="02010600040101010101" pitchFamily="2" charset="-122"/>
                <a:ea typeface="华文中宋" panose="02010600040101010101" pitchFamily="2" charset="-122"/>
              </a:rPr>
              <a:t>A3: </a:t>
            </a:r>
            <a:r>
              <a:rPr lang="en-US" altLang="zh-CN" sz="2400" dirty="0">
                <a:solidFill>
                  <a:schemeClr val="tx2"/>
                </a:solidFill>
                <a:latin typeface="华文中宋" panose="02010600040101010101" pitchFamily="2" charset="-122"/>
                <a:ea typeface="华文中宋" panose="02010600040101010101" pitchFamily="2" charset="-122"/>
              </a:rPr>
              <a:t>count</a:t>
            </a:r>
            <a:r>
              <a:rPr lang="en-US" altLang="zh-CN" sz="2400" dirty="0">
                <a:latin typeface="华文中宋" panose="02010600040101010101" pitchFamily="2" charset="-122"/>
                <a:ea typeface="华文中宋" panose="02010600040101010101" pitchFamily="2" charset="-122"/>
              </a:rPr>
              <a:t> = R1</a:t>
            </a:r>
          </a:p>
          <a:p>
            <a:pPr marL="862013" lvl="1">
              <a:spcBef>
                <a:spcPct val="0"/>
              </a:spcBef>
              <a:buFontTx/>
              <a:buNone/>
            </a:pPr>
            <a:endParaRPr lang="en-US" altLang="zh-CN" sz="2400" dirty="0">
              <a:latin typeface="华文中宋" panose="02010600040101010101" pitchFamily="2" charset="-122"/>
              <a:ea typeface="华文中宋" panose="02010600040101010101" pitchFamily="2" charset="-122"/>
            </a:endParaRPr>
          </a:p>
          <a:p>
            <a:pPr marL="862013" lvl="1">
              <a:spcBef>
                <a:spcPct val="0"/>
              </a:spcBef>
              <a:buFontTx/>
              <a:buNone/>
            </a:pPr>
            <a:r>
              <a:rPr lang="zh-CN" altLang="en-US" sz="2400" dirty="0">
                <a:latin typeface="华文中宋" panose="02010600040101010101" pitchFamily="2" charset="-122"/>
                <a:ea typeface="华文中宋" panose="02010600040101010101" pitchFamily="2" charset="-122"/>
              </a:rPr>
              <a:t>进程 </a:t>
            </a:r>
            <a:r>
              <a:rPr lang="en-US" altLang="zh-CN" sz="2400" dirty="0">
                <a:latin typeface="华文中宋" panose="02010600040101010101" pitchFamily="2" charset="-122"/>
                <a:ea typeface="华文中宋" panose="02010600040101010101" pitchFamily="2" charset="-122"/>
              </a:rPr>
              <a:t>B</a:t>
            </a:r>
          </a:p>
          <a:p>
            <a:pPr marL="862013" lvl="1">
              <a:spcBef>
                <a:spcPct val="0"/>
              </a:spcBef>
              <a:buFontTx/>
              <a:buNone/>
            </a:pPr>
            <a:r>
              <a:rPr lang="en-US" altLang="zh-CN" sz="2400" dirty="0">
                <a:latin typeface="华文中宋" panose="02010600040101010101" pitchFamily="2" charset="-122"/>
                <a:ea typeface="华文中宋" panose="02010600040101010101" pitchFamily="2" charset="-122"/>
              </a:rPr>
              <a:t>B1: R2 = </a:t>
            </a:r>
            <a:r>
              <a:rPr lang="en-US" altLang="zh-CN" sz="2400" dirty="0">
                <a:solidFill>
                  <a:schemeClr val="tx2"/>
                </a:solidFill>
                <a:latin typeface="华文中宋" panose="02010600040101010101" pitchFamily="2" charset="-122"/>
                <a:ea typeface="华文中宋" panose="02010600040101010101" pitchFamily="2" charset="-122"/>
              </a:rPr>
              <a:t>count</a:t>
            </a:r>
          </a:p>
          <a:p>
            <a:pPr marL="862013" lvl="1">
              <a:spcBef>
                <a:spcPct val="0"/>
              </a:spcBef>
              <a:buFontTx/>
              <a:buNone/>
            </a:pPr>
            <a:r>
              <a:rPr lang="en-US" altLang="zh-CN" sz="2400" dirty="0">
                <a:latin typeface="华文中宋" panose="02010600040101010101" pitchFamily="2" charset="-122"/>
                <a:ea typeface="华文中宋" panose="02010600040101010101" pitchFamily="2" charset="-122"/>
              </a:rPr>
              <a:t>B2: R2 = R2 + 1</a:t>
            </a:r>
          </a:p>
          <a:p>
            <a:pPr marL="862013" lvl="1">
              <a:spcBef>
                <a:spcPct val="0"/>
              </a:spcBef>
              <a:buFontTx/>
              <a:buNone/>
            </a:pPr>
            <a:r>
              <a:rPr lang="en-US" altLang="zh-CN" sz="2400" dirty="0">
                <a:latin typeface="华文中宋" panose="02010600040101010101" pitchFamily="2" charset="-122"/>
                <a:ea typeface="华文中宋" panose="02010600040101010101" pitchFamily="2" charset="-122"/>
              </a:rPr>
              <a:t>B3: </a:t>
            </a:r>
            <a:r>
              <a:rPr lang="en-US" altLang="zh-CN" sz="2400" dirty="0">
                <a:solidFill>
                  <a:schemeClr val="tx2"/>
                </a:solidFill>
                <a:latin typeface="华文中宋" panose="02010600040101010101" pitchFamily="2" charset="-122"/>
                <a:ea typeface="华文中宋" panose="02010600040101010101" pitchFamily="2" charset="-122"/>
              </a:rPr>
              <a:t>count</a:t>
            </a:r>
            <a:r>
              <a:rPr lang="en-US" altLang="zh-CN" sz="2400" dirty="0">
                <a:latin typeface="华文中宋" panose="02010600040101010101" pitchFamily="2" charset="-122"/>
                <a:ea typeface="华文中宋" panose="02010600040101010101" pitchFamily="2" charset="-122"/>
              </a:rPr>
              <a:t> = R2</a:t>
            </a:r>
          </a:p>
        </p:txBody>
      </p:sp>
      <p:sp>
        <p:nvSpPr>
          <p:cNvPr id="49154" name="灯片编号占位符 6">
            <a:extLst>
              <a:ext uri="{FF2B5EF4-FFF2-40B4-BE49-F238E27FC236}">
                <a16:creationId xmlns:a16="http://schemas.microsoft.com/office/drawing/2014/main" id="{E792A516-6B6B-D9D8-7480-2740E48A4DEA}"/>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325693F-0739-4065-8EFE-14B907116B5B}" type="slidenum">
              <a:rPr lang="zh-CN" altLang="en-US" sz="1400" b="0">
                <a:latin typeface="Arial" panose="020B0604020202020204" pitchFamily="34" charset="0"/>
              </a:rPr>
              <a:pPr>
                <a:spcBef>
                  <a:spcPct val="0"/>
                </a:spcBef>
                <a:buFontTx/>
                <a:buNone/>
              </a:pPr>
              <a:t>21</a:t>
            </a:fld>
            <a:endParaRPr lang="en-US" altLang="zh-CN" sz="1400" b="0">
              <a:latin typeface="Times New Roman" panose="02020603050405020304" pitchFamily="18" charset="0"/>
            </a:endParaRPr>
          </a:p>
        </p:txBody>
      </p:sp>
      <p:sp>
        <p:nvSpPr>
          <p:cNvPr id="49156" name="Text Box 4">
            <a:extLst>
              <a:ext uri="{FF2B5EF4-FFF2-40B4-BE49-F238E27FC236}">
                <a16:creationId xmlns:a16="http://schemas.microsoft.com/office/drawing/2014/main" id="{5BFDA813-2822-CBBB-D2F6-B48AB9DA77F0}"/>
              </a:ext>
            </a:extLst>
          </p:cNvPr>
          <p:cNvSpPr txBox="1">
            <a:spLocks noChangeArrowheads="1"/>
          </p:cNvSpPr>
          <p:nvPr/>
        </p:nvSpPr>
        <p:spPr bwMode="auto">
          <a:xfrm>
            <a:off x="3563938" y="3213100"/>
            <a:ext cx="1560512" cy="2938463"/>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2"/>
                </a:solidFill>
                <a:latin typeface="Times New Roman" panose="02020603050405020304" pitchFamily="18" charset="0"/>
              </a:rPr>
              <a:t>执行顺序 1：</a:t>
            </a:r>
          </a:p>
          <a:p>
            <a:pPr algn="ctr">
              <a:spcBef>
                <a:spcPct val="50000"/>
              </a:spcBef>
              <a:buFontTx/>
              <a:buNone/>
            </a:pPr>
            <a:r>
              <a:rPr lang="en-US" altLang="zh-CN" sz="1800">
                <a:solidFill>
                  <a:schemeClr val="tx1"/>
                </a:solidFill>
                <a:latin typeface="Times New Roman" panose="02020603050405020304" pitchFamily="18" charset="0"/>
              </a:rPr>
              <a:t>A1</a:t>
            </a:r>
          </a:p>
          <a:p>
            <a:pPr algn="ctr">
              <a:spcBef>
                <a:spcPct val="50000"/>
              </a:spcBef>
              <a:buFontTx/>
              <a:buNone/>
            </a:pPr>
            <a:r>
              <a:rPr lang="en-US" altLang="zh-CN" sz="1800">
                <a:solidFill>
                  <a:schemeClr val="tx1"/>
                </a:solidFill>
                <a:latin typeface="Times New Roman" panose="02020603050405020304" pitchFamily="18" charset="0"/>
              </a:rPr>
              <a:t>A2</a:t>
            </a:r>
          </a:p>
          <a:p>
            <a:pPr algn="ctr">
              <a:spcBef>
                <a:spcPct val="50000"/>
              </a:spcBef>
              <a:buFontTx/>
              <a:buNone/>
            </a:pPr>
            <a:r>
              <a:rPr lang="en-US" altLang="zh-CN" sz="1800">
                <a:solidFill>
                  <a:schemeClr val="tx1"/>
                </a:solidFill>
                <a:latin typeface="Times New Roman" panose="02020603050405020304" pitchFamily="18" charset="0"/>
              </a:rPr>
              <a:t>A3</a:t>
            </a:r>
          </a:p>
          <a:p>
            <a:pPr algn="ctr">
              <a:spcBef>
                <a:spcPct val="50000"/>
              </a:spcBef>
              <a:buFontTx/>
              <a:buNone/>
            </a:pPr>
            <a:r>
              <a:rPr lang="en-US" altLang="zh-CN" sz="1800">
                <a:solidFill>
                  <a:schemeClr val="tx1"/>
                </a:solidFill>
                <a:latin typeface="Times New Roman" panose="02020603050405020304" pitchFamily="18" charset="0"/>
              </a:rPr>
              <a:t>B1</a:t>
            </a:r>
          </a:p>
          <a:p>
            <a:pPr algn="ctr">
              <a:spcBef>
                <a:spcPct val="50000"/>
              </a:spcBef>
              <a:buFontTx/>
              <a:buNone/>
            </a:pPr>
            <a:r>
              <a:rPr lang="en-US" altLang="zh-CN" sz="1800">
                <a:solidFill>
                  <a:schemeClr val="tx1"/>
                </a:solidFill>
                <a:latin typeface="Times New Roman" panose="02020603050405020304" pitchFamily="18" charset="0"/>
              </a:rPr>
              <a:t>B2</a:t>
            </a:r>
          </a:p>
          <a:p>
            <a:pPr algn="ctr">
              <a:spcBef>
                <a:spcPct val="50000"/>
              </a:spcBef>
              <a:buFontTx/>
              <a:buNone/>
            </a:pPr>
            <a:r>
              <a:rPr lang="en-US" altLang="zh-CN" sz="1800">
                <a:solidFill>
                  <a:schemeClr val="tx1"/>
                </a:solidFill>
                <a:latin typeface="Times New Roman" panose="02020603050405020304" pitchFamily="18" charset="0"/>
              </a:rPr>
              <a:t>B3</a:t>
            </a:r>
          </a:p>
          <a:p>
            <a:pPr algn="ctr">
              <a:spcBef>
                <a:spcPct val="50000"/>
              </a:spcBef>
              <a:buFontTx/>
              <a:buNone/>
            </a:pPr>
            <a:r>
              <a:rPr lang="en-US" altLang="zh-CN" sz="2000">
                <a:solidFill>
                  <a:schemeClr val="tx2"/>
                </a:solidFill>
                <a:latin typeface="Times New Roman" panose="02020603050405020304" pitchFamily="18" charset="0"/>
              </a:rPr>
              <a:t>count += 2</a:t>
            </a:r>
          </a:p>
        </p:txBody>
      </p:sp>
      <p:sp>
        <p:nvSpPr>
          <p:cNvPr id="34821" name="Text Box 5">
            <a:extLst>
              <a:ext uri="{FF2B5EF4-FFF2-40B4-BE49-F238E27FC236}">
                <a16:creationId xmlns:a16="http://schemas.microsoft.com/office/drawing/2014/main" id="{D5890A0F-4EBC-F5E5-286C-3F4FAADA469D}"/>
              </a:ext>
            </a:extLst>
          </p:cNvPr>
          <p:cNvSpPr txBox="1">
            <a:spLocks noChangeArrowheads="1"/>
          </p:cNvSpPr>
          <p:nvPr/>
        </p:nvSpPr>
        <p:spPr bwMode="auto">
          <a:xfrm>
            <a:off x="5364163" y="3213100"/>
            <a:ext cx="1560512" cy="2938463"/>
          </a:xfrm>
          <a:prstGeom prst="rect">
            <a:avLst/>
          </a:prstGeom>
          <a:noFill/>
          <a:ln w="25400">
            <a:solidFill>
              <a:schemeClr val="tx2"/>
            </a:solidFill>
            <a:miter lim="800000"/>
            <a:headEnd/>
            <a:tailEnd/>
          </a:ln>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2"/>
                </a:solidFill>
                <a:latin typeface="Times New Roman" panose="02020603050405020304" pitchFamily="18" charset="0"/>
              </a:rPr>
              <a:t>执行顺序 2：</a:t>
            </a:r>
          </a:p>
          <a:p>
            <a:pPr algn="ctr">
              <a:spcBef>
                <a:spcPct val="50000"/>
              </a:spcBef>
              <a:buFontTx/>
              <a:buNone/>
            </a:pPr>
            <a:r>
              <a:rPr lang="en-US" altLang="zh-CN" sz="1800">
                <a:solidFill>
                  <a:srgbClr val="00ADAD"/>
                </a:solidFill>
                <a:latin typeface="Times New Roman" panose="02020603050405020304" pitchFamily="18" charset="0"/>
              </a:rPr>
              <a:t>A1</a:t>
            </a:r>
          </a:p>
          <a:p>
            <a:pPr algn="ctr">
              <a:spcBef>
                <a:spcPct val="50000"/>
              </a:spcBef>
              <a:buFontTx/>
              <a:buNone/>
            </a:pPr>
            <a:r>
              <a:rPr lang="en-US" altLang="zh-CN" sz="1800">
                <a:solidFill>
                  <a:schemeClr val="tx1"/>
                </a:solidFill>
                <a:latin typeface="Times New Roman" panose="02020603050405020304" pitchFamily="18" charset="0"/>
              </a:rPr>
              <a:t>B1</a:t>
            </a:r>
          </a:p>
          <a:p>
            <a:pPr algn="ctr">
              <a:spcBef>
                <a:spcPct val="50000"/>
              </a:spcBef>
              <a:buFontTx/>
              <a:buNone/>
            </a:pPr>
            <a:r>
              <a:rPr lang="en-US" altLang="zh-CN" sz="1800">
                <a:solidFill>
                  <a:srgbClr val="00ADAD"/>
                </a:solidFill>
                <a:latin typeface="Times New Roman" panose="02020603050405020304" pitchFamily="18" charset="0"/>
              </a:rPr>
              <a:t>A2</a:t>
            </a:r>
          </a:p>
          <a:p>
            <a:pPr algn="ctr">
              <a:spcBef>
                <a:spcPct val="50000"/>
              </a:spcBef>
              <a:buFontTx/>
              <a:buNone/>
            </a:pPr>
            <a:r>
              <a:rPr lang="en-US" altLang="zh-CN" sz="1800">
                <a:solidFill>
                  <a:srgbClr val="00ADAD"/>
                </a:solidFill>
                <a:latin typeface="Times New Roman" panose="02020603050405020304" pitchFamily="18" charset="0"/>
              </a:rPr>
              <a:t>A3</a:t>
            </a:r>
          </a:p>
          <a:p>
            <a:pPr algn="ctr">
              <a:spcBef>
                <a:spcPct val="50000"/>
              </a:spcBef>
              <a:buFontTx/>
              <a:buNone/>
            </a:pPr>
            <a:r>
              <a:rPr lang="en-US" altLang="zh-CN" sz="1800">
                <a:solidFill>
                  <a:schemeClr val="tx1"/>
                </a:solidFill>
                <a:latin typeface="Times New Roman" panose="02020603050405020304" pitchFamily="18" charset="0"/>
              </a:rPr>
              <a:t>B2</a:t>
            </a:r>
          </a:p>
          <a:p>
            <a:pPr algn="ctr">
              <a:spcBef>
                <a:spcPct val="50000"/>
              </a:spcBef>
              <a:buFontTx/>
              <a:buNone/>
            </a:pPr>
            <a:r>
              <a:rPr lang="en-US" altLang="zh-CN" sz="1800">
                <a:solidFill>
                  <a:schemeClr val="tx1"/>
                </a:solidFill>
                <a:latin typeface="Times New Roman" panose="02020603050405020304" pitchFamily="18" charset="0"/>
              </a:rPr>
              <a:t>B3</a:t>
            </a:r>
          </a:p>
          <a:p>
            <a:pPr algn="ctr">
              <a:spcBef>
                <a:spcPct val="50000"/>
              </a:spcBef>
              <a:buFontTx/>
              <a:buNone/>
            </a:pPr>
            <a:r>
              <a:rPr lang="en-US" altLang="zh-CN" sz="2000">
                <a:solidFill>
                  <a:schemeClr val="tx2"/>
                </a:solidFill>
                <a:latin typeface="Times New Roman" panose="02020603050405020304" pitchFamily="18" charset="0"/>
              </a:rPr>
              <a:t>count += 1</a:t>
            </a:r>
          </a:p>
        </p:txBody>
      </p:sp>
      <p:sp>
        <p:nvSpPr>
          <p:cNvPr id="49158" name="Line 15">
            <a:extLst>
              <a:ext uri="{FF2B5EF4-FFF2-40B4-BE49-F238E27FC236}">
                <a16:creationId xmlns:a16="http://schemas.microsoft.com/office/drawing/2014/main" id="{64920BBF-632A-86FB-EE0A-A1637FC88D76}"/>
              </a:ext>
            </a:extLst>
          </p:cNvPr>
          <p:cNvSpPr>
            <a:spLocks noChangeShapeType="1"/>
          </p:cNvSpPr>
          <p:nvPr/>
        </p:nvSpPr>
        <p:spPr bwMode="auto">
          <a:xfrm>
            <a:off x="7380288" y="3941763"/>
            <a:ext cx="1077912" cy="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28575" cap="sq">
                <a:solidFill>
                  <a:srgbClr val="000000"/>
                </a:solidFill>
                <a:round/>
                <a:headEnd/>
                <a:tailEnd/>
              </a14:hiddenLine>
            </a:ext>
          </a:extLst>
        </p:spPr>
        <p:txBody>
          <a:bodyPr lIns="90000" tIns="46800" rIns="90000" bIns="46800">
            <a:spAutoFit/>
          </a:bodyPr>
          <a:lstStyle/>
          <a:p>
            <a:endParaRPr lang="en-US"/>
          </a:p>
        </p:txBody>
      </p:sp>
      <p:grpSp>
        <p:nvGrpSpPr>
          <p:cNvPr id="49159" name="Group 42">
            <a:extLst>
              <a:ext uri="{FF2B5EF4-FFF2-40B4-BE49-F238E27FC236}">
                <a16:creationId xmlns:a16="http://schemas.microsoft.com/office/drawing/2014/main" id="{883A4D92-D87A-F54F-B588-C80A880F5F9C}"/>
              </a:ext>
            </a:extLst>
          </p:cNvPr>
          <p:cNvGrpSpPr>
            <a:grpSpLocks/>
          </p:cNvGrpSpPr>
          <p:nvPr/>
        </p:nvGrpSpPr>
        <p:grpSpPr bwMode="auto">
          <a:xfrm>
            <a:off x="7380288" y="3284538"/>
            <a:ext cx="1439862" cy="2952750"/>
            <a:chOff x="4332" y="912"/>
            <a:chExt cx="1224" cy="2246"/>
          </a:xfrm>
        </p:grpSpPr>
        <p:sp>
          <p:nvSpPr>
            <p:cNvPr id="49161" name="Rectangle 10">
              <a:extLst>
                <a:ext uri="{FF2B5EF4-FFF2-40B4-BE49-F238E27FC236}">
                  <a16:creationId xmlns:a16="http://schemas.microsoft.com/office/drawing/2014/main" id="{45911A13-ADE6-36C9-DF87-FD19B18AEFB8}"/>
                </a:ext>
              </a:extLst>
            </p:cNvPr>
            <p:cNvSpPr>
              <a:spLocks noChangeArrowheads="1"/>
            </p:cNvSpPr>
            <p:nvPr/>
          </p:nvSpPr>
          <p:spPr bwMode="auto">
            <a:xfrm>
              <a:off x="4649" y="2024"/>
              <a:ext cx="679" cy="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buFontTx/>
                <a:buNone/>
              </a:pPr>
              <a:r>
                <a:rPr lang="en-US" altLang="zh-CN" sz="1800">
                  <a:solidFill>
                    <a:schemeClr val="tx1"/>
                  </a:solidFill>
                </a:rPr>
                <a:t>…</a:t>
              </a:r>
            </a:p>
          </p:txBody>
        </p:sp>
        <p:sp>
          <p:nvSpPr>
            <p:cNvPr id="49162" name="Rectangle 9">
              <a:extLst>
                <a:ext uri="{FF2B5EF4-FFF2-40B4-BE49-F238E27FC236}">
                  <a16:creationId xmlns:a16="http://schemas.microsoft.com/office/drawing/2014/main" id="{30059891-9681-C933-0364-38F7DE369504}"/>
                </a:ext>
              </a:extLst>
            </p:cNvPr>
            <p:cNvSpPr>
              <a:spLocks noChangeArrowheads="1"/>
            </p:cNvSpPr>
            <p:nvPr/>
          </p:nvSpPr>
          <p:spPr bwMode="auto">
            <a:xfrm>
              <a:off x="4649" y="1525"/>
              <a:ext cx="679"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buFontTx/>
                <a:buNone/>
              </a:pPr>
              <a:r>
                <a:rPr lang="en-US" altLang="zh-CN" sz="1800">
                  <a:solidFill>
                    <a:schemeClr val="tx1"/>
                  </a:solidFill>
                </a:rPr>
                <a:t>P2</a:t>
              </a:r>
            </a:p>
          </p:txBody>
        </p:sp>
        <p:sp>
          <p:nvSpPr>
            <p:cNvPr id="49163" name="Rectangle 8">
              <a:extLst>
                <a:ext uri="{FF2B5EF4-FFF2-40B4-BE49-F238E27FC236}">
                  <a16:creationId xmlns:a16="http://schemas.microsoft.com/office/drawing/2014/main" id="{C20126F7-F3AD-6DBF-AA9D-09004C081621}"/>
                </a:ext>
              </a:extLst>
            </p:cNvPr>
            <p:cNvSpPr>
              <a:spLocks noChangeArrowheads="1"/>
            </p:cNvSpPr>
            <p:nvPr/>
          </p:nvSpPr>
          <p:spPr bwMode="auto">
            <a:xfrm>
              <a:off x="4649" y="1162"/>
              <a:ext cx="679"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buFontTx/>
                <a:buNone/>
              </a:pPr>
              <a:r>
                <a:rPr lang="en-US" altLang="zh-CN" sz="1800">
                  <a:solidFill>
                    <a:schemeClr val="tx1"/>
                  </a:solidFill>
                </a:rPr>
                <a:t>P1</a:t>
              </a:r>
            </a:p>
          </p:txBody>
        </p:sp>
        <p:sp>
          <p:nvSpPr>
            <p:cNvPr id="49164" name="Rectangle 7">
              <a:extLst>
                <a:ext uri="{FF2B5EF4-FFF2-40B4-BE49-F238E27FC236}">
                  <a16:creationId xmlns:a16="http://schemas.microsoft.com/office/drawing/2014/main" id="{EFF235E7-CA5B-824A-E13F-4FB663EADFC8}"/>
                </a:ext>
              </a:extLst>
            </p:cNvPr>
            <p:cNvSpPr>
              <a:spLocks noChangeArrowheads="1"/>
            </p:cNvSpPr>
            <p:nvPr/>
          </p:nvSpPr>
          <p:spPr bwMode="auto">
            <a:xfrm>
              <a:off x="4649" y="912"/>
              <a:ext cx="67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buFontTx/>
                <a:buNone/>
              </a:pPr>
              <a:r>
                <a:rPr lang="en-US" altLang="zh-CN" sz="1800">
                  <a:solidFill>
                    <a:schemeClr val="tx1"/>
                  </a:solidFill>
                </a:rPr>
                <a:t>OS</a:t>
              </a:r>
            </a:p>
          </p:txBody>
        </p:sp>
        <p:sp>
          <p:nvSpPr>
            <p:cNvPr id="49165" name="Line 11">
              <a:extLst>
                <a:ext uri="{FF2B5EF4-FFF2-40B4-BE49-F238E27FC236}">
                  <a16:creationId xmlns:a16="http://schemas.microsoft.com/office/drawing/2014/main" id="{2EBE7248-42B3-FD8D-2DA1-3F448D27162E}"/>
                </a:ext>
              </a:extLst>
            </p:cNvPr>
            <p:cNvSpPr>
              <a:spLocks noChangeShapeType="1"/>
            </p:cNvSpPr>
            <p:nvPr/>
          </p:nvSpPr>
          <p:spPr bwMode="auto">
            <a:xfrm>
              <a:off x="4649" y="912"/>
              <a:ext cx="67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166" name="Line 12">
              <a:extLst>
                <a:ext uri="{FF2B5EF4-FFF2-40B4-BE49-F238E27FC236}">
                  <a16:creationId xmlns:a16="http://schemas.microsoft.com/office/drawing/2014/main" id="{5689FB90-F5EE-037C-FB3D-45A7F32F69EA}"/>
                </a:ext>
              </a:extLst>
            </p:cNvPr>
            <p:cNvSpPr>
              <a:spLocks noChangeShapeType="1"/>
            </p:cNvSpPr>
            <p:nvPr/>
          </p:nvSpPr>
          <p:spPr bwMode="auto">
            <a:xfrm>
              <a:off x="4649" y="1162"/>
              <a:ext cx="67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167" name="Line 13">
              <a:extLst>
                <a:ext uri="{FF2B5EF4-FFF2-40B4-BE49-F238E27FC236}">
                  <a16:creationId xmlns:a16="http://schemas.microsoft.com/office/drawing/2014/main" id="{B14772CC-82CF-75A6-57BC-F7438AE6FF1C}"/>
                </a:ext>
              </a:extLst>
            </p:cNvPr>
            <p:cNvSpPr>
              <a:spLocks noChangeShapeType="1"/>
            </p:cNvSpPr>
            <p:nvPr/>
          </p:nvSpPr>
          <p:spPr bwMode="auto">
            <a:xfrm>
              <a:off x="4649" y="1525"/>
              <a:ext cx="67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168" name="Line 14">
              <a:extLst>
                <a:ext uri="{FF2B5EF4-FFF2-40B4-BE49-F238E27FC236}">
                  <a16:creationId xmlns:a16="http://schemas.microsoft.com/office/drawing/2014/main" id="{7176779D-8F17-1D14-1740-DE73A9EFC14B}"/>
                </a:ext>
              </a:extLst>
            </p:cNvPr>
            <p:cNvSpPr>
              <a:spLocks noChangeShapeType="1"/>
            </p:cNvSpPr>
            <p:nvPr/>
          </p:nvSpPr>
          <p:spPr bwMode="auto">
            <a:xfrm>
              <a:off x="4649" y="2024"/>
              <a:ext cx="679" cy="0"/>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169" name="Line 16">
              <a:extLst>
                <a:ext uri="{FF2B5EF4-FFF2-40B4-BE49-F238E27FC236}">
                  <a16:creationId xmlns:a16="http://schemas.microsoft.com/office/drawing/2014/main" id="{76581E92-2D14-4F11-A7B2-263CE9F8DCDB}"/>
                </a:ext>
              </a:extLst>
            </p:cNvPr>
            <p:cNvSpPr>
              <a:spLocks noChangeShapeType="1"/>
            </p:cNvSpPr>
            <p:nvPr/>
          </p:nvSpPr>
          <p:spPr bwMode="auto">
            <a:xfrm>
              <a:off x="4649" y="912"/>
              <a:ext cx="0" cy="157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170" name="Line 17">
              <a:extLst>
                <a:ext uri="{FF2B5EF4-FFF2-40B4-BE49-F238E27FC236}">
                  <a16:creationId xmlns:a16="http://schemas.microsoft.com/office/drawing/2014/main" id="{BC5EB9AB-B8E9-7DF7-758E-83E64A87096D}"/>
                </a:ext>
              </a:extLst>
            </p:cNvPr>
            <p:cNvSpPr>
              <a:spLocks noChangeShapeType="1"/>
            </p:cNvSpPr>
            <p:nvPr/>
          </p:nvSpPr>
          <p:spPr bwMode="auto">
            <a:xfrm>
              <a:off x="5328" y="912"/>
              <a:ext cx="0" cy="1571"/>
            </a:xfrm>
            <a:prstGeom prst="line">
              <a:avLst/>
            </a:prstGeom>
            <a:noFill/>
            <a:ln w="28575">
              <a:solidFill>
                <a:schemeClr val="tx2"/>
              </a:solidFill>
              <a:round/>
              <a:headEnd/>
              <a:tailEnd/>
            </a:ln>
            <a:extLst>
              <a:ext uri="{909E8E84-426E-40DD-AFC4-6F175D3DCCD1}">
                <a14:hiddenFill xmlns:a14="http://schemas.microsoft.com/office/drawing/2010/main">
                  <a:noFill/>
                </a14:hiddenFill>
              </a:ext>
            </a:extLst>
          </p:spPr>
          <p:txBody>
            <a:bodyPr lIns="90000" tIns="46800" rIns="90000" bIns="46800">
              <a:spAutoFit/>
            </a:bodyPr>
            <a:lstStyle/>
            <a:p>
              <a:endParaRPr lang="en-US"/>
            </a:p>
          </p:txBody>
        </p:sp>
        <p:sp>
          <p:nvSpPr>
            <p:cNvPr id="49171" name="printer2">
              <a:extLst>
                <a:ext uri="{FF2B5EF4-FFF2-40B4-BE49-F238E27FC236}">
                  <a16:creationId xmlns:a16="http://schemas.microsoft.com/office/drawing/2014/main" id="{C9EB5FC2-F7B3-B1A6-0C6A-22B9FF6F2980}"/>
                </a:ext>
              </a:extLst>
            </p:cNvPr>
            <p:cNvSpPr>
              <a:spLocks noEditPoints="1" noChangeArrowheads="1"/>
            </p:cNvSpPr>
            <p:nvPr/>
          </p:nvSpPr>
          <p:spPr bwMode="auto">
            <a:xfrm>
              <a:off x="4513" y="2704"/>
              <a:ext cx="1004" cy="4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w 21600"/>
                <a:gd name="T17" fmla="*/ 0 h 21600"/>
                <a:gd name="T18" fmla="*/ 0 w 21600"/>
                <a:gd name="T19" fmla="*/ 0 h 21600"/>
                <a:gd name="T20" fmla="*/ 0 w 21600"/>
                <a:gd name="T21" fmla="*/ 0 h 21600"/>
                <a:gd name="T22" fmla="*/ 0 w 21600"/>
                <a:gd name="T23" fmla="*/ 0 h 21600"/>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1398 w 21600"/>
                <a:gd name="T37" fmla="*/ 23313 h 21600"/>
                <a:gd name="T38" fmla="*/ 20266 w 21600"/>
                <a:gd name="T39" fmla="*/ 31115 h 21600"/>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1600" h="21600" extrusionOk="0">
                  <a:moveTo>
                    <a:pt x="10673" y="0"/>
                  </a:moveTo>
                  <a:lnTo>
                    <a:pt x="19186" y="0"/>
                  </a:lnTo>
                  <a:lnTo>
                    <a:pt x="21600" y="4703"/>
                  </a:lnTo>
                  <a:lnTo>
                    <a:pt x="21600" y="10800"/>
                  </a:lnTo>
                  <a:lnTo>
                    <a:pt x="21600" y="16548"/>
                  </a:lnTo>
                  <a:lnTo>
                    <a:pt x="18042" y="16548"/>
                  </a:lnTo>
                  <a:lnTo>
                    <a:pt x="18042" y="21600"/>
                  </a:lnTo>
                  <a:lnTo>
                    <a:pt x="10673" y="21600"/>
                  </a:lnTo>
                  <a:lnTo>
                    <a:pt x="3176" y="21600"/>
                  </a:lnTo>
                  <a:lnTo>
                    <a:pt x="3176" y="16548"/>
                  </a:lnTo>
                  <a:lnTo>
                    <a:pt x="0" y="16548"/>
                  </a:lnTo>
                  <a:lnTo>
                    <a:pt x="0" y="10800"/>
                  </a:lnTo>
                  <a:lnTo>
                    <a:pt x="0" y="4703"/>
                  </a:lnTo>
                  <a:lnTo>
                    <a:pt x="2414" y="0"/>
                  </a:lnTo>
                  <a:lnTo>
                    <a:pt x="10673" y="0"/>
                  </a:lnTo>
                  <a:close/>
                </a:path>
                <a:path w="21600" h="21600" extrusionOk="0">
                  <a:moveTo>
                    <a:pt x="0" y="4703"/>
                  </a:moveTo>
                  <a:lnTo>
                    <a:pt x="3558" y="4703"/>
                  </a:lnTo>
                  <a:lnTo>
                    <a:pt x="17026" y="4703"/>
                  </a:lnTo>
                  <a:lnTo>
                    <a:pt x="21600" y="4703"/>
                  </a:lnTo>
                  <a:lnTo>
                    <a:pt x="0" y="4703"/>
                  </a:lnTo>
                  <a:moveTo>
                    <a:pt x="16518" y="4703"/>
                  </a:moveTo>
                  <a:lnTo>
                    <a:pt x="16518" y="10452"/>
                  </a:lnTo>
                  <a:lnTo>
                    <a:pt x="0" y="10452"/>
                  </a:lnTo>
                  <a:moveTo>
                    <a:pt x="4320" y="16548"/>
                  </a:moveTo>
                  <a:lnTo>
                    <a:pt x="4320" y="17419"/>
                  </a:lnTo>
                  <a:lnTo>
                    <a:pt x="4320" y="20555"/>
                  </a:lnTo>
                  <a:lnTo>
                    <a:pt x="4320" y="21600"/>
                  </a:lnTo>
                  <a:lnTo>
                    <a:pt x="4320" y="16548"/>
                  </a:lnTo>
                  <a:moveTo>
                    <a:pt x="16899" y="16548"/>
                  </a:moveTo>
                  <a:lnTo>
                    <a:pt x="16899" y="17419"/>
                  </a:lnTo>
                  <a:lnTo>
                    <a:pt x="16899" y="20555"/>
                  </a:lnTo>
                  <a:lnTo>
                    <a:pt x="16899" y="21600"/>
                  </a:lnTo>
                  <a:lnTo>
                    <a:pt x="16899" y="16548"/>
                  </a:lnTo>
                  <a:moveTo>
                    <a:pt x="15247" y="14981"/>
                  </a:moveTo>
                  <a:lnTo>
                    <a:pt x="15247" y="10452"/>
                  </a:lnTo>
                  <a:lnTo>
                    <a:pt x="16899" y="16548"/>
                  </a:lnTo>
                  <a:lnTo>
                    <a:pt x="18042" y="16548"/>
                  </a:lnTo>
                  <a:lnTo>
                    <a:pt x="16518" y="10452"/>
                  </a:lnTo>
                  <a:moveTo>
                    <a:pt x="15247" y="14981"/>
                  </a:moveTo>
                  <a:lnTo>
                    <a:pt x="15247" y="14981"/>
                  </a:lnTo>
                  <a:lnTo>
                    <a:pt x="16772" y="17942"/>
                  </a:lnTo>
                  <a:lnTo>
                    <a:pt x="4447" y="17942"/>
                  </a:lnTo>
                  <a:lnTo>
                    <a:pt x="5972" y="14981"/>
                  </a:lnTo>
                  <a:lnTo>
                    <a:pt x="5972" y="10452"/>
                  </a:lnTo>
                  <a:lnTo>
                    <a:pt x="4320" y="16548"/>
                  </a:lnTo>
                  <a:lnTo>
                    <a:pt x="3176" y="16548"/>
                  </a:lnTo>
                  <a:lnTo>
                    <a:pt x="4701" y="10452"/>
                  </a:lnTo>
                  <a:moveTo>
                    <a:pt x="20202" y="5574"/>
                  </a:moveTo>
                  <a:lnTo>
                    <a:pt x="20711" y="5574"/>
                  </a:lnTo>
                  <a:lnTo>
                    <a:pt x="20711" y="7839"/>
                  </a:lnTo>
                  <a:lnTo>
                    <a:pt x="20202" y="7839"/>
                  </a:lnTo>
                  <a:lnTo>
                    <a:pt x="20202" y="5574"/>
                  </a:lnTo>
                  <a:moveTo>
                    <a:pt x="5972" y="14981"/>
                  </a:moveTo>
                  <a:lnTo>
                    <a:pt x="7496" y="14981"/>
                  </a:lnTo>
                  <a:lnTo>
                    <a:pt x="13341" y="14981"/>
                  </a:lnTo>
                  <a:lnTo>
                    <a:pt x="15247" y="14981"/>
                  </a:lnTo>
                </a:path>
              </a:pathLst>
            </a:custGeom>
            <a:solidFill>
              <a:srgbClr val="FFFFCC"/>
            </a:solidFill>
            <a:ln w="28575">
              <a:solidFill>
                <a:srgbClr val="000000"/>
              </a:solidFill>
              <a:miter lim="800000"/>
              <a:headEnd/>
              <a:tailEnd/>
            </a:ln>
          </p:spPr>
          <p:txBody>
            <a:bodyPr/>
            <a:lstStyle/>
            <a:p>
              <a:endParaRPr lang="en-US"/>
            </a:p>
          </p:txBody>
        </p:sp>
        <p:sp>
          <p:nvSpPr>
            <p:cNvPr id="49172" name="Freeform 40">
              <a:extLst>
                <a:ext uri="{FF2B5EF4-FFF2-40B4-BE49-F238E27FC236}">
                  <a16:creationId xmlns:a16="http://schemas.microsoft.com/office/drawing/2014/main" id="{C1237237-C551-34AB-1EEB-C9949EEA998B}"/>
                </a:ext>
              </a:extLst>
            </p:cNvPr>
            <p:cNvSpPr>
              <a:spLocks/>
            </p:cNvSpPr>
            <p:nvPr/>
          </p:nvSpPr>
          <p:spPr bwMode="auto">
            <a:xfrm>
              <a:off x="5224" y="1842"/>
              <a:ext cx="332" cy="862"/>
            </a:xfrm>
            <a:custGeom>
              <a:avLst/>
              <a:gdLst>
                <a:gd name="T0" fmla="*/ 0 w 423"/>
                <a:gd name="T1" fmla="*/ 0 h 862"/>
                <a:gd name="T2" fmla="*/ 33 w 423"/>
                <a:gd name="T3" fmla="*/ 136 h 862"/>
                <a:gd name="T4" fmla="*/ 33 w 423"/>
                <a:gd name="T5" fmla="*/ 590 h 862"/>
                <a:gd name="T6" fmla="*/ 13 w 423"/>
                <a:gd name="T7" fmla="*/ 862 h 862"/>
                <a:gd name="T8" fmla="*/ 0 60000 65536"/>
                <a:gd name="T9" fmla="*/ 0 60000 65536"/>
                <a:gd name="T10" fmla="*/ 0 60000 65536"/>
                <a:gd name="T11" fmla="*/ 0 60000 65536"/>
                <a:gd name="T12" fmla="*/ 0 w 423"/>
                <a:gd name="T13" fmla="*/ 0 h 862"/>
                <a:gd name="T14" fmla="*/ 423 w 423"/>
                <a:gd name="T15" fmla="*/ 862 h 862"/>
              </a:gdLst>
              <a:ahLst/>
              <a:cxnLst>
                <a:cxn ang="T8">
                  <a:pos x="T0" y="T1"/>
                </a:cxn>
                <a:cxn ang="T9">
                  <a:pos x="T2" y="T3"/>
                </a:cxn>
                <a:cxn ang="T10">
                  <a:pos x="T4" y="T5"/>
                </a:cxn>
                <a:cxn ang="T11">
                  <a:pos x="T6" y="T7"/>
                </a:cxn>
              </a:cxnLst>
              <a:rect l="T12" t="T13" r="T14" b="T15"/>
              <a:pathLst>
                <a:path w="423" h="862">
                  <a:moveTo>
                    <a:pt x="0" y="0"/>
                  </a:moveTo>
                  <a:cubicBezTo>
                    <a:pt x="151" y="19"/>
                    <a:pt x="303" y="38"/>
                    <a:pt x="363" y="136"/>
                  </a:cubicBezTo>
                  <a:cubicBezTo>
                    <a:pt x="423" y="234"/>
                    <a:pt x="401" y="469"/>
                    <a:pt x="363" y="590"/>
                  </a:cubicBezTo>
                  <a:cubicBezTo>
                    <a:pt x="325" y="711"/>
                    <a:pt x="174" y="817"/>
                    <a:pt x="136" y="862"/>
                  </a:cubicBezTo>
                </a:path>
              </a:pathLst>
            </a:custGeom>
            <a:noFill/>
            <a:ln w="2857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sp>
          <p:nvSpPr>
            <p:cNvPr id="49173" name="Freeform 41">
              <a:extLst>
                <a:ext uri="{FF2B5EF4-FFF2-40B4-BE49-F238E27FC236}">
                  <a16:creationId xmlns:a16="http://schemas.microsoft.com/office/drawing/2014/main" id="{7A94B69D-36FD-2547-45CA-E6B2F8B3291C}"/>
                </a:ext>
              </a:extLst>
            </p:cNvPr>
            <p:cNvSpPr>
              <a:spLocks/>
            </p:cNvSpPr>
            <p:nvPr/>
          </p:nvSpPr>
          <p:spPr bwMode="auto">
            <a:xfrm>
              <a:off x="4332" y="1389"/>
              <a:ext cx="461" cy="1315"/>
            </a:xfrm>
            <a:custGeom>
              <a:avLst/>
              <a:gdLst>
                <a:gd name="T0" fmla="*/ 461 w 461"/>
                <a:gd name="T1" fmla="*/ 0 h 1315"/>
                <a:gd name="T2" fmla="*/ 98 w 461"/>
                <a:gd name="T3" fmla="*/ 226 h 1315"/>
                <a:gd name="T4" fmla="*/ 8 w 461"/>
                <a:gd name="T5" fmla="*/ 816 h 1315"/>
                <a:gd name="T6" fmla="*/ 144 w 461"/>
                <a:gd name="T7" fmla="*/ 1179 h 1315"/>
                <a:gd name="T8" fmla="*/ 325 w 461"/>
                <a:gd name="T9" fmla="*/ 1315 h 1315"/>
                <a:gd name="T10" fmla="*/ 0 60000 65536"/>
                <a:gd name="T11" fmla="*/ 0 60000 65536"/>
                <a:gd name="T12" fmla="*/ 0 60000 65536"/>
                <a:gd name="T13" fmla="*/ 0 60000 65536"/>
                <a:gd name="T14" fmla="*/ 0 60000 65536"/>
                <a:gd name="T15" fmla="*/ 0 w 461"/>
                <a:gd name="T16" fmla="*/ 0 h 1315"/>
                <a:gd name="T17" fmla="*/ 461 w 461"/>
                <a:gd name="T18" fmla="*/ 1315 h 1315"/>
              </a:gdLst>
              <a:ahLst/>
              <a:cxnLst>
                <a:cxn ang="T10">
                  <a:pos x="T0" y="T1"/>
                </a:cxn>
                <a:cxn ang="T11">
                  <a:pos x="T2" y="T3"/>
                </a:cxn>
                <a:cxn ang="T12">
                  <a:pos x="T4" y="T5"/>
                </a:cxn>
                <a:cxn ang="T13">
                  <a:pos x="T6" y="T7"/>
                </a:cxn>
                <a:cxn ang="T14">
                  <a:pos x="T8" y="T9"/>
                </a:cxn>
              </a:cxnLst>
              <a:rect l="T15" t="T16" r="T17" b="T18"/>
              <a:pathLst>
                <a:path w="461" h="1315">
                  <a:moveTo>
                    <a:pt x="461" y="0"/>
                  </a:moveTo>
                  <a:cubicBezTo>
                    <a:pt x="317" y="45"/>
                    <a:pt x="174" y="90"/>
                    <a:pt x="98" y="226"/>
                  </a:cubicBezTo>
                  <a:cubicBezTo>
                    <a:pt x="22" y="362"/>
                    <a:pt x="0" y="657"/>
                    <a:pt x="8" y="816"/>
                  </a:cubicBezTo>
                  <a:cubicBezTo>
                    <a:pt x="16" y="975"/>
                    <a:pt x="91" y="1096"/>
                    <a:pt x="144" y="1179"/>
                  </a:cubicBezTo>
                  <a:cubicBezTo>
                    <a:pt x="197" y="1262"/>
                    <a:pt x="261" y="1288"/>
                    <a:pt x="325" y="1315"/>
                  </a:cubicBezTo>
                </a:path>
              </a:pathLst>
            </a:custGeom>
            <a:noFill/>
            <a:ln w="28575">
              <a:solidFill>
                <a:schemeClr val="tx2"/>
              </a:solidFill>
              <a:round/>
              <a:headEnd/>
              <a:tailEnd type="triangle" w="med" len="med"/>
            </a:ln>
            <a:extLst>
              <a:ext uri="{909E8E84-426E-40DD-AFC4-6F175D3DCCD1}">
                <a14:hiddenFill xmlns:a14="http://schemas.microsoft.com/office/drawing/2010/main">
                  <a:solidFill>
                    <a:srgbClr val="FFFFFF"/>
                  </a:solidFill>
                </a14:hiddenFill>
              </a:ext>
            </a:extLst>
          </p:spPr>
          <p:txBody>
            <a:bodyPr lIns="90000" tIns="46800" rIns="90000" bIns="46800">
              <a:spAutoFit/>
            </a:bodyPr>
            <a:lstStyle/>
            <a:p>
              <a:endParaRPr lang="en-US"/>
            </a:p>
          </p:txBody>
        </p:sp>
      </p:grpSp>
      <p:sp>
        <p:nvSpPr>
          <p:cNvPr id="22" name="Rectangle 2">
            <a:extLst>
              <a:ext uri="{FF2B5EF4-FFF2-40B4-BE49-F238E27FC236}">
                <a16:creationId xmlns:a16="http://schemas.microsoft.com/office/drawing/2014/main" id="{8572A07B-55F3-4929-A946-0C127110D9A2}"/>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a:extLst>
              <a:ext uri="{FF2B5EF4-FFF2-40B4-BE49-F238E27FC236}">
                <a16:creationId xmlns:a16="http://schemas.microsoft.com/office/drawing/2014/main" id="{72D432A0-8D78-4D64-306A-168DE92EDFDC}"/>
              </a:ext>
            </a:extLst>
          </p:cNvPr>
          <p:cNvSpPr>
            <a:spLocks noGrp="1" noChangeArrowheads="1"/>
          </p:cNvSpPr>
          <p:nvPr>
            <p:ph idx="1"/>
          </p:nvPr>
        </p:nvSpPr>
        <p:spPr>
          <a:xfrm>
            <a:off x="179388" y="1125736"/>
            <a:ext cx="8785225" cy="1727200"/>
          </a:xfrm>
        </p:spPr>
        <p:txBody>
          <a:bodyPr/>
          <a:lstStyle/>
          <a:p>
            <a:pPr marL="266700" indent="-266700">
              <a:lnSpc>
                <a:spcPct val="80000"/>
              </a:lnSpc>
              <a:spcBef>
                <a:spcPct val="30000"/>
              </a:spcBef>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多道程序并发运行出现的问题</a:t>
            </a:r>
          </a:p>
          <a:p>
            <a:pPr marL="820738" lvl="1">
              <a:lnSpc>
                <a:spcPct val="80000"/>
              </a:lnSpc>
              <a:spcBef>
                <a:spcPct val="30000"/>
              </a:spcBef>
            </a:pP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同步与互斥的工具：可由硬件也可由软件实现。</a:t>
            </a:r>
          </a:p>
          <a:p>
            <a:pPr marL="820738" lvl="1">
              <a:spcBef>
                <a:spcPct val="30000"/>
              </a:spcBef>
            </a:pP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P – V </a:t>
            </a: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操作</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：是通过对信号量</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S (</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一般</a:t>
            </a:r>
            <a:r>
              <a:rPr lang="zh-CN" altLang="en-US" sz="24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初始值</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为</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S≥0</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的正整数，</a:t>
            </a: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表示资源量</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进行</a:t>
            </a:r>
            <a:r>
              <a:rPr lang="zh-CN" altLang="en-US" sz="24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“原语”</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操作来实现同步与互斥</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178" name="灯片编号占位符 5">
            <a:extLst>
              <a:ext uri="{FF2B5EF4-FFF2-40B4-BE49-F238E27FC236}">
                <a16:creationId xmlns:a16="http://schemas.microsoft.com/office/drawing/2014/main" id="{DA6D5248-743B-77C6-6BB9-5ADFF24F2A16}"/>
              </a:ext>
            </a:extLst>
          </p:cNvPr>
          <p:cNvSpPr>
            <a:spLocks noGrp="1" noChangeArrowheads="1"/>
          </p:cNvSpPr>
          <p:nvPr>
            <p:ph type="sldNum" sz="quarter" idx="12"/>
          </p:nvPr>
        </p:nvSpPr>
        <p:spPr>
          <a:xfrm>
            <a:off x="6553200" y="64482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41C78869-704A-478B-B625-FE4C58E4F09C}" type="slidenum">
              <a:rPr lang="zh-CN" altLang="en-US" sz="1400" b="0">
                <a:latin typeface="Arial" panose="020B0604020202020204" pitchFamily="34" charset="0"/>
              </a:rPr>
              <a:pPr>
                <a:spcBef>
                  <a:spcPct val="0"/>
                </a:spcBef>
                <a:buFontTx/>
                <a:buNone/>
              </a:pPr>
              <a:t>22</a:t>
            </a:fld>
            <a:endParaRPr lang="en-US" altLang="zh-CN" sz="1400" b="0">
              <a:latin typeface="Times New Roman" panose="02020603050405020304" pitchFamily="18" charset="0"/>
            </a:endParaRPr>
          </a:p>
        </p:txBody>
      </p:sp>
      <p:sp>
        <p:nvSpPr>
          <p:cNvPr id="50180" name="Rectangle 10">
            <a:extLst>
              <a:ext uri="{FF2B5EF4-FFF2-40B4-BE49-F238E27FC236}">
                <a16:creationId xmlns:a16="http://schemas.microsoft.com/office/drawing/2014/main" id="{15C3FB41-7266-703F-CC49-FBC077AF6DA9}"/>
              </a:ext>
            </a:extLst>
          </p:cNvPr>
          <p:cNvSpPr>
            <a:spLocks noChangeArrowheads="1"/>
          </p:cNvSpPr>
          <p:nvPr/>
        </p:nvSpPr>
        <p:spPr bwMode="auto">
          <a:xfrm>
            <a:off x="214313" y="2873201"/>
            <a:ext cx="47894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228725"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r>
              <a:rPr lang="en-US" altLang="zh-CN" sz="2000" dirty="0">
                <a:solidFill>
                  <a:schemeClr val="tx2"/>
                </a:solidFill>
                <a:latin typeface="Times New Roman" panose="02020603050405020304" pitchFamily="18" charset="0"/>
                <a:cs typeface="Times New Roman" panose="02020603050405020304" pitchFamily="18" charset="0"/>
              </a:rPr>
              <a:t>P</a:t>
            </a:r>
            <a:r>
              <a:rPr lang="zh-CN" altLang="en-US" sz="2000" dirty="0">
                <a:solidFill>
                  <a:schemeClr val="tx2"/>
                </a:solidFill>
                <a:latin typeface="Times New Roman" panose="02020603050405020304" pitchFamily="18" charset="0"/>
                <a:cs typeface="Times New Roman" panose="02020603050405020304" pitchFamily="18" charset="0"/>
              </a:rPr>
              <a:t>操作</a:t>
            </a:r>
            <a:r>
              <a:rPr lang="zh-CN" altLang="en-US" sz="2000" dirty="0">
                <a:solidFill>
                  <a:schemeClr val="tx1"/>
                </a:solidFill>
                <a:latin typeface="Times New Roman" panose="02020603050405020304" pitchFamily="18" charset="0"/>
                <a:cs typeface="Times New Roman" panose="02020603050405020304" pitchFamily="18" charset="0"/>
              </a:rPr>
              <a:t> – </a:t>
            </a:r>
            <a:r>
              <a:rPr lang="en-US" altLang="zh-CN" sz="2000" dirty="0">
                <a:solidFill>
                  <a:schemeClr val="tx1"/>
                </a:solidFill>
                <a:latin typeface="Times New Roman" panose="02020603050405020304" pitchFamily="18" charset="0"/>
                <a:cs typeface="Times New Roman" panose="02020603050405020304" pitchFamily="18" charset="0"/>
              </a:rPr>
              <a:t>P（s）</a:t>
            </a:r>
            <a:endParaRPr lang="zh-CN" altLang="en-US" sz="2000" dirty="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dirty="0">
                <a:solidFill>
                  <a:schemeClr val="tx1"/>
                </a:solidFill>
                <a:latin typeface="Times New Roman" panose="02020603050405020304" pitchFamily="18" charset="0"/>
                <a:cs typeface="Times New Roman" panose="02020603050405020304" pitchFamily="18" charset="0"/>
              </a:rPr>
              <a:t>  s = s - 1</a:t>
            </a:r>
          </a:p>
          <a:p>
            <a:pPr>
              <a:spcBef>
                <a:spcPct val="0"/>
              </a:spcBef>
              <a:buFontTx/>
              <a:buNone/>
            </a:pPr>
            <a:r>
              <a:rPr lang="en-US" altLang="zh-CN" sz="2000" dirty="0">
                <a:solidFill>
                  <a:schemeClr val="tx1"/>
                </a:solidFill>
                <a:latin typeface="Times New Roman" panose="02020603050405020304" pitchFamily="18" charset="0"/>
                <a:cs typeface="Times New Roman" panose="02020603050405020304" pitchFamily="18" charset="0"/>
              </a:rPr>
              <a:t>  if ( s &lt; 0 ) then {</a:t>
            </a:r>
          </a:p>
          <a:p>
            <a:pPr>
              <a:spcBef>
                <a:spcPct val="0"/>
              </a:spcBef>
              <a:buFontTx/>
              <a:buNone/>
            </a:pPr>
            <a:r>
              <a:rPr lang="en-US" altLang="zh-CN" sz="2000" dirty="0">
                <a:solidFill>
                  <a:schemeClr val="tx1"/>
                </a:solidFill>
                <a:latin typeface="Times New Roman" panose="02020603050405020304" pitchFamily="18" charset="0"/>
                <a:cs typeface="Times New Roman" panose="02020603050405020304" pitchFamily="18" charset="0"/>
              </a:rPr>
              <a:t>     </a:t>
            </a:r>
            <a:r>
              <a:rPr lang="en-US" altLang="zh-CN" sz="2000" dirty="0" err="1">
                <a:solidFill>
                  <a:schemeClr val="tx1"/>
                </a:solidFill>
                <a:latin typeface="Times New Roman" panose="02020603050405020304" pitchFamily="18" charset="0"/>
                <a:cs typeface="Times New Roman" panose="02020603050405020304" pitchFamily="18" charset="0"/>
              </a:rPr>
              <a:t>q.status</a:t>
            </a:r>
            <a:r>
              <a:rPr lang="en-US" altLang="zh-CN" sz="2000" dirty="0">
                <a:solidFill>
                  <a:schemeClr val="tx1"/>
                </a:solidFill>
                <a:latin typeface="Times New Roman" panose="02020603050405020304" pitchFamily="18" charset="0"/>
                <a:cs typeface="Times New Roman" panose="02020603050405020304" pitchFamily="18" charset="0"/>
              </a:rPr>
              <a:t> = “blocked”//</a:t>
            </a:r>
            <a:r>
              <a:rPr lang="zh-CN" altLang="en-US" sz="2000" dirty="0">
                <a:solidFill>
                  <a:schemeClr val="tx1"/>
                </a:solidFill>
                <a:latin typeface="Times New Roman" panose="02020603050405020304" pitchFamily="18" charset="0"/>
                <a:cs typeface="Times New Roman" panose="02020603050405020304" pitchFamily="18" charset="0"/>
              </a:rPr>
              <a:t>设为阻塞状态</a:t>
            </a:r>
            <a:endParaRPr lang="en-US" altLang="zh-CN" sz="2000" dirty="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dirty="0">
                <a:solidFill>
                  <a:schemeClr val="tx1"/>
                </a:solidFill>
                <a:latin typeface="Times New Roman" panose="02020603050405020304" pitchFamily="18" charset="0"/>
                <a:cs typeface="Times New Roman" panose="02020603050405020304" pitchFamily="18" charset="0"/>
              </a:rPr>
              <a:t>     insert( QL, q )  //</a:t>
            </a:r>
            <a:r>
              <a:rPr lang="zh-CN" altLang="en-US" sz="2000" dirty="0">
                <a:solidFill>
                  <a:schemeClr val="tx1"/>
                </a:solidFill>
                <a:latin typeface="Times New Roman" panose="02020603050405020304" pitchFamily="18" charset="0"/>
                <a:cs typeface="Times New Roman" panose="02020603050405020304" pitchFamily="18" charset="0"/>
              </a:rPr>
              <a:t>插入阻塞队列</a:t>
            </a:r>
            <a:endParaRPr lang="en-US" altLang="zh-CN" sz="2000" dirty="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dirty="0">
                <a:solidFill>
                  <a:schemeClr val="tx1"/>
                </a:solidFill>
                <a:latin typeface="Times New Roman" panose="02020603050405020304" pitchFamily="18" charset="0"/>
                <a:cs typeface="Times New Roman" panose="02020603050405020304" pitchFamily="18" charset="0"/>
              </a:rPr>
              <a:t>  }</a:t>
            </a:r>
          </a:p>
          <a:p>
            <a:pPr>
              <a:spcBef>
                <a:spcPct val="0"/>
              </a:spcBef>
              <a:buFontTx/>
              <a:buNone/>
            </a:pPr>
            <a:r>
              <a:rPr lang="en-US" altLang="zh-CN" sz="2000" dirty="0">
                <a:solidFill>
                  <a:schemeClr val="tx1"/>
                </a:solidFill>
                <a:latin typeface="Times New Roman" panose="02020603050405020304" pitchFamily="18" charset="0"/>
                <a:cs typeface="Times New Roman" panose="02020603050405020304" pitchFamily="18" charset="0"/>
              </a:rPr>
              <a:t>  return</a:t>
            </a:r>
          </a:p>
        </p:txBody>
      </p:sp>
      <p:sp>
        <p:nvSpPr>
          <p:cNvPr id="50181" name="Rectangle 11">
            <a:extLst>
              <a:ext uri="{FF2B5EF4-FFF2-40B4-BE49-F238E27FC236}">
                <a16:creationId xmlns:a16="http://schemas.microsoft.com/office/drawing/2014/main" id="{55D61227-F885-9F02-536C-FB16581A640F}"/>
              </a:ext>
            </a:extLst>
          </p:cNvPr>
          <p:cNvSpPr>
            <a:spLocks noChangeArrowheads="1"/>
          </p:cNvSpPr>
          <p:nvPr/>
        </p:nvSpPr>
        <p:spPr bwMode="auto">
          <a:xfrm>
            <a:off x="4822825" y="2809701"/>
            <a:ext cx="4213225"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66700" indent="-266700">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r>
              <a:rPr lang="en-US" altLang="zh-CN" sz="2000">
                <a:solidFill>
                  <a:schemeClr val="tx2"/>
                </a:solidFill>
                <a:latin typeface="Times New Roman" panose="02020603050405020304" pitchFamily="18" charset="0"/>
                <a:cs typeface="Times New Roman" panose="02020603050405020304" pitchFamily="18" charset="0"/>
              </a:rPr>
              <a:t>V</a:t>
            </a:r>
            <a:r>
              <a:rPr lang="zh-CN" altLang="en-US" sz="2000">
                <a:solidFill>
                  <a:schemeClr val="tx2"/>
                </a:solidFill>
                <a:latin typeface="Times New Roman" panose="02020603050405020304" pitchFamily="18" charset="0"/>
                <a:cs typeface="Times New Roman" panose="02020603050405020304" pitchFamily="18" charset="0"/>
              </a:rPr>
              <a:t>操作</a:t>
            </a:r>
            <a:r>
              <a:rPr lang="zh-CN" altLang="en-US" sz="2000">
                <a:solidFill>
                  <a:schemeClr val="tx1"/>
                </a:solidFill>
                <a:latin typeface="Times New Roman" panose="02020603050405020304" pitchFamily="18" charset="0"/>
                <a:cs typeface="Times New Roman" panose="02020603050405020304" pitchFamily="18" charset="0"/>
              </a:rPr>
              <a:t> – </a:t>
            </a:r>
            <a:r>
              <a:rPr lang="en-US" altLang="zh-CN" sz="2000">
                <a:solidFill>
                  <a:schemeClr val="tx1"/>
                </a:solidFill>
                <a:latin typeface="Times New Roman" panose="02020603050405020304" pitchFamily="18" charset="0"/>
                <a:cs typeface="Times New Roman" panose="02020603050405020304" pitchFamily="18" charset="0"/>
              </a:rPr>
              <a:t>V（s）</a:t>
            </a:r>
          </a:p>
          <a:p>
            <a:pPr>
              <a:spcBef>
                <a:spcPct val="0"/>
              </a:spcBef>
              <a:buFontTx/>
              <a:buNone/>
            </a:pPr>
            <a:r>
              <a:rPr lang="en-US" altLang="zh-CN" sz="2000">
                <a:solidFill>
                  <a:schemeClr val="tx1"/>
                </a:solidFill>
                <a:latin typeface="Times New Roman" panose="02020603050405020304" pitchFamily="18" charset="0"/>
                <a:cs typeface="Times New Roman" panose="02020603050405020304" pitchFamily="18" charset="0"/>
              </a:rPr>
              <a:t>  s = s + 1</a:t>
            </a:r>
          </a:p>
          <a:p>
            <a:pPr>
              <a:spcBef>
                <a:spcPct val="0"/>
              </a:spcBef>
              <a:buFontTx/>
              <a:buNone/>
            </a:pPr>
            <a:r>
              <a:rPr lang="en-US" altLang="zh-CN" sz="2000">
                <a:solidFill>
                  <a:schemeClr val="tx1"/>
                </a:solidFill>
                <a:latin typeface="Times New Roman" panose="02020603050405020304" pitchFamily="18" charset="0"/>
                <a:cs typeface="Times New Roman" panose="02020603050405020304" pitchFamily="18" charset="0"/>
              </a:rPr>
              <a:t>  if ( s </a:t>
            </a:r>
            <a:r>
              <a:rPr lang="en-US" altLang="zh-CN" sz="2000">
                <a:solidFill>
                  <a:schemeClr val="tx1"/>
                </a:solidFill>
                <a:latin typeface="Times New Roman" panose="02020603050405020304" pitchFamily="18" charset="0"/>
                <a:cs typeface="Times New Roman" panose="02020603050405020304" pitchFamily="18" charset="0"/>
                <a:sym typeface="Symbol" panose="05050102010706020507" pitchFamily="18" charset="2"/>
              </a:rPr>
              <a:t> 0 ) then {</a:t>
            </a:r>
          </a:p>
          <a:p>
            <a:pPr>
              <a:spcBef>
                <a:spcPct val="0"/>
              </a:spcBef>
              <a:buFontTx/>
              <a:buNone/>
            </a:pPr>
            <a:r>
              <a:rPr lang="zh-CN" altLang="en-US" sz="2000">
                <a:solidFill>
                  <a:schemeClr val="tx1"/>
                </a:solidFill>
                <a:latin typeface="Times New Roman" panose="02020603050405020304" pitchFamily="18" charset="0"/>
                <a:cs typeface="Times New Roman" panose="02020603050405020304" pitchFamily="18" charset="0"/>
              </a:rPr>
              <a:t>     </a:t>
            </a:r>
            <a:r>
              <a:rPr lang="en-US" altLang="zh-CN" sz="2000">
                <a:solidFill>
                  <a:schemeClr val="tx1"/>
                </a:solidFill>
                <a:latin typeface="Times New Roman" panose="02020603050405020304" pitchFamily="18" charset="0"/>
                <a:cs typeface="Times New Roman" panose="02020603050405020304" pitchFamily="18" charset="0"/>
              </a:rPr>
              <a:t>remove( QL, r ) //</a:t>
            </a:r>
            <a:r>
              <a:rPr lang="zh-CN" altLang="en-US" sz="2000">
                <a:solidFill>
                  <a:schemeClr val="tx1"/>
                </a:solidFill>
                <a:latin typeface="Times New Roman" panose="02020603050405020304" pitchFamily="18" charset="0"/>
                <a:cs typeface="Times New Roman" panose="02020603050405020304" pitchFamily="18" charset="0"/>
              </a:rPr>
              <a:t>移出阻塞队列</a:t>
            </a:r>
            <a:endParaRPr lang="en-US" altLang="zh-CN" sz="200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a:solidFill>
                  <a:schemeClr val="tx1"/>
                </a:solidFill>
                <a:latin typeface="Times New Roman" panose="02020603050405020304" pitchFamily="18" charset="0"/>
                <a:cs typeface="Times New Roman" panose="02020603050405020304" pitchFamily="18" charset="0"/>
              </a:rPr>
              <a:t>     r.status = “ready” //</a:t>
            </a:r>
            <a:r>
              <a:rPr lang="zh-CN" altLang="en-US" sz="2000">
                <a:solidFill>
                  <a:schemeClr val="tx1"/>
                </a:solidFill>
                <a:latin typeface="Times New Roman" panose="02020603050405020304" pitchFamily="18" charset="0"/>
                <a:cs typeface="Times New Roman" panose="02020603050405020304" pitchFamily="18" charset="0"/>
              </a:rPr>
              <a:t>设为就绪状态</a:t>
            </a:r>
            <a:endParaRPr lang="en-US" altLang="zh-CN" sz="200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a:solidFill>
                  <a:schemeClr val="tx1"/>
                </a:solidFill>
                <a:latin typeface="Times New Roman" panose="02020603050405020304" pitchFamily="18" charset="0"/>
                <a:cs typeface="Times New Roman" panose="02020603050405020304" pitchFamily="18" charset="0"/>
              </a:rPr>
              <a:t>     insert( RL, r ) //</a:t>
            </a:r>
            <a:r>
              <a:rPr lang="zh-CN" altLang="en-US" sz="2000">
                <a:solidFill>
                  <a:schemeClr val="tx1"/>
                </a:solidFill>
                <a:latin typeface="Times New Roman" panose="02020603050405020304" pitchFamily="18" charset="0"/>
                <a:cs typeface="Times New Roman" panose="02020603050405020304" pitchFamily="18" charset="0"/>
              </a:rPr>
              <a:t>插入就绪队列</a:t>
            </a:r>
            <a:endParaRPr lang="en-US" altLang="zh-CN" sz="2000">
              <a:solidFill>
                <a:schemeClr val="tx1"/>
              </a:solidFill>
              <a:latin typeface="Times New Roman" panose="02020603050405020304" pitchFamily="18" charset="0"/>
              <a:cs typeface="Times New Roman" panose="02020603050405020304" pitchFamily="18" charset="0"/>
            </a:endParaRPr>
          </a:p>
          <a:p>
            <a:pPr>
              <a:spcBef>
                <a:spcPct val="0"/>
              </a:spcBef>
              <a:buFontTx/>
              <a:buNone/>
            </a:pPr>
            <a:r>
              <a:rPr lang="en-US" altLang="zh-CN" sz="2000">
                <a:solidFill>
                  <a:schemeClr val="tx1"/>
                </a:solidFill>
                <a:latin typeface="Times New Roman" panose="02020603050405020304" pitchFamily="18" charset="0"/>
                <a:cs typeface="Times New Roman" panose="02020603050405020304" pitchFamily="18" charset="0"/>
              </a:rPr>
              <a:t>  }</a:t>
            </a:r>
          </a:p>
          <a:p>
            <a:pPr>
              <a:spcBef>
                <a:spcPct val="0"/>
              </a:spcBef>
              <a:buFontTx/>
              <a:buNone/>
            </a:pPr>
            <a:r>
              <a:rPr lang="en-US" altLang="zh-CN" sz="2000">
                <a:solidFill>
                  <a:schemeClr val="tx1"/>
                </a:solidFill>
                <a:latin typeface="Times New Roman" panose="02020603050405020304" pitchFamily="18" charset="0"/>
                <a:cs typeface="Times New Roman" panose="02020603050405020304" pitchFamily="18" charset="0"/>
              </a:rPr>
              <a:t>  return</a:t>
            </a:r>
          </a:p>
        </p:txBody>
      </p:sp>
      <p:sp>
        <p:nvSpPr>
          <p:cNvPr id="50182" name="Text Box 8">
            <a:extLst>
              <a:ext uri="{FF2B5EF4-FFF2-40B4-BE49-F238E27FC236}">
                <a16:creationId xmlns:a16="http://schemas.microsoft.com/office/drawing/2014/main" id="{14895372-EDC2-1507-70E6-1E272981E328}"/>
              </a:ext>
            </a:extLst>
          </p:cNvPr>
          <p:cNvSpPr txBox="1">
            <a:spLocks noChangeArrowheads="1"/>
          </p:cNvSpPr>
          <p:nvPr/>
        </p:nvSpPr>
        <p:spPr bwMode="auto">
          <a:xfrm>
            <a:off x="323850" y="5351289"/>
            <a:ext cx="3816350" cy="1338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nSpc>
                <a:spcPct val="110000"/>
              </a:lnSpc>
              <a:spcBef>
                <a:spcPct val="0"/>
              </a:spcBef>
              <a:buFontTx/>
              <a:buNone/>
            </a:pPr>
            <a:r>
              <a:rPr lang="zh-CN" altLang="en-US" sz="1800" dirty="0">
                <a:solidFill>
                  <a:schemeClr val="tx1"/>
                </a:solidFill>
                <a:latin typeface="Times New Roman" panose="02020603050405020304" pitchFamily="18" charset="0"/>
              </a:rPr>
              <a:t>对于</a:t>
            </a:r>
            <a:r>
              <a:rPr lang="en-US" altLang="zh-CN" sz="1800" dirty="0">
                <a:solidFill>
                  <a:schemeClr val="tx1"/>
                </a:solidFill>
                <a:latin typeface="Times New Roman" panose="02020603050405020304" pitchFamily="18" charset="0"/>
              </a:rPr>
              <a:t>P</a:t>
            </a:r>
            <a:r>
              <a:rPr lang="zh-CN" altLang="en-US" sz="1800" dirty="0">
                <a:solidFill>
                  <a:schemeClr val="tx1"/>
                </a:solidFill>
                <a:latin typeface="Times New Roman" panose="02020603050405020304" pitchFamily="18" charset="0"/>
              </a:rPr>
              <a:t>操作：一般可理解为是一种</a:t>
            </a:r>
            <a:r>
              <a:rPr lang="zh-CN" altLang="en-US" sz="1800" dirty="0">
                <a:solidFill>
                  <a:schemeClr val="tx2"/>
                </a:solidFill>
                <a:latin typeface="Times New Roman" panose="02020603050405020304" pitchFamily="18" charset="0"/>
              </a:rPr>
              <a:t>请求“资源”</a:t>
            </a:r>
            <a:r>
              <a:rPr lang="zh-CN" altLang="en-US" sz="1800" dirty="0">
                <a:solidFill>
                  <a:schemeClr val="tx1"/>
                </a:solidFill>
                <a:latin typeface="Times New Roman" panose="02020603050405020304" pitchFamily="18" charset="0"/>
              </a:rPr>
              <a:t>的操作。如果</a:t>
            </a:r>
            <a:r>
              <a:rPr lang="en-US" altLang="zh-CN" sz="1800" dirty="0">
                <a:solidFill>
                  <a:schemeClr val="tx1"/>
                </a:solidFill>
                <a:latin typeface="Times New Roman" panose="02020603050405020304" pitchFamily="18" charset="0"/>
              </a:rPr>
              <a:t>P</a:t>
            </a:r>
            <a:r>
              <a:rPr lang="zh-CN" altLang="en-US" sz="1800" dirty="0">
                <a:solidFill>
                  <a:schemeClr val="tx1"/>
                </a:solidFill>
                <a:latin typeface="Times New Roman" panose="02020603050405020304" pitchFamily="18" charset="0"/>
              </a:rPr>
              <a:t>操作前 </a:t>
            </a:r>
            <a:r>
              <a:rPr lang="en-US" altLang="zh-CN" sz="1800" dirty="0">
                <a:solidFill>
                  <a:schemeClr val="tx2"/>
                </a:solidFill>
                <a:latin typeface="Times New Roman" panose="02020603050405020304" pitchFamily="18" charset="0"/>
              </a:rPr>
              <a:t>S </a:t>
            </a:r>
            <a:r>
              <a:rPr lang="en-US" altLang="ja-JP" sz="1800" dirty="0">
                <a:solidFill>
                  <a:schemeClr val="tx1"/>
                </a:solidFill>
                <a:latin typeface="Times New Roman" panose="02020603050405020304" pitchFamily="18" charset="0"/>
              </a:rPr>
              <a:t>&gt;</a:t>
            </a:r>
            <a:r>
              <a:rPr lang="en-US" altLang="zh-CN" sz="1800" dirty="0">
                <a:latin typeface="Times New Roman" panose="02020603050405020304" pitchFamily="18" charset="0"/>
              </a:rPr>
              <a:t> </a:t>
            </a:r>
            <a:r>
              <a:rPr lang="en-US" altLang="zh-CN" sz="1800" dirty="0">
                <a:solidFill>
                  <a:schemeClr val="tx2"/>
                </a:solidFill>
                <a:latin typeface="Times New Roman" panose="02020603050405020304" pitchFamily="18" charset="0"/>
              </a:rPr>
              <a:t>0</a:t>
            </a:r>
            <a:r>
              <a:rPr lang="zh-CN" altLang="en-US" sz="1800" dirty="0">
                <a:solidFill>
                  <a:schemeClr val="tx2"/>
                </a:solidFill>
                <a:latin typeface="Times New Roman" panose="02020603050405020304" pitchFamily="18" charset="0"/>
              </a:rPr>
              <a:t>，允许执行</a:t>
            </a:r>
            <a:r>
              <a:rPr lang="zh-CN" altLang="en-US" sz="1800" dirty="0">
                <a:solidFill>
                  <a:schemeClr val="tx1"/>
                </a:solidFill>
                <a:latin typeface="Times New Roman" panose="02020603050405020304" pitchFamily="18" charset="0"/>
              </a:rPr>
              <a:t>，否则进入等待队列，等待其它进程执行</a:t>
            </a:r>
            <a:r>
              <a:rPr lang="en-US" altLang="zh-CN" sz="1800" dirty="0">
                <a:solidFill>
                  <a:schemeClr val="tx1"/>
                </a:solidFill>
                <a:latin typeface="Times New Roman" panose="02020603050405020304" pitchFamily="18" charset="0"/>
              </a:rPr>
              <a:t>V</a:t>
            </a:r>
            <a:r>
              <a:rPr lang="zh-CN" altLang="en-US" sz="1800" dirty="0">
                <a:solidFill>
                  <a:schemeClr val="tx1"/>
                </a:solidFill>
                <a:latin typeface="Times New Roman" panose="02020603050405020304" pitchFamily="18" charset="0"/>
              </a:rPr>
              <a:t>操作</a:t>
            </a:r>
          </a:p>
        </p:txBody>
      </p:sp>
      <p:sp>
        <p:nvSpPr>
          <p:cNvPr id="50183" name="Text Box 9">
            <a:extLst>
              <a:ext uri="{FF2B5EF4-FFF2-40B4-BE49-F238E27FC236}">
                <a16:creationId xmlns:a16="http://schemas.microsoft.com/office/drawing/2014/main" id="{0A1E892E-F3C6-B993-463D-065CA707257F}"/>
              </a:ext>
            </a:extLst>
          </p:cNvPr>
          <p:cNvSpPr txBox="1">
            <a:spLocks noChangeArrowheads="1"/>
          </p:cNvSpPr>
          <p:nvPr/>
        </p:nvSpPr>
        <p:spPr bwMode="auto">
          <a:xfrm>
            <a:off x="5005388" y="5421139"/>
            <a:ext cx="3959225" cy="119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8000" tIns="10800" rIns="18000" bIns="10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r>
              <a:rPr lang="zh-CN" altLang="en-US" sz="1800" dirty="0">
                <a:solidFill>
                  <a:schemeClr val="tx1"/>
                </a:solidFill>
                <a:latin typeface="Times New Roman" panose="02020603050405020304" pitchFamily="18" charset="0"/>
              </a:rPr>
              <a:t>对于</a:t>
            </a:r>
            <a:r>
              <a:rPr lang="en-US" altLang="zh-CN" sz="1800" dirty="0">
                <a:solidFill>
                  <a:schemeClr val="tx1"/>
                </a:solidFill>
                <a:latin typeface="Times New Roman" panose="02020603050405020304" pitchFamily="18" charset="0"/>
              </a:rPr>
              <a:t>V</a:t>
            </a:r>
            <a:r>
              <a:rPr lang="zh-CN" altLang="en-US" sz="1800" dirty="0">
                <a:solidFill>
                  <a:schemeClr val="tx1"/>
                </a:solidFill>
                <a:latin typeface="Times New Roman" panose="02020603050405020304" pitchFamily="18" charset="0"/>
              </a:rPr>
              <a:t>操作：一般可理解为</a:t>
            </a:r>
            <a:r>
              <a:rPr lang="zh-CN" altLang="en-US" sz="1800" dirty="0">
                <a:solidFill>
                  <a:schemeClr val="tx2"/>
                </a:solidFill>
                <a:latin typeface="Times New Roman" panose="02020603050405020304" pitchFamily="18" charset="0"/>
              </a:rPr>
              <a:t>释放“资源”</a:t>
            </a:r>
            <a:r>
              <a:rPr lang="zh-CN" altLang="en-US" sz="1800" dirty="0">
                <a:solidFill>
                  <a:schemeClr val="tx1"/>
                </a:solidFill>
                <a:latin typeface="Times New Roman" panose="02020603050405020304" pitchFamily="18" charset="0"/>
              </a:rPr>
              <a:t>的操作。如果</a:t>
            </a:r>
            <a:r>
              <a:rPr lang="en-US" altLang="zh-CN" sz="1800" dirty="0">
                <a:solidFill>
                  <a:schemeClr val="tx1"/>
                </a:solidFill>
                <a:latin typeface="Times New Roman" panose="02020603050405020304" pitchFamily="18" charset="0"/>
              </a:rPr>
              <a:t>V</a:t>
            </a:r>
            <a:r>
              <a:rPr lang="zh-CN" altLang="en-US" sz="1800" dirty="0">
                <a:solidFill>
                  <a:schemeClr val="tx1"/>
                </a:solidFill>
                <a:latin typeface="Times New Roman" panose="02020603050405020304" pitchFamily="18" charset="0"/>
              </a:rPr>
              <a:t>操作前 </a:t>
            </a:r>
            <a:r>
              <a:rPr lang="en-US" altLang="zh-CN" sz="1800" dirty="0">
                <a:solidFill>
                  <a:schemeClr val="tx1"/>
                </a:solidFill>
                <a:latin typeface="Times New Roman" panose="02020603050405020304" pitchFamily="18" charset="0"/>
              </a:rPr>
              <a:t>S</a:t>
            </a:r>
            <a:r>
              <a:rPr lang="en-US" altLang="zh-CN" sz="1800" dirty="0">
                <a:latin typeface="Times New Roman" panose="02020603050405020304" pitchFamily="18" charset="0"/>
              </a:rPr>
              <a:t> </a:t>
            </a:r>
            <a:r>
              <a:rPr lang="en-US" altLang="ja-JP" sz="1800" dirty="0">
                <a:solidFill>
                  <a:schemeClr val="tx1"/>
                </a:solidFill>
                <a:latin typeface="Times New Roman" panose="02020603050405020304" pitchFamily="18" charset="0"/>
              </a:rPr>
              <a:t>&lt; 0</a:t>
            </a:r>
            <a:r>
              <a:rPr lang="zh-CN" altLang="en-US" sz="1800" dirty="0">
                <a:latin typeface="Times New Roman" panose="02020603050405020304" pitchFamily="18" charset="0"/>
              </a:rPr>
              <a:t>，</a:t>
            </a:r>
            <a:r>
              <a:rPr lang="zh-CN" altLang="en-US" sz="1800" dirty="0">
                <a:solidFill>
                  <a:schemeClr val="tx1"/>
                </a:solidFill>
                <a:latin typeface="Times New Roman" panose="02020603050405020304" pitchFamily="18" charset="0"/>
              </a:rPr>
              <a:t>说明有等待的进程，需要激活阻塞队列队头的进程，否则继续</a:t>
            </a:r>
          </a:p>
        </p:txBody>
      </p:sp>
      <p:sp>
        <p:nvSpPr>
          <p:cNvPr id="9" name="Rectangle 2">
            <a:extLst>
              <a:ext uri="{FF2B5EF4-FFF2-40B4-BE49-F238E27FC236}">
                <a16:creationId xmlns:a16="http://schemas.microsoft.com/office/drawing/2014/main" id="{3A150FA8-CF29-4752-BBA2-B20A88C083A0}"/>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14">
            <a:extLst>
              <a:ext uri="{FF2B5EF4-FFF2-40B4-BE49-F238E27FC236}">
                <a16:creationId xmlns:a16="http://schemas.microsoft.com/office/drawing/2014/main" id="{B2CAB4C2-2822-EC23-B2D1-94DC518AACC2}"/>
              </a:ext>
            </a:extLst>
          </p:cNvPr>
          <p:cNvSpPr>
            <a:spLocks noGrp="1" noChangeArrowheads="1"/>
          </p:cNvSpPr>
          <p:nvPr>
            <p:ph idx="1"/>
          </p:nvPr>
        </p:nvSpPr>
        <p:spPr>
          <a:xfrm>
            <a:off x="-252536" y="1197371"/>
            <a:ext cx="8785225" cy="5688013"/>
          </a:xfrm>
        </p:spPr>
        <p:txBody>
          <a:bodyPr/>
          <a:lstStyle/>
          <a:p>
            <a:pPr marL="628650" lvl="1" indent="-266700">
              <a:lnSpc>
                <a:spcPct val="80000"/>
              </a:lnSpc>
            </a:pPr>
            <a:r>
              <a:rPr lang="zh-CN" altLang="en-US" dirty="0">
                <a:latin typeface="华文中宋" panose="02010600040101010101" pitchFamily="2" charset="-122"/>
                <a:ea typeface="华文中宋" panose="02010600040101010101" pitchFamily="2" charset="-122"/>
              </a:rPr>
              <a:t>例如：对公共变量的</a:t>
            </a:r>
            <a:r>
              <a:rPr lang="en-US" altLang="zh-CN" dirty="0">
                <a:latin typeface="华文中宋" panose="02010600040101010101" pitchFamily="2" charset="-122"/>
                <a:ea typeface="华文中宋" panose="02010600040101010101" pitchFamily="2" charset="-122"/>
              </a:rPr>
              <a:t>+1</a:t>
            </a:r>
            <a:r>
              <a:rPr lang="zh-CN" altLang="en-US" dirty="0">
                <a:latin typeface="华文中宋" panose="02010600040101010101" pitchFamily="2" charset="-122"/>
                <a:ea typeface="华文中宋" panose="02010600040101010101" pitchFamily="2" charset="-122"/>
              </a:rPr>
              <a:t>操作。</a:t>
            </a:r>
          </a:p>
          <a:p>
            <a:pPr marL="985838" lvl="2" indent="-177800">
              <a:lnSpc>
                <a:spcPct val="80000"/>
              </a:lnSpc>
            </a:pPr>
            <a:r>
              <a:rPr lang="zh-CN" altLang="en-US" dirty="0">
                <a:latin typeface="华文中宋" panose="02010600040101010101" pitchFamily="2" charset="-122"/>
                <a:ea typeface="华文中宋" panose="02010600040101010101" pitchFamily="2" charset="-122"/>
              </a:rPr>
              <a:t>设初始值</a:t>
            </a:r>
            <a:r>
              <a:rPr lang="zh-CN" altLang="en-US" dirty="0">
                <a:solidFill>
                  <a:schemeClr val="tx2"/>
                </a:solidFill>
                <a:latin typeface="华文中宋" panose="02010600040101010101" pitchFamily="2" charset="-122"/>
                <a:ea typeface="华文中宋" panose="02010600040101010101" pitchFamily="2" charset="-122"/>
              </a:rPr>
              <a:t> </a:t>
            </a:r>
            <a:r>
              <a:rPr lang="en-US" altLang="zh-CN" dirty="0">
                <a:solidFill>
                  <a:schemeClr val="tx2"/>
                </a:solidFill>
                <a:latin typeface="华文中宋" panose="02010600040101010101" pitchFamily="2" charset="-122"/>
                <a:ea typeface="华文中宋" panose="02010600040101010101" pitchFamily="2" charset="-122"/>
              </a:rPr>
              <a:t>S = 1</a:t>
            </a:r>
            <a:r>
              <a:rPr lang="zh-CN" altLang="en-US" dirty="0">
                <a:latin typeface="华文中宋" panose="02010600040101010101" pitchFamily="2" charset="-122"/>
                <a:ea typeface="华文中宋" panose="02010600040101010101" pitchFamily="2" charset="-122"/>
              </a:rPr>
              <a:t>，并在</a:t>
            </a:r>
            <a:r>
              <a:rPr lang="en-US" altLang="zh-CN" dirty="0">
                <a:latin typeface="华文中宋" panose="02010600040101010101" pitchFamily="2" charset="-122"/>
                <a:ea typeface="华文中宋" panose="02010600040101010101" pitchFamily="2" charset="-122"/>
              </a:rPr>
              <a:t>R1/R2</a:t>
            </a:r>
            <a:r>
              <a:rPr lang="zh-CN" altLang="en-US" dirty="0">
                <a:latin typeface="华文中宋" panose="02010600040101010101" pitchFamily="2" charset="-122"/>
                <a:ea typeface="华文中宋" panose="02010600040101010101" pitchFamily="2" charset="-122"/>
              </a:rPr>
              <a:t>的 </a:t>
            </a:r>
            <a:r>
              <a:rPr lang="en-US" altLang="zh-CN" dirty="0">
                <a:latin typeface="华文中宋" panose="02010600040101010101" pitchFamily="2" charset="-122"/>
                <a:ea typeface="华文中宋" panose="02010600040101010101" pitchFamily="2" charset="-122"/>
              </a:rPr>
              <a:t>+1 </a:t>
            </a:r>
            <a:r>
              <a:rPr lang="zh-CN" altLang="en-US" dirty="0">
                <a:latin typeface="华文中宋" panose="02010600040101010101" pitchFamily="2" charset="-122"/>
                <a:ea typeface="华文中宋" panose="02010600040101010101" pitchFamily="2" charset="-122"/>
              </a:rPr>
              <a:t>操作前后加入对信号量</a:t>
            </a:r>
            <a:r>
              <a:rPr lang="en-US" altLang="zh-CN" dirty="0">
                <a:latin typeface="华文中宋" panose="02010600040101010101" pitchFamily="2" charset="-122"/>
                <a:ea typeface="华文中宋" panose="02010600040101010101" pitchFamily="2" charset="-122"/>
              </a:rPr>
              <a:t>S</a:t>
            </a:r>
            <a:r>
              <a:rPr lang="zh-CN" altLang="en-US" dirty="0">
                <a:latin typeface="华文中宋" panose="02010600040101010101" pitchFamily="2" charset="-122"/>
                <a:ea typeface="华文中宋" panose="02010600040101010101" pitchFamily="2" charset="-122"/>
              </a:rPr>
              <a:t>的 </a:t>
            </a:r>
            <a:r>
              <a:rPr lang="en-US" altLang="zh-CN" dirty="0">
                <a:latin typeface="华文中宋" panose="02010600040101010101" pitchFamily="2" charset="-122"/>
                <a:ea typeface="华文中宋" panose="02010600040101010101" pitchFamily="2" charset="-122"/>
              </a:rPr>
              <a:t>P</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V</a:t>
            </a:r>
            <a:r>
              <a:rPr lang="zh-CN" altLang="en-US" dirty="0">
                <a:latin typeface="华文中宋" panose="02010600040101010101" pitchFamily="2" charset="-122"/>
                <a:ea typeface="华文中宋" panose="02010600040101010101" pitchFamily="2" charset="-122"/>
              </a:rPr>
              <a:t>操作，可保证程序正常运行。</a:t>
            </a:r>
          </a:p>
          <a:p>
            <a:pPr marL="985838" lvl="2" indent="-177800">
              <a:lnSpc>
                <a:spcPct val="80000"/>
              </a:lnSpc>
            </a:pPr>
            <a:r>
              <a:rPr lang="zh-CN" altLang="en-US" dirty="0">
                <a:latin typeface="华文中宋" panose="02010600040101010101" pitchFamily="2" charset="-122"/>
                <a:ea typeface="华文中宋" panose="02010600040101010101" pitchFamily="2" charset="-122"/>
              </a:rPr>
              <a:t>其中</a:t>
            </a:r>
            <a:r>
              <a:rPr lang="en-US" altLang="zh-CN" dirty="0">
                <a:latin typeface="华文中宋" panose="02010600040101010101" pitchFamily="2" charset="-122"/>
                <a:ea typeface="华文中宋" panose="02010600040101010101" pitchFamily="2" charset="-122"/>
              </a:rPr>
              <a:t>P</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V</a:t>
            </a:r>
            <a:r>
              <a:rPr lang="zh-CN" altLang="en-US" dirty="0">
                <a:latin typeface="华文中宋" panose="02010600040101010101" pitchFamily="2" charset="-122"/>
                <a:ea typeface="华文中宋" panose="02010600040101010101" pitchFamily="2" charset="-122"/>
              </a:rPr>
              <a:t>之间的程序段被称为</a:t>
            </a:r>
            <a:r>
              <a:rPr lang="zh-CN" altLang="en-US" dirty="0">
                <a:solidFill>
                  <a:schemeClr val="tx2"/>
                </a:solidFill>
                <a:latin typeface="华文中宋" panose="02010600040101010101" pitchFamily="2" charset="-122"/>
                <a:ea typeface="华文中宋" panose="02010600040101010101" pitchFamily="2" charset="-122"/>
              </a:rPr>
              <a:t>临界区</a:t>
            </a:r>
            <a:r>
              <a:rPr lang="en-US" altLang="zh-CN" dirty="0">
                <a:solidFill>
                  <a:schemeClr val="tx2"/>
                </a:solidFill>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互斥临界区</a:t>
            </a:r>
            <a:endParaRPr lang="zh-CN" altLang="en-US" dirty="0">
              <a:latin typeface="华文中宋" panose="02010600040101010101" pitchFamily="2" charset="-122"/>
              <a:ea typeface="华文中宋" panose="02010600040101010101" pitchFamily="2" charset="-122"/>
            </a:endParaRPr>
          </a:p>
          <a:p>
            <a:pPr marL="985838" lvl="2" indent="-177800">
              <a:lnSpc>
                <a:spcPct val="80000"/>
              </a:lnSpc>
              <a:spcBef>
                <a:spcPct val="0"/>
              </a:spcBef>
              <a:buFontTx/>
              <a:buNone/>
            </a:pPr>
            <a:endParaRPr lang="en-US" altLang="zh-CN" dirty="0">
              <a:latin typeface="华文中宋" panose="02010600040101010101" pitchFamily="2" charset="-122"/>
              <a:ea typeface="华文中宋" panose="02010600040101010101" pitchFamily="2" charset="-122"/>
            </a:endParaRPr>
          </a:p>
          <a:p>
            <a:pPr marL="985838" lvl="2" indent="-177800">
              <a:lnSpc>
                <a:spcPct val="80000"/>
              </a:lnSpc>
              <a:spcBef>
                <a:spcPct val="0"/>
              </a:spcBef>
              <a:buFontTx/>
              <a:buNone/>
            </a:pPr>
            <a:r>
              <a:rPr lang="en-US" altLang="zh-CN" sz="1800" dirty="0">
                <a:solidFill>
                  <a:schemeClr val="tx2"/>
                </a:solidFill>
                <a:latin typeface="华文中宋" panose="02010600040101010101" pitchFamily="2" charset="-122"/>
                <a:ea typeface="华文中宋" panose="02010600040101010101" pitchFamily="2" charset="-122"/>
              </a:rPr>
              <a:t>P</a:t>
            </a:r>
            <a:r>
              <a:rPr lang="zh-CN" altLang="en-US" sz="1800" dirty="0">
                <a:solidFill>
                  <a:schemeClr val="tx2"/>
                </a:solidFill>
                <a:latin typeface="华文中宋" panose="02010600040101010101" pitchFamily="2" charset="-122"/>
                <a:ea typeface="华文中宋" panose="02010600040101010101" pitchFamily="2" charset="-122"/>
              </a:rPr>
              <a:t>操作</a:t>
            </a:r>
            <a:r>
              <a:rPr lang="zh-CN" altLang="en-US" sz="1800" dirty="0">
                <a:latin typeface="华文中宋" panose="02010600040101010101" pitchFamily="2" charset="-122"/>
                <a:ea typeface="华文中宋" panose="02010600040101010101" pitchFamily="2" charset="-122"/>
              </a:rPr>
              <a:t> – </a:t>
            </a:r>
            <a:r>
              <a:rPr lang="en-US" altLang="zh-CN" sz="1800" dirty="0">
                <a:latin typeface="华文中宋" panose="02010600040101010101" pitchFamily="2" charset="-122"/>
                <a:ea typeface="华文中宋" panose="02010600040101010101" pitchFamily="2" charset="-122"/>
              </a:rPr>
              <a:t>P（s）</a:t>
            </a:r>
            <a:endParaRPr lang="zh-CN" altLang="en-US" sz="1800" dirty="0">
              <a:latin typeface="华文中宋" panose="02010600040101010101" pitchFamily="2" charset="-122"/>
              <a:ea typeface="华文中宋" panose="02010600040101010101" pitchFamily="2" charset="-122"/>
            </a:endParaRP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s = s - 1</a:t>
            </a: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if ( s &lt; 0 ) then {</a:t>
            </a: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q.status</a:t>
            </a:r>
            <a:r>
              <a:rPr lang="en-US" altLang="zh-CN" sz="1800" dirty="0">
                <a:latin typeface="华文中宋" panose="02010600040101010101" pitchFamily="2" charset="-122"/>
                <a:ea typeface="华文中宋" panose="02010600040101010101" pitchFamily="2" charset="-122"/>
              </a:rPr>
              <a:t> = “blocked”//</a:t>
            </a:r>
            <a:r>
              <a:rPr lang="zh-CN" altLang="en-US" sz="1800" dirty="0">
                <a:latin typeface="华文中宋" panose="02010600040101010101" pitchFamily="2" charset="-122"/>
                <a:ea typeface="华文中宋" panose="02010600040101010101" pitchFamily="2" charset="-122"/>
              </a:rPr>
              <a:t>设为阻塞状态</a:t>
            </a:r>
            <a:endParaRPr lang="en-US" altLang="zh-CN" sz="1800" dirty="0">
              <a:latin typeface="华文中宋" panose="02010600040101010101" pitchFamily="2" charset="-122"/>
              <a:ea typeface="华文中宋" panose="02010600040101010101" pitchFamily="2" charset="-122"/>
            </a:endParaRP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insert( QL, q )  //</a:t>
            </a:r>
            <a:r>
              <a:rPr lang="zh-CN" altLang="en-US" sz="1800" dirty="0">
                <a:latin typeface="华文中宋" panose="02010600040101010101" pitchFamily="2" charset="-122"/>
                <a:ea typeface="华文中宋" panose="02010600040101010101" pitchFamily="2" charset="-122"/>
              </a:rPr>
              <a:t>插入阻塞队列</a:t>
            </a:r>
            <a:endParaRPr lang="en-US" altLang="zh-CN" sz="1800" dirty="0">
              <a:latin typeface="华文中宋" panose="02010600040101010101" pitchFamily="2" charset="-122"/>
              <a:ea typeface="华文中宋" panose="02010600040101010101" pitchFamily="2" charset="-122"/>
            </a:endParaRP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a:t>
            </a: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return</a:t>
            </a:r>
          </a:p>
          <a:p>
            <a:pPr marL="985838" lvl="2" indent="-177800">
              <a:lnSpc>
                <a:spcPct val="80000"/>
              </a:lnSpc>
              <a:spcBef>
                <a:spcPct val="0"/>
              </a:spcBef>
              <a:buFontTx/>
              <a:buNone/>
            </a:pPr>
            <a:endParaRPr lang="en-US" altLang="zh-CN" sz="1800" dirty="0">
              <a:latin typeface="华文中宋" panose="02010600040101010101" pitchFamily="2" charset="-122"/>
              <a:ea typeface="华文中宋" panose="02010600040101010101" pitchFamily="2" charset="-122"/>
            </a:endParaRPr>
          </a:p>
          <a:p>
            <a:pPr marL="985838" lvl="2" indent="-177800">
              <a:lnSpc>
                <a:spcPct val="80000"/>
              </a:lnSpc>
              <a:spcBef>
                <a:spcPct val="0"/>
              </a:spcBef>
              <a:buFontTx/>
              <a:buNone/>
            </a:pPr>
            <a:r>
              <a:rPr lang="en-US" altLang="zh-CN" sz="1800" dirty="0">
                <a:solidFill>
                  <a:schemeClr val="tx2"/>
                </a:solidFill>
                <a:latin typeface="华文中宋" panose="02010600040101010101" pitchFamily="2" charset="-122"/>
                <a:ea typeface="华文中宋" panose="02010600040101010101" pitchFamily="2" charset="-122"/>
              </a:rPr>
              <a:t>V</a:t>
            </a:r>
            <a:r>
              <a:rPr lang="zh-CN" altLang="en-US" sz="1800" dirty="0">
                <a:solidFill>
                  <a:schemeClr val="tx2"/>
                </a:solidFill>
                <a:latin typeface="华文中宋" panose="02010600040101010101" pitchFamily="2" charset="-122"/>
                <a:ea typeface="华文中宋" panose="02010600040101010101" pitchFamily="2" charset="-122"/>
              </a:rPr>
              <a:t>操作</a:t>
            </a:r>
            <a:r>
              <a:rPr lang="zh-CN" altLang="en-US" sz="1800" dirty="0">
                <a:latin typeface="华文中宋" panose="02010600040101010101" pitchFamily="2" charset="-122"/>
                <a:ea typeface="华文中宋" panose="02010600040101010101" pitchFamily="2" charset="-122"/>
              </a:rPr>
              <a:t> – </a:t>
            </a:r>
            <a:r>
              <a:rPr lang="en-US" altLang="zh-CN" sz="1800" dirty="0">
                <a:latin typeface="华文中宋" panose="02010600040101010101" pitchFamily="2" charset="-122"/>
                <a:ea typeface="华文中宋" panose="02010600040101010101" pitchFamily="2" charset="-122"/>
              </a:rPr>
              <a:t>V（s）</a:t>
            </a: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s = s + 1</a:t>
            </a: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if ( s </a:t>
            </a:r>
            <a:r>
              <a:rPr lang="en-US" altLang="zh-CN" sz="1800" dirty="0">
                <a:latin typeface="华文中宋" panose="02010600040101010101" pitchFamily="2" charset="-122"/>
                <a:ea typeface="华文中宋" panose="02010600040101010101" pitchFamily="2" charset="-122"/>
                <a:sym typeface="Symbol" panose="05050102010706020507" pitchFamily="18" charset="2"/>
              </a:rPr>
              <a:t> 0 ) then {</a:t>
            </a:r>
          </a:p>
          <a:p>
            <a:pPr marL="985838" lvl="2" indent="-177800">
              <a:lnSpc>
                <a:spcPct val="90000"/>
              </a:lnSpc>
              <a:spcBef>
                <a:spcPct val="0"/>
              </a:spcBef>
              <a:buFontTx/>
              <a:buNone/>
            </a:pPr>
            <a:r>
              <a:rPr lang="zh-CN" altLang="en-US" sz="1800" dirty="0">
                <a:latin typeface="华文中宋" panose="02010600040101010101" pitchFamily="2" charset="-122"/>
                <a:ea typeface="华文中宋" panose="02010600040101010101" pitchFamily="2" charset="-122"/>
              </a:rPr>
              <a:t>     </a:t>
            </a:r>
            <a:r>
              <a:rPr lang="en-US" altLang="zh-CN" sz="1800" dirty="0">
                <a:latin typeface="华文中宋" panose="02010600040101010101" pitchFamily="2" charset="-122"/>
                <a:ea typeface="华文中宋" panose="02010600040101010101" pitchFamily="2" charset="-122"/>
              </a:rPr>
              <a:t>remove( QL, r ) //</a:t>
            </a:r>
            <a:r>
              <a:rPr lang="zh-CN" altLang="en-US" sz="1800" dirty="0">
                <a:latin typeface="华文中宋" panose="02010600040101010101" pitchFamily="2" charset="-122"/>
                <a:ea typeface="华文中宋" panose="02010600040101010101" pitchFamily="2" charset="-122"/>
              </a:rPr>
              <a:t>移出阻塞队列</a:t>
            </a:r>
            <a:endParaRPr lang="en-US" altLang="zh-CN" sz="1800" dirty="0">
              <a:latin typeface="华文中宋" panose="02010600040101010101" pitchFamily="2" charset="-122"/>
              <a:ea typeface="华文中宋" panose="02010600040101010101" pitchFamily="2" charset="-122"/>
            </a:endParaRP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a:t>
            </a:r>
            <a:r>
              <a:rPr lang="en-US" altLang="zh-CN" sz="1800" dirty="0" err="1">
                <a:latin typeface="华文中宋" panose="02010600040101010101" pitchFamily="2" charset="-122"/>
                <a:ea typeface="华文中宋" panose="02010600040101010101" pitchFamily="2" charset="-122"/>
              </a:rPr>
              <a:t>r.status</a:t>
            </a:r>
            <a:r>
              <a:rPr lang="en-US" altLang="zh-CN" sz="1800" dirty="0">
                <a:latin typeface="华文中宋" panose="02010600040101010101" pitchFamily="2" charset="-122"/>
                <a:ea typeface="华文中宋" panose="02010600040101010101" pitchFamily="2" charset="-122"/>
              </a:rPr>
              <a:t> = “ready” //</a:t>
            </a:r>
            <a:r>
              <a:rPr lang="zh-CN" altLang="en-US" sz="1800" dirty="0">
                <a:latin typeface="华文中宋" panose="02010600040101010101" pitchFamily="2" charset="-122"/>
                <a:ea typeface="华文中宋" panose="02010600040101010101" pitchFamily="2" charset="-122"/>
              </a:rPr>
              <a:t>设为就绪状态</a:t>
            </a:r>
            <a:endParaRPr lang="en-US" altLang="zh-CN" sz="1800" dirty="0">
              <a:latin typeface="华文中宋" panose="02010600040101010101" pitchFamily="2" charset="-122"/>
              <a:ea typeface="华文中宋" panose="02010600040101010101" pitchFamily="2" charset="-122"/>
            </a:endParaRP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insert( RL, r ) //</a:t>
            </a:r>
            <a:r>
              <a:rPr lang="zh-CN" altLang="en-US" sz="1800" dirty="0">
                <a:latin typeface="华文中宋" panose="02010600040101010101" pitchFamily="2" charset="-122"/>
                <a:ea typeface="华文中宋" panose="02010600040101010101" pitchFamily="2" charset="-122"/>
              </a:rPr>
              <a:t>插入就绪队列</a:t>
            </a:r>
            <a:endParaRPr lang="en-US" altLang="zh-CN" sz="1800" dirty="0">
              <a:latin typeface="华文中宋" panose="02010600040101010101" pitchFamily="2" charset="-122"/>
              <a:ea typeface="华文中宋" panose="02010600040101010101" pitchFamily="2" charset="-122"/>
            </a:endParaRP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a:t>
            </a:r>
          </a:p>
          <a:p>
            <a:pPr marL="985838" lvl="2" indent="-177800">
              <a:lnSpc>
                <a:spcPct val="90000"/>
              </a:lnSpc>
              <a:spcBef>
                <a:spcPct val="0"/>
              </a:spcBef>
              <a:buFontTx/>
              <a:buNone/>
            </a:pPr>
            <a:r>
              <a:rPr lang="en-US" altLang="zh-CN" sz="1800" dirty="0">
                <a:latin typeface="华文中宋" panose="02010600040101010101" pitchFamily="2" charset="-122"/>
                <a:ea typeface="华文中宋" panose="02010600040101010101" pitchFamily="2" charset="-122"/>
              </a:rPr>
              <a:t>  return</a:t>
            </a:r>
          </a:p>
        </p:txBody>
      </p:sp>
      <p:sp>
        <p:nvSpPr>
          <p:cNvPr id="52226" name="灯片编号占位符 5">
            <a:extLst>
              <a:ext uri="{FF2B5EF4-FFF2-40B4-BE49-F238E27FC236}">
                <a16:creationId xmlns:a16="http://schemas.microsoft.com/office/drawing/2014/main" id="{8A023DFD-AEE9-7D20-9731-9E70FDECB0A1}"/>
              </a:ext>
            </a:extLst>
          </p:cNvPr>
          <p:cNvSpPr>
            <a:spLocks noGrp="1" noChangeArrowheads="1"/>
          </p:cNvSpPr>
          <p:nvPr>
            <p:ph type="sldNum" sz="quarter" idx="12"/>
          </p:nvPr>
        </p:nvSpPr>
        <p:spPr>
          <a:xfrm>
            <a:off x="6553200" y="6448251"/>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5FC51A32-99F4-4160-8312-A4CFA72EF1D6}" type="slidenum">
              <a:rPr lang="zh-CN" altLang="en-US" sz="1400" b="0">
                <a:latin typeface="Arial" panose="020B0604020202020204" pitchFamily="34" charset="0"/>
              </a:rPr>
              <a:pPr>
                <a:spcBef>
                  <a:spcPct val="0"/>
                </a:spcBef>
                <a:buFontTx/>
                <a:buNone/>
              </a:pPr>
              <a:t>23</a:t>
            </a:fld>
            <a:endParaRPr lang="en-US" altLang="zh-CN" sz="1400" b="0">
              <a:latin typeface="Times New Roman" panose="02020603050405020304" pitchFamily="18" charset="0"/>
            </a:endParaRPr>
          </a:p>
        </p:txBody>
      </p:sp>
      <p:grpSp>
        <p:nvGrpSpPr>
          <p:cNvPr id="52228" name="Group 12">
            <a:extLst>
              <a:ext uri="{FF2B5EF4-FFF2-40B4-BE49-F238E27FC236}">
                <a16:creationId xmlns:a16="http://schemas.microsoft.com/office/drawing/2014/main" id="{CE0B6DEC-4A9C-0E2F-8BA0-C1352CB64F03}"/>
              </a:ext>
            </a:extLst>
          </p:cNvPr>
          <p:cNvGrpSpPr>
            <a:grpSpLocks/>
          </p:cNvGrpSpPr>
          <p:nvPr/>
        </p:nvGrpSpPr>
        <p:grpSpPr bwMode="auto">
          <a:xfrm>
            <a:off x="5146675" y="2806526"/>
            <a:ext cx="3957638" cy="3810000"/>
            <a:chOff x="3242" y="1586"/>
            <a:chExt cx="2493" cy="2400"/>
          </a:xfrm>
        </p:grpSpPr>
        <p:sp>
          <p:nvSpPr>
            <p:cNvPr id="52230" name="Text Box 6">
              <a:extLst>
                <a:ext uri="{FF2B5EF4-FFF2-40B4-BE49-F238E27FC236}">
                  <a16:creationId xmlns:a16="http://schemas.microsoft.com/office/drawing/2014/main" id="{E6221B68-C9AC-FFC3-26BA-17B42ED6A664}"/>
                </a:ext>
              </a:extLst>
            </p:cNvPr>
            <p:cNvSpPr txBox="1">
              <a:spLocks noChangeArrowheads="1"/>
            </p:cNvSpPr>
            <p:nvPr/>
          </p:nvSpPr>
          <p:spPr bwMode="auto">
            <a:xfrm>
              <a:off x="3309" y="1586"/>
              <a:ext cx="963" cy="240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进程 </a:t>
              </a:r>
              <a:r>
                <a:rPr lang="en-US" altLang="zh-CN" sz="2000">
                  <a:solidFill>
                    <a:schemeClr val="tx1"/>
                  </a:solidFill>
                  <a:latin typeface="Times New Roman" panose="02020603050405020304" pitchFamily="18" charset="0"/>
                </a:rPr>
                <a:t>A：</a:t>
              </a:r>
            </a:p>
            <a:p>
              <a:pPr algn="ctr">
                <a:spcBef>
                  <a:spcPct val="50000"/>
                </a:spcBef>
                <a:buFontTx/>
                <a:buNone/>
              </a:pPr>
              <a:r>
                <a:rPr lang="zh-CN" altLang="en-US" sz="2000">
                  <a:solidFill>
                    <a:schemeClr val="tx1"/>
                  </a:solidFill>
                  <a:latin typeface="Times New Roman" panose="02020603050405020304" pitchFamily="18" charset="0"/>
                </a:rPr>
                <a:t>. . .</a:t>
              </a:r>
            </a:p>
            <a:p>
              <a:pPr algn="ctr">
                <a:spcBef>
                  <a:spcPct val="50000"/>
                </a:spcBef>
                <a:buFontTx/>
                <a:buNone/>
              </a:pPr>
              <a:r>
                <a:rPr lang="en-US" altLang="zh-CN" sz="2000">
                  <a:solidFill>
                    <a:schemeClr val="tx1"/>
                  </a:solidFill>
                  <a:latin typeface="Times New Roman" panose="02020603050405020304" pitchFamily="18" charset="0"/>
                </a:rPr>
                <a:t>P ( s )</a:t>
              </a:r>
            </a:p>
            <a:p>
              <a:pPr algn="ctr">
                <a:spcBef>
                  <a:spcPct val="50000"/>
                </a:spcBef>
                <a:buFontTx/>
                <a:buNone/>
              </a:pPr>
              <a:r>
                <a:rPr lang="en-US" altLang="zh-CN" sz="2000">
                  <a:solidFill>
                    <a:schemeClr val="tx1"/>
                  </a:solidFill>
                  <a:latin typeface="Times New Roman" panose="02020603050405020304" pitchFamily="18" charset="0"/>
                </a:rPr>
                <a:t>R1 = count</a:t>
              </a:r>
            </a:p>
            <a:p>
              <a:pPr algn="ctr">
                <a:spcBef>
                  <a:spcPct val="50000"/>
                </a:spcBef>
                <a:buFontTx/>
                <a:buNone/>
              </a:pPr>
              <a:r>
                <a:rPr lang="en-US" altLang="zh-CN" sz="2000">
                  <a:solidFill>
                    <a:schemeClr val="tx1"/>
                  </a:solidFill>
                  <a:latin typeface="Times New Roman" panose="02020603050405020304" pitchFamily="18" charset="0"/>
                </a:rPr>
                <a:t>R1 = R1 + 1</a:t>
              </a:r>
            </a:p>
            <a:p>
              <a:pPr algn="ctr">
                <a:spcBef>
                  <a:spcPct val="50000"/>
                </a:spcBef>
                <a:buFontTx/>
                <a:buNone/>
              </a:pPr>
              <a:r>
                <a:rPr lang="en-US" altLang="zh-CN" sz="2000">
                  <a:solidFill>
                    <a:schemeClr val="tx1"/>
                  </a:solidFill>
                  <a:latin typeface="Times New Roman" panose="02020603050405020304" pitchFamily="18" charset="0"/>
                </a:rPr>
                <a:t>count  =  R1</a:t>
              </a:r>
            </a:p>
            <a:p>
              <a:pPr algn="ctr">
                <a:spcBef>
                  <a:spcPct val="50000"/>
                </a:spcBef>
                <a:buFontTx/>
                <a:buNone/>
              </a:pPr>
              <a:r>
                <a:rPr lang="en-US" altLang="zh-CN" sz="2000">
                  <a:solidFill>
                    <a:schemeClr val="tx1"/>
                  </a:solidFill>
                  <a:latin typeface="Times New Roman" panose="02020603050405020304" pitchFamily="18" charset="0"/>
                </a:rPr>
                <a:t>V ( s )</a:t>
              </a:r>
            </a:p>
            <a:p>
              <a:pPr algn="ctr">
                <a:spcBef>
                  <a:spcPct val="50000"/>
                </a:spcBef>
                <a:buFontTx/>
                <a:buNone/>
              </a:pPr>
              <a:r>
                <a:rPr lang="en-US" altLang="zh-CN" sz="2000">
                  <a:solidFill>
                    <a:schemeClr val="tx1"/>
                  </a:solidFill>
                  <a:latin typeface="Times New Roman" panose="02020603050405020304" pitchFamily="18" charset="0"/>
                </a:rPr>
                <a:t>. . .</a:t>
              </a:r>
            </a:p>
          </p:txBody>
        </p:sp>
        <p:sp>
          <p:nvSpPr>
            <p:cNvPr id="52231" name="Text Box 7">
              <a:extLst>
                <a:ext uri="{FF2B5EF4-FFF2-40B4-BE49-F238E27FC236}">
                  <a16:creationId xmlns:a16="http://schemas.microsoft.com/office/drawing/2014/main" id="{8B1B1F39-99ED-8051-D4C3-5F7FE6EB79E3}"/>
                </a:ext>
              </a:extLst>
            </p:cNvPr>
            <p:cNvSpPr txBox="1">
              <a:spLocks noChangeArrowheads="1"/>
            </p:cNvSpPr>
            <p:nvPr/>
          </p:nvSpPr>
          <p:spPr bwMode="auto">
            <a:xfrm>
              <a:off x="4709" y="1586"/>
              <a:ext cx="963" cy="2400"/>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进程 </a:t>
              </a:r>
              <a:r>
                <a:rPr lang="en-US" altLang="zh-CN" sz="2000">
                  <a:solidFill>
                    <a:schemeClr val="tx1"/>
                  </a:solidFill>
                  <a:latin typeface="Times New Roman" panose="02020603050405020304" pitchFamily="18" charset="0"/>
                </a:rPr>
                <a:t>B：</a:t>
              </a:r>
            </a:p>
            <a:p>
              <a:pPr algn="ctr">
                <a:spcBef>
                  <a:spcPct val="50000"/>
                </a:spcBef>
                <a:buFontTx/>
                <a:buNone/>
              </a:pPr>
              <a:r>
                <a:rPr lang="zh-CN" altLang="en-US" sz="2000">
                  <a:solidFill>
                    <a:schemeClr val="tx1"/>
                  </a:solidFill>
                  <a:latin typeface="Times New Roman" panose="02020603050405020304" pitchFamily="18" charset="0"/>
                </a:rPr>
                <a:t>. . .</a:t>
              </a:r>
            </a:p>
            <a:p>
              <a:pPr algn="ctr">
                <a:spcBef>
                  <a:spcPct val="50000"/>
                </a:spcBef>
                <a:buFontTx/>
                <a:buNone/>
              </a:pPr>
              <a:r>
                <a:rPr lang="en-US" altLang="zh-CN" sz="2000">
                  <a:solidFill>
                    <a:schemeClr val="tx1"/>
                  </a:solidFill>
                  <a:latin typeface="Times New Roman" panose="02020603050405020304" pitchFamily="18" charset="0"/>
                </a:rPr>
                <a:t>P ( s )</a:t>
              </a:r>
            </a:p>
            <a:p>
              <a:pPr algn="ctr">
                <a:spcBef>
                  <a:spcPct val="50000"/>
                </a:spcBef>
                <a:buFontTx/>
                <a:buNone/>
              </a:pPr>
              <a:r>
                <a:rPr lang="en-US" altLang="zh-CN" sz="2000">
                  <a:solidFill>
                    <a:schemeClr val="tx1"/>
                  </a:solidFill>
                  <a:latin typeface="Times New Roman" panose="02020603050405020304" pitchFamily="18" charset="0"/>
                </a:rPr>
                <a:t>R2 = count</a:t>
              </a:r>
            </a:p>
            <a:p>
              <a:pPr algn="ctr">
                <a:spcBef>
                  <a:spcPct val="50000"/>
                </a:spcBef>
                <a:buFontTx/>
                <a:buNone/>
              </a:pPr>
              <a:r>
                <a:rPr lang="en-US" altLang="zh-CN" sz="2000">
                  <a:solidFill>
                    <a:schemeClr val="tx1"/>
                  </a:solidFill>
                  <a:latin typeface="Times New Roman" panose="02020603050405020304" pitchFamily="18" charset="0"/>
                </a:rPr>
                <a:t>R2 = R2 + 1</a:t>
              </a:r>
            </a:p>
            <a:p>
              <a:pPr algn="ctr">
                <a:spcBef>
                  <a:spcPct val="50000"/>
                </a:spcBef>
                <a:buFontTx/>
                <a:buNone/>
              </a:pPr>
              <a:r>
                <a:rPr lang="en-US" altLang="zh-CN" sz="2000">
                  <a:solidFill>
                    <a:schemeClr val="tx1"/>
                  </a:solidFill>
                  <a:latin typeface="Times New Roman" panose="02020603050405020304" pitchFamily="18" charset="0"/>
                </a:rPr>
                <a:t>count  =  R2</a:t>
              </a:r>
            </a:p>
            <a:p>
              <a:pPr algn="ctr">
                <a:spcBef>
                  <a:spcPct val="50000"/>
                </a:spcBef>
                <a:buFontTx/>
                <a:buNone/>
              </a:pPr>
              <a:r>
                <a:rPr lang="en-US" altLang="zh-CN" sz="2000">
                  <a:solidFill>
                    <a:schemeClr val="tx1"/>
                  </a:solidFill>
                  <a:latin typeface="Times New Roman" panose="02020603050405020304" pitchFamily="18" charset="0"/>
                </a:rPr>
                <a:t>V ( s )</a:t>
              </a:r>
            </a:p>
            <a:p>
              <a:pPr algn="ctr">
                <a:spcBef>
                  <a:spcPct val="50000"/>
                </a:spcBef>
                <a:buFontTx/>
                <a:buNone/>
              </a:pPr>
              <a:r>
                <a:rPr lang="en-US" altLang="zh-CN" sz="2000">
                  <a:solidFill>
                    <a:schemeClr val="tx1"/>
                  </a:solidFill>
                  <a:latin typeface="Times New Roman" panose="02020603050405020304" pitchFamily="18" charset="0"/>
                </a:rPr>
                <a:t>. . .</a:t>
              </a:r>
            </a:p>
          </p:txBody>
        </p:sp>
        <p:sp>
          <p:nvSpPr>
            <p:cNvPr id="52232" name="Text Box 8">
              <a:extLst>
                <a:ext uri="{FF2B5EF4-FFF2-40B4-BE49-F238E27FC236}">
                  <a16:creationId xmlns:a16="http://schemas.microsoft.com/office/drawing/2014/main" id="{FFBE3D19-BC86-E9FD-8D5A-7FC5A106AC86}"/>
                </a:ext>
              </a:extLst>
            </p:cNvPr>
            <p:cNvSpPr txBox="1">
              <a:spLocks noChangeArrowheads="1"/>
            </p:cNvSpPr>
            <p:nvPr/>
          </p:nvSpPr>
          <p:spPr bwMode="auto">
            <a:xfrm>
              <a:off x="4365" y="2420"/>
              <a:ext cx="250"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互斥临界区</a:t>
              </a:r>
            </a:p>
          </p:txBody>
        </p:sp>
        <p:sp>
          <p:nvSpPr>
            <p:cNvPr id="52233" name="AutoShape 9">
              <a:extLst>
                <a:ext uri="{FF2B5EF4-FFF2-40B4-BE49-F238E27FC236}">
                  <a16:creationId xmlns:a16="http://schemas.microsoft.com/office/drawing/2014/main" id="{29615FD2-B461-6420-99D5-901EDE547459}"/>
                </a:ext>
              </a:extLst>
            </p:cNvPr>
            <p:cNvSpPr>
              <a:spLocks noChangeArrowheads="1"/>
            </p:cNvSpPr>
            <p:nvPr/>
          </p:nvSpPr>
          <p:spPr bwMode="auto">
            <a:xfrm>
              <a:off x="3242" y="2478"/>
              <a:ext cx="1089" cy="796"/>
            </a:xfrm>
            <a:prstGeom prst="roundRect">
              <a:avLst>
                <a:gd name="adj" fmla="val 16667"/>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52234" name="AutoShape 10">
              <a:extLst>
                <a:ext uri="{FF2B5EF4-FFF2-40B4-BE49-F238E27FC236}">
                  <a16:creationId xmlns:a16="http://schemas.microsoft.com/office/drawing/2014/main" id="{EE53F5CB-E9B2-0E65-4A6F-B8181D91CD80}"/>
                </a:ext>
              </a:extLst>
            </p:cNvPr>
            <p:cNvSpPr>
              <a:spLocks noChangeArrowheads="1"/>
            </p:cNvSpPr>
            <p:nvPr/>
          </p:nvSpPr>
          <p:spPr bwMode="auto">
            <a:xfrm>
              <a:off x="4637" y="2478"/>
              <a:ext cx="1098" cy="796"/>
            </a:xfrm>
            <a:prstGeom prst="roundRect">
              <a:avLst>
                <a:gd name="adj" fmla="val 16667"/>
              </a:avLst>
            </a:prstGeom>
            <a:noFill/>
            <a:ln w="28575">
              <a:solidFill>
                <a:srgbClr val="FF0000"/>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grpSp>
      <p:sp>
        <p:nvSpPr>
          <p:cNvPr id="11" name="Rectangle 2">
            <a:extLst>
              <a:ext uri="{FF2B5EF4-FFF2-40B4-BE49-F238E27FC236}">
                <a16:creationId xmlns:a16="http://schemas.microsoft.com/office/drawing/2014/main" id="{A5EC540E-01F7-432C-80C5-8882970FC36B}"/>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15">
            <a:extLst>
              <a:ext uri="{FF2B5EF4-FFF2-40B4-BE49-F238E27FC236}">
                <a16:creationId xmlns:a16="http://schemas.microsoft.com/office/drawing/2014/main" id="{F0063FE3-2E51-808E-7CEB-728B9423C31E}"/>
              </a:ext>
            </a:extLst>
          </p:cNvPr>
          <p:cNvSpPr>
            <a:spLocks noGrp="1" noChangeArrowheads="1"/>
          </p:cNvSpPr>
          <p:nvPr>
            <p:ph idx="1"/>
          </p:nvPr>
        </p:nvSpPr>
        <p:spPr>
          <a:xfrm>
            <a:off x="107950" y="1269255"/>
            <a:ext cx="5400675" cy="5472113"/>
          </a:xfrm>
        </p:spPr>
        <p:txBody>
          <a:bodyPr rIns="0"/>
          <a:lstStyle/>
          <a:p>
            <a:pPr marL="182563" indent="-182563">
              <a:spcBef>
                <a:spcPct val="80000"/>
              </a:spcBef>
            </a:pPr>
            <a:r>
              <a:rPr lang="zh-CN" altLang="en-US" sz="2800" dirty="0">
                <a:latin typeface="华文中宋" panose="02010600040101010101" pitchFamily="2" charset="-122"/>
                <a:ea typeface="华文中宋" panose="02010600040101010101" pitchFamily="2" charset="-122"/>
              </a:rPr>
              <a:t>多道程序并发运行出现的问题</a:t>
            </a:r>
          </a:p>
          <a:p>
            <a:pPr marL="628650" lvl="1" indent="-184150">
              <a:spcBef>
                <a:spcPct val="30000"/>
              </a:spcBef>
            </a:pPr>
            <a:r>
              <a:rPr lang="zh-CN" altLang="en-US" dirty="0">
                <a:latin typeface="华文中宋" panose="02010600040101010101" pitchFamily="2" charset="-122"/>
                <a:ea typeface="华文中宋" panose="02010600040101010101" pitchFamily="2" charset="-122"/>
              </a:rPr>
              <a:t>同步与互斥的工具</a:t>
            </a:r>
            <a:endParaRPr lang="en-US" altLang="zh-CN" dirty="0">
              <a:latin typeface="华文中宋" panose="02010600040101010101" pitchFamily="2" charset="-122"/>
              <a:ea typeface="华文中宋" panose="02010600040101010101" pitchFamily="2" charset="-122"/>
            </a:endParaRPr>
          </a:p>
          <a:p>
            <a:pPr marL="903288" lvl="2" indent="-174625">
              <a:spcBef>
                <a:spcPct val="30000"/>
              </a:spcBef>
            </a:pPr>
            <a:r>
              <a:rPr lang="zh-CN" altLang="en-US" dirty="0">
                <a:solidFill>
                  <a:schemeClr val="tx2"/>
                </a:solidFill>
                <a:latin typeface="华文中宋" panose="02010600040101010101" pitchFamily="2" charset="-122"/>
                <a:ea typeface="华文中宋" panose="02010600040101010101" pitchFamily="2" charset="-122"/>
              </a:rPr>
              <a:t>非对称制约</a:t>
            </a:r>
          </a:p>
          <a:p>
            <a:pPr marL="903288" lvl="2" indent="-174625">
              <a:spcBef>
                <a:spcPct val="30000"/>
              </a:spcBef>
              <a:buFontTx/>
              <a:buNone/>
            </a:pPr>
            <a:r>
              <a:rPr lang="zh-CN" altLang="en-US" dirty="0">
                <a:solidFill>
                  <a:schemeClr val="tx2"/>
                </a:solidFill>
                <a:latin typeface="华文中宋" panose="02010600040101010101" pitchFamily="2" charset="-122"/>
                <a:ea typeface="华文中宋" panose="02010600040101010101" pitchFamily="2" charset="-122"/>
              </a:rPr>
              <a:t>（在一个进程中</a:t>
            </a:r>
            <a:r>
              <a:rPr lang="en-US" altLang="zh-CN" dirty="0">
                <a:solidFill>
                  <a:schemeClr val="tx2"/>
                </a:solidFill>
                <a:latin typeface="华文中宋" panose="02010600040101010101" pitchFamily="2" charset="-122"/>
                <a:ea typeface="华文中宋" panose="02010600040101010101" pitchFamily="2" charset="-122"/>
              </a:rPr>
              <a:t>PV</a:t>
            </a:r>
            <a:r>
              <a:rPr lang="zh-CN" altLang="en-US" dirty="0">
                <a:solidFill>
                  <a:schemeClr val="tx2"/>
                </a:solidFill>
                <a:latin typeface="华文中宋" panose="02010600040101010101" pitchFamily="2" charset="-122"/>
                <a:ea typeface="华文中宋" panose="02010600040101010101" pitchFamily="2" charset="-122"/>
              </a:rPr>
              <a:t>操作“未必</a:t>
            </a:r>
            <a:r>
              <a:rPr lang="zh-CN" altLang="en-US" i="1" dirty="0">
                <a:solidFill>
                  <a:schemeClr val="tx2"/>
                </a:solidFill>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成对出现）</a:t>
            </a:r>
          </a:p>
          <a:p>
            <a:pPr marL="903288" lvl="3" indent="-174625">
              <a:spcBef>
                <a:spcPct val="80000"/>
              </a:spcBef>
              <a:buFontTx/>
              <a:buNone/>
            </a:pPr>
            <a:r>
              <a:rPr lang="zh-CN" altLang="en-US" dirty="0">
                <a:latin typeface="华文中宋" panose="02010600040101010101" pitchFamily="2" charset="-122"/>
                <a:ea typeface="华文中宋" panose="02010600040101010101" pitchFamily="2" charset="-122"/>
              </a:rPr>
              <a:t>初值：</a:t>
            </a:r>
            <a:r>
              <a:rPr lang="en-US" altLang="zh-CN" dirty="0">
                <a:latin typeface="华文中宋" panose="02010600040101010101" pitchFamily="2" charset="-122"/>
                <a:ea typeface="华文中宋" panose="02010600040101010101" pitchFamily="2" charset="-122"/>
              </a:rPr>
              <a:t>S = 0</a:t>
            </a:r>
          </a:p>
          <a:p>
            <a:pPr marL="903288" lvl="2" indent="-174625">
              <a:spcBef>
                <a:spcPct val="80000"/>
              </a:spcBef>
            </a:pPr>
            <a:r>
              <a:rPr lang="zh-CN" altLang="en-US" dirty="0">
                <a:solidFill>
                  <a:schemeClr val="tx2"/>
                </a:solidFill>
                <a:latin typeface="华文中宋" panose="02010600040101010101" pitchFamily="2" charset="-122"/>
                <a:ea typeface="华文中宋" panose="02010600040101010101" pitchFamily="2" charset="-122"/>
              </a:rPr>
              <a:t>进程</a:t>
            </a:r>
            <a:r>
              <a:rPr lang="en-US" altLang="zh-CN" dirty="0">
                <a:solidFill>
                  <a:schemeClr val="tx2"/>
                </a:solidFill>
                <a:latin typeface="华文中宋" panose="02010600040101010101" pitchFamily="2" charset="-122"/>
                <a:ea typeface="华文中宋" panose="02010600040101010101" pitchFamily="2" charset="-122"/>
              </a:rPr>
              <a:t>A</a:t>
            </a:r>
            <a:r>
              <a:rPr lang="zh-CN" altLang="en-US" dirty="0">
                <a:solidFill>
                  <a:schemeClr val="tx2"/>
                </a:solidFill>
                <a:latin typeface="华文中宋" panose="02010600040101010101" pitchFamily="2" charset="-122"/>
                <a:ea typeface="华文中宋" panose="02010600040101010101" pitchFamily="2" charset="-122"/>
              </a:rPr>
              <a:t>只有在进程</a:t>
            </a:r>
            <a:r>
              <a:rPr lang="en-US" altLang="zh-CN" dirty="0">
                <a:solidFill>
                  <a:schemeClr val="tx2"/>
                </a:solidFill>
                <a:latin typeface="华文中宋" panose="02010600040101010101" pitchFamily="2" charset="-122"/>
                <a:ea typeface="华文中宋" panose="02010600040101010101" pitchFamily="2" charset="-122"/>
              </a:rPr>
              <a:t>B</a:t>
            </a:r>
            <a:r>
              <a:rPr lang="zh-CN" altLang="en-US" dirty="0">
                <a:solidFill>
                  <a:schemeClr val="tx2"/>
                </a:solidFill>
                <a:latin typeface="华文中宋" panose="02010600040101010101" pitchFamily="2" charset="-122"/>
                <a:ea typeface="华文中宋" panose="02010600040101010101" pitchFamily="2" charset="-122"/>
              </a:rPr>
              <a:t>产生信息</a:t>
            </a:r>
          </a:p>
          <a:p>
            <a:pPr marL="903288" lvl="2" indent="-174625">
              <a:spcBef>
                <a:spcPct val="0"/>
              </a:spcBef>
              <a:buFontTx/>
              <a:buNone/>
            </a:pPr>
            <a:r>
              <a:rPr lang="zh-CN" altLang="en-US" dirty="0">
                <a:solidFill>
                  <a:schemeClr val="tx2"/>
                </a:solidFill>
                <a:latin typeface="华文中宋" panose="02010600040101010101" pitchFamily="2" charset="-122"/>
                <a:ea typeface="华文中宋" panose="02010600040101010101" pitchFamily="2" charset="-122"/>
              </a:rPr>
              <a:t>以后，才可以获取信息，否则</a:t>
            </a:r>
          </a:p>
          <a:p>
            <a:pPr marL="903288" lvl="2" indent="-174625">
              <a:spcBef>
                <a:spcPct val="0"/>
              </a:spcBef>
              <a:buFontTx/>
              <a:buNone/>
            </a:pPr>
            <a:r>
              <a:rPr lang="zh-CN" altLang="en-US" dirty="0">
                <a:solidFill>
                  <a:schemeClr val="tx2"/>
                </a:solidFill>
                <a:latin typeface="华文中宋" panose="02010600040101010101" pitchFamily="2" charset="-122"/>
                <a:ea typeface="华文中宋" panose="02010600040101010101" pitchFamily="2" charset="-122"/>
              </a:rPr>
              <a:t>要处于等待状态。</a:t>
            </a:r>
          </a:p>
          <a:p>
            <a:pPr marL="903288" lvl="2" indent="-174625">
              <a:spcBef>
                <a:spcPct val="80000"/>
              </a:spcBef>
            </a:pPr>
            <a:r>
              <a:rPr lang="zh-CN" altLang="en-US" dirty="0">
                <a:latin typeface="华文中宋" panose="02010600040101010101" pitchFamily="2" charset="-122"/>
                <a:ea typeface="华文中宋" panose="02010600040101010101" pitchFamily="2" charset="-122"/>
              </a:rPr>
              <a:t>由此实现进程间的同步</a:t>
            </a:r>
            <a:endParaRPr lang="en-US" altLang="zh-CN" dirty="0">
              <a:latin typeface="华文中宋" panose="02010600040101010101" pitchFamily="2" charset="-122"/>
              <a:ea typeface="华文中宋" panose="02010600040101010101" pitchFamily="2" charset="-122"/>
            </a:endParaRPr>
          </a:p>
        </p:txBody>
      </p:sp>
      <p:sp>
        <p:nvSpPr>
          <p:cNvPr id="53250" name="灯片编号占位符 5">
            <a:extLst>
              <a:ext uri="{FF2B5EF4-FFF2-40B4-BE49-F238E27FC236}">
                <a16:creationId xmlns:a16="http://schemas.microsoft.com/office/drawing/2014/main" id="{86F20A24-124C-1299-B8F7-45B7381663E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239E54EF-9907-48A2-A430-A90D9FDA99E2}" type="slidenum">
              <a:rPr lang="zh-CN" altLang="en-US" sz="1400" b="0">
                <a:latin typeface="Arial" panose="020B0604020202020204" pitchFamily="34" charset="0"/>
              </a:rPr>
              <a:pPr>
                <a:spcBef>
                  <a:spcPct val="0"/>
                </a:spcBef>
                <a:buFontTx/>
                <a:buNone/>
              </a:pPr>
              <a:t>24</a:t>
            </a:fld>
            <a:endParaRPr lang="en-US" altLang="zh-CN" sz="1400" b="0">
              <a:latin typeface="Times New Roman" panose="02020603050405020304" pitchFamily="18" charset="0"/>
            </a:endParaRPr>
          </a:p>
        </p:txBody>
      </p:sp>
      <p:grpSp>
        <p:nvGrpSpPr>
          <p:cNvPr id="53252" name="Group 13">
            <a:extLst>
              <a:ext uri="{FF2B5EF4-FFF2-40B4-BE49-F238E27FC236}">
                <a16:creationId xmlns:a16="http://schemas.microsoft.com/office/drawing/2014/main" id="{76E7C7A9-E0A0-63AC-175A-D88485C7953A}"/>
              </a:ext>
            </a:extLst>
          </p:cNvPr>
          <p:cNvGrpSpPr>
            <a:grpSpLocks/>
          </p:cNvGrpSpPr>
          <p:nvPr/>
        </p:nvGrpSpPr>
        <p:grpSpPr bwMode="auto">
          <a:xfrm>
            <a:off x="5508625" y="2057400"/>
            <a:ext cx="3605213" cy="3810000"/>
            <a:chOff x="3470" y="1296"/>
            <a:chExt cx="2271" cy="2400"/>
          </a:xfrm>
        </p:grpSpPr>
        <p:sp>
          <p:nvSpPr>
            <p:cNvPr id="53254" name="Text Box 5">
              <a:extLst>
                <a:ext uri="{FF2B5EF4-FFF2-40B4-BE49-F238E27FC236}">
                  <a16:creationId xmlns:a16="http://schemas.microsoft.com/office/drawing/2014/main" id="{09F3299B-458F-28B5-6194-AFAA457B18DC}"/>
                </a:ext>
              </a:extLst>
            </p:cNvPr>
            <p:cNvSpPr txBox="1">
              <a:spLocks noChangeArrowheads="1"/>
            </p:cNvSpPr>
            <p:nvPr/>
          </p:nvSpPr>
          <p:spPr bwMode="auto">
            <a:xfrm>
              <a:off x="3530" y="1296"/>
              <a:ext cx="875" cy="24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进程 </a:t>
              </a:r>
              <a:r>
                <a:rPr lang="en-US" altLang="zh-CN" sz="2000">
                  <a:solidFill>
                    <a:schemeClr val="tx1"/>
                  </a:solidFill>
                  <a:latin typeface="Times New Roman" panose="02020603050405020304" pitchFamily="18" charset="0"/>
                </a:rPr>
                <a:t>A：</a:t>
              </a:r>
            </a:p>
            <a:p>
              <a:pPr algn="ctr">
                <a:spcBef>
                  <a:spcPct val="50000"/>
                </a:spcBef>
                <a:buFontTx/>
                <a:buNone/>
              </a:pPr>
              <a:r>
                <a:rPr lang="zh-CN" altLang="en-US" sz="2000">
                  <a:solidFill>
                    <a:schemeClr val="tx1"/>
                  </a:solidFill>
                  <a:latin typeface="Times New Roman" panose="02020603050405020304" pitchFamily="18" charset="0"/>
                </a:rPr>
                <a:t>. . .</a:t>
              </a:r>
            </a:p>
            <a:p>
              <a:pPr algn="ctr">
                <a:spcBef>
                  <a:spcPct val="50000"/>
                </a:spcBef>
                <a:buFontTx/>
                <a:buNone/>
              </a:pPr>
              <a:r>
                <a:rPr lang="en-US" altLang="zh-CN" sz="2000">
                  <a:solidFill>
                    <a:schemeClr val="tx1"/>
                  </a:solidFill>
                  <a:latin typeface="Times New Roman" panose="02020603050405020304" pitchFamily="18" charset="0"/>
                </a:rPr>
                <a:t>P ( s )</a:t>
              </a:r>
            </a:p>
            <a:p>
              <a:pPr algn="ctr">
                <a:spcBef>
                  <a:spcPct val="50000"/>
                </a:spcBef>
                <a:buFontTx/>
                <a:buNone/>
              </a:pPr>
              <a:endParaRPr lang="en-US" altLang="zh-CN" sz="2000">
                <a:solidFill>
                  <a:schemeClr val="tx1"/>
                </a:solidFill>
                <a:latin typeface="Times New Roman" panose="02020603050405020304" pitchFamily="18" charset="0"/>
              </a:endParaRPr>
            </a:p>
            <a:p>
              <a:pPr algn="ctr">
                <a:spcBef>
                  <a:spcPct val="50000"/>
                </a:spcBef>
                <a:buFontTx/>
                <a:buNone/>
              </a:pPr>
              <a:r>
                <a:rPr lang="en-US" altLang="zh-CN" sz="20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获取信息</a:t>
              </a:r>
              <a:r>
                <a:rPr lang="zh-CN" altLang="en-US" sz="2000">
                  <a:solidFill>
                    <a:schemeClr val="tx1"/>
                  </a:solidFill>
                  <a:latin typeface="Times New Roman" panose="02020603050405020304" pitchFamily="18" charset="0"/>
                </a:rPr>
                <a:t>}</a:t>
              </a:r>
            </a:p>
            <a:p>
              <a:pPr algn="ctr">
                <a:spcBef>
                  <a:spcPct val="50000"/>
                </a:spcBef>
                <a:buFontTx/>
                <a:buNone/>
              </a:pPr>
              <a:endParaRPr lang="en-US" altLang="zh-CN" sz="2000">
                <a:solidFill>
                  <a:schemeClr val="tx1"/>
                </a:solidFill>
                <a:latin typeface="Times New Roman" panose="02020603050405020304" pitchFamily="18" charset="0"/>
              </a:endParaRPr>
            </a:p>
            <a:p>
              <a:pPr algn="ctr">
                <a:spcBef>
                  <a:spcPct val="50000"/>
                </a:spcBef>
                <a:buFontTx/>
                <a:buNone/>
              </a:pPr>
              <a:r>
                <a:rPr lang="en-US" altLang="zh-CN" sz="2000">
                  <a:solidFill>
                    <a:schemeClr val="tx1"/>
                  </a:solidFill>
                  <a:latin typeface="Times New Roman" panose="02020603050405020304" pitchFamily="18" charset="0"/>
                </a:rPr>
                <a:t>. . .</a:t>
              </a:r>
            </a:p>
          </p:txBody>
        </p:sp>
        <p:sp>
          <p:nvSpPr>
            <p:cNvPr id="53255" name="Text Box 6">
              <a:extLst>
                <a:ext uri="{FF2B5EF4-FFF2-40B4-BE49-F238E27FC236}">
                  <a16:creationId xmlns:a16="http://schemas.microsoft.com/office/drawing/2014/main" id="{7A454E5D-8179-924F-FEA2-AA201A10F877}"/>
                </a:ext>
              </a:extLst>
            </p:cNvPr>
            <p:cNvSpPr txBox="1">
              <a:spLocks noChangeArrowheads="1"/>
            </p:cNvSpPr>
            <p:nvPr/>
          </p:nvSpPr>
          <p:spPr bwMode="auto">
            <a:xfrm>
              <a:off x="4803" y="1296"/>
              <a:ext cx="875" cy="2400"/>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2000">
                  <a:solidFill>
                    <a:schemeClr val="tx1"/>
                  </a:solidFill>
                  <a:latin typeface="Times New Roman" panose="02020603050405020304" pitchFamily="18" charset="0"/>
                </a:rPr>
                <a:t>进程 </a:t>
              </a:r>
              <a:r>
                <a:rPr lang="en-US" altLang="zh-CN" sz="2000">
                  <a:solidFill>
                    <a:schemeClr val="tx1"/>
                  </a:solidFill>
                  <a:latin typeface="Times New Roman" panose="02020603050405020304" pitchFamily="18" charset="0"/>
                </a:rPr>
                <a:t>B：</a:t>
              </a:r>
            </a:p>
            <a:p>
              <a:pPr algn="ctr">
                <a:spcBef>
                  <a:spcPct val="50000"/>
                </a:spcBef>
                <a:buFontTx/>
                <a:buNone/>
              </a:pPr>
              <a:endParaRPr lang="zh-CN" altLang="en-US" sz="2000">
                <a:solidFill>
                  <a:schemeClr val="tx1"/>
                </a:solidFill>
                <a:latin typeface="Times New Roman" panose="02020603050405020304" pitchFamily="18" charset="0"/>
              </a:endParaRPr>
            </a:p>
            <a:p>
              <a:pPr algn="ctr">
                <a:spcBef>
                  <a:spcPct val="50000"/>
                </a:spcBef>
                <a:buFontTx/>
                <a:buNone/>
              </a:pPr>
              <a:r>
                <a:rPr lang="zh-CN" altLang="en-US" sz="2000">
                  <a:solidFill>
                    <a:schemeClr val="tx1"/>
                  </a:solidFill>
                  <a:latin typeface="Times New Roman" panose="02020603050405020304" pitchFamily="18" charset="0"/>
                </a:rPr>
                <a:t>. . .</a:t>
              </a:r>
            </a:p>
            <a:p>
              <a:pPr algn="ctr">
                <a:spcBef>
                  <a:spcPct val="50000"/>
                </a:spcBef>
                <a:buFontTx/>
                <a:buNone/>
              </a:pPr>
              <a:endParaRPr lang="en-US" altLang="zh-CN" sz="2000">
                <a:solidFill>
                  <a:schemeClr val="tx1"/>
                </a:solidFill>
                <a:latin typeface="Times New Roman" panose="02020603050405020304" pitchFamily="18" charset="0"/>
              </a:endParaRPr>
            </a:p>
            <a:p>
              <a:pPr algn="ctr">
                <a:spcBef>
                  <a:spcPct val="50000"/>
                </a:spcBef>
                <a:buFontTx/>
                <a:buNone/>
              </a:pPr>
              <a:r>
                <a:rPr lang="en-US" altLang="zh-CN" sz="20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产生信息</a:t>
              </a:r>
              <a:r>
                <a:rPr lang="zh-CN" altLang="en-US" sz="2000">
                  <a:solidFill>
                    <a:schemeClr val="tx1"/>
                  </a:solidFill>
                  <a:latin typeface="Times New Roman" panose="02020603050405020304" pitchFamily="18" charset="0"/>
                </a:rPr>
                <a:t>}</a:t>
              </a:r>
              <a:endParaRPr lang="en-US" altLang="zh-CN" sz="2000">
                <a:solidFill>
                  <a:schemeClr val="tx1"/>
                </a:solidFill>
                <a:latin typeface="Times New Roman" panose="02020603050405020304" pitchFamily="18" charset="0"/>
              </a:endParaRPr>
            </a:p>
            <a:p>
              <a:pPr algn="ctr">
                <a:spcBef>
                  <a:spcPct val="50000"/>
                </a:spcBef>
                <a:buFontTx/>
                <a:buNone/>
              </a:pPr>
              <a:endParaRPr lang="en-US" altLang="zh-CN" sz="2000">
                <a:solidFill>
                  <a:schemeClr val="tx1"/>
                </a:solidFill>
                <a:latin typeface="Times New Roman" panose="02020603050405020304" pitchFamily="18" charset="0"/>
              </a:endParaRPr>
            </a:p>
            <a:p>
              <a:pPr algn="ctr">
                <a:spcBef>
                  <a:spcPct val="50000"/>
                </a:spcBef>
                <a:buFontTx/>
                <a:buNone/>
              </a:pPr>
              <a:r>
                <a:rPr lang="en-US" altLang="zh-CN" sz="2000">
                  <a:solidFill>
                    <a:schemeClr val="tx1"/>
                  </a:solidFill>
                  <a:latin typeface="Times New Roman" panose="02020603050405020304" pitchFamily="18" charset="0"/>
                </a:rPr>
                <a:t>V ( s )</a:t>
              </a:r>
            </a:p>
            <a:p>
              <a:pPr algn="ctr">
                <a:spcBef>
                  <a:spcPct val="50000"/>
                </a:spcBef>
                <a:buFontTx/>
                <a:buNone/>
              </a:pPr>
              <a:r>
                <a:rPr lang="en-US" altLang="zh-CN" sz="2000">
                  <a:solidFill>
                    <a:schemeClr val="tx1"/>
                  </a:solidFill>
                  <a:latin typeface="Times New Roman" panose="02020603050405020304" pitchFamily="18" charset="0"/>
                </a:rPr>
                <a:t>. . .</a:t>
              </a:r>
            </a:p>
          </p:txBody>
        </p:sp>
        <p:sp>
          <p:nvSpPr>
            <p:cNvPr id="53256" name="Text Box 7">
              <a:extLst>
                <a:ext uri="{FF2B5EF4-FFF2-40B4-BE49-F238E27FC236}">
                  <a16:creationId xmlns:a16="http://schemas.microsoft.com/office/drawing/2014/main" id="{9C9F8117-ADD8-4429-2649-BD8766371AD5}"/>
                </a:ext>
              </a:extLst>
            </p:cNvPr>
            <p:cNvSpPr txBox="1">
              <a:spLocks noChangeArrowheads="1"/>
            </p:cNvSpPr>
            <p:nvPr/>
          </p:nvSpPr>
          <p:spPr bwMode="auto">
            <a:xfrm>
              <a:off x="4490" y="2130"/>
              <a:ext cx="228"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同步临界区</a:t>
              </a:r>
            </a:p>
          </p:txBody>
        </p:sp>
        <p:sp>
          <p:nvSpPr>
            <p:cNvPr id="53257" name="AutoShape 8">
              <a:extLst>
                <a:ext uri="{FF2B5EF4-FFF2-40B4-BE49-F238E27FC236}">
                  <a16:creationId xmlns:a16="http://schemas.microsoft.com/office/drawing/2014/main" id="{260CFCCA-9CC3-9EAF-36EA-421BD2D0A286}"/>
                </a:ext>
              </a:extLst>
            </p:cNvPr>
            <p:cNvSpPr>
              <a:spLocks noChangeArrowheads="1"/>
            </p:cNvSpPr>
            <p:nvPr/>
          </p:nvSpPr>
          <p:spPr bwMode="auto">
            <a:xfrm>
              <a:off x="3470" y="2251"/>
              <a:ext cx="998" cy="635"/>
            </a:xfrm>
            <a:prstGeom prst="roundRect">
              <a:avLst>
                <a:gd name="adj" fmla="val 16667"/>
              </a:avLst>
            </a:prstGeom>
            <a:noFill/>
            <a:ln w="25400">
              <a:solidFill>
                <a:srgbClr val="333333"/>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53258" name="AutoShape 9">
              <a:extLst>
                <a:ext uri="{FF2B5EF4-FFF2-40B4-BE49-F238E27FC236}">
                  <a16:creationId xmlns:a16="http://schemas.microsoft.com/office/drawing/2014/main" id="{C581529A-8890-AB84-668E-2DB6A3754A6D}"/>
                </a:ext>
              </a:extLst>
            </p:cNvPr>
            <p:cNvSpPr>
              <a:spLocks noChangeArrowheads="1"/>
            </p:cNvSpPr>
            <p:nvPr/>
          </p:nvSpPr>
          <p:spPr bwMode="auto">
            <a:xfrm>
              <a:off x="4743" y="2251"/>
              <a:ext cx="998" cy="635"/>
            </a:xfrm>
            <a:prstGeom prst="roundRect">
              <a:avLst>
                <a:gd name="adj" fmla="val 16667"/>
              </a:avLst>
            </a:prstGeom>
            <a:noFill/>
            <a:ln w="25400">
              <a:solidFill>
                <a:srgbClr val="333333"/>
              </a:solidFill>
              <a:prstDash val="dash"/>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grpSp>
      <p:sp>
        <p:nvSpPr>
          <p:cNvPr id="11" name="Rectangle 2">
            <a:extLst>
              <a:ext uri="{FF2B5EF4-FFF2-40B4-BE49-F238E27FC236}">
                <a16:creationId xmlns:a16="http://schemas.microsoft.com/office/drawing/2014/main" id="{4A9104A1-998F-45D3-8548-85809FD4BB10}"/>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3">
            <a:extLst>
              <a:ext uri="{FF2B5EF4-FFF2-40B4-BE49-F238E27FC236}">
                <a16:creationId xmlns:a16="http://schemas.microsoft.com/office/drawing/2014/main" id="{57832F4C-4086-2C74-F972-84B38B277B96}"/>
              </a:ext>
            </a:extLst>
          </p:cNvPr>
          <p:cNvSpPr>
            <a:spLocks noGrp="1" noChangeArrowheads="1"/>
          </p:cNvSpPr>
          <p:nvPr>
            <p:ph idx="1"/>
          </p:nvPr>
        </p:nvSpPr>
        <p:spPr>
          <a:xfrm>
            <a:off x="187325" y="1224980"/>
            <a:ext cx="8956675" cy="2132012"/>
          </a:xfrm>
        </p:spPr>
        <p:txBody>
          <a:bodyPr/>
          <a:lstStyle/>
          <a:p>
            <a:r>
              <a:rPr lang="zh-CN" altLang="en-US" sz="2800" dirty="0">
                <a:latin typeface="华文中宋" panose="02010600040101010101" pitchFamily="2" charset="-122"/>
                <a:ea typeface="华文中宋" panose="02010600040101010101" pitchFamily="2" charset="-122"/>
              </a:rPr>
              <a:t>多道程序并发运行出现的问题</a:t>
            </a:r>
          </a:p>
          <a:p>
            <a:pPr marL="990600" lvl="1" indent="-368300"/>
            <a:r>
              <a:rPr lang="zh-CN" altLang="en-US" sz="2400" dirty="0">
                <a:latin typeface="华文中宋" panose="02010600040101010101" pitchFamily="2" charset="-122"/>
                <a:ea typeface="华文中宋" panose="02010600040101010101" pitchFamily="2" charset="-122"/>
              </a:rPr>
              <a:t>同步与互斥的工具</a:t>
            </a:r>
            <a:endParaRPr lang="en-US" altLang="zh-CN" sz="2400" dirty="0">
              <a:latin typeface="华文中宋" panose="02010600040101010101" pitchFamily="2" charset="-122"/>
              <a:ea typeface="华文中宋" panose="02010600040101010101" pitchFamily="2" charset="-122"/>
            </a:endParaRPr>
          </a:p>
          <a:p>
            <a:pPr marL="1398588" lvl="2"/>
            <a:r>
              <a:rPr lang="zh-CN" altLang="en-US" sz="2000" dirty="0">
                <a:solidFill>
                  <a:schemeClr val="tx2"/>
                </a:solidFill>
                <a:latin typeface="华文中宋" panose="02010600040101010101" pitchFamily="2" charset="-122"/>
                <a:ea typeface="华文中宋" panose="02010600040101010101" pitchFamily="2" charset="-122"/>
              </a:rPr>
              <a:t>双向制约 </a:t>
            </a:r>
            <a:r>
              <a:rPr lang="en-US" altLang="zh-CN" sz="2000" dirty="0">
                <a:solidFill>
                  <a:schemeClr val="tx2"/>
                </a:solidFill>
                <a:latin typeface="华文中宋" panose="02010600040101010101" pitchFamily="2" charset="-122"/>
                <a:ea typeface="华文中宋" panose="02010600040101010101" pitchFamily="2" charset="-122"/>
              </a:rPr>
              <a:t>– </a:t>
            </a:r>
            <a:r>
              <a:rPr lang="zh-CN" altLang="en-US" sz="2000" dirty="0">
                <a:solidFill>
                  <a:schemeClr val="tx2"/>
                </a:solidFill>
                <a:latin typeface="华文中宋" panose="02010600040101010101" pitchFamily="2" charset="-122"/>
                <a:ea typeface="华文中宋" panose="02010600040101010101" pitchFamily="2" charset="-122"/>
              </a:rPr>
              <a:t>生产者和消费者问题（可以有多个信号量）</a:t>
            </a:r>
          </a:p>
          <a:p>
            <a:pPr marL="1806575" lvl="3"/>
            <a:r>
              <a:rPr lang="zh-CN" altLang="en-US" sz="1800" dirty="0">
                <a:latin typeface="华文中宋" panose="02010600040101010101" pitchFamily="2" charset="-122"/>
                <a:ea typeface="华文中宋" panose="02010600040101010101" pitchFamily="2" charset="-122"/>
              </a:rPr>
              <a:t>初值：</a:t>
            </a:r>
            <a:r>
              <a:rPr lang="en-US" altLang="zh-CN" sz="1800" dirty="0">
                <a:latin typeface="华文中宋" panose="02010600040101010101" pitchFamily="2" charset="-122"/>
                <a:ea typeface="华文中宋" panose="02010600040101010101" pitchFamily="2" charset="-122"/>
              </a:rPr>
              <a:t>S1 = 1</a:t>
            </a:r>
            <a:r>
              <a:rPr lang="zh-CN" altLang="en-US" sz="1800" dirty="0">
                <a:latin typeface="华文中宋" panose="02010600040101010101" pitchFamily="2" charset="-122"/>
                <a:ea typeface="华文中宋" panose="02010600040101010101" pitchFamily="2" charset="-122"/>
              </a:rPr>
              <a:t>（允许放入）</a:t>
            </a:r>
            <a:r>
              <a:rPr lang="en-US" altLang="zh-CN" sz="1800" dirty="0">
                <a:latin typeface="华文中宋" panose="02010600040101010101" pitchFamily="2" charset="-122"/>
                <a:ea typeface="华文中宋" panose="02010600040101010101" pitchFamily="2" charset="-122"/>
              </a:rPr>
              <a:t>,  S2 = 0</a:t>
            </a:r>
            <a:r>
              <a:rPr lang="zh-CN" altLang="en-US" sz="1800" dirty="0">
                <a:latin typeface="华文中宋" panose="02010600040101010101" pitchFamily="2" charset="-122"/>
                <a:ea typeface="华文中宋" panose="02010600040101010101" pitchFamily="2" charset="-122"/>
              </a:rPr>
              <a:t>（禁止取出）</a:t>
            </a:r>
          </a:p>
          <a:p>
            <a:pPr marL="1398588" lvl="2"/>
            <a:r>
              <a:rPr lang="zh-CN" altLang="en-US" sz="2000" dirty="0">
                <a:solidFill>
                  <a:schemeClr val="tx2"/>
                </a:solidFill>
                <a:latin typeface="华文中宋" panose="02010600040101010101" pitchFamily="2" charset="-122"/>
                <a:ea typeface="华文中宋" panose="02010600040101010101" pitchFamily="2" charset="-122"/>
              </a:rPr>
              <a:t>缓冲区中有物品则不能放入；缓冲区中没有物品则不能取出。</a:t>
            </a:r>
            <a:endParaRPr lang="en-US" altLang="zh-CN" sz="2000" dirty="0">
              <a:solidFill>
                <a:schemeClr val="tx2"/>
              </a:solidFill>
              <a:latin typeface="华文中宋" panose="02010600040101010101" pitchFamily="2" charset="-122"/>
              <a:ea typeface="华文中宋" panose="02010600040101010101" pitchFamily="2" charset="-122"/>
            </a:endParaRPr>
          </a:p>
        </p:txBody>
      </p:sp>
      <p:sp>
        <p:nvSpPr>
          <p:cNvPr id="54274" name="灯片编号占位符 5">
            <a:extLst>
              <a:ext uri="{FF2B5EF4-FFF2-40B4-BE49-F238E27FC236}">
                <a16:creationId xmlns:a16="http://schemas.microsoft.com/office/drawing/2014/main" id="{5B728FDD-322A-A759-8852-F07EB5E87058}"/>
              </a:ext>
            </a:extLst>
          </p:cNvPr>
          <p:cNvSpPr>
            <a:spLocks noGrp="1" noChangeArrowheads="1"/>
          </p:cNvSpPr>
          <p:nvPr>
            <p:ph type="sldNum" sz="quarter" idx="12"/>
          </p:nvPr>
        </p:nvSpPr>
        <p:spPr>
          <a:xfrm>
            <a:off x="6553200" y="6520259"/>
            <a:ext cx="21336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E3E5C0A-62EE-43B1-A3C2-B9E76DC5342F}" type="slidenum">
              <a:rPr lang="zh-CN" altLang="en-US" sz="1400" b="0">
                <a:latin typeface="Arial" panose="020B0604020202020204" pitchFamily="34" charset="0"/>
              </a:rPr>
              <a:pPr>
                <a:spcBef>
                  <a:spcPct val="0"/>
                </a:spcBef>
                <a:buFontTx/>
                <a:buNone/>
              </a:pPr>
              <a:t>25</a:t>
            </a:fld>
            <a:endParaRPr lang="en-US" altLang="zh-CN" sz="1400" b="0">
              <a:latin typeface="Times New Roman" panose="02020603050405020304" pitchFamily="18" charset="0"/>
            </a:endParaRPr>
          </a:p>
        </p:txBody>
      </p:sp>
      <p:grpSp>
        <p:nvGrpSpPr>
          <p:cNvPr id="54276" name="Group 13">
            <a:extLst>
              <a:ext uri="{FF2B5EF4-FFF2-40B4-BE49-F238E27FC236}">
                <a16:creationId xmlns:a16="http://schemas.microsoft.com/office/drawing/2014/main" id="{FA849D2E-DFAA-3A49-BDAA-3F203900E0CF}"/>
              </a:ext>
            </a:extLst>
          </p:cNvPr>
          <p:cNvGrpSpPr>
            <a:grpSpLocks/>
          </p:cNvGrpSpPr>
          <p:nvPr/>
        </p:nvGrpSpPr>
        <p:grpSpPr bwMode="auto">
          <a:xfrm>
            <a:off x="323850" y="3664347"/>
            <a:ext cx="8483600" cy="2520950"/>
            <a:chOff x="204" y="2205"/>
            <a:chExt cx="5344" cy="1588"/>
          </a:xfrm>
        </p:grpSpPr>
        <p:sp>
          <p:nvSpPr>
            <p:cNvPr id="54278" name="Text Box 5">
              <a:extLst>
                <a:ext uri="{FF2B5EF4-FFF2-40B4-BE49-F238E27FC236}">
                  <a16:creationId xmlns:a16="http://schemas.microsoft.com/office/drawing/2014/main" id="{47C504E2-52E5-2430-CDDA-4F131C714DA0}"/>
                </a:ext>
              </a:extLst>
            </p:cNvPr>
            <p:cNvSpPr txBox="1">
              <a:spLocks noChangeArrowheads="1"/>
            </p:cNvSpPr>
            <p:nvPr/>
          </p:nvSpPr>
          <p:spPr bwMode="auto">
            <a:xfrm>
              <a:off x="1312" y="2205"/>
              <a:ext cx="1523" cy="158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2"/>
                  </a:solidFill>
                  <a:latin typeface="Times New Roman" panose="02020603050405020304" pitchFamily="18" charset="0"/>
                </a:rPr>
                <a:t>生产者</a:t>
              </a:r>
            </a:p>
            <a:p>
              <a:pPr algn="ctr">
                <a:spcBef>
                  <a:spcPct val="50000"/>
                </a:spcBef>
                <a:buFontTx/>
                <a:buNone/>
              </a:pPr>
              <a:r>
                <a:rPr lang="en-US" altLang="zh-CN" sz="1800">
                  <a:solidFill>
                    <a:schemeClr val="tx1"/>
                  </a:solidFill>
                  <a:latin typeface="Times New Roman" panose="02020603050405020304" pitchFamily="18" charset="0"/>
                </a:rPr>
                <a:t>L1: {</a:t>
              </a:r>
              <a:r>
                <a:rPr lang="zh-CN" altLang="en-US" sz="1800">
                  <a:solidFill>
                    <a:schemeClr val="tx1"/>
                  </a:solidFill>
                  <a:latin typeface="Times New Roman" panose="02020603050405020304" pitchFamily="18" charset="0"/>
                </a:rPr>
                <a:t>生产物品</a:t>
              </a:r>
              <a:r>
                <a:rPr lang="en-US" altLang="zh-CN" sz="1800">
                  <a:solidFill>
                    <a:schemeClr val="tx1"/>
                  </a:solidFill>
                  <a:latin typeface="Times New Roman" panose="02020603050405020304" pitchFamily="18" charset="0"/>
                </a:rPr>
                <a:t>}</a:t>
              </a:r>
            </a:p>
            <a:p>
              <a:pPr algn="ctr">
                <a:spcBef>
                  <a:spcPct val="50000"/>
                </a:spcBef>
                <a:buFontTx/>
                <a:buNone/>
              </a:pPr>
              <a:r>
                <a:rPr lang="en-US" altLang="zh-CN" sz="1800">
                  <a:solidFill>
                    <a:schemeClr val="tx1"/>
                  </a:solidFill>
                  <a:latin typeface="Times New Roman" panose="02020603050405020304" pitchFamily="18" charset="0"/>
                </a:rPr>
                <a:t>P(s1)</a:t>
              </a:r>
            </a:p>
            <a:p>
              <a:pPr algn="ctr">
                <a:spcBef>
                  <a:spcPct val="50000"/>
                </a:spcBef>
                <a:buFontTx/>
                <a:buNone/>
              </a:pPr>
              <a:r>
                <a:rPr lang="en-US" altLang="zh-CN" sz="18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将物品放入缓冲区</a:t>
              </a:r>
              <a:r>
                <a:rPr lang="en-US" altLang="zh-CN" sz="1800">
                  <a:solidFill>
                    <a:schemeClr val="tx1"/>
                  </a:solidFill>
                  <a:latin typeface="Times New Roman" panose="02020603050405020304" pitchFamily="18" charset="0"/>
                </a:rPr>
                <a:t>}</a:t>
              </a:r>
            </a:p>
            <a:p>
              <a:pPr algn="ctr">
                <a:spcBef>
                  <a:spcPct val="50000"/>
                </a:spcBef>
                <a:buFontTx/>
                <a:buNone/>
              </a:pPr>
              <a:r>
                <a:rPr lang="en-US" altLang="zh-CN" sz="1800">
                  <a:solidFill>
                    <a:schemeClr val="tx1"/>
                  </a:solidFill>
                  <a:latin typeface="Times New Roman" panose="02020603050405020304" pitchFamily="18" charset="0"/>
                </a:rPr>
                <a:t>V(s2)</a:t>
              </a:r>
              <a:endParaRPr lang="zh-CN" altLang="en-US" sz="1800">
                <a:solidFill>
                  <a:schemeClr val="tx1"/>
                </a:solidFill>
                <a:latin typeface="Times New Roman" panose="02020603050405020304" pitchFamily="18" charset="0"/>
              </a:endParaRPr>
            </a:p>
            <a:p>
              <a:pPr algn="ctr">
                <a:spcBef>
                  <a:spcPct val="50000"/>
                </a:spcBef>
                <a:buFontTx/>
                <a:buNone/>
              </a:pPr>
              <a:r>
                <a:rPr lang="en-US" altLang="zh-CN" sz="1800">
                  <a:solidFill>
                    <a:schemeClr val="tx1"/>
                  </a:solidFill>
                  <a:latin typeface="Times New Roman" panose="02020603050405020304" pitchFamily="18" charset="0"/>
                </a:rPr>
                <a:t>Goto L1</a:t>
              </a:r>
            </a:p>
          </p:txBody>
        </p:sp>
        <p:sp>
          <p:nvSpPr>
            <p:cNvPr id="54279" name="Text Box 6">
              <a:extLst>
                <a:ext uri="{FF2B5EF4-FFF2-40B4-BE49-F238E27FC236}">
                  <a16:creationId xmlns:a16="http://schemas.microsoft.com/office/drawing/2014/main" id="{AEEC2731-008D-B553-C571-2DA01E749788}"/>
                </a:ext>
              </a:extLst>
            </p:cNvPr>
            <p:cNvSpPr txBox="1">
              <a:spLocks noChangeArrowheads="1"/>
            </p:cNvSpPr>
            <p:nvPr/>
          </p:nvSpPr>
          <p:spPr bwMode="auto">
            <a:xfrm>
              <a:off x="2971" y="2205"/>
              <a:ext cx="1523" cy="158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0000" tIns="46800" rIns="90000" bIns="468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2"/>
                  </a:solidFill>
                  <a:latin typeface="Times New Roman" panose="02020603050405020304" pitchFamily="18" charset="0"/>
                </a:rPr>
                <a:t>消费者</a:t>
              </a:r>
            </a:p>
            <a:p>
              <a:pPr algn="ctr">
                <a:spcBef>
                  <a:spcPct val="50000"/>
                </a:spcBef>
                <a:buFontTx/>
                <a:buNone/>
              </a:pPr>
              <a:r>
                <a:rPr lang="en-US" altLang="zh-CN" sz="1800">
                  <a:solidFill>
                    <a:schemeClr val="tx1"/>
                  </a:solidFill>
                  <a:latin typeface="Times New Roman" panose="02020603050405020304" pitchFamily="18" charset="0"/>
                </a:rPr>
                <a:t>C1: P(s2)</a:t>
              </a:r>
            </a:p>
            <a:p>
              <a:pPr algn="ctr">
                <a:spcBef>
                  <a:spcPct val="50000"/>
                </a:spcBef>
                <a:buFontTx/>
                <a:buNone/>
              </a:pPr>
              <a:r>
                <a:rPr lang="en-US" altLang="zh-CN" sz="18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从缓冲区取物品</a:t>
              </a:r>
              <a:r>
                <a:rPr lang="en-US" altLang="zh-CN" sz="1800">
                  <a:solidFill>
                    <a:schemeClr val="tx1"/>
                  </a:solidFill>
                  <a:latin typeface="Times New Roman" panose="02020603050405020304" pitchFamily="18" charset="0"/>
                </a:rPr>
                <a:t>}</a:t>
              </a:r>
            </a:p>
            <a:p>
              <a:pPr algn="ctr">
                <a:spcBef>
                  <a:spcPct val="50000"/>
                </a:spcBef>
                <a:buFontTx/>
                <a:buNone/>
              </a:pPr>
              <a:r>
                <a:rPr lang="en-US" altLang="zh-CN" sz="1800">
                  <a:solidFill>
                    <a:schemeClr val="tx1"/>
                  </a:solidFill>
                  <a:latin typeface="Times New Roman" panose="02020603050405020304" pitchFamily="18" charset="0"/>
                </a:rPr>
                <a:t>V(s1)</a:t>
              </a:r>
            </a:p>
            <a:p>
              <a:pPr algn="ctr">
                <a:spcBef>
                  <a:spcPct val="50000"/>
                </a:spcBef>
                <a:buFontTx/>
                <a:buNone/>
              </a:pPr>
              <a:r>
                <a:rPr lang="en-US" altLang="zh-CN" sz="1800">
                  <a:solidFill>
                    <a:schemeClr val="tx1"/>
                  </a:solidFill>
                  <a:latin typeface="Times New Roman" panose="02020603050405020304" pitchFamily="18" charset="0"/>
                </a:rPr>
                <a:t>{</a:t>
              </a:r>
              <a:r>
                <a:rPr lang="zh-CN" altLang="en-US" sz="1800">
                  <a:solidFill>
                    <a:schemeClr val="tx1"/>
                  </a:solidFill>
                  <a:latin typeface="Times New Roman" panose="02020603050405020304" pitchFamily="18" charset="0"/>
                </a:rPr>
                <a:t>消费物品</a:t>
              </a:r>
              <a:r>
                <a:rPr lang="en-US" altLang="zh-CN" sz="1800">
                  <a:solidFill>
                    <a:schemeClr val="tx1"/>
                  </a:solidFill>
                  <a:latin typeface="Times New Roman" panose="02020603050405020304" pitchFamily="18" charset="0"/>
                </a:rPr>
                <a:t>}</a:t>
              </a:r>
            </a:p>
            <a:p>
              <a:pPr algn="ctr">
                <a:spcBef>
                  <a:spcPct val="50000"/>
                </a:spcBef>
                <a:buFontTx/>
                <a:buNone/>
              </a:pPr>
              <a:r>
                <a:rPr lang="en-US" altLang="zh-CN" sz="1800">
                  <a:solidFill>
                    <a:schemeClr val="tx1"/>
                  </a:solidFill>
                  <a:latin typeface="Times New Roman" panose="02020603050405020304" pitchFamily="18" charset="0"/>
                </a:rPr>
                <a:t>Goto C1</a:t>
              </a:r>
            </a:p>
          </p:txBody>
        </p:sp>
        <p:sp>
          <p:nvSpPr>
            <p:cNvPr id="54280" name="AutoShape 10">
              <a:extLst>
                <a:ext uri="{FF2B5EF4-FFF2-40B4-BE49-F238E27FC236}">
                  <a16:creationId xmlns:a16="http://schemas.microsoft.com/office/drawing/2014/main" id="{7AF70749-8C9C-AEE9-5B71-90B292FE66F0}"/>
                </a:ext>
              </a:extLst>
            </p:cNvPr>
            <p:cNvSpPr>
              <a:spLocks noChangeArrowheads="1"/>
            </p:cNvSpPr>
            <p:nvPr/>
          </p:nvSpPr>
          <p:spPr bwMode="auto">
            <a:xfrm>
              <a:off x="249" y="2702"/>
              <a:ext cx="1185" cy="242"/>
            </a:xfrm>
            <a:prstGeom prst="wedgeRoundRectCallout">
              <a:avLst>
                <a:gd name="adj1" fmla="val 78185"/>
                <a:gd name="adj2" fmla="val 27449"/>
                <a:gd name="adj3" fmla="val 16667"/>
              </a:avLst>
            </a:prstGeom>
            <a:solidFill>
              <a:srgbClr val="FFFFFF"/>
            </a:solidFill>
            <a:ln w="28575">
              <a:solidFill>
                <a:schemeClr val="tx2"/>
              </a:solidFill>
              <a:miter lim="800000"/>
              <a:headEnd/>
              <a:tailEnd/>
            </a:ln>
          </p:spPr>
          <p:txBody>
            <a:bodyPr lIns="18000" tIns="46800" rIns="18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问：是否可以放？</a:t>
              </a:r>
              <a:endParaRPr lang="en-US" altLang="zh-CN" sz="1600">
                <a:solidFill>
                  <a:schemeClr val="tx1"/>
                </a:solidFill>
                <a:latin typeface="Times New Roman" panose="02020603050405020304" pitchFamily="18" charset="0"/>
              </a:endParaRPr>
            </a:p>
          </p:txBody>
        </p:sp>
        <p:sp>
          <p:nvSpPr>
            <p:cNvPr id="54281" name="AutoShape 11">
              <a:extLst>
                <a:ext uri="{FF2B5EF4-FFF2-40B4-BE49-F238E27FC236}">
                  <a16:creationId xmlns:a16="http://schemas.microsoft.com/office/drawing/2014/main" id="{D177928F-FEDA-DEA8-F09A-C89FBD58A252}"/>
                </a:ext>
              </a:extLst>
            </p:cNvPr>
            <p:cNvSpPr>
              <a:spLocks noChangeArrowheads="1"/>
            </p:cNvSpPr>
            <p:nvPr/>
          </p:nvSpPr>
          <p:spPr bwMode="auto">
            <a:xfrm>
              <a:off x="204" y="3202"/>
              <a:ext cx="1271" cy="242"/>
            </a:xfrm>
            <a:prstGeom prst="wedgeRoundRectCallout">
              <a:avLst>
                <a:gd name="adj1" fmla="val 79819"/>
                <a:gd name="adj2" fmla="val 29167"/>
                <a:gd name="adj3" fmla="val 16667"/>
              </a:avLst>
            </a:prstGeom>
            <a:solidFill>
              <a:srgbClr val="FFFFFF"/>
            </a:solidFill>
            <a:ln w="28575">
              <a:solidFill>
                <a:schemeClr val="tx2"/>
              </a:solidFill>
              <a:miter lim="800000"/>
              <a:headEnd/>
              <a:tailEnd/>
            </a:ln>
          </p:spPr>
          <p:txBody>
            <a:bodyPr lIns="0" tIns="46800" rIns="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通知消费者可以取了</a:t>
              </a:r>
              <a:endParaRPr lang="en-US" altLang="zh-CN" sz="1600">
                <a:solidFill>
                  <a:schemeClr val="tx1"/>
                </a:solidFill>
                <a:latin typeface="Times New Roman" panose="02020603050405020304" pitchFamily="18" charset="0"/>
              </a:endParaRPr>
            </a:p>
          </p:txBody>
        </p:sp>
        <p:sp>
          <p:nvSpPr>
            <p:cNvPr id="54282" name="AutoShape 13">
              <a:extLst>
                <a:ext uri="{FF2B5EF4-FFF2-40B4-BE49-F238E27FC236}">
                  <a16:creationId xmlns:a16="http://schemas.microsoft.com/office/drawing/2014/main" id="{665B6219-7761-2586-1C74-DF4626255AAC}"/>
                </a:ext>
              </a:extLst>
            </p:cNvPr>
            <p:cNvSpPr>
              <a:spLocks noChangeArrowheads="1"/>
            </p:cNvSpPr>
            <p:nvPr/>
          </p:nvSpPr>
          <p:spPr bwMode="auto">
            <a:xfrm>
              <a:off x="4325" y="2431"/>
              <a:ext cx="1169" cy="242"/>
            </a:xfrm>
            <a:prstGeom prst="wedgeRoundRectCallout">
              <a:avLst>
                <a:gd name="adj1" fmla="val -70361"/>
                <a:gd name="adj2" fmla="val 30884"/>
                <a:gd name="adj3" fmla="val 16667"/>
              </a:avLst>
            </a:prstGeom>
            <a:solidFill>
              <a:srgbClr val="FFFFFF"/>
            </a:solidFill>
            <a:ln w="28575">
              <a:solidFill>
                <a:schemeClr val="tx2"/>
              </a:solidFill>
              <a:miter lim="800000"/>
              <a:headEnd/>
              <a:tailEnd/>
            </a:ln>
          </p:spPr>
          <p:txBody>
            <a:bodyPr lIns="18000" tIns="46800" rIns="1800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问：是否可以取？</a:t>
              </a:r>
              <a:endParaRPr lang="en-US" altLang="zh-CN" sz="1600">
                <a:solidFill>
                  <a:schemeClr val="tx1"/>
                </a:solidFill>
                <a:latin typeface="Times New Roman" panose="02020603050405020304" pitchFamily="18" charset="0"/>
              </a:endParaRPr>
            </a:p>
          </p:txBody>
        </p:sp>
        <p:sp>
          <p:nvSpPr>
            <p:cNvPr id="54283" name="AutoShape 14">
              <a:extLst>
                <a:ext uri="{FF2B5EF4-FFF2-40B4-BE49-F238E27FC236}">
                  <a16:creationId xmlns:a16="http://schemas.microsoft.com/office/drawing/2014/main" id="{52A6094B-8072-E8CB-7C99-29525F542BB9}"/>
                </a:ext>
              </a:extLst>
            </p:cNvPr>
            <p:cNvSpPr>
              <a:spLocks noChangeArrowheads="1"/>
            </p:cNvSpPr>
            <p:nvPr/>
          </p:nvSpPr>
          <p:spPr bwMode="auto">
            <a:xfrm>
              <a:off x="4286" y="2930"/>
              <a:ext cx="1262" cy="242"/>
            </a:xfrm>
            <a:prstGeom prst="wedgeRoundRectCallout">
              <a:avLst>
                <a:gd name="adj1" fmla="val -69968"/>
                <a:gd name="adj2" fmla="val 35296"/>
                <a:gd name="adj3" fmla="val 16667"/>
              </a:avLst>
            </a:prstGeom>
            <a:solidFill>
              <a:srgbClr val="FFFFFF"/>
            </a:solidFill>
            <a:ln w="28575">
              <a:solidFill>
                <a:schemeClr val="tx2"/>
              </a:solidFill>
              <a:miter lim="800000"/>
              <a:headEnd/>
              <a:tailEnd/>
            </a:ln>
          </p:spPr>
          <p:txBody>
            <a:bodyPr lIns="0" tIns="46800" rIns="0" bIns="46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通知生产者可以放了</a:t>
              </a:r>
              <a:endParaRPr lang="en-US" altLang="zh-CN" sz="1600">
                <a:solidFill>
                  <a:schemeClr val="tx1"/>
                </a:solidFill>
                <a:latin typeface="Times New Roman" panose="02020603050405020304" pitchFamily="18" charset="0"/>
              </a:endParaRPr>
            </a:p>
          </p:txBody>
        </p:sp>
      </p:grpSp>
      <p:sp>
        <p:nvSpPr>
          <p:cNvPr id="12" name="Rectangle 2">
            <a:extLst>
              <a:ext uri="{FF2B5EF4-FFF2-40B4-BE49-F238E27FC236}">
                <a16:creationId xmlns:a16="http://schemas.microsoft.com/office/drawing/2014/main" id="{2D059833-9049-4B85-85D3-59ACCB6A22BD}"/>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a:extLst>
              <a:ext uri="{FF2B5EF4-FFF2-40B4-BE49-F238E27FC236}">
                <a16:creationId xmlns:a16="http://schemas.microsoft.com/office/drawing/2014/main" id="{EB37501C-4906-6BD9-5EA6-F3B8C0DEBF03}"/>
              </a:ext>
            </a:extLst>
          </p:cNvPr>
          <p:cNvSpPr>
            <a:spLocks noGrp="1" noChangeArrowheads="1"/>
          </p:cNvSpPr>
          <p:nvPr>
            <p:ph idx="1"/>
          </p:nvPr>
        </p:nvSpPr>
        <p:spPr>
          <a:xfrm>
            <a:off x="152400" y="1052512"/>
            <a:ext cx="8940800" cy="2376488"/>
          </a:xfrm>
        </p:spPr>
        <p:txBody>
          <a:bodyPr/>
          <a:lstStyle/>
          <a:p>
            <a:pPr marL="285750" indent="-285750"/>
            <a:r>
              <a:rPr lang="zh-CN" altLang="en-US" sz="2800" dirty="0">
                <a:latin typeface="华文中宋" panose="02010600040101010101" pitchFamily="2" charset="-122"/>
                <a:ea typeface="华文中宋" panose="02010600040101010101" pitchFamily="2" charset="-122"/>
              </a:rPr>
              <a:t>多道程序并发运行出现的问题</a:t>
            </a:r>
          </a:p>
          <a:p>
            <a:pPr marL="862013" lvl="1"/>
            <a:r>
              <a:rPr lang="zh-CN" altLang="en-US" sz="2400" dirty="0">
                <a:latin typeface="华文中宋" panose="02010600040101010101" pitchFamily="2" charset="-122"/>
                <a:ea typeface="华文中宋" panose="02010600040101010101" pitchFamily="2" charset="-122"/>
              </a:rPr>
              <a:t>进程间通信（交换信息）</a:t>
            </a:r>
          </a:p>
          <a:p>
            <a:pPr marL="1333500" lvl="2"/>
            <a:r>
              <a:rPr lang="zh-CN" altLang="en-US" sz="2000" dirty="0">
                <a:latin typeface="华文中宋" panose="02010600040101010101" pitchFamily="2" charset="-122"/>
                <a:ea typeface="华文中宋" panose="02010600040101010101" pitchFamily="2" charset="-122"/>
              </a:rPr>
              <a:t>各进程之间为协调运行，经常需要通信。</a:t>
            </a:r>
          </a:p>
          <a:p>
            <a:pPr marL="1333500" lvl="2"/>
            <a:r>
              <a:rPr lang="zh-CN" altLang="en-US" sz="2000" dirty="0">
                <a:solidFill>
                  <a:schemeClr val="tx2"/>
                </a:solidFill>
                <a:latin typeface="华文中宋" panose="02010600040101010101" pitchFamily="2" charset="-122"/>
                <a:ea typeface="华文中宋" panose="02010600040101010101" pitchFamily="2" charset="-122"/>
              </a:rPr>
              <a:t>直接通信</a:t>
            </a:r>
            <a:r>
              <a:rPr lang="en-US" altLang="zh-CN" sz="2000" dirty="0">
                <a:solidFill>
                  <a:schemeClr val="tx2"/>
                </a:solidFill>
                <a:latin typeface="华文中宋" panose="02010600040101010101" pitchFamily="2" charset="-122"/>
                <a:ea typeface="华文中宋" panose="02010600040101010101" pitchFamily="2" charset="-122"/>
              </a:rPr>
              <a:t>—</a:t>
            </a:r>
            <a:r>
              <a:rPr lang="zh-CN" altLang="en-US" sz="2000" dirty="0">
                <a:solidFill>
                  <a:schemeClr val="tx2"/>
                </a:solidFill>
                <a:latin typeface="华文中宋" panose="02010600040101010101" pitchFamily="2" charset="-122"/>
                <a:ea typeface="华文中宋" panose="02010600040101010101" pitchFamily="2" charset="-122"/>
              </a:rPr>
              <a:t>又称为消息缓冲区。</a:t>
            </a:r>
          </a:p>
          <a:p>
            <a:pPr marL="1901825" lvl="3"/>
            <a:r>
              <a:rPr lang="zh-CN" altLang="en-US" sz="1800" dirty="0">
                <a:latin typeface="华文中宋" panose="02010600040101010101" pitchFamily="2" charset="-122"/>
                <a:ea typeface="华文中宋" panose="02010600040101010101" pitchFamily="2" charset="-122"/>
              </a:rPr>
              <a:t>是指一个进程发送一组消息给接收进程，接收进程也可以从消息队列中获取消息。</a:t>
            </a:r>
            <a:r>
              <a:rPr lang="en-US" altLang="zh-CN" sz="1800" dirty="0">
                <a:solidFill>
                  <a:schemeClr val="tx2"/>
                </a:solidFill>
                <a:latin typeface="华文中宋" panose="02010600040101010101" pitchFamily="2" charset="-122"/>
                <a:ea typeface="华文中宋" panose="02010600040101010101" pitchFamily="2" charset="-122"/>
              </a:rPr>
              <a:t>Microsoft</a:t>
            </a:r>
            <a:r>
              <a:rPr lang="zh-CN" altLang="en-US" sz="1800" dirty="0">
                <a:solidFill>
                  <a:schemeClr val="tx2"/>
                </a:solidFill>
                <a:latin typeface="华文中宋" panose="02010600040101010101" pitchFamily="2" charset="-122"/>
                <a:ea typeface="华文中宋" panose="02010600040101010101" pitchFamily="2" charset="-122"/>
              </a:rPr>
              <a:t>的</a:t>
            </a:r>
            <a:r>
              <a:rPr lang="en-US" altLang="zh-CN" sz="1800" dirty="0">
                <a:solidFill>
                  <a:schemeClr val="tx2"/>
                </a:solidFill>
                <a:latin typeface="华文中宋" panose="02010600040101010101" pitchFamily="2" charset="-122"/>
                <a:ea typeface="华文中宋" panose="02010600040101010101" pitchFamily="2" charset="-122"/>
              </a:rPr>
              <a:t>Windows</a:t>
            </a:r>
            <a:r>
              <a:rPr lang="zh-CN" altLang="en-US" sz="1800" dirty="0">
                <a:solidFill>
                  <a:schemeClr val="tx2"/>
                </a:solidFill>
                <a:latin typeface="华文中宋" panose="02010600040101010101" pitchFamily="2" charset="-122"/>
                <a:ea typeface="华文中宋" panose="02010600040101010101" pitchFamily="2" charset="-122"/>
              </a:rPr>
              <a:t>就是基于消息的操作系统 。</a:t>
            </a:r>
          </a:p>
        </p:txBody>
      </p:sp>
      <p:sp>
        <p:nvSpPr>
          <p:cNvPr id="55298" name="灯片编号占位符 5">
            <a:extLst>
              <a:ext uri="{FF2B5EF4-FFF2-40B4-BE49-F238E27FC236}">
                <a16:creationId xmlns:a16="http://schemas.microsoft.com/office/drawing/2014/main" id="{79A2E12C-37FA-663C-F4F7-664A50EDFC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E366F00C-E2FE-479D-B493-079A6FBDA3B9}" type="slidenum">
              <a:rPr lang="zh-CN" altLang="en-US" sz="1400" b="0">
                <a:latin typeface="Arial" panose="020B0604020202020204" pitchFamily="34" charset="0"/>
              </a:rPr>
              <a:pPr>
                <a:spcBef>
                  <a:spcPct val="0"/>
                </a:spcBef>
                <a:buFontTx/>
                <a:buNone/>
              </a:pPr>
              <a:t>26</a:t>
            </a:fld>
            <a:endParaRPr lang="en-US" altLang="zh-CN" sz="1400" b="0">
              <a:latin typeface="Times New Roman" panose="02020603050405020304" pitchFamily="18" charset="0"/>
            </a:endParaRPr>
          </a:p>
        </p:txBody>
      </p:sp>
      <p:pic>
        <p:nvPicPr>
          <p:cNvPr id="142341" name="Picture 5" descr="Snap6">
            <a:extLst>
              <a:ext uri="{FF2B5EF4-FFF2-40B4-BE49-F238E27FC236}">
                <a16:creationId xmlns:a16="http://schemas.microsoft.com/office/drawing/2014/main" id="{1B6EA579-ADA8-939A-D96F-79E14A44F29F}"/>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755650" y="3269184"/>
            <a:ext cx="7920038" cy="3832224"/>
          </a:xfrm>
          <a:prstGeom prst="rect">
            <a:avLst/>
          </a:prstGeom>
          <a:noFill/>
        </p:spPr>
      </p:pic>
      <p:sp>
        <p:nvSpPr>
          <p:cNvPr id="6" name="Rectangle 2">
            <a:extLst>
              <a:ext uri="{FF2B5EF4-FFF2-40B4-BE49-F238E27FC236}">
                <a16:creationId xmlns:a16="http://schemas.microsoft.com/office/drawing/2014/main" id="{433D60FC-B2BF-4933-B76F-3429DF7A3378}"/>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3">
            <a:extLst>
              <a:ext uri="{FF2B5EF4-FFF2-40B4-BE49-F238E27FC236}">
                <a16:creationId xmlns:a16="http://schemas.microsoft.com/office/drawing/2014/main" id="{B0A3B890-0EF9-B114-25D4-01DCF8D163BE}"/>
              </a:ext>
            </a:extLst>
          </p:cNvPr>
          <p:cNvSpPr>
            <a:spLocks noGrp="1" noChangeArrowheads="1"/>
          </p:cNvSpPr>
          <p:nvPr>
            <p:ph idx="1"/>
          </p:nvPr>
        </p:nvSpPr>
        <p:spPr>
          <a:xfrm>
            <a:off x="288925" y="1268214"/>
            <a:ext cx="8675688" cy="2736850"/>
          </a:xfrm>
        </p:spPr>
        <p:txBody>
          <a:bodyPr/>
          <a:lstStyle/>
          <a:p>
            <a:pPr marL="285750" indent="-285750">
              <a:lnSpc>
                <a:spcPct val="90000"/>
              </a:lnSpc>
            </a:pPr>
            <a:r>
              <a:rPr lang="zh-CN" altLang="en-US" dirty="0">
                <a:latin typeface="华文中宋" panose="02010600040101010101" pitchFamily="2" charset="-122"/>
                <a:ea typeface="华文中宋" panose="02010600040101010101" pitchFamily="2" charset="-122"/>
              </a:rPr>
              <a:t>多道程序并发运行出现的问题</a:t>
            </a:r>
          </a:p>
          <a:p>
            <a:pPr marL="862013" lvl="1">
              <a:lnSpc>
                <a:spcPct val="90000"/>
              </a:lnSpc>
            </a:pPr>
            <a:r>
              <a:rPr lang="zh-CN" altLang="en-US" dirty="0">
                <a:latin typeface="华文中宋" panose="02010600040101010101" pitchFamily="2" charset="-122"/>
                <a:ea typeface="华文中宋" panose="02010600040101010101" pitchFamily="2" charset="-122"/>
              </a:rPr>
              <a:t>进程间通信（交换信息）</a:t>
            </a:r>
          </a:p>
          <a:p>
            <a:pPr marL="1333500" lvl="2">
              <a:lnSpc>
                <a:spcPct val="90000"/>
              </a:lnSpc>
            </a:pPr>
            <a:r>
              <a:rPr lang="zh-CN" altLang="en-US" dirty="0">
                <a:solidFill>
                  <a:schemeClr val="tx2"/>
                </a:solidFill>
                <a:latin typeface="华文中宋" panose="02010600040101010101" pitchFamily="2" charset="-122"/>
                <a:ea typeface="华文中宋" panose="02010600040101010101" pitchFamily="2" charset="-122"/>
              </a:rPr>
              <a:t>信箱通信</a:t>
            </a:r>
          </a:p>
          <a:p>
            <a:pPr marL="1333500" lvl="2">
              <a:lnSpc>
                <a:spcPct val="90000"/>
              </a:lnSpc>
              <a:buFontTx/>
              <a:buNone/>
            </a:pPr>
            <a:r>
              <a:rPr lang="zh-CN" altLang="en-US" dirty="0">
                <a:latin typeface="华文中宋" panose="02010600040101010101" pitchFamily="2" charset="-122"/>
                <a:ea typeface="华文中宋" panose="02010600040101010101" pitchFamily="2" charset="-122"/>
              </a:rPr>
              <a:t>由发送方创建一个链接两个进程的邮箱</a:t>
            </a:r>
          </a:p>
          <a:p>
            <a:pPr marL="1333500" lvl="2">
              <a:lnSpc>
                <a:spcPct val="90000"/>
              </a:lnSpc>
              <a:buFontTx/>
              <a:buNone/>
            </a:pPr>
            <a:r>
              <a:rPr lang="en-US" altLang="zh-CN" dirty="0">
                <a:latin typeface="华文中宋" panose="02010600040101010101" pitchFamily="2" charset="-122"/>
                <a:ea typeface="华文中宋" panose="02010600040101010101" pitchFamily="2" charset="-122"/>
              </a:rPr>
              <a:t>Send( A, message ): </a:t>
            </a:r>
            <a:r>
              <a:rPr lang="zh-CN" altLang="en-US" dirty="0">
                <a:latin typeface="华文中宋" panose="02010600040101010101" pitchFamily="2" charset="-122"/>
                <a:ea typeface="华文中宋" panose="02010600040101010101" pitchFamily="2" charset="-122"/>
              </a:rPr>
              <a:t>发送一个消息到信箱 </a:t>
            </a:r>
            <a:r>
              <a:rPr lang="en-US" altLang="zh-CN" dirty="0">
                <a:latin typeface="华文中宋" panose="02010600040101010101" pitchFamily="2" charset="-122"/>
                <a:ea typeface="华文中宋" panose="02010600040101010101" pitchFamily="2" charset="-122"/>
              </a:rPr>
              <a:t>A</a:t>
            </a:r>
          </a:p>
          <a:p>
            <a:pPr marL="1333500" lvl="2">
              <a:lnSpc>
                <a:spcPct val="90000"/>
              </a:lnSpc>
              <a:buFontTx/>
              <a:buNone/>
            </a:pPr>
            <a:r>
              <a:rPr lang="en-US" altLang="zh-CN" dirty="0">
                <a:latin typeface="华文中宋" panose="02010600040101010101" pitchFamily="2" charset="-122"/>
                <a:ea typeface="华文中宋" panose="02010600040101010101" pitchFamily="2" charset="-122"/>
              </a:rPr>
              <a:t>Receive( A, message ): </a:t>
            </a:r>
            <a:r>
              <a:rPr lang="zh-CN" altLang="en-US" dirty="0">
                <a:latin typeface="华文中宋" panose="02010600040101010101" pitchFamily="2" charset="-122"/>
                <a:ea typeface="华文中宋" panose="02010600040101010101" pitchFamily="2" charset="-122"/>
              </a:rPr>
              <a:t>从信箱 </a:t>
            </a:r>
            <a:r>
              <a:rPr lang="en-US" altLang="zh-CN" dirty="0">
                <a:latin typeface="华文中宋" panose="02010600040101010101" pitchFamily="2" charset="-122"/>
                <a:ea typeface="华文中宋" panose="02010600040101010101" pitchFamily="2" charset="-122"/>
              </a:rPr>
              <a:t>A </a:t>
            </a:r>
            <a:r>
              <a:rPr lang="zh-CN" altLang="en-US" dirty="0">
                <a:latin typeface="华文中宋" panose="02010600040101010101" pitchFamily="2" charset="-122"/>
                <a:ea typeface="华文中宋" panose="02010600040101010101" pitchFamily="2" charset="-122"/>
              </a:rPr>
              <a:t>接收一个消息</a:t>
            </a:r>
            <a:endParaRPr lang="en-US" altLang="zh-CN" dirty="0">
              <a:latin typeface="华文中宋" panose="02010600040101010101" pitchFamily="2" charset="-122"/>
              <a:ea typeface="华文中宋" panose="02010600040101010101" pitchFamily="2" charset="-122"/>
            </a:endParaRPr>
          </a:p>
        </p:txBody>
      </p:sp>
      <p:sp>
        <p:nvSpPr>
          <p:cNvPr id="57346" name="灯片编号占位符 5">
            <a:extLst>
              <a:ext uri="{FF2B5EF4-FFF2-40B4-BE49-F238E27FC236}">
                <a16:creationId xmlns:a16="http://schemas.microsoft.com/office/drawing/2014/main" id="{66D110B7-E7B8-7037-C1D6-0F8ADAEE033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F7D0DE29-20D2-4A61-9352-ACA948AD58CD}" type="slidenum">
              <a:rPr lang="zh-CN" altLang="en-US" sz="1400" b="0">
                <a:latin typeface="Arial" panose="020B0604020202020204" pitchFamily="34" charset="0"/>
              </a:rPr>
              <a:pPr>
                <a:spcBef>
                  <a:spcPct val="0"/>
                </a:spcBef>
                <a:buFontTx/>
                <a:buNone/>
              </a:pPr>
              <a:t>27</a:t>
            </a:fld>
            <a:endParaRPr lang="en-US" altLang="zh-CN" sz="1400" b="0">
              <a:latin typeface="Times New Roman" panose="02020603050405020304" pitchFamily="18" charset="0"/>
            </a:endParaRPr>
          </a:p>
        </p:txBody>
      </p:sp>
      <p:pic>
        <p:nvPicPr>
          <p:cNvPr id="156678" name="Picture 6" descr="Snap7">
            <a:extLst>
              <a:ext uri="{FF2B5EF4-FFF2-40B4-BE49-F238E27FC236}">
                <a16:creationId xmlns:a16="http://schemas.microsoft.com/office/drawing/2014/main" id="{DC345169-D20C-E327-712E-B6C4EC39D5DA}"/>
              </a:ext>
            </a:extLst>
          </p:cNvPr>
          <p:cNvPicPr>
            <a:picLocks noChangeAspect="1" noChangeArrowheads="1"/>
          </p:cNvPicPr>
          <p:nvPr/>
        </p:nvPicPr>
        <p:blipFill>
          <a:blip r:embed="rId3">
            <a:duotone>
              <a:prstClr val="black"/>
              <a:schemeClr val="accent1">
                <a:tint val="45000"/>
                <a:satMod val="400000"/>
              </a:schemeClr>
            </a:duotone>
            <a:lum contrast="99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827088" y="3821509"/>
            <a:ext cx="7416800" cy="3063875"/>
          </a:xfrm>
          <a:prstGeom prst="rect">
            <a:avLst/>
          </a:prstGeom>
          <a:noFill/>
        </p:spPr>
      </p:pic>
      <p:sp>
        <p:nvSpPr>
          <p:cNvPr id="6" name="Rectangle 2">
            <a:extLst>
              <a:ext uri="{FF2B5EF4-FFF2-40B4-BE49-F238E27FC236}">
                <a16:creationId xmlns:a16="http://schemas.microsoft.com/office/drawing/2014/main" id="{52773B8A-E21E-4838-9B73-09C0DABE217B}"/>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3">
            <a:extLst>
              <a:ext uri="{FF2B5EF4-FFF2-40B4-BE49-F238E27FC236}">
                <a16:creationId xmlns:a16="http://schemas.microsoft.com/office/drawing/2014/main" id="{19F8EDBB-A03C-BBD3-6FAA-88156876CE75}"/>
              </a:ext>
            </a:extLst>
          </p:cNvPr>
          <p:cNvSpPr>
            <a:spLocks noGrp="1" noChangeArrowheads="1"/>
          </p:cNvSpPr>
          <p:nvPr>
            <p:ph idx="1"/>
          </p:nvPr>
        </p:nvSpPr>
        <p:spPr>
          <a:xfrm>
            <a:off x="144463" y="1268239"/>
            <a:ext cx="8928100" cy="5545137"/>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多道程序并发运行出现的问题</a:t>
            </a:r>
          </a:p>
          <a:p>
            <a:pPr marL="862013" lvl="1"/>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死锁</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dead lock）</a:t>
            </a:r>
          </a:p>
          <a:p>
            <a:pPr marL="1333500" lvl="2">
              <a:spcBef>
                <a:spcPct val="30000"/>
              </a:spcBef>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是指计算机系统中进程所处的一种非正常的状态，例如：</a:t>
            </a:r>
          </a:p>
          <a:p>
            <a:pPr marL="1333500" lvl="2">
              <a:spcBef>
                <a:spcPct val="30000"/>
              </a:spcBef>
              <a:buFontTx/>
              <a:buNone/>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  在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t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时刻，进程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P1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占有打印机(</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R1)，</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进程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P2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占有输入机(</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R2)</a:t>
            </a:r>
          </a:p>
          <a:p>
            <a:pPr marL="1333500" lvl="2">
              <a:spcBef>
                <a:spcPct val="30000"/>
              </a:spcBef>
              <a:buFontTx/>
              <a:buNone/>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  如果，</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P1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申请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R2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的同时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P2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申请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R1；</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系统就产生死锁</a:t>
            </a:r>
          </a:p>
          <a:p>
            <a:pPr marL="1333500" lvl="2">
              <a:spcBef>
                <a:spcPct val="30000"/>
              </a:spcBef>
            </a:pP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产生死锁的原因</a:t>
            </a:r>
          </a:p>
          <a:p>
            <a:pPr marL="1901825" lvl="3">
              <a:spcBef>
                <a:spcPct val="30000"/>
              </a:spcBef>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系统资源不足</a:t>
            </a:r>
          </a:p>
          <a:p>
            <a:pPr marL="1901825" lvl="3">
              <a:spcBef>
                <a:spcPct val="30000"/>
              </a:spcBef>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进程执行顺序不当</a:t>
            </a:r>
          </a:p>
          <a:p>
            <a:pPr marL="1333500" lvl="2">
              <a:spcBef>
                <a:spcPct val="30000"/>
              </a:spcBef>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死锁不仅可以检测而且也可以避免、预防</a:t>
            </a:r>
          </a:p>
          <a:p>
            <a:pPr marL="1333500" lvl="2">
              <a:spcBef>
                <a:spcPct val="30000"/>
              </a:spcBef>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避免死锁的著名算法有：</a:t>
            </a:r>
          </a:p>
          <a:p>
            <a:pPr marL="1901825" lvl="3">
              <a:spcBef>
                <a:spcPct val="30000"/>
              </a:spcBef>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银行算法；</a:t>
            </a:r>
          </a:p>
          <a:p>
            <a:pPr marL="1901825" lvl="3">
              <a:spcBef>
                <a:spcPct val="30000"/>
              </a:spcBef>
            </a:pP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Habermann</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方法。</a:t>
            </a:r>
          </a:p>
          <a:p>
            <a:pPr marL="1901825" lvl="3">
              <a:spcBef>
                <a:spcPct val="30000"/>
              </a:spcBef>
              <a:buFontTx/>
              <a:buNone/>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（自学）</a:t>
            </a:r>
          </a:p>
        </p:txBody>
      </p:sp>
      <p:sp>
        <p:nvSpPr>
          <p:cNvPr id="58370" name="灯片编号占位符 5">
            <a:extLst>
              <a:ext uri="{FF2B5EF4-FFF2-40B4-BE49-F238E27FC236}">
                <a16:creationId xmlns:a16="http://schemas.microsoft.com/office/drawing/2014/main" id="{DFD42BAB-6275-2515-E1A9-A1FB3DFA83C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45A9215-22BD-4FBD-8538-2BE03A5ADA39}" type="slidenum">
              <a:rPr lang="zh-CN" altLang="en-US" sz="1400" b="0">
                <a:latin typeface="Arial" panose="020B0604020202020204" pitchFamily="34" charset="0"/>
              </a:rPr>
              <a:pPr>
                <a:spcBef>
                  <a:spcPct val="0"/>
                </a:spcBef>
                <a:buFontTx/>
                <a:buNone/>
              </a:pPr>
              <a:t>28</a:t>
            </a:fld>
            <a:endParaRPr lang="en-US" altLang="zh-CN" sz="1400" b="0">
              <a:latin typeface="Times New Roman" panose="02020603050405020304" pitchFamily="18" charset="0"/>
            </a:endParaRPr>
          </a:p>
        </p:txBody>
      </p:sp>
      <p:grpSp>
        <p:nvGrpSpPr>
          <p:cNvPr id="58372" name="Group 11">
            <a:extLst>
              <a:ext uri="{FF2B5EF4-FFF2-40B4-BE49-F238E27FC236}">
                <a16:creationId xmlns:a16="http://schemas.microsoft.com/office/drawing/2014/main" id="{4597A86F-E87E-510F-8D80-0044DA13391A}"/>
              </a:ext>
            </a:extLst>
          </p:cNvPr>
          <p:cNvGrpSpPr>
            <a:grpSpLocks/>
          </p:cNvGrpSpPr>
          <p:nvPr/>
        </p:nvGrpSpPr>
        <p:grpSpPr bwMode="auto">
          <a:xfrm>
            <a:off x="5940152" y="3479626"/>
            <a:ext cx="3333750" cy="3333750"/>
            <a:chOff x="246" y="2225"/>
            <a:chExt cx="2100" cy="2100"/>
          </a:xfrm>
        </p:grpSpPr>
        <p:pic>
          <p:nvPicPr>
            <p:cNvPr id="157706" name="Picture 10" descr="Snap8">
              <a:extLst>
                <a:ext uri="{FF2B5EF4-FFF2-40B4-BE49-F238E27FC236}">
                  <a16:creationId xmlns:a16="http://schemas.microsoft.com/office/drawing/2014/main" id="{BAB61755-6DDB-1AE7-A1D9-FD3F17D77AE2}"/>
                </a:ext>
              </a:extLst>
            </p:cNvPr>
            <p:cNvPicPr preferRelativeResize="0">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249" y="2228"/>
              <a:ext cx="2095" cy="2092"/>
            </a:xfrm>
            <a:prstGeom prst="rect">
              <a:avLst/>
            </a:prstGeom>
            <a:noFill/>
            <a:ln w="25400">
              <a:miter lim="800000"/>
              <a:headEnd/>
              <a:tailEnd/>
            </a:ln>
          </p:spPr>
        </p:pic>
        <p:sp>
          <p:nvSpPr>
            <p:cNvPr id="58375" name="Rectangle 7">
              <a:extLst>
                <a:ext uri="{FF2B5EF4-FFF2-40B4-BE49-F238E27FC236}">
                  <a16:creationId xmlns:a16="http://schemas.microsoft.com/office/drawing/2014/main" id="{EBD70108-E84D-B24B-38A1-DA71011F513E}"/>
                </a:ext>
              </a:extLst>
            </p:cNvPr>
            <p:cNvSpPr>
              <a:spLocks noChangeArrowheads="1"/>
            </p:cNvSpPr>
            <p:nvPr/>
          </p:nvSpPr>
          <p:spPr bwMode="auto">
            <a:xfrm>
              <a:off x="1075" y="2922"/>
              <a:ext cx="403" cy="22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46800" rIns="0" bIns="46800" anchor="ct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打印机</a:t>
              </a:r>
            </a:p>
          </p:txBody>
        </p:sp>
        <p:sp>
          <p:nvSpPr>
            <p:cNvPr id="58376" name="Rectangle 8">
              <a:extLst>
                <a:ext uri="{FF2B5EF4-FFF2-40B4-BE49-F238E27FC236}">
                  <a16:creationId xmlns:a16="http://schemas.microsoft.com/office/drawing/2014/main" id="{E33862F4-DDF4-6308-58C2-C7D477992444}"/>
                </a:ext>
              </a:extLst>
            </p:cNvPr>
            <p:cNvSpPr>
              <a:spLocks noChangeArrowheads="1"/>
            </p:cNvSpPr>
            <p:nvPr/>
          </p:nvSpPr>
          <p:spPr bwMode="auto">
            <a:xfrm>
              <a:off x="1093" y="3430"/>
              <a:ext cx="403" cy="22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0" tIns="46800" rIns="0" bIns="46800" anchor="ct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a:solidFill>
                    <a:schemeClr val="tx1"/>
                  </a:solidFill>
                  <a:latin typeface="Times New Roman" panose="02020603050405020304" pitchFamily="18" charset="0"/>
                </a:rPr>
                <a:t>输入机</a:t>
              </a:r>
            </a:p>
          </p:txBody>
        </p:sp>
      </p:grpSp>
      <p:sp>
        <p:nvSpPr>
          <p:cNvPr id="9" name="Rectangle 2">
            <a:extLst>
              <a:ext uri="{FF2B5EF4-FFF2-40B4-BE49-F238E27FC236}">
                <a16:creationId xmlns:a16="http://schemas.microsoft.com/office/drawing/2014/main" id="{C9FD95CB-B85A-42F2-87FB-02339E010CDE}"/>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3">
            <a:extLst>
              <a:ext uri="{FF2B5EF4-FFF2-40B4-BE49-F238E27FC236}">
                <a16:creationId xmlns:a16="http://schemas.microsoft.com/office/drawing/2014/main" id="{1D116CED-F024-860F-05C2-4D63E7069B02}"/>
              </a:ext>
            </a:extLst>
          </p:cNvPr>
          <p:cNvSpPr>
            <a:spLocks noGrp="1" noChangeArrowheads="1"/>
          </p:cNvSpPr>
          <p:nvPr>
            <p:ph idx="1"/>
          </p:nvPr>
        </p:nvSpPr>
        <p:spPr>
          <a:xfrm>
            <a:off x="144463" y="1269826"/>
            <a:ext cx="8928100" cy="5543550"/>
          </a:xfrm>
        </p:spPr>
        <p:txBody>
          <a:bodyPr/>
          <a:lstStyle/>
          <a:p>
            <a:pPr marL="285750" indent="-285750">
              <a:lnSpc>
                <a:spcPct val="80000"/>
              </a:lnSpc>
            </a:pPr>
            <a:r>
              <a:rPr lang="zh-CN" altLang="en-US" sz="2800" dirty="0">
                <a:latin typeface="华文中宋" panose="02010600040101010101" pitchFamily="2" charset="-122"/>
                <a:ea typeface="华文中宋" panose="02010600040101010101" pitchFamily="2" charset="-122"/>
              </a:rPr>
              <a:t>多道程序设计</a:t>
            </a:r>
          </a:p>
          <a:p>
            <a:pPr marL="862013" lvl="1">
              <a:lnSpc>
                <a:spcPct val="80000"/>
              </a:lnSpc>
              <a:spcBef>
                <a:spcPct val="25000"/>
              </a:spcBef>
            </a:pPr>
            <a:r>
              <a:rPr lang="zh-CN" altLang="en-US" sz="2400" dirty="0">
                <a:latin typeface="华文中宋" panose="02010600040101010101" pitchFamily="2" charset="-122"/>
                <a:ea typeface="华文中宋" panose="02010600040101010101" pitchFamily="2" charset="-122"/>
              </a:rPr>
              <a:t>多道程序环境要比单道程序环境复杂，因此多道环境下的程序设计也要比单道环境下的程序设计复杂</a:t>
            </a:r>
          </a:p>
          <a:p>
            <a:pPr marL="862013" lvl="1">
              <a:lnSpc>
                <a:spcPct val="80000"/>
              </a:lnSpc>
              <a:spcBef>
                <a:spcPct val="40000"/>
              </a:spcBef>
            </a:pPr>
            <a:r>
              <a:rPr lang="zh-CN" altLang="en-US" sz="2400" dirty="0">
                <a:solidFill>
                  <a:schemeClr val="tx2"/>
                </a:solidFill>
                <a:latin typeface="华文中宋" panose="02010600040101010101" pitchFamily="2" charset="-122"/>
                <a:ea typeface="华文中宋" panose="02010600040101010101" pitchFamily="2" charset="-122"/>
              </a:rPr>
              <a:t>顺序程序设计</a:t>
            </a:r>
            <a:r>
              <a:rPr lang="en-US" altLang="zh-CN" sz="2400" dirty="0">
                <a:solidFill>
                  <a:schemeClr val="tx2"/>
                </a:solidFill>
                <a:latin typeface="华文中宋" panose="02010600040101010101" pitchFamily="2" charset="-122"/>
                <a:ea typeface="华文中宋" panose="02010600040101010101" pitchFamily="2" charset="-122"/>
              </a:rPr>
              <a:t>—</a:t>
            </a:r>
            <a:r>
              <a:rPr lang="zh-CN" altLang="en-US" sz="2400" dirty="0">
                <a:solidFill>
                  <a:schemeClr val="tx2"/>
                </a:solidFill>
                <a:latin typeface="华文中宋" panose="02010600040101010101" pitchFamily="2" charset="-122"/>
                <a:ea typeface="华文中宋" panose="02010600040101010101" pitchFamily="2" charset="-122"/>
              </a:rPr>
              <a:t>传统的程序设计方法</a:t>
            </a:r>
          </a:p>
          <a:p>
            <a:pPr marL="1333500" lvl="2">
              <a:spcBef>
                <a:spcPct val="25000"/>
              </a:spcBef>
            </a:pPr>
            <a:r>
              <a:rPr lang="zh-CN" altLang="en-US" sz="2000" dirty="0">
                <a:latin typeface="华文中宋" panose="02010600040101010101" pitchFamily="2" charset="-122"/>
                <a:ea typeface="华文中宋" panose="02010600040101010101" pitchFamily="2" charset="-122"/>
              </a:rPr>
              <a:t>程序指令顺序执行。一个操作/指令必须在下一个操作/指令开始之前结束</a:t>
            </a:r>
          </a:p>
          <a:p>
            <a:pPr marL="1333500" lvl="2">
              <a:spcBef>
                <a:spcPct val="25000"/>
              </a:spcBef>
            </a:pPr>
            <a:r>
              <a:rPr lang="zh-CN" altLang="en-US" sz="2000" dirty="0">
                <a:latin typeface="华文中宋" panose="02010600040101010101" pitchFamily="2" charset="-122"/>
                <a:ea typeface="华文中宋" panose="02010600040101010101" pitchFamily="2" charset="-122"/>
              </a:rPr>
              <a:t>环境封闭性，运行程序独占系统资源，不受外界因素影响</a:t>
            </a:r>
          </a:p>
          <a:p>
            <a:pPr marL="1333500" lvl="2">
              <a:spcBef>
                <a:spcPct val="25000"/>
              </a:spcBef>
            </a:pPr>
            <a:r>
              <a:rPr lang="zh-CN" altLang="en-US" sz="2000" dirty="0">
                <a:latin typeface="华文中宋" panose="02010600040101010101" pitchFamily="2" charset="-122"/>
                <a:ea typeface="华文中宋" panose="02010600040101010101" pitchFamily="2" charset="-122"/>
              </a:rPr>
              <a:t>运行确定性和可再现性，程序运行与执行速度、时间无关；在相同初始条件下，程序运行情况可以重复再现</a:t>
            </a:r>
          </a:p>
          <a:p>
            <a:pPr marL="1333500" lvl="2">
              <a:spcBef>
                <a:spcPct val="25000"/>
              </a:spcBef>
            </a:pPr>
            <a:r>
              <a:rPr lang="en-US" altLang="zh-CN" sz="2000" dirty="0">
                <a:latin typeface="华文中宋" panose="02010600040101010101" pitchFamily="2" charset="-122"/>
                <a:ea typeface="华文中宋" panose="02010600040101010101" pitchFamily="2" charset="-122"/>
              </a:rPr>
              <a:t>C/C++、</a:t>
            </a:r>
            <a:r>
              <a:rPr lang="en-US" altLang="zh-CN" sz="2000" dirty="0" err="1">
                <a:latin typeface="华文中宋" panose="02010600040101010101" pitchFamily="2" charset="-122"/>
                <a:ea typeface="华文中宋" panose="02010600040101010101" pitchFamily="2" charset="-122"/>
              </a:rPr>
              <a:t>Fortran、Pascal</a:t>
            </a:r>
            <a:r>
              <a:rPr lang="zh-CN" altLang="en-US" sz="2000" dirty="0">
                <a:latin typeface="华文中宋" panose="02010600040101010101" pitchFamily="2" charset="-122"/>
                <a:ea typeface="华文中宋" panose="02010600040101010101" pitchFamily="2" charset="-122"/>
              </a:rPr>
              <a:t>等</a:t>
            </a:r>
          </a:p>
          <a:p>
            <a:pPr marL="1333500" lvl="2">
              <a:lnSpc>
                <a:spcPct val="80000"/>
              </a:lnSpc>
            </a:pPr>
            <a:endParaRPr lang="zh-CN" altLang="en-US" sz="2000" dirty="0">
              <a:latin typeface="华文中宋" panose="02010600040101010101" pitchFamily="2" charset="-122"/>
              <a:ea typeface="华文中宋" panose="02010600040101010101" pitchFamily="2" charset="-122"/>
            </a:endParaRPr>
          </a:p>
          <a:p>
            <a:pPr marL="1333500" lvl="2">
              <a:lnSpc>
                <a:spcPct val="80000"/>
              </a:lnSpc>
            </a:pPr>
            <a:endParaRPr lang="zh-CN" altLang="en-US" sz="2000" dirty="0">
              <a:latin typeface="华文中宋" panose="02010600040101010101" pitchFamily="2" charset="-122"/>
              <a:ea typeface="华文中宋" panose="02010600040101010101" pitchFamily="2" charset="-122"/>
            </a:endParaRPr>
          </a:p>
          <a:p>
            <a:pPr marL="1333500" lvl="2">
              <a:lnSpc>
                <a:spcPct val="80000"/>
              </a:lnSpc>
            </a:pPr>
            <a:endParaRPr lang="zh-CN" altLang="en-US" sz="2000" dirty="0">
              <a:latin typeface="华文中宋" panose="02010600040101010101" pitchFamily="2" charset="-122"/>
              <a:ea typeface="华文中宋" panose="02010600040101010101" pitchFamily="2" charset="-122"/>
            </a:endParaRPr>
          </a:p>
          <a:p>
            <a:pPr marL="1333500" lvl="2">
              <a:lnSpc>
                <a:spcPct val="80000"/>
              </a:lnSpc>
            </a:pPr>
            <a:endParaRPr lang="zh-CN" altLang="en-US" sz="2000" dirty="0">
              <a:latin typeface="华文中宋" panose="02010600040101010101" pitchFamily="2" charset="-122"/>
              <a:ea typeface="华文中宋" panose="02010600040101010101" pitchFamily="2" charset="-122"/>
            </a:endParaRPr>
          </a:p>
          <a:p>
            <a:pPr marL="1333500" lvl="2">
              <a:lnSpc>
                <a:spcPct val="80000"/>
              </a:lnSpc>
            </a:pPr>
            <a:endParaRPr lang="zh-CN" altLang="en-US" sz="2000" dirty="0">
              <a:latin typeface="华文中宋" panose="02010600040101010101" pitchFamily="2" charset="-122"/>
              <a:ea typeface="华文中宋" panose="02010600040101010101" pitchFamily="2" charset="-122"/>
            </a:endParaRPr>
          </a:p>
          <a:p>
            <a:pPr marL="1333500" lvl="2">
              <a:lnSpc>
                <a:spcPct val="80000"/>
              </a:lnSpc>
            </a:pPr>
            <a:r>
              <a:rPr lang="en-US" altLang="zh-CN" sz="2000" dirty="0">
                <a:latin typeface="华文中宋" panose="02010600040101010101" pitchFamily="2" charset="-122"/>
                <a:ea typeface="华文中宋" panose="02010600040101010101" pitchFamily="2" charset="-122"/>
              </a:rPr>
              <a:t>P</a:t>
            </a:r>
            <a:r>
              <a:rPr lang="en-US" altLang="zh-CN" sz="2000" baseline="-25000" dirty="0">
                <a:latin typeface="华文中宋" panose="02010600040101010101" pitchFamily="2" charset="-122"/>
                <a:ea typeface="华文中宋" panose="02010600040101010101" pitchFamily="2" charset="-122"/>
              </a:rPr>
              <a:t>i</a:t>
            </a:r>
            <a:r>
              <a:rPr lang="en-US" altLang="zh-CN" sz="2000" dirty="0">
                <a:latin typeface="华文中宋" panose="02010600040101010101" pitchFamily="2" charset="-122"/>
                <a:ea typeface="华文中宋" panose="02010600040101010101" pitchFamily="2" charset="-122"/>
              </a:rPr>
              <a:t> – </a:t>
            </a:r>
            <a:r>
              <a:rPr lang="zh-CN" altLang="en-US" sz="2000" dirty="0">
                <a:latin typeface="华文中宋" panose="02010600040101010101" pitchFamily="2" charset="-122"/>
                <a:ea typeface="华文中宋" panose="02010600040101010101" pitchFamily="2" charset="-122"/>
              </a:rPr>
              <a:t>程序段</a:t>
            </a:r>
            <a:endParaRPr lang="en-US" altLang="zh-CN" sz="2000" dirty="0">
              <a:latin typeface="华文中宋" panose="02010600040101010101" pitchFamily="2" charset="-122"/>
              <a:ea typeface="华文中宋" panose="02010600040101010101" pitchFamily="2" charset="-122"/>
            </a:endParaRPr>
          </a:p>
        </p:txBody>
      </p:sp>
      <p:sp>
        <p:nvSpPr>
          <p:cNvPr id="59394" name="灯片编号占位符 5">
            <a:extLst>
              <a:ext uri="{FF2B5EF4-FFF2-40B4-BE49-F238E27FC236}">
                <a16:creationId xmlns:a16="http://schemas.microsoft.com/office/drawing/2014/main" id="{8EA3B470-7CCE-5339-2D6D-EADEE52CE76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E6A20A8E-1C75-45F0-BD1C-28B1D7DE0C8B}" type="slidenum">
              <a:rPr lang="zh-CN" altLang="en-US" sz="1400" b="0">
                <a:latin typeface="Arial" panose="020B0604020202020204" pitchFamily="34" charset="0"/>
              </a:rPr>
              <a:pPr>
                <a:spcBef>
                  <a:spcPct val="0"/>
                </a:spcBef>
                <a:buFontTx/>
                <a:buNone/>
              </a:pPr>
              <a:t>29</a:t>
            </a:fld>
            <a:endParaRPr lang="en-US" altLang="zh-CN" sz="1400" b="0">
              <a:latin typeface="Times New Roman" panose="02020603050405020304" pitchFamily="18" charset="0"/>
            </a:endParaRPr>
          </a:p>
        </p:txBody>
      </p:sp>
      <p:pic>
        <p:nvPicPr>
          <p:cNvPr id="158727" name="Picture 7" descr="Snap9">
            <a:extLst>
              <a:ext uri="{FF2B5EF4-FFF2-40B4-BE49-F238E27FC236}">
                <a16:creationId xmlns:a16="http://schemas.microsoft.com/office/drawing/2014/main" id="{8E708621-FF97-B691-B087-230FE33E2308}"/>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1720850" y="4853137"/>
            <a:ext cx="5795963" cy="1600199"/>
          </a:xfrm>
          <a:prstGeom prst="rect">
            <a:avLst/>
          </a:prstGeom>
          <a:noFill/>
        </p:spPr>
      </p:pic>
      <p:sp>
        <p:nvSpPr>
          <p:cNvPr id="6" name="Rectangle 2">
            <a:extLst>
              <a:ext uri="{FF2B5EF4-FFF2-40B4-BE49-F238E27FC236}">
                <a16:creationId xmlns:a16="http://schemas.microsoft.com/office/drawing/2014/main" id="{6AEECBE2-5B87-4E3D-8C30-CBA28E8B7B17}"/>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D5972AD0-40EB-F4F6-52D8-1384157A61A0}"/>
              </a:ext>
            </a:extLst>
          </p:cNvPr>
          <p:cNvSpPr>
            <a:spLocks noGrp="1" noChangeArrowheads="1"/>
          </p:cNvSpPr>
          <p:nvPr>
            <p:ph idx="1"/>
          </p:nvPr>
        </p:nvSpPr>
        <p:spPr>
          <a:xfrm>
            <a:off x="34925" y="1125538"/>
            <a:ext cx="8763000" cy="3168650"/>
          </a:xfrm>
        </p:spPr>
        <p:txBody>
          <a:bodyPr/>
          <a:lstStyle/>
          <a:p>
            <a:pPr marL="285750" indent="-285750">
              <a:lnSpc>
                <a:spcPct val="80000"/>
              </a:lnSpc>
            </a:pPr>
            <a:r>
              <a:rPr lang="zh-CN" altLang="en-US" sz="2800" dirty="0">
                <a:latin typeface="华文中宋" panose="02010600040101010101" pitchFamily="2" charset="-122"/>
                <a:ea typeface="华文中宋" panose="02010600040101010101" pitchFamily="2" charset="-122"/>
              </a:rPr>
              <a:t>处理器（</a:t>
            </a:r>
            <a:r>
              <a:rPr lang="en-US" altLang="zh-CN" sz="2800" dirty="0" err="1">
                <a:latin typeface="华文中宋" panose="02010600040101010101" pitchFamily="2" charset="-122"/>
                <a:ea typeface="华文中宋" panose="02010600040101010101" pitchFamily="2" charset="-122"/>
              </a:rPr>
              <a:t>CPU，Central</a:t>
            </a:r>
            <a:r>
              <a:rPr lang="en-US" altLang="zh-CN" sz="2800" dirty="0">
                <a:latin typeface="华文中宋" panose="02010600040101010101" pitchFamily="2" charset="-122"/>
                <a:ea typeface="华文中宋" panose="02010600040101010101" pitchFamily="2" charset="-122"/>
              </a:rPr>
              <a:t> Process Unit）</a:t>
            </a:r>
          </a:p>
          <a:p>
            <a:pPr marL="862013" lvl="1">
              <a:lnSpc>
                <a:spcPct val="80000"/>
              </a:lnSpc>
            </a:pPr>
            <a:r>
              <a:rPr lang="zh-CN" altLang="en-US" sz="2400" dirty="0">
                <a:latin typeface="华文中宋" panose="02010600040101010101" pitchFamily="2" charset="-122"/>
                <a:ea typeface="华文中宋" panose="02010600040101010101" pitchFamily="2" charset="-122"/>
              </a:rPr>
              <a:t>重要的系统资源之一</a:t>
            </a:r>
          </a:p>
          <a:p>
            <a:pPr marL="862013" lvl="1">
              <a:lnSpc>
                <a:spcPct val="80000"/>
              </a:lnSpc>
            </a:pPr>
            <a:r>
              <a:rPr lang="zh-CN" altLang="en-US" sz="2400" dirty="0">
                <a:latin typeface="华文中宋" panose="02010600040101010101" pitchFamily="2" charset="-122"/>
                <a:ea typeface="华文中宋" panose="02010600040101010101" pitchFamily="2" charset="-122"/>
              </a:rPr>
              <a:t>程序的执行机构</a:t>
            </a:r>
          </a:p>
          <a:p>
            <a:pPr marL="1333500" lvl="2">
              <a:lnSpc>
                <a:spcPct val="80000"/>
              </a:lnSpc>
            </a:pPr>
            <a:r>
              <a:rPr lang="zh-CN" altLang="en-US" sz="2000" dirty="0">
                <a:latin typeface="华文中宋" panose="02010600040101010101" pitchFamily="2" charset="-122"/>
                <a:ea typeface="华文中宋" panose="02010600040101010101" pitchFamily="2" charset="-122"/>
              </a:rPr>
              <a:t>要完成一项作业，首先要把程序调入内存</a:t>
            </a:r>
          </a:p>
          <a:p>
            <a:pPr marL="1333500" lvl="2">
              <a:lnSpc>
                <a:spcPct val="80000"/>
              </a:lnSpc>
            </a:pPr>
            <a:r>
              <a:rPr lang="zh-CN" altLang="en-US" sz="2000" dirty="0">
                <a:latin typeface="华文中宋" panose="02010600040101010101" pitchFamily="2" charset="-122"/>
                <a:ea typeface="华文中宋" panose="02010600040101010101" pitchFamily="2" charset="-122"/>
              </a:rPr>
              <a:t>然后再由 </a:t>
            </a:r>
            <a:r>
              <a:rPr lang="en-US" altLang="zh-CN" sz="2000" dirty="0">
                <a:latin typeface="华文中宋" panose="02010600040101010101" pitchFamily="2" charset="-122"/>
                <a:ea typeface="华文中宋" panose="02010600040101010101" pitchFamily="2" charset="-122"/>
              </a:rPr>
              <a:t>CPU </a:t>
            </a:r>
            <a:r>
              <a:rPr lang="zh-CN" altLang="en-US" sz="2000" dirty="0">
                <a:latin typeface="华文中宋" panose="02010600040101010101" pitchFamily="2" charset="-122"/>
                <a:ea typeface="华文中宋" panose="02010600040101010101" pitchFamily="2" charset="-122"/>
              </a:rPr>
              <a:t>逐条执行程序指令</a:t>
            </a:r>
          </a:p>
          <a:p>
            <a:pPr marL="862013" lvl="1">
              <a:lnSpc>
                <a:spcPct val="80000"/>
              </a:lnSpc>
            </a:pPr>
            <a:r>
              <a:rPr lang="zh-CN" altLang="en-US" sz="2400" dirty="0">
                <a:latin typeface="华文中宋" panose="02010600040101010101" pitchFamily="2" charset="-122"/>
                <a:ea typeface="华文中宋" panose="02010600040101010101" pitchFamily="2" charset="-122"/>
              </a:rPr>
              <a:t>在多道程序同时执行时</a:t>
            </a:r>
          </a:p>
          <a:p>
            <a:pPr marL="1333500" lvl="2">
              <a:lnSpc>
                <a:spcPct val="80000"/>
              </a:lnSpc>
            </a:pPr>
            <a:r>
              <a:rPr lang="zh-CN" altLang="en-US" sz="2000" dirty="0">
                <a:latin typeface="华文中宋" panose="02010600040101010101" pitchFamily="2" charset="-122"/>
                <a:ea typeface="华文中宋" panose="02010600040101010101" pitchFamily="2" charset="-122"/>
              </a:rPr>
              <a:t>如何把</a:t>
            </a:r>
            <a:r>
              <a:rPr lang="en-US" altLang="zh-CN" sz="2000" dirty="0">
                <a:latin typeface="华文中宋" panose="02010600040101010101" pitchFamily="2" charset="-122"/>
                <a:ea typeface="华文中宋" panose="02010600040101010101" pitchFamily="2" charset="-122"/>
              </a:rPr>
              <a:t>CPU</a:t>
            </a:r>
            <a:r>
              <a:rPr lang="zh-CN" altLang="en-US" sz="2000" dirty="0">
                <a:latin typeface="华文中宋" panose="02010600040101010101" pitchFamily="2" charset="-122"/>
                <a:ea typeface="华文中宋" panose="02010600040101010101" pitchFamily="2" charset="-122"/>
              </a:rPr>
              <a:t>的处理能力合理地分配给各个程序</a:t>
            </a:r>
          </a:p>
          <a:p>
            <a:pPr marL="862013" lvl="1">
              <a:lnSpc>
                <a:spcPct val="80000"/>
              </a:lnSpc>
            </a:pPr>
            <a:r>
              <a:rPr lang="zh-CN" altLang="en-US" sz="2400" dirty="0">
                <a:latin typeface="华文中宋" panose="02010600040101010101" pitchFamily="2" charset="-122"/>
                <a:ea typeface="华文中宋" panose="02010600040101010101" pitchFamily="2" charset="-122"/>
              </a:rPr>
              <a:t>在多处理器环境下</a:t>
            </a:r>
          </a:p>
          <a:p>
            <a:pPr marL="1333500" lvl="2">
              <a:lnSpc>
                <a:spcPct val="80000"/>
              </a:lnSpc>
            </a:pPr>
            <a:r>
              <a:rPr lang="zh-CN" altLang="en-US" sz="2000" dirty="0">
                <a:latin typeface="华文中宋" panose="02010600040101010101" pitchFamily="2" charset="-122"/>
                <a:ea typeface="华文中宋" panose="02010600040101010101" pitchFamily="2" charset="-122"/>
              </a:rPr>
              <a:t>如何协调各</a:t>
            </a:r>
            <a:r>
              <a:rPr lang="en-US" altLang="zh-CN" sz="2000" dirty="0">
                <a:latin typeface="华文中宋" panose="02010600040101010101" pitchFamily="2" charset="-122"/>
                <a:ea typeface="华文中宋" panose="02010600040101010101" pitchFamily="2" charset="-122"/>
              </a:rPr>
              <a:t>CPU</a:t>
            </a:r>
            <a:r>
              <a:rPr lang="zh-CN" altLang="en-US" sz="2000" dirty="0">
                <a:latin typeface="华文中宋" panose="02010600040101010101" pitchFamily="2" charset="-122"/>
                <a:ea typeface="华文中宋" panose="02010600040101010101" pitchFamily="2" charset="-122"/>
              </a:rPr>
              <a:t>的处理任务</a:t>
            </a:r>
          </a:p>
        </p:txBody>
      </p:sp>
      <p:sp>
        <p:nvSpPr>
          <p:cNvPr id="21506" name="灯片编号占位符 5">
            <a:extLst>
              <a:ext uri="{FF2B5EF4-FFF2-40B4-BE49-F238E27FC236}">
                <a16:creationId xmlns:a16="http://schemas.microsoft.com/office/drawing/2014/main" id="{EF42C7C4-5954-F5D2-BFC1-E4513321A1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1C3C9091-2562-4D20-9917-4399944FD1D6}" type="slidenum">
              <a:rPr lang="zh-CN" altLang="en-US" sz="1400" b="0">
                <a:latin typeface="Arial" panose="020B0604020202020204" pitchFamily="34" charset="0"/>
              </a:rPr>
              <a:pPr>
                <a:spcBef>
                  <a:spcPct val="0"/>
                </a:spcBef>
                <a:buFontTx/>
                <a:buNone/>
              </a:pPr>
              <a:t>3</a:t>
            </a:fld>
            <a:endParaRPr lang="en-US" altLang="zh-CN" sz="1400" b="0">
              <a:latin typeface="Times New Roman" panose="02020603050405020304" pitchFamily="18" charset="0"/>
            </a:endParaRPr>
          </a:p>
        </p:txBody>
      </p:sp>
      <p:grpSp>
        <p:nvGrpSpPr>
          <p:cNvPr id="21509" name="组合 1">
            <a:extLst>
              <a:ext uri="{FF2B5EF4-FFF2-40B4-BE49-F238E27FC236}">
                <a16:creationId xmlns:a16="http://schemas.microsoft.com/office/drawing/2014/main" id="{ACC56943-4026-4992-5B40-F0EDA7DDEE32}"/>
              </a:ext>
            </a:extLst>
          </p:cNvPr>
          <p:cNvGrpSpPr>
            <a:grpSpLocks/>
          </p:cNvGrpSpPr>
          <p:nvPr/>
        </p:nvGrpSpPr>
        <p:grpSpPr bwMode="auto">
          <a:xfrm>
            <a:off x="4356100" y="3733800"/>
            <a:ext cx="4608513" cy="2432050"/>
            <a:chOff x="4356100" y="3733800"/>
            <a:chExt cx="4608513" cy="2432050"/>
          </a:xfrm>
        </p:grpSpPr>
        <p:sp>
          <p:nvSpPr>
            <p:cNvPr id="21511" name="Text Box 174">
              <a:extLst>
                <a:ext uri="{FF2B5EF4-FFF2-40B4-BE49-F238E27FC236}">
                  <a16:creationId xmlns:a16="http://schemas.microsoft.com/office/drawing/2014/main" id="{534004EC-1ED5-7178-5945-F629B246639F}"/>
                </a:ext>
              </a:extLst>
            </p:cNvPr>
            <p:cNvSpPr txBox="1">
              <a:spLocks noChangeArrowheads="1"/>
            </p:cNvSpPr>
            <p:nvPr/>
          </p:nvSpPr>
          <p:spPr bwMode="auto">
            <a:xfrm>
              <a:off x="4356100" y="4593517"/>
              <a:ext cx="1063902" cy="41514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输入设备</a:t>
              </a:r>
            </a:p>
          </p:txBody>
        </p:sp>
        <p:sp>
          <p:nvSpPr>
            <p:cNvPr id="21512" name="Text Box 175">
              <a:extLst>
                <a:ext uri="{FF2B5EF4-FFF2-40B4-BE49-F238E27FC236}">
                  <a16:creationId xmlns:a16="http://schemas.microsoft.com/office/drawing/2014/main" id="{73A6FE75-19AF-6596-A863-31863D3F80D3}"/>
                </a:ext>
              </a:extLst>
            </p:cNvPr>
            <p:cNvSpPr txBox="1">
              <a:spLocks noChangeArrowheads="1"/>
            </p:cNvSpPr>
            <p:nvPr/>
          </p:nvSpPr>
          <p:spPr bwMode="auto">
            <a:xfrm>
              <a:off x="7900711" y="4593517"/>
              <a:ext cx="1063902" cy="41514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输出设备</a:t>
              </a:r>
            </a:p>
          </p:txBody>
        </p:sp>
        <p:sp>
          <p:nvSpPr>
            <p:cNvPr id="21513" name="Text Box 176">
              <a:extLst>
                <a:ext uri="{FF2B5EF4-FFF2-40B4-BE49-F238E27FC236}">
                  <a16:creationId xmlns:a16="http://schemas.microsoft.com/office/drawing/2014/main" id="{3781EAA1-2BBD-84BC-7346-2A15E9690B73}"/>
                </a:ext>
              </a:extLst>
            </p:cNvPr>
            <p:cNvSpPr txBox="1">
              <a:spLocks noChangeArrowheads="1"/>
            </p:cNvSpPr>
            <p:nvPr/>
          </p:nvSpPr>
          <p:spPr bwMode="auto">
            <a:xfrm>
              <a:off x="6010338" y="4593517"/>
              <a:ext cx="1300037" cy="41514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内存储器</a:t>
              </a:r>
            </a:p>
          </p:txBody>
        </p:sp>
        <p:sp>
          <p:nvSpPr>
            <p:cNvPr id="21514" name="Text Box 177">
              <a:extLst>
                <a:ext uri="{FF2B5EF4-FFF2-40B4-BE49-F238E27FC236}">
                  <a16:creationId xmlns:a16="http://schemas.microsoft.com/office/drawing/2014/main" id="{268BB0E8-3599-432F-1A94-3181D57E5CC5}"/>
                </a:ext>
              </a:extLst>
            </p:cNvPr>
            <p:cNvSpPr txBox="1">
              <a:spLocks noChangeArrowheads="1"/>
            </p:cNvSpPr>
            <p:nvPr/>
          </p:nvSpPr>
          <p:spPr bwMode="auto">
            <a:xfrm>
              <a:off x="6114134" y="3733800"/>
              <a:ext cx="1062605" cy="41514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800">
                  <a:solidFill>
                    <a:schemeClr val="tx1"/>
                  </a:solidFill>
                  <a:latin typeface="Times New Roman" panose="02020603050405020304" pitchFamily="18" charset="0"/>
                </a:rPr>
                <a:t>外存储器</a:t>
              </a:r>
            </a:p>
          </p:txBody>
        </p:sp>
        <p:sp>
          <p:nvSpPr>
            <p:cNvPr id="21515" name="Text Box 178">
              <a:extLst>
                <a:ext uri="{FF2B5EF4-FFF2-40B4-BE49-F238E27FC236}">
                  <a16:creationId xmlns:a16="http://schemas.microsoft.com/office/drawing/2014/main" id="{28055707-251F-2B77-33CD-4E88128C0CEE}"/>
                </a:ext>
              </a:extLst>
            </p:cNvPr>
            <p:cNvSpPr txBox="1">
              <a:spLocks noChangeArrowheads="1"/>
            </p:cNvSpPr>
            <p:nvPr/>
          </p:nvSpPr>
          <p:spPr bwMode="auto">
            <a:xfrm>
              <a:off x="5927302" y="5484288"/>
              <a:ext cx="1536171" cy="681562"/>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252000" rIns="25200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中央处理单元</a:t>
              </a:r>
              <a:r>
                <a:rPr lang="en-US" altLang="zh-CN" sz="1600">
                  <a:solidFill>
                    <a:schemeClr val="tx1"/>
                  </a:solidFill>
                  <a:latin typeface="Times New Roman" panose="02020603050405020304" pitchFamily="18" charset="0"/>
                </a:rPr>
                <a:t>(CPU)</a:t>
              </a:r>
            </a:p>
          </p:txBody>
        </p:sp>
        <p:sp>
          <p:nvSpPr>
            <p:cNvPr id="21516" name="Line 179">
              <a:extLst>
                <a:ext uri="{FF2B5EF4-FFF2-40B4-BE49-F238E27FC236}">
                  <a16:creationId xmlns:a16="http://schemas.microsoft.com/office/drawing/2014/main" id="{1800C55D-0A0F-778B-01F6-D791DBBDFD98}"/>
                </a:ext>
              </a:extLst>
            </p:cNvPr>
            <p:cNvSpPr>
              <a:spLocks noChangeShapeType="1"/>
            </p:cNvSpPr>
            <p:nvPr/>
          </p:nvSpPr>
          <p:spPr bwMode="auto">
            <a:xfrm>
              <a:off x="7480340" y="5834058"/>
              <a:ext cx="947132" cy="0"/>
            </a:xfrm>
            <a:prstGeom prst="line">
              <a:avLst/>
            </a:prstGeom>
            <a:noFill/>
            <a:ln w="25400">
              <a:solidFill>
                <a:schemeClr val="tx2"/>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7" name="Line 180">
              <a:extLst>
                <a:ext uri="{FF2B5EF4-FFF2-40B4-BE49-F238E27FC236}">
                  <a16:creationId xmlns:a16="http://schemas.microsoft.com/office/drawing/2014/main" id="{FB0E1AA6-4CC8-2384-B052-5A83B0245335}"/>
                </a:ext>
              </a:extLst>
            </p:cNvPr>
            <p:cNvSpPr>
              <a:spLocks noChangeShapeType="1"/>
            </p:cNvSpPr>
            <p:nvPr/>
          </p:nvSpPr>
          <p:spPr bwMode="auto">
            <a:xfrm flipV="1">
              <a:off x="8424877" y="5039719"/>
              <a:ext cx="0" cy="799242"/>
            </a:xfrm>
            <a:prstGeom prst="line">
              <a:avLst/>
            </a:prstGeom>
            <a:noFill/>
            <a:ln w="25400">
              <a:solidFill>
                <a:schemeClr val="tx2"/>
              </a:solidFill>
              <a:prstDash val="sys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8" name="Line 181">
              <a:extLst>
                <a:ext uri="{FF2B5EF4-FFF2-40B4-BE49-F238E27FC236}">
                  <a16:creationId xmlns:a16="http://schemas.microsoft.com/office/drawing/2014/main" id="{55093CA7-6812-0309-BE08-5420DE8500D4}"/>
                </a:ext>
              </a:extLst>
            </p:cNvPr>
            <p:cNvSpPr>
              <a:spLocks noChangeShapeType="1"/>
            </p:cNvSpPr>
            <p:nvPr/>
          </p:nvSpPr>
          <p:spPr bwMode="auto">
            <a:xfrm>
              <a:off x="4981467" y="5834058"/>
              <a:ext cx="947132" cy="0"/>
            </a:xfrm>
            <a:prstGeom prst="line">
              <a:avLst/>
            </a:prstGeom>
            <a:noFill/>
            <a:ln w="25400">
              <a:solidFill>
                <a:schemeClr val="tx2"/>
              </a:solidFill>
              <a:prstDash val="sysDash"/>
              <a:round/>
              <a:headEnd/>
              <a:tailEnd/>
            </a:ln>
            <a:extLst>
              <a:ext uri="{909E8E84-426E-40DD-AFC4-6F175D3DCCD1}">
                <a14:hiddenFill xmlns:a14="http://schemas.microsoft.com/office/drawing/2010/main">
                  <a:noFill/>
                </a14:hiddenFill>
              </a:ext>
            </a:extLst>
          </p:spPr>
          <p:txBody>
            <a:bodyPr/>
            <a:lstStyle/>
            <a:p>
              <a:endParaRPr lang="en-US"/>
            </a:p>
          </p:txBody>
        </p:sp>
        <p:sp>
          <p:nvSpPr>
            <p:cNvPr id="21519" name="Line 182">
              <a:extLst>
                <a:ext uri="{FF2B5EF4-FFF2-40B4-BE49-F238E27FC236}">
                  <a16:creationId xmlns:a16="http://schemas.microsoft.com/office/drawing/2014/main" id="{0095327E-964E-EFF7-DD95-00C857B2D80D}"/>
                </a:ext>
              </a:extLst>
            </p:cNvPr>
            <p:cNvSpPr>
              <a:spLocks noChangeShapeType="1"/>
            </p:cNvSpPr>
            <p:nvPr/>
          </p:nvSpPr>
          <p:spPr bwMode="auto">
            <a:xfrm flipV="1">
              <a:off x="4964600" y="5039719"/>
              <a:ext cx="0" cy="799242"/>
            </a:xfrm>
            <a:prstGeom prst="line">
              <a:avLst/>
            </a:prstGeom>
            <a:noFill/>
            <a:ln w="25400">
              <a:solidFill>
                <a:schemeClr val="tx2"/>
              </a:solidFill>
              <a:prstDash val="sys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0" name="Line 183">
              <a:extLst>
                <a:ext uri="{FF2B5EF4-FFF2-40B4-BE49-F238E27FC236}">
                  <a16:creationId xmlns:a16="http://schemas.microsoft.com/office/drawing/2014/main" id="{FD464D1B-7155-EE35-75BC-EE6998C90463}"/>
                </a:ext>
              </a:extLst>
            </p:cNvPr>
            <p:cNvSpPr>
              <a:spLocks noChangeShapeType="1"/>
            </p:cNvSpPr>
            <p:nvPr/>
          </p:nvSpPr>
          <p:spPr bwMode="auto">
            <a:xfrm flipV="1">
              <a:off x="6633110" y="5023375"/>
              <a:ext cx="0" cy="444568"/>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1" name="Line 184">
              <a:extLst>
                <a:ext uri="{FF2B5EF4-FFF2-40B4-BE49-F238E27FC236}">
                  <a16:creationId xmlns:a16="http://schemas.microsoft.com/office/drawing/2014/main" id="{C428A065-47D6-F74C-D668-D7423132BC18}"/>
                </a:ext>
              </a:extLst>
            </p:cNvPr>
            <p:cNvSpPr>
              <a:spLocks noChangeShapeType="1"/>
            </p:cNvSpPr>
            <p:nvPr/>
          </p:nvSpPr>
          <p:spPr bwMode="auto">
            <a:xfrm flipV="1">
              <a:off x="6633110" y="4148948"/>
              <a:ext cx="0" cy="444568"/>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2" name="Line 185">
              <a:extLst>
                <a:ext uri="{FF2B5EF4-FFF2-40B4-BE49-F238E27FC236}">
                  <a16:creationId xmlns:a16="http://schemas.microsoft.com/office/drawing/2014/main" id="{E50E48F6-613C-0443-A23A-7C358AC4819C}"/>
                </a:ext>
              </a:extLst>
            </p:cNvPr>
            <p:cNvSpPr>
              <a:spLocks noChangeShapeType="1"/>
            </p:cNvSpPr>
            <p:nvPr/>
          </p:nvSpPr>
          <p:spPr bwMode="auto">
            <a:xfrm>
              <a:off x="5453736" y="4815801"/>
              <a:ext cx="502110" cy="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23" name="Line 186">
              <a:extLst>
                <a:ext uri="{FF2B5EF4-FFF2-40B4-BE49-F238E27FC236}">
                  <a16:creationId xmlns:a16="http://schemas.microsoft.com/office/drawing/2014/main" id="{702438F2-930F-D4B2-FEDE-D792798F8D13}"/>
                </a:ext>
              </a:extLst>
            </p:cNvPr>
            <p:cNvSpPr>
              <a:spLocks noChangeShapeType="1"/>
            </p:cNvSpPr>
            <p:nvPr/>
          </p:nvSpPr>
          <p:spPr bwMode="auto">
            <a:xfrm>
              <a:off x="7359678" y="4815801"/>
              <a:ext cx="502110" cy="0"/>
            </a:xfrm>
            <a:prstGeom prst="line">
              <a:avLst/>
            </a:prstGeom>
            <a:noFill/>
            <a:ln w="254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1510" name="Rectangle 191">
            <a:extLst>
              <a:ext uri="{FF2B5EF4-FFF2-40B4-BE49-F238E27FC236}">
                <a16:creationId xmlns:a16="http://schemas.microsoft.com/office/drawing/2014/main" id="{CABD7D92-E52B-F091-3206-9315DA693E79}"/>
              </a:ext>
            </a:extLst>
          </p:cNvPr>
          <p:cNvSpPr>
            <a:spLocks noChangeArrowheads="1"/>
          </p:cNvSpPr>
          <p:nvPr/>
        </p:nvSpPr>
        <p:spPr bwMode="auto">
          <a:xfrm>
            <a:off x="34925" y="4222750"/>
            <a:ext cx="4032250" cy="240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b="1">
                <a:solidFill>
                  <a:schemeClr val="bg2"/>
                </a:solidFill>
                <a:latin typeface="Bookman" pitchFamily="18" charset="0"/>
              </a:defRPr>
            </a:lvl1pPr>
            <a:lvl2pPr marL="862013" indent="-285750">
              <a:spcBef>
                <a:spcPct val="20000"/>
              </a:spcBef>
              <a:buChar char="–"/>
              <a:defRPr sz="2800" b="1">
                <a:solidFill>
                  <a:schemeClr val="bg2"/>
                </a:solidFill>
                <a:latin typeface="Bookman" pitchFamily="18" charset="0"/>
              </a:defRPr>
            </a:lvl2pPr>
            <a:lvl3pPr marL="13335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lvl="1">
              <a:lnSpc>
                <a:spcPct val="90000"/>
              </a:lnSpc>
            </a:pPr>
            <a:r>
              <a:rPr lang="zh-CN" altLang="en-US" sz="2400" dirty="0">
                <a:solidFill>
                  <a:schemeClr val="tx2"/>
                </a:solidFill>
                <a:latin typeface="华文中宋" panose="02010600040101010101" pitchFamily="2" charset="-122"/>
                <a:ea typeface="华文中宋" panose="02010600040101010101" pitchFamily="2" charset="-122"/>
              </a:rPr>
              <a:t>处理器管理</a:t>
            </a:r>
            <a:r>
              <a:rPr lang="zh-CN" altLang="en-US" sz="2400" dirty="0">
                <a:solidFill>
                  <a:schemeClr val="tx1"/>
                </a:solidFill>
                <a:latin typeface="华文中宋" panose="02010600040101010101" pitchFamily="2" charset="-122"/>
                <a:ea typeface="华文中宋" panose="02010600040101010101" pitchFamily="2" charset="-122"/>
              </a:rPr>
              <a:t>：</a:t>
            </a:r>
          </a:p>
          <a:p>
            <a:pPr lvl="2">
              <a:lnSpc>
                <a:spcPct val="90000"/>
              </a:lnSpc>
            </a:pPr>
            <a:r>
              <a:rPr lang="zh-CN" altLang="en-US" sz="2000" dirty="0">
                <a:solidFill>
                  <a:schemeClr val="tx1"/>
                </a:solidFill>
                <a:latin typeface="华文中宋" panose="02010600040101010101" pitchFamily="2" charset="-122"/>
                <a:ea typeface="华文中宋" panose="02010600040101010101" pitchFamily="2" charset="-122"/>
              </a:rPr>
              <a:t>就是要解决用户提交的作业</a:t>
            </a:r>
            <a:r>
              <a:rPr lang="zh-CN" altLang="en-US" sz="2000" dirty="0">
                <a:solidFill>
                  <a:srgbClr val="FF0000"/>
                </a:solidFill>
                <a:latin typeface="华文中宋" panose="02010600040101010101" pitchFamily="2" charset="-122"/>
                <a:ea typeface="华文中宋" panose="02010600040101010101" pitchFamily="2" charset="-122"/>
              </a:rPr>
              <a:t>何时调入内存</a:t>
            </a:r>
            <a:r>
              <a:rPr lang="zh-CN" altLang="en-US" sz="2000" dirty="0">
                <a:solidFill>
                  <a:schemeClr val="tx1"/>
                </a:solidFill>
                <a:latin typeface="华文中宋" panose="02010600040101010101" pitchFamily="2" charset="-122"/>
                <a:ea typeface="华文中宋" panose="02010600040101010101" pitchFamily="2" charset="-122"/>
              </a:rPr>
              <a:t>、在调入内存的各个作业之间</a:t>
            </a:r>
            <a:r>
              <a:rPr lang="zh-CN" altLang="en-US" sz="2000" dirty="0">
                <a:solidFill>
                  <a:srgbClr val="FF0000"/>
                </a:solidFill>
                <a:latin typeface="华文中宋" panose="02010600040101010101" pitchFamily="2" charset="-122"/>
                <a:ea typeface="华文中宋" panose="02010600040101010101" pitchFamily="2" charset="-122"/>
              </a:rPr>
              <a:t>如何分配</a:t>
            </a:r>
            <a:r>
              <a:rPr lang="en-US" altLang="zh-CN" sz="2000" dirty="0">
                <a:solidFill>
                  <a:srgbClr val="FF0000"/>
                </a:solidFill>
                <a:latin typeface="华文中宋" panose="02010600040101010101" pitchFamily="2" charset="-122"/>
                <a:ea typeface="华文中宋" panose="02010600040101010101" pitchFamily="2" charset="-122"/>
              </a:rPr>
              <a:t>CPU</a:t>
            </a:r>
            <a:r>
              <a:rPr lang="zh-CN" altLang="en-US" sz="2000" dirty="0">
                <a:solidFill>
                  <a:schemeClr val="tx1"/>
                </a:solidFill>
                <a:latin typeface="华文中宋" panose="02010600040101010101" pitchFamily="2" charset="-122"/>
                <a:ea typeface="华文中宋" panose="02010600040101010101" pitchFamily="2" charset="-122"/>
              </a:rPr>
              <a:t>，以达到各作业协调一致，系统资源充分利用的目的。</a:t>
            </a:r>
          </a:p>
        </p:txBody>
      </p:sp>
      <p:sp>
        <p:nvSpPr>
          <p:cNvPr id="22" name="Rectangle 2">
            <a:extLst>
              <a:ext uri="{FF2B5EF4-FFF2-40B4-BE49-F238E27FC236}">
                <a16:creationId xmlns:a16="http://schemas.microsoft.com/office/drawing/2014/main" id="{74EFA3CB-BADD-43F4-9BEC-03DEC5A1E5EF}"/>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a:extLst>
              <a:ext uri="{FF2B5EF4-FFF2-40B4-BE49-F238E27FC236}">
                <a16:creationId xmlns:a16="http://schemas.microsoft.com/office/drawing/2014/main" id="{A9579BB3-5BB4-D4B9-AE42-E45AA747A5EA}"/>
              </a:ext>
            </a:extLst>
          </p:cNvPr>
          <p:cNvSpPr>
            <a:spLocks noGrp="1" noChangeArrowheads="1"/>
          </p:cNvSpPr>
          <p:nvPr>
            <p:ph idx="1"/>
          </p:nvPr>
        </p:nvSpPr>
        <p:spPr>
          <a:xfrm>
            <a:off x="144463" y="1125959"/>
            <a:ext cx="8928100" cy="3959225"/>
          </a:xfrm>
        </p:spPr>
        <p:txBody>
          <a:bodyPr/>
          <a:lstStyle/>
          <a:p>
            <a:pPr marL="285750" indent="-285750">
              <a:lnSpc>
                <a:spcPct val="90000"/>
              </a:lnSpc>
            </a:pPr>
            <a:r>
              <a:rPr lang="zh-CN" altLang="en-US" dirty="0">
                <a:latin typeface="华文中宋" panose="02010600040101010101" pitchFamily="2" charset="-122"/>
                <a:ea typeface="华文中宋" panose="02010600040101010101" pitchFamily="2" charset="-122"/>
              </a:rPr>
              <a:t>多道程序设计</a:t>
            </a:r>
            <a:endParaRPr lang="en-US" altLang="zh-CN" dirty="0">
              <a:latin typeface="华文中宋" panose="02010600040101010101" pitchFamily="2" charset="-122"/>
              <a:ea typeface="华文中宋" panose="02010600040101010101" pitchFamily="2" charset="-122"/>
            </a:endParaRPr>
          </a:p>
          <a:p>
            <a:pPr marL="862013" lvl="1">
              <a:lnSpc>
                <a:spcPct val="90000"/>
              </a:lnSpc>
            </a:pPr>
            <a:r>
              <a:rPr lang="zh-CN" altLang="en-US" dirty="0">
                <a:solidFill>
                  <a:schemeClr val="tx2"/>
                </a:solidFill>
                <a:latin typeface="华文中宋" panose="02010600040101010101" pitchFamily="2" charset="-122"/>
                <a:ea typeface="华文中宋" panose="02010600040101010101" pitchFamily="2" charset="-122"/>
              </a:rPr>
              <a:t>并行程序设计</a:t>
            </a:r>
            <a:r>
              <a:rPr lang="en-US" altLang="zh-CN" dirty="0">
                <a:solidFill>
                  <a:schemeClr val="tx2"/>
                </a:solidFill>
                <a:latin typeface="华文中宋" panose="02010600040101010101" pitchFamily="2" charset="-122"/>
                <a:ea typeface="华文中宋" panose="02010600040101010101" pitchFamily="2" charset="-122"/>
              </a:rPr>
              <a:t>—</a:t>
            </a:r>
            <a:r>
              <a:rPr lang="zh-CN" altLang="en-US" dirty="0">
                <a:solidFill>
                  <a:schemeClr val="tx2"/>
                </a:solidFill>
                <a:latin typeface="华文中宋" panose="02010600040101010101" pitchFamily="2" charset="-122"/>
                <a:ea typeface="华文中宋" panose="02010600040101010101" pitchFamily="2" charset="-122"/>
              </a:rPr>
              <a:t>多道环境下的程序设计方法</a:t>
            </a:r>
            <a:endParaRPr lang="zh-CN" altLang="en-US" dirty="0">
              <a:latin typeface="华文中宋" panose="02010600040101010101" pitchFamily="2" charset="-122"/>
              <a:ea typeface="华文中宋" panose="02010600040101010101" pitchFamily="2" charset="-122"/>
            </a:endParaRPr>
          </a:p>
          <a:p>
            <a:pPr marL="862013" lvl="1">
              <a:lnSpc>
                <a:spcPct val="90000"/>
              </a:lnSpc>
            </a:pPr>
            <a:r>
              <a:rPr lang="zh-CN" altLang="en-US" dirty="0">
                <a:latin typeface="华文中宋" panose="02010600040101010101" pitchFamily="2" charset="-122"/>
                <a:ea typeface="华文中宋" panose="02010600040101010101" pitchFamily="2" charset="-122"/>
              </a:rPr>
              <a:t>为了提高系统运行的效率，充分利用系统的资源，有必要考虑并行程序设计的问题。</a:t>
            </a:r>
          </a:p>
          <a:p>
            <a:pPr marL="1333500" lvl="2">
              <a:lnSpc>
                <a:spcPct val="90000"/>
              </a:lnSpc>
            </a:pPr>
            <a:r>
              <a:rPr lang="zh-CN" altLang="en-US" dirty="0">
                <a:latin typeface="华文中宋" panose="02010600040101010101" pitchFamily="2" charset="-122"/>
                <a:ea typeface="华文中宋" panose="02010600040101010101" pitchFamily="2" charset="-122"/>
              </a:rPr>
              <a:t>程序指令可以并行执行</a:t>
            </a:r>
          </a:p>
          <a:p>
            <a:pPr marL="1333500" lvl="2">
              <a:lnSpc>
                <a:spcPct val="90000"/>
              </a:lnSpc>
            </a:pPr>
            <a:r>
              <a:rPr lang="zh-CN" altLang="en-US" dirty="0">
                <a:latin typeface="华文中宋" panose="02010600040101010101" pitchFamily="2" charset="-122"/>
                <a:ea typeface="华文中宋" panose="02010600040101010101" pitchFamily="2" charset="-122"/>
              </a:rPr>
              <a:t>并行性，操作/指令可以并行执行，互相动态切换</a:t>
            </a:r>
          </a:p>
          <a:p>
            <a:pPr marL="1333500" lvl="2">
              <a:lnSpc>
                <a:spcPct val="90000"/>
              </a:lnSpc>
            </a:pPr>
            <a:r>
              <a:rPr lang="zh-CN" altLang="en-US" dirty="0">
                <a:latin typeface="华文中宋" panose="02010600040101010101" pitchFamily="2" charset="-122"/>
                <a:ea typeface="华文中宋" panose="02010600040101010101" pitchFamily="2" charset="-122"/>
              </a:rPr>
              <a:t>共享性，共享系统资源（软件资源、硬件资源）</a:t>
            </a:r>
          </a:p>
          <a:p>
            <a:pPr marL="1333500" lvl="2">
              <a:lnSpc>
                <a:spcPct val="90000"/>
              </a:lnSpc>
            </a:pPr>
            <a:r>
              <a:rPr lang="zh-CN" altLang="en-US" dirty="0">
                <a:latin typeface="华文中宋" panose="02010600040101010101" pitchFamily="2" charset="-122"/>
                <a:ea typeface="华文中宋" panose="02010600040101010101" pitchFamily="2" charset="-122"/>
              </a:rPr>
              <a:t>同步与互斥，程序运行的协调</a:t>
            </a:r>
          </a:p>
          <a:p>
            <a:pPr marL="1333500" lvl="2">
              <a:lnSpc>
                <a:spcPct val="90000"/>
              </a:lnSpc>
            </a:pPr>
            <a:r>
              <a:rPr lang="en-US" altLang="zh-CN" dirty="0">
                <a:latin typeface="华文中宋" panose="02010600040101010101" pitchFamily="2" charset="-122"/>
                <a:ea typeface="华文中宋" panose="02010600040101010101" pitchFamily="2" charset="-122"/>
              </a:rPr>
              <a:t>Ada、</a:t>
            </a:r>
            <a:r>
              <a:rPr lang="zh-CN" altLang="en-US" dirty="0">
                <a:latin typeface="华文中宋" panose="02010600040101010101" pitchFamily="2" charset="-122"/>
                <a:ea typeface="华文中宋" panose="02010600040101010101" pitchFamily="2" charset="-122"/>
              </a:rPr>
              <a:t>并行</a:t>
            </a:r>
            <a:r>
              <a:rPr lang="en-US" altLang="zh-CN" dirty="0">
                <a:latin typeface="华文中宋" panose="02010600040101010101" pitchFamily="2" charset="-122"/>
                <a:ea typeface="华文中宋" panose="02010600040101010101" pitchFamily="2" charset="-122"/>
              </a:rPr>
              <a:t>C、</a:t>
            </a:r>
            <a:r>
              <a:rPr lang="zh-CN" altLang="en-US" dirty="0">
                <a:latin typeface="华文中宋" panose="02010600040101010101" pitchFamily="2" charset="-122"/>
                <a:ea typeface="华文中宋" panose="02010600040101010101" pitchFamily="2" charset="-122"/>
              </a:rPr>
              <a:t>并行</a:t>
            </a:r>
            <a:r>
              <a:rPr lang="en-US" altLang="zh-CN" dirty="0" err="1">
                <a:latin typeface="华文中宋" panose="02010600040101010101" pitchFamily="2" charset="-122"/>
                <a:ea typeface="华文中宋" panose="02010600040101010101" pitchFamily="2" charset="-122"/>
              </a:rPr>
              <a:t>Pascal、Modula、CSP</a:t>
            </a:r>
            <a:r>
              <a:rPr lang="en-US" altLang="zh-CN" dirty="0">
                <a:latin typeface="华文中宋" panose="02010600040101010101" pitchFamily="2" charset="-122"/>
                <a:ea typeface="华文中宋" panose="02010600040101010101" pitchFamily="2" charset="-122"/>
              </a:rPr>
              <a:t>/K</a:t>
            </a:r>
            <a:r>
              <a:rPr lang="zh-CN" altLang="en-US" dirty="0">
                <a:latin typeface="华文中宋" panose="02010600040101010101" pitchFamily="2" charset="-122"/>
                <a:ea typeface="华文中宋" panose="02010600040101010101" pitchFamily="2" charset="-122"/>
              </a:rPr>
              <a:t>等</a:t>
            </a:r>
          </a:p>
        </p:txBody>
      </p:sp>
      <p:sp>
        <p:nvSpPr>
          <p:cNvPr id="61442" name="灯片编号占位符 5">
            <a:extLst>
              <a:ext uri="{FF2B5EF4-FFF2-40B4-BE49-F238E27FC236}">
                <a16:creationId xmlns:a16="http://schemas.microsoft.com/office/drawing/2014/main" id="{C5AD4538-797F-EFAB-2C25-D01FE23B930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9CE61FB4-27E8-416B-B46C-D3F883CBBC76}" type="slidenum">
              <a:rPr lang="zh-CN" altLang="en-US" sz="1400" b="0">
                <a:latin typeface="Arial" panose="020B0604020202020204" pitchFamily="34" charset="0"/>
              </a:rPr>
              <a:pPr>
                <a:spcBef>
                  <a:spcPct val="0"/>
                </a:spcBef>
                <a:buFontTx/>
                <a:buNone/>
              </a:pPr>
              <a:t>30</a:t>
            </a:fld>
            <a:endParaRPr lang="en-US" altLang="zh-CN" sz="1400" b="0">
              <a:latin typeface="Times New Roman" panose="02020603050405020304" pitchFamily="18" charset="0"/>
            </a:endParaRPr>
          </a:p>
        </p:txBody>
      </p:sp>
      <p:pic>
        <p:nvPicPr>
          <p:cNvPr id="159750" name="Picture 6" descr="Snap10">
            <a:extLst>
              <a:ext uri="{FF2B5EF4-FFF2-40B4-BE49-F238E27FC236}">
                <a16:creationId xmlns:a16="http://schemas.microsoft.com/office/drawing/2014/main" id="{E369BAA4-B96C-704E-F04A-B8DEC6859DCF}"/>
              </a:ext>
            </a:extLst>
          </p:cNvPr>
          <p:cNvPicPr>
            <a:picLocks noChangeAspect="1" noChangeArrowheads="1"/>
          </p:cNvPicPr>
          <p:nvPr/>
        </p:nvPicPr>
        <p:blipFill>
          <a:blip r:embed="rId3">
            <a:duotone>
              <a:prstClr val="black"/>
              <a:schemeClr val="accent1">
                <a:tint val="45000"/>
                <a:satMod val="400000"/>
              </a:schemeClr>
            </a:duotone>
            <a:lum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1195388" y="4849813"/>
            <a:ext cx="5329237" cy="1960562"/>
          </a:xfrm>
          <a:prstGeom prst="rect">
            <a:avLst/>
          </a:prstGeom>
          <a:noFill/>
        </p:spPr>
      </p:pic>
      <p:sp>
        <p:nvSpPr>
          <p:cNvPr id="6" name="Rectangle 2">
            <a:extLst>
              <a:ext uri="{FF2B5EF4-FFF2-40B4-BE49-F238E27FC236}">
                <a16:creationId xmlns:a16="http://schemas.microsoft.com/office/drawing/2014/main" id="{34C6D65E-3440-4335-943C-F4A454DA29FD}"/>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1026">
            <a:extLst>
              <a:ext uri="{FF2B5EF4-FFF2-40B4-BE49-F238E27FC236}">
                <a16:creationId xmlns:a16="http://schemas.microsoft.com/office/drawing/2014/main" id="{23C4BD06-41DC-DE6E-ECBB-F7342E63952B}"/>
              </a:ext>
            </a:extLst>
          </p:cNvPr>
          <p:cNvSpPr>
            <a:spLocks noGrp="1" noChangeArrowheads="1"/>
          </p:cNvSpPr>
          <p:nvPr>
            <p:ph type="title"/>
          </p:nvPr>
        </p:nvSpPr>
        <p:spPr>
          <a:xfrm>
            <a:off x="685800" y="1828800"/>
            <a:ext cx="7772400" cy="2057400"/>
          </a:xfrm>
        </p:spPr>
        <p:txBody>
          <a:bodyPr/>
          <a:lstStyle/>
          <a:p>
            <a:pPr>
              <a:lnSpc>
                <a:spcPct val="150000"/>
              </a:lnSpc>
            </a:pPr>
            <a:r>
              <a:rPr lang="en-US" altLang="zh-CN" sz="8000" b="1" dirty="0">
                <a:latin typeface="Times New Roman" panose="02020603050405020304" pitchFamily="18" charset="0"/>
                <a:ea typeface="宋体" panose="02010600030101010101" pitchFamily="2" charset="-122"/>
                <a:cs typeface="Times New Roman" panose="02020603050405020304" pitchFamily="18" charset="0"/>
              </a:rPr>
              <a:t>End</a:t>
            </a:r>
          </a:p>
        </p:txBody>
      </p:sp>
      <p:sp>
        <p:nvSpPr>
          <p:cNvPr id="63490" name="灯片编号占位符 5">
            <a:extLst>
              <a:ext uri="{FF2B5EF4-FFF2-40B4-BE49-F238E27FC236}">
                <a16:creationId xmlns:a16="http://schemas.microsoft.com/office/drawing/2014/main" id="{6CEDD767-9D4D-ABA5-89AC-C32A4756AAD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C1580336-9622-479D-86B5-87AF6E039AE5}" type="slidenum">
              <a:rPr lang="zh-CN" altLang="en-US" sz="1400" b="0">
                <a:latin typeface="Arial" panose="020B0604020202020204" pitchFamily="34" charset="0"/>
              </a:rPr>
              <a:pPr>
                <a:spcBef>
                  <a:spcPct val="0"/>
                </a:spcBef>
                <a:buFontTx/>
                <a:buNone/>
              </a:pPr>
              <a:t>31</a:t>
            </a:fld>
            <a:endParaRPr lang="en-US" altLang="zh-CN" sz="1400" b="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a:extLst>
              <a:ext uri="{FF2B5EF4-FFF2-40B4-BE49-F238E27FC236}">
                <a16:creationId xmlns:a16="http://schemas.microsoft.com/office/drawing/2014/main" id="{8BDC7B38-63A1-6B80-2F92-6057BAD03489}"/>
              </a:ext>
            </a:extLst>
          </p:cNvPr>
          <p:cNvSpPr>
            <a:spLocks noGrp="1" noChangeArrowheads="1"/>
          </p:cNvSpPr>
          <p:nvPr>
            <p:ph idx="1"/>
          </p:nvPr>
        </p:nvSpPr>
        <p:spPr>
          <a:xfrm>
            <a:off x="107950" y="1196354"/>
            <a:ext cx="8940800" cy="5761038"/>
          </a:xfrm>
        </p:spPr>
        <p:txBody>
          <a:bodyPr/>
          <a:lstStyle/>
          <a:p>
            <a:pPr marL="285750" indent="-285750">
              <a:lnSpc>
                <a:spcPct val="150000"/>
              </a:lnSpc>
            </a:pPr>
            <a:r>
              <a:rPr lang="zh-CN" altLang="en-US" sz="2000" dirty="0">
                <a:latin typeface="华文中宋" panose="02010600040101010101" pitchFamily="2" charset="-122"/>
                <a:ea typeface="华文中宋" panose="02010600040101010101" pitchFamily="2" charset="-122"/>
              </a:rPr>
              <a:t>基本概念</a:t>
            </a:r>
          </a:p>
          <a:p>
            <a:pPr marL="862013" lvl="1">
              <a:lnSpc>
                <a:spcPct val="150000"/>
              </a:lnSpc>
            </a:pPr>
            <a:r>
              <a:rPr lang="zh-CN" altLang="en-US" sz="1800" dirty="0">
                <a:solidFill>
                  <a:schemeClr val="tx2"/>
                </a:solidFill>
                <a:latin typeface="华文中宋" panose="02010600040101010101" pitchFamily="2" charset="-122"/>
                <a:ea typeface="华文中宋" panose="02010600040101010101" pitchFamily="2" charset="-122"/>
              </a:rPr>
              <a:t>作业</a:t>
            </a:r>
            <a:r>
              <a:rPr lang="zh-CN" altLang="en-US"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job）：</a:t>
            </a:r>
            <a:r>
              <a:rPr lang="zh-CN" altLang="en-US" sz="1800" dirty="0">
                <a:latin typeface="华文中宋" panose="02010600040101010101" pitchFamily="2" charset="-122"/>
                <a:ea typeface="华文中宋" panose="02010600040101010101" pitchFamily="2" charset="-122"/>
              </a:rPr>
              <a:t>在一次算题或一个事务处理中，用户要求计算机完成的一些任务的集合</a:t>
            </a:r>
          </a:p>
          <a:p>
            <a:pPr marL="1333500" lvl="2">
              <a:lnSpc>
                <a:spcPct val="150000"/>
              </a:lnSpc>
            </a:pPr>
            <a:r>
              <a:rPr lang="zh-CN" altLang="en-US" sz="1600" dirty="0">
                <a:solidFill>
                  <a:schemeClr val="tx2"/>
                </a:solidFill>
                <a:latin typeface="华文中宋" panose="02010600040101010101" pitchFamily="2" charset="-122"/>
                <a:ea typeface="华文中宋" panose="02010600040101010101" pitchFamily="2" charset="-122"/>
              </a:rPr>
              <a:t>用户以作业为单位向计算机提交任务</a:t>
            </a:r>
          </a:p>
          <a:p>
            <a:pPr marL="1333500" lvl="2">
              <a:lnSpc>
                <a:spcPct val="150000"/>
              </a:lnSpc>
            </a:pPr>
            <a:r>
              <a:rPr lang="zh-CN" altLang="en-US" sz="1600" dirty="0">
                <a:latin typeface="华文中宋" panose="02010600040101010101" pitchFamily="2" charset="-122"/>
                <a:ea typeface="华文中宋" panose="02010600040101010101" pitchFamily="2" charset="-122"/>
              </a:rPr>
              <a:t>一个作业由一些有序的</a:t>
            </a:r>
            <a:r>
              <a:rPr lang="zh-CN" altLang="en-US" sz="1600" dirty="0">
                <a:solidFill>
                  <a:schemeClr val="tx2"/>
                </a:solidFill>
                <a:latin typeface="华文中宋" panose="02010600040101010101" pitchFamily="2" charset="-122"/>
                <a:ea typeface="华文中宋" panose="02010600040101010101" pitchFamily="2" charset="-122"/>
              </a:rPr>
              <a:t>作业步</a:t>
            </a:r>
            <a:r>
              <a:rPr lang="zh-CN" altLang="en-US" sz="1600" dirty="0">
                <a:latin typeface="华文中宋" panose="02010600040101010101" pitchFamily="2" charset="-122"/>
                <a:ea typeface="华文中宋" panose="02010600040101010101" pitchFamily="2" charset="-122"/>
              </a:rPr>
              <a:t>（</a:t>
            </a:r>
            <a:r>
              <a:rPr lang="en-US" altLang="zh-CN" sz="1600" dirty="0" err="1">
                <a:latin typeface="华文中宋" panose="02010600040101010101" pitchFamily="2" charset="-122"/>
                <a:ea typeface="华文中宋" panose="02010600040101010101" pitchFamily="2" charset="-122"/>
              </a:rPr>
              <a:t>subjob</a:t>
            </a:r>
            <a:r>
              <a:rPr lang="en-US" altLang="zh-CN" sz="1600"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组成</a:t>
            </a:r>
          </a:p>
          <a:p>
            <a:pPr marL="1901825" lvl="3">
              <a:lnSpc>
                <a:spcPct val="150000"/>
              </a:lnSpc>
            </a:pPr>
            <a:r>
              <a:rPr lang="zh-CN" altLang="en-US" sz="1400" dirty="0">
                <a:latin typeface="华文中宋" panose="02010600040101010101" pitchFamily="2" charset="-122"/>
                <a:ea typeface="华文中宋" panose="02010600040101010101" pitchFamily="2" charset="-122"/>
              </a:rPr>
              <a:t>编制程序并提交运行作业：编辑</a:t>
            </a:r>
            <a:r>
              <a:rPr lang="en-US" altLang="zh-CN" sz="1400" dirty="0">
                <a:latin typeface="华文中宋" panose="02010600040101010101" pitchFamily="2" charset="-122"/>
                <a:ea typeface="华文中宋" panose="02010600040101010101" pitchFamily="2" charset="-122"/>
              </a:rPr>
              <a:t>-〉</a:t>
            </a:r>
            <a:r>
              <a:rPr lang="zh-CN" altLang="en-US" sz="1400" dirty="0">
                <a:latin typeface="华文中宋" panose="02010600040101010101" pitchFamily="2" charset="-122"/>
                <a:ea typeface="华文中宋" panose="02010600040101010101" pitchFamily="2" charset="-122"/>
              </a:rPr>
              <a:t>编译</a:t>
            </a:r>
            <a:r>
              <a:rPr lang="en-US" altLang="zh-CN" sz="1400" dirty="0">
                <a:latin typeface="华文中宋" panose="02010600040101010101" pitchFamily="2" charset="-122"/>
                <a:ea typeface="华文中宋" panose="02010600040101010101" pitchFamily="2" charset="-122"/>
              </a:rPr>
              <a:t>-〉</a:t>
            </a:r>
            <a:r>
              <a:rPr lang="zh-CN" altLang="en-US" sz="1400" dirty="0">
                <a:latin typeface="华文中宋" panose="02010600040101010101" pitchFamily="2" charset="-122"/>
                <a:ea typeface="华文中宋" panose="02010600040101010101" pitchFamily="2" charset="-122"/>
              </a:rPr>
              <a:t>连接</a:t>
            </a:r>
            <a:r>
              <a:rPr lang="en-US" altLang="zh-CN" sz="1400" dirty="0">
                <a:latin typeface="华文中宋" panose="02010600040101010101" pitchFamily="2" charset="-122"/>
                <a:ea typeface="华文中宋" panose="02010600040101010101" pitchFamily="2" charset="-122"/>
              </a:rPr>
              <a:t>-〉</a:t>
            </a:r>
            <a:r>
              <a:rPr lang="zh-CN" altLang="en-US" sz="1400" dirty="0">
                <a:latin typeface="华文中宋" panose="02010600040101010101" pitchFamily="2" charset="-122"/>
                <a:ea typeface="华文中宋" panose="02010600040101010101" pitchFamily="2" charset="-122"/>
              </a:rPr>
              <a:t>运行</a:t>
            </a:r>
            <a:endParaRPr lang="en-US" altLang="zh-CN" sz="1400" dirty="0">
              <a:latin typeface="华文中宋" panose="02010600040101010101" pitchFamily="2" charset="-122"/>
              <a:ea typeface="华文中宋" panose="02010600040101010101" pitchFamily="2" charset="-122"/>
            </a:endParaRPr>
          </a:p>
          <a:p>
            <a:pPr marL="862013" lvl="1">
              <a:lnSpc>
                <a:spcPct val="150000"/>
              </a:lnSpc>
            </a:pPr>
            <a:r>
              <a:rPr lang="zh-CN" altLang="en-US" sz="1800" dirty="0">
                <a:solidFill>
                  <a:schemeClr val="tx2"/>
                </a:solidFill>
                <a:latin typeface="华文中宋" panose="02010600040101010101" pitchFamily="2" charset="-122"/>
                <a:ea typeface="华文中宋" panose="02010600040101010101" pitchFamily="2" charset="-122"/>
              </a:rPr>
              <a:t>进程</a:t>
            </a:r>
            <a:r>
              <a:rPr lang="zh-CN" altLang="en-US" sz="1800" dirty="0">
                <a:latin typeface="华文中宋" panose="02010600040101010101" pitchFamily="2" charset="-122"/>
                <a:ea typeface="华文中宋" panose="02010600040101010101" pitchFamily="2" charset="-122"/>
              </a:rPr>
              <a:t>（</a:t>
            </a:r>
            <a:r>
              <a:rPr lang="en-US" altLang="zh-CN" sz="1800" dirty="0">
                <a:latin typeface="华文中宋" panose="02010600040101010101" pitchFamily="2" charset="-122"/>
                <a:ea typeface="华文中宋" panose="02010600040101010101" pitchFamily="2" charset="-122"/>
              </a:rPr>
              <a:t>process）</a:t>
            </a:r>
            <a:r>
              <a:rPr lang="zh-CN" altLang="en-US" sz="1800" dirty="0">
                <a:latin typeface="华文中宋" panose="02010600040101010101" pitchFamily="2" charset="-122"/>
                <a:ea typeface="华文中宋" panose="02010600040101010101" pitchFamily="2" charset="-122"/>
              </a:rPr>
              <a:t>：</a:t>
            </a:r>
            <a:r>
              <a:rPr lang="zh-CN" altLang="en-US" sz="1800" dirty="0">
                <a:solidFill>
                  <a:schemeClr val="tx2"/>
                </a:solidFill>
                <a:latin typeface="华文中宋" panose="02010600040101010101" pitchFamily="2" charset="-122"/>
                <a:ea typeface="华文中宋" panose="02010600040101010101" pitchFamily="2" charset="-122"/>
              </a:rPr>
              <a:t>处理机执行一组程序时的运行轨道</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也称</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任务</a:t>
            </a:r>
            <a:r>
              <a:rPr lang="en-US" altLang="zh-CN" sz="1800" dirty="0">
                <a:latin typeface="华文中宋" panose="02010600040101010101" pitchFamily="2" charset="-122"/>
                <a:ea typeface="华文中宋" panose="02010600040101010101" pitchFamily="2" charset="-122"/>
              </a:rPr>
              <a:t>Task)</a:t>
            </a:r>
          </a:p>
          <a:p>
            <a:pPr marL="1333500" lvl="2">
              <a:lnSpc>
                <a:spcPct val="150000"/>
              </a:lnSpc>
            </a:pPr>
            <a:r>
              <a:rPr lang="en-US" altLang="zh-CN" sz="1600" dirty="0">
                <a:latin typeface="华文中宋" panose="02010600040101010101" pitchFamily="2" charset="-122"/>
                <a:ea typeface="华文中宋" panose="02010600040101010101" pitchFamily="2" charset="-122"/>
              </a:rPr>
              <a:t>OS</a:t>
            </a:r>
            <a:r>
              <a:rPr lang="zh-CN" altLang="en-US" sz="1600" dirty="0">
                <a:latin typeface="华文中宋" panose="02010600040101010101" pitchFamily="2" charset="-122"/>
                <a:ea typeface="华文中宋" panose="02010600040101010101" pitchFamily="2" charset="-122"/>
              </a:rPr>
              <a:t>中最基本、最重要的概念，是多道程序出现以后，为描述系统内各作业的活动规律而引进的一个新概念。</a:t>
            </a:r>
            <a:endParaRPr lang="en-US" altLang="zh-CN" sz="1600" dirty="0">
              <a:latin typeface="华文中宋" panose="02010600040101010101" pitchFamily="2" charset="-122"/>
              <a:ea typeface="华文中宋" panose="02010600040101010101" pitchFamily="2" charset="-122"/>
            </a:endParaRPr>
          </a:p>
          <a:p>
            <a:pPr marL="1333500" lvl="2">
              <a:lnSpc>
                <a:spcPct val="150000"/>
              </a:lnSpc>
            </a:pPr>
            <a:r>
              <a:rPr lang="zh-CN" altLang="en-US" sz="1600" dirty="0">
                <a:latin typeface="华文中宋" panose="02010600040101010101" pitchFamily="2" charset="-122"/>
                <a:ea typeface="华文中宋" panose="02010600040101010101" pitchFamily="2" charset="-122"/>
              </a:rPr>
              <a:t>当一个用户作业投入运行时，由</a:t>
            </a:r>
            <a:r>
              <a:rPr lang="en-US" altLang="zh-CN" sz="1600" dirty="0">
                <a:latin typeface="华文中宋" panose="02010600040101010101" pitchFamily="2" charset="-122"/>
                <a:ea typeface="华文中宋" panose="02010600040101010101" pitchFamily="2" charset="-122"/>
              </a:rPr>
              <a:t>OS</a:t>
            </a:r>
            <a:r>
              <a:rPr lang="zh-CN" altLang="en-US" sz="1600" dirty="0">
                <a:latin typeface="华文中宋" panose="02010600040101010101" pitchFamily="2" charset="-122"/>
                <a:ea typeface="华文中宋" panose="02010600040101010101" pitchFamily="2" charset="-122"/>
              </a:rPr>
              <a:t>为作业创建一个或多个进程以完成用户作业</a:t>
            </a:r>
          </a:p>
          <a:p>
            <a:pPr marL="1333500" lvl="2">
              <a:lnSpc>
                <a:spcPct val="150000"/>
              </a:lnSpc>
            </a:pPr>
            <a:r>
              <a:rPr lang="zh-CN" altLang="en-US" sz="1600" dirty="0">
                <a:solidFill>
                  <a:schemeClr val="tx2"/>
                </a:solidFill>
                <a:latin typeface="华文中宋" panose="02010600040101010101" pitchFamily="2" charset="-122"/>
                <a:ea typeface="华文中宋" panose="02010600040101010101" pitchFamily="2" charset="-122"/>
              </a:rPr>
              <a:t>每个进程都有一个地址空间，占有一定的资源</a:t>
            </a:r>
            <a:r>
              <a:rPr lang="zh-CN" altLang="en-US" sz="1600" dirty="0">
                <a:latin typeface="华文中宋" panose="02010600040101010101" pitchFamily="2" charset="-122"/>
                <a:ea typeface="华文中宋" panose="02010600040101010101" pitchFamily="2" charset="-122"/>
              </a:rPr>
              <a:t>（内存，外设，磁盘等）。</a:t>
            </a:r>
          </a:p>
          <a:p>
            <a:pPr marL="1333500" lvl="2">
              <a:lnSpc>
                <a:spcPct val="150000"/>
              </a:lnSpc>
            </a:pPr>
            <a:r>
              <a:rPr lang="zh-CN" altLang="en-US" sz="1600" dirty="0">
                <a:solidFill>
                  <a:schemeClr val="tx2"/>
                </a:solidFill>
                <a:latin typeface="华文中宋" panose="02010600040101010101" pitchFamily="2" charset="-122"/>
                <a:ea typeface="华文中宋" panose="02010600040101010101" pitchFamily="2" charset="-122"/>
              </a:rPr>
              <a:t>是资源分配的基本单位</a:t>
            </a:r>
            <a:endParaRPr lang="en-US" altLang="zh-CN" sz="1600" dirty="0">
              <a:solidFill>
                <a:schemeClr val="tx2"/>
              </a:solidFill>
              <a:latin typeface="华文中宋" panose="02010600040101010101" pitchFamily="2" charset="-122"/>
              <a:ea typeface="华文中宋" panose="02010600040101010101" pitchFamily="2" charset="-122"/>
            </a:endParaRPr>
          </a:p>
        </p:txBody>
      </p:sp>
      <p:sp>
        <p:nvSpPr>
          <p:cNvPr id="22530" name="灯片编号占位符 5">
            <a:extLst>
              <a:ext uri="{FF2B5EF4-FFF2-40B4-BE49-F238E27FC236}">
                <a16:creationId xmlns:a16="http://schemas.microsoft.com/office/drawing/2014/main" id="{A43D61F2-719D-A35D-A5DF-71A9EEE877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359A0617-D158-4D89-844A-C5DEAFAC95FD}" type="slidenum">
              <a:rPr lang="zh-CN" altLang="en-US" sz="1400" b="0">
                <a:latin typeface="Arial" panose="020B0604020202020204" pitchFamily="34" charset="0"/>
              </a:rPr>
              <a:pPr>
                <a:spcBef>
                  <a:spcPct val="0"/>
                </a:spcBef>
                <a:buFontTx/>
                <a:buNone/>
              </a:pPr>
              <a:t>4</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1EED7ED1-3726-4BE2-B13B-EF866E8C96AB}"/>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3">
            <a:extLst>
              <a:ext uri="{FF2B5EF4-FFF2-40B4-BE49-F238E27FC236}">
                <a16:creationId xmlns:a16="http://schemas.microsoft.com/office/drawing/2014/main" id="{E99EA354-767C-F6BB-5B4D-32DDACC95954}"/>
              </a:ext>
            </a:extLst>
          </p:cNvPr>
          <p:cNvSpPr>
            <a:spLocks noGrp="1" noChangeArrowheads="1"/>
          </p:cNvSpPr>
          <p:nvPr>
            <p:ph idx="1"/>
          </p:nvPr>
        </p:nvSpPr>
        <p:spPr>
          <a:xfrm>
            <a:off x="107950" y="1268362"/>
            <a:ext cx="8940800" cy="5761038"/>
          </a:xfrm>
        </p:spPr>
        <p:txBody>
          <a:bodyPr/>
          <a:lstStyle/>
          <a:p>
            <a:pPr marL="285750" indent="-285750"/>
            <a:r>
              <a:rPr lang="zh-CN" altLang="en-US" sz="2400" dirty="0">
                <a:latin typeface="华文中宋" panose="02010600040101010101" pitchFamily="2" charset="-122"/>
                <a:ea typeface="华文中宋" panose="02010600040101010101" pitchFamily="2" charset="-122"/>
              </a:rPr>
              <a:t>基本概念</a:t>
            </a:r>
          </a:p>
          <a:p>
            <a:pPr marL="862013" lvl="1">
              <a:lnSpc>
                <a:spcPct val="200000"/>
              </a:lnSpc>
            </a:pPr>
            <a:r>
              <a:rPr lang="zh-CN" altLang="en-US" sz="2000" dirty="0">
                <a:solidFill>
                  <a:schemeClr val="tx2"/>
                </a:solidFill>
                <a:latin typeface="华文中宋" panose="02010600040101010101" pitchFamily="2" charset="-122"/>
                <a:ea typeface="华文中宋" panose="02010600040101010101" pitchFamily="2" charset="-122"/>
              </a:rPr>
              <a:t>进程与程序</a:t>
            </a:r>
          </a:p>
          <a:p>
            <a:pPr marL="1333500" lvl="2">
              <a:lnSpc>
                <a:spcPct val="200000"/>
              </a:lnSpc>
            </a:pPr>
            <a:r>
              <a:rPr lang="zh-CN" altLang="en-US" sz="1800" dirty="0">
                <a:latin typeface="华文中宋" panose="02010600040101010101" pitchFamily="2" charset="-122"/>
                <a:ea typeface="华文中宋" panose="02010600040101010101" pitchFamily="2" charset="-122"/>
              </a:rPr>
              <a:t>进程可以看作是程序的一次执行</a:t>
            </a:r>
          </a:p>
          <a:p>
            <a:pPr marL="1333500" lvl="2">
              <a:lnSpc>
                <a:spcPct val="200000"/>
              </a:lnSpc>
            </a:pPr>
            <a:r>
              <a:rPr lang="zh-CN" altLang="en-US" sz="1800" dirty="0">
                <a:latin typeface="华文中宋" panose="02010600040101010101" pitchFamily="2" charset="-122"/>
                <a:ea typeface="华文中宋" panose="02010600040101010101" pitchFamily="2" charset="-122"/>
              </a:rPr>
              <a:t>进程是动态执行的程序</a:t>
            </a:r>
          </a:p>
          <a:p>
            <a:pPr marL="1333500" lvl="2">
              <a:lnSpc>
                <a:spcPct val="200000"/>
              </a:lnSpc>
            </a:pPr>
            <a:r>
              <a:rPr lang="zh-CN" altLang="en-US" sz="1800" dirty="0">
                <a:latin typeface="华文中宋" panose="02010600040101010101" pitchFamily="2" charset="-122"/>
                <a:ea typeface="华文中宋" panose="02010600040101010101" pitchFamily="2" charset="-122"/>
              </a:rPr>
              <a:t>程序是静态的，是对用户作业而言的</a:t>
            </a:r>
          </a:p>
          <a:p>
            <a:pPr marL="1333500" lvl="2">
              <a:lnSpc>
                <a:spcPct val="200000"/>
              </a:lnSpc>
            </a:pPr>
            <a:r>
              <a:rPr lang="zh-CN" altLang="en-US" sz="1800" dirty="0">
                <a:latin typeface="华文中宋" panose="02010600040101010101" pitchFamily="2" charset="-122"/>
                <a:ea typeface="华文中宋" panose="02010600040101010101" pitchFamily="2" charset="-122"/>
              </a:rPr>
              <a:t>进程在系统中有生命周期（创建，执行/休眠/等待</a:t>
            </a:r>
            <a:r>
              <a:rPr lang="en-US" altLang="zh-CN" sz="1800" dirty="0">
                <a:latin typeface="华文中宋" panose="02010600040101010101" pitchFamily="2" charset="-122"/>
                <a:ea typeface="华文中宋" panose="02010600040101010101" pitchFamily="2" charset="-122"/>
              </a:rPr>
              <a:t>/</a:t>
            </a:r>
            <a:r>
              <a:rPr lang="zh-CN" altLang="en-US" sz="1800" dirty="0">
                <a:latin typeface="华文中宋" panose="02010600040101010101" pitchFamily="2" charset="-122"/>
                <a:ea typeface="华文中宋" panose="02010600040101010101" pitchFamily="2" charset="-122"/>
              </a:rPr>
              <a:t>阻塞，撤消</a:t>
            </a:r>
            <a:r>
              <a:rPr lang="en-US" altLang="zh-CN" sz="1800" dirty="0">
                <a:latin typeface="华文中宋" panose="02010600040101010101" pitchFamily="2" charset="-122"/>
                <a:ea typeface="华文中宋" panose="02010600040101010101" pitchFamily="2" charset="-122"/>
              </a:rPr>
              <a:t>）</a:t>
            </a:r>
          </a:p>
          <a:p>
            <a:pPr marL="1333500" lvl="2">
              <a:lnSpc>
                <a:spcPct val="200000"/>
              </a:lnSpc>
            </a:pPr>
            <a:r>
              <a:rPr lang="zh-CN" altLang="en-US" sz="1800" dirty="0">
                <a:latin typeface="华文中宋" panose="02010600040101010101" pitchFamily="2" charset="-122"/>
                <a:ea typeface="华文中宋" panose="02010600040101010101" pitchFamily="2" charset="-122"/>
              </a:rPr>
              <a:t>程序一经用户编写完成，就存在了</a:t>
            </a:r>
          </a:p>
          <a:p>
            <a:pPr marL="1333500" lvl="2">
              <a:lnSpc>
                <a:spcPct val="200000"/>
              </a:lnSpc>
            </a:pPr>
            <a:r>
              <a:rPr lang="zh-CN" altLang="en-US" sz="1800" dirty="0">
                <a:latin typeface="华文中宋" panose="02010600040101010101" pitchFamily="2" charset="-122"/>
                <a:ea typeface="华文中宋" panose="02010600040101010101" pitchFamily="2" charset="-122"/>
              </a:rPr>
              <a:t>进程只有当程序投入运行时，才由</a:t>
            </a:r>
            <a:r>
              <a:rPr lang="en-US" altLang="zh-CN" sz="1800" dirty="0">
                <a:latin typeface="华文中宋" panose="02010600040101010101" pitchFamily="2" charset="-122"/>
                <a:ea typeface="华文中宋" panose="02010600040101010101" pitchFamily="2" charset="-122"/>
              </a:rPr>
              <a:t>OS</a:t>
            </a:r>
            <a:r>
              <a:rPr lang="zh-CN" altLang="en-US" sz="1800" dirty="0">
                <a:latin typeface="华文中宋" panose="02010600040101010101" pitchFamily="2" charset="-122"/>
                <a:ea typeface="华文中宋" panose="02010600040101010101" pitchFamily="2" charset="-122"/>
              </a:rPr>
              <a:t>为其创建</a:t>
            </a:r>
          </a:p>
        </p:txBody>
      </p:sp>
      <p:sp>
        <p:nvSpPr>
          <p:cNvPr id="24578" name="灯片编号占位符 5">
            <a:extLst>
              <a:ext uri="{FF2B5EF4-FFF2-40B4-BE49-F238E27FC236}">
                <a16:creationId xmlns:a16="http://schemas.microsoft.com/office/drawing/2014/main" id="{1F29284A-3C46-6C3D-A78D-8F8D7962913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71B8CB5-84E6-44CB-89E7-53FE3E52D73B}" type="slidenum">
              <a:rPr lang="zh-CN" altLang="en-US" sz="1400" b="0">
                <a:latin typeface="Arial" panose="020B0604020202020204" pitchFamily="34" charset="0"/>
              </a:rPr>
              <a:pPr>
                <a:spcBef>
                  <a:spcPct val="0"/>
                </a:spcBef>
                <a:buFontTx/>
                <a:buNone/>
              </a:pPr>
              <a:t>5</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C8AF3152-1214-4E29-816B-072AF819C71D}"/>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3">
            <a:extLst>
              <a:ext uri="{FF2B5EF4-FFF2-40B4-BE49-F238E27FC236}">
                <a16:creationId xmlns:a16="http://schemas.microsoft.com/office/drawing/2014/main" id="{09829313-CA61-106A-7FDC-DEB5A5717845}"/>
              </a:ext>
            </a:extLst>
          </p:cNvPr>
          <p:cNvSpPr>
            <a:spLocks noGrp="1" noChangeArrowheads="1"/>
          </p:cNvSpPr>
          <p:nvPr>
            <p:ph idx="1"/>
          </p:nvPr>
        </p:nvSpPr>
        <p:spPr>
          <a:xfrm>
            <a:off x="152400" y="1340817"/>
            <a:ext cx="8940800" cy="5616575"/>
          </a:xfrm>
        </p:spPr>
        <p:txBody>
          <a:bodyPr/>
          <a:lstStyle/>
          <a:p>
            <a:pPr marL="285750" indent="-285750"/>
            <a:r>
              <a:rPr lang="zh-CN" altLang="en-US" sz="2800" dirty="0">
                <a:latin typeface="华文中宋" panose="02010600040101010101" pitchFamily="2" charset="-122"/>
                <a:ea typeface="华文中宋" panose="02010600040101010101" pitchFamily="2" charset="-122"/>
              </a:rPr>
              <a:t>基本概念</a:t>
            </a:r>
          </a:p>
          <a:p>
            <a:pPr marL="862013" lvl="1">
              <a:lnSpc>
                <a:spcPct val="150000"/>
              </a:lnSpc>
            </a:pPr>
            <a:r>
              <a:rPr lang="zh-CN" altLang="en-US" sz="2400" dirty="0">
                <a:solidFill>
                  <a:schemeClr val="tx2"/>
                </a:solidFill>
                <a:latin typeface="华文中宋" panose="02010600040101010101" pitchFamily="2" charset="-122"/>
                <a:ea typeface="华文中宋" panose="02010600040101010101" pitchFamily="2" charset="-122"/>
              </a:rPr>
              <a:t>指令</a:t>
            </a:r>
          </a:p>
          <a:p>
            <a:pPr marL="1333500" lvl="2">
              <a:lnSpc>
                <a:spcPct val="150000"/>
              </a:lnSpc>
            </a:pPr>
            <a:r>
              <a:rPr lang="zh-CN" altLang="en-US" sz="2000" dirty="0">
                <a:latin typeface="华文中宋" panose="02010600040101010101" pitchFamily="2" charset="-122"/>
                <a:ea typeface="华文中宋" panose="02010600040101010101" pitchFamily="2" charset="-122"/>
              </a:rPr>
              <a:t>每个处理机都有自己的指令系统（指令集）</a:t>
            </a:r>
            <a:endParaRPr lang="en-US" altLang="zh-CN" sz="2000" dirty="0">
              <a:latin typeface="华文中宋" panose="02010600040101010101" pitchFamily="2" charset="-122"/>
              <a:ea typeface="华文中宋" panose="02010600040101010101" pitchFamily="2" charset="-122"/>
            </a:endParaRPr>
          </a:p>
          <a:p>
            <a:pPr marL="1333500" lvl="2">
              <a:lnSpc>
                <a:spcPct val="150000"/>
              </a:lnSpc>
            </a:pPr>
            <a:r>
              <a:rPr lang="zh-CN" altLang="en-US" sz="2000" dirty="0">
                <a:solidFill>
                  <a:schemeClr val="tx2"/>
                </a:solidFill>
                <a:latin typeface="华文中宋" panose="02010600040101010101" pitchFamily="2" charset="-122"/>
                <a:ea typeface="华文中宋" panose="02010600040101010101" pitchFamily="2" charset="-122"/>
              </a:rPr>
              <a:t>特权指令</a:t>
            </a:r>
            <a:r>
              <a:rPr lang="zh-CN" altLang="en-US" sz="2000" dirty="0">
                <a:latin typeface="华文中宋" panose="02010600040101010101" pitchFamily="2" charset="-122"/>
                <a:ea typeface="华文中宋" panose="02010600040101010101" pitchFamily="2" charset="-122"/>
              </a:rPr>
              <a:t>：只能由 </a:t>
            </a:r>
            <a:r>
              <a:rPr lang="en-US" altLang="zh-CN" sz="2000" dirty="0">
                <a:latin typeface="华文中宋" panose="02010600040101010101" pitchFamily="2" charset="-122"/>
                <a:ea typeface="华文中宋" panose="02010600040101010101" pitchFamily="2" charset="-122"/>
              </a:rPr>
              <a:t>OS </a:t>
            </a:r>
            <a:r>
              <a:rPr lang="zh-CN" altLang="en-US" sz="2000" dirty="0">
                <a:latin typeface="华文中宋" panose="02010600040101010101" pitchFamily="2" charset="-122"/>
                <a:ea typeface="华文中宋" panose="02010600040101010101" pitchFamily="2" charset="-122"/>
              </a:rPr>
              <a:t>调用</a:t>
            </a:r>
          </a:p>
          <a:p>
            <a:pPr marL="1333500" lvl="2">
              <a:lnSpc>
                <a:spcPct val="150000"/>
              </a:lnSpc>
            </a:pPr>
            <a:r>
              <a:rPr lang="zh-CN" altLang="en-US" sz="2000" dirty="0">
                <a:solidFill>
                  <a:schemeClr val="tx2"/>
                </a:solidFill>
                <a:latin typeface="华文中宋" panose="02010600040101010101" pitchFamily="2" charset="-122"/>
                <a:ea typeface="华文中宋" panose="02010600040101010101" pitchFamily="2" charset="-122"/>
              </a:rPr>
              <a:t>非特权指令</a:t>
            </a:r>
            <a:r>
              <a:rPr lang="zh-CN" altLang="en-US" sz="2000" dirty="0">
                <a:latin typeface="华文中宋" panose="02010600040101010101" pitchFamily="2" charset="-122"/>
                <a:ea typeface="华文中宋" panose="02010600040101010101" pitchFamily="2" charset="-122"/>
              </a:rPr>
              <a:t>：可以供一般用户调用</a:t>
            </a:r>
          </a:p>
          <a:p>
            <a:pPr marL="862013" lvl="1">
              <a:lnSpc>
                <a:spcPct val="150000"/>
              </a:lnSpc>
            </a:pPr>
            <a:r>
              <a:rPr lang="zh-CN" altLang="en-US" sz="2400" dirty="0">
                <a:solidFill>
                  <a:schemeClr val="tx2"/>
                </a:solidFill>
                <a:latin typeface="华文中宋" panose="02010600040101010101" pitchFamily="2" charset="-122"/>
                <a:ea typeface="华文中宋" panose="02010600040101010101" pitchFamily="2" charset="-122"/>
              </a:rPr>
              <a:t>处理器状态</a:t>
            </a:r>
          </a:p>
          <a:p>
            <a:pPr marL="1333500" lvl="2">
              <a:lnSpc>
                <a:spcPct val="150000"/>
              </a:lnSpc>
            </a:pPr>
            <a:r>
              <a:rPr lang="zh-CN" altLang="en-US" sz="2000" dirty="0">
                <a:latin typeface="华文中宋" panose="02010600040101010101" pitchFamily="2" charset="-122"/>
                <a:ea typeface="华文中宋" panose="02010600040101010101" pitchFamily="2" charset="-122"/>
              </a:rPr>
              <a:t>管态（主态，执行状态）：</a:t>
            </a:r>
            <a:r>
              <a:rPr lang="en-US" altLang="zh-CN" sz="2000" dirty="0">
                <a:latin typeface="华文中宋" panose="02010600040101010101" pitchFamily="2" charset="-122"/>
                <a:ea typeface="华文中宋" panose="02010600040101010101" pitchFamily="2" charset="-122"/>
              </a:rPr>
              <a:t>CPU</a:t>
            </a:r>
            <a:r>
              <a:rPr lang="zh-CN" altLang="en-US" sz="2000" dirty="0">
                <a:latin typeface="华文中宋" panose="02010600040101010101" pitchFamily="2" charset="-122"/>
                <a:ea typeface="华文中宋" panose="02010600040101010101" pitchFamily="2" charset="-122"/>
              </a:rPr>
              <a:t>执行特权指令的时候</a:t>
            </a:r>
          </a:p>
          <a:p>
            <a:pPr marL="1333500" lvl="2">
              <a:lnSpc>
                <a:spcPct val="150000"/>
              </a:lnSpc>
            </a:pPr>
            <a:r>
              <a:rPr lang="zh-CN" altLang="en-US" sz="2000" dirty="0">
                <a:latin typeface="华文中宋" panose="02010600040101010101" pitchFamily="2" charset="-122"/>
                <a:ea typeface="华文中宋" panose="02010600040101010101" pitchFamily="2" charset="-122"/>
              </a:rPr>
              <a:t>目态（算态，题目状态）：</a:t>
            </a:r>
            <a:r>
              <a:rPr lang="en-US" altLang="zh-CN" sz="2000" dirty="0">
                <a:latin typeface="华文中宋" panose="02010600040101010101" pitchFamily="2" charset="-122"/>
                <a:ea typeface="华文中宋" panose="02010600040101010101" pitchFamily="2" charset="-122"/>
              </a:rPr>
              <a:t>CPU</a:t>
            </a:r>
            <a:r>
              <a:rPr lang="zh-CN" altLang="en-US" sz="2000" dirty="0">
                <a:latin typeface="华文中宋" panose="02010600040101010101" pitchFamily="2" charset="-122"/>
                <a:ea typeface="华文中宋" panose="02010600040101010101" pitchFamily="2" charset="-122"/>
              </a:rPr>
              <a:t>执行用户程序指令的时候</a:t>
            </a:r>
          </a:p>
        </p:txBody>
      </p:sp>
      <p:sp>
        <p:nvSpPr>
          <p:cNvPr id="26626" name="灯片编号占位符 5">
            <a:extLst>
              <a:ext uri="{FF2B5EF4-FFF2-40B4-BE49-F238E27FC236}">
                <a16:creationId xmlns:a16="http://schemas.microsoft.com/office/drawing/2014/main" id="{EEF9F8EC-D23B-00DB-9D5F-1CC1A71818B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40E58945-432E-495C-9C1C-4A5ECE4D0A03}" type="slidenum">
              <a:rPr lang="zh-CN" altLang="en-US" sz="1400" b="0">
                <a:latin typeface="Arial" panose="020B0604020202020204" pitchFamily="34" charset="0"/>
              </a:rPr>
              <a:pPr>
                <a:spcBef>
                  <a:spcPct val="0"/>
                </a:spcBef>
                <a:buFontTx/>
                <a:buNone/>
              </a:pPr>
              <a:t>6</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BA08427B-4659-4EDC-A52A-9923DAAE9B13}"/>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a:extLst>
              <a:ext uri="{FF2B5EF4-FFF2-40B4-BE49-F238E27FC236}">
                <a16:creationId xmlns:a16="http://schemas.microsoft.com/office/drawing/2014/main" id="{8A12C7CD-1AC8-A34D-4DC7-688199A1DEF3}"/>
              </a:ext>
            </a:extLst>
          </p:cNvPr>
          <p:cNvSpPr>
            <a:spLocks noGrp="1" noChangeArrowheads="1"/>
          </p:cNvSpPr>
          <p:nvPr>
            <p:ph idx="1"/>
          </p:nvPr>
        </p:nvSpPr>
        <p:spPr>
          <a:xfrm>
            <a:off x="152400" y="981075"/>
            <a:ext cx="8940800" cy="5616575"/>
          </a:xfrm>
        </p:spPr>
        <p:txBody>
          <a:bodyPr/>
          <a:lstStyle/>
          <a:p>
            <a:pPr marL="285750" indent="-285750"/>
            <a:r>
              <a:rPr lang="zh-CN" altLang="en-US" sz="2800" dirty="0">
                <a:latin typeface="华文中宋" panose="02010600040101010101" pitchFamily="2" charset="-122"/>
                <a:ea typeface="华文中宋" panose="02010600040101010101" pitchFamily="2" charset="-122"/>
              </a:rPr>
              <a:t>基本概念</a:t>
            </a:r>
          </a:p>
          <a:p>
            <a:pPr marL="862013" lvl="1">
              <a:lnSpc>
                <a:spcPct val="150000"/>
              </a:lnSpc>
            </a:pPr>
            <a:r>
              <a:rPr lang="en-US" altLang="zh-CN" sz="2400" dirty="0">
                <a:solidFill>
                  <a:schemeClr val="tx2"/>
                </a:solidFill>
                <a:latin typeface="华文中宋" panose="02010600040101010101" pitchFamily="2" charset="-122"/>
                <a:ea typeface="华文中宋" panose="02010600040101010101" pitchFamily="2" charset="-122"/>
              </a:rPr>
              <a:t>CPU</a:t>
            </a:r>
            <a:r>
              <a:rPr lang="zh-CN" altLang="en-US" sz="2400" dirty="0">
                <a:solidFill>
                  <a:schemeClr val="tx2"/>
                </a:solidFill>
                <a:latin typeface="华文中宋" panose="02010600040101010101" pitchFamily="2" charset="-122"/>
                <a:ea typeface="华文中宋" panose="02010600040101010101" pitchFamily="2" charset="-122"/>
              </a:rPr>
              <a:t>管理</a:t>
            </a:r>
          </a:p>
          <a:p>
            <a:pPr marL="1333500" lvl="2">
              <a:lnSpc>
                <a:spcPct val="150000"/>
              </a:lnSpc>
            </a:pPr>
            <a:r>
              <a:rPr lang="zh-CN" altLang="en-US" sz="2000" dirty="0">
                <a:latin typeface="华文中宋" panose="02010600040101010101" pitchFamily="2" charset="-122"/>
                <a:ea typeface="华文中宋" panose="02010600040101010101" pitchFamily="2" charset="-122"/>
              </a:rPr>
              <a:t>作业调度：高级调度，宏观调度</a:t>
            </a:r>
          </a:p>
          <a:p>
            <a:pPr marL="1797050" lvl="3" indent="-269875">
              <a:lnSpc>
                <a:spcPct val="150000"/>
              </a:lnSpc>
            </a:pPr>
            <a:r>
              <a:rPr lang="zh-CN" altLang="en-US" sz="1800" dirty="0">
                <a:latin typeface="华文中宋" panose="02010600040101010101" pitchFamily="2" charset="-122"/>
                <a:ea typeface="华文中宋" panose="02010600040101010101" pitchFamily="2" charset="-122"/>
              </a:rPr>
              <a:t>管理用户的作业程序。从缓冲存储器的作业队列中选取作业进入内存，为之创建进程，分配系统资源，运行结束后收回资源等。</a:t>
            </a:r>
            <a:endParaRPr lang="en-US" altLang="zh-CN" sz="1800" dirty="0">
              <a:latin typeface="华文中宋" panose="02010600040101010101" pitchFamily="2" charset="-122"/>
              <a:ea typeface="华文中宋" panose="02010600040101010101" pitchFamily="2" charset="-122"/>
            </a:endParaRPr>
          </a:p>
          <a:p>
            <a:pPr marL="1333500" lvl="2">
              <a:lnSpc>
                <a:spcPct val="150000"/>
              </a:lnSpc>
            </a:pPr>
            <a:r>
              <a:rPr lang="zh-CN" altLang="en-US" sz="2000" dirty="0">
                <a:solidFill>
                  <a:schemeClr val="tx2"/>
                </a:solidFill>
                <a:latin typeface="华文中宋" panose="02010600040101010101" pitchFamily="2" charset="-122"/>
                <a:ea typeface="华文中宋" panose="02010600040101010101" pitchFamily="2" charset="-122"/>
              </a:rPr>
              <a:t>进程调度</a:t>
            </a:r>
            <a:r>
              <a:rPr lang="zh-CN" altLang="en-US" sz="2000" dirty="0">
                <a:latin typeface="华文中宋" panose="02010600040101010101" pitchFamily="2" charset="-122"/>
                <a:ea typeface="华文中宋" panose="02010600040101010101" pitchFamily="2" charset="-122"/>
              </a:rPr>
              <a:t>：低级调度，微观调度</a:t>
            </a:r>
          </a:p>
          <a:p>
            <a:pPr marL="1797050" lvl="3" indent="-269875">
              <a:lnSpc>
                <a:spcPct val="150000"/>
              </a:lnSpc>
            </a:pPr>
            <a:r>
              <a:rPr lang="zh-CN" altLang="en-US" sz="1800" dirty="0">
                <a:latin typeface="华文中宋" panose="02010600040101010101" pitchFamily="2" charset="-122"/>
                <a:ea typeface="华文中宋" panose="02010600040101010101" pitchFamily="2" charset="-122"/>
              </a:rPr>
              <a:t>管理系统中的进程。按照某种规则选取进程并为其分配</a:t>
            </a:r>
            <a:r>
              <a:rPr lang="en-US" altLang="zh-CN" sz="1800" dirty="0">
                <a:latin typeface="华文中宋" panose="02010600040101010101" pitchFamily="2" charset="-122"/>
                <a:ea typeface="华文中宋" panose="02010600040101010101" pitchFamily="2" charset="-122"/>
              </a:rPr>
              <a:t>CPU</a:t>
            </a:r>
            <a:r>
              <a:rPr lang="zh-CN" altLang="en-US" sz="1800" dirty="0">
                <a:latin typeface="华文中宋" panose="02010600040101010101" pitchFamily="2" charset="-122"/>
                <a:ea typeface="华文中宋" panose="02010600040101010101" pitchFamily="2" charset="-122"/>
              </a:rPr>
              <a:t>，使</a:t>
            </a:r>
            <a:r>
              <a:rPr lang="en-US" altLang="zh-CN" sz="1800" dirty="0">
                <a:latin typeface="华文中宋" panose="02010600040101010101" pitchFamily="2" charset="-122"/>
                <a:ea typeface="华文中宋" panose="02010600040101010101" pitchFamily="2" charset="-122"/>
              </a:rPr>
              <a:t>CPU</a:t>
            </a:r>
            <a:r>
              <a:rPr lang="zh-CN" altLang="en-US" sz="1800" dirty="0">
                <a:latin typeface="华文中宋" panose="02010600040101010101" pitchFamily="2" charset="-122"/>
                <a:ea typeface="华文中宋" panose="02010600040101010101" pitchFamily="2" charset="-122"/>
              </a:rPr>
              <a:t>协调地为多个进程服务，完成进程间的状态转换</a:t>
            </a:r>
          </a:p>
        </p:txBody>
      </p:sp>
      <p:sp>
        <p:nvSpPr>
          <p:cNvPr id="28674" name="灯片编号占位符 5">
            <a:extLst>
              <a:ext uri="{FF2B5EF4-FFF2-40B4-BE49-F238E27FC236}">
                <a16:creationId xmlns:a16="http://schemas.microsoft.com/office/drawing/2014/main" id="{39B7DA6D-7D87-DAB0-D3C3-664EBA8953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1548EB35-E908-4C21-A1AB-23A12DED1311}" type="slidenum">
              <a:rPr lang="zh-CN" altLang="en-US" sz="1400" b="0">
                <a:latin typeface="Arial" panose="020B0604020202020204" pitchFamily="34" charset="0"/>
              </a:rPr>
              <a:pPr>
                <a:spcBef>
                  <a:spcPct val="0"/>
                </a:spcBef>
                <a:buFontTx/>
                <a:buNone/>
              </a:pPr>
              <a:t>7</a:t>
            </a:fld>
            <a:endParaRPr lang="en-US" altLang="zh-CN" sz="1400" b="0">
              <a:latin typeface="Times New Roman" panose="02020603050405020304" pitchFamily="18" charset="0"/>
            </a:endParaRPr>
          </a:p>
        </p:txBody>
      </p:sp>
      <p:sp>
        <p:nvSpPr>
          <p:cNvPr id="125957" name="AutoShape 5">
            <a:extLst>
              <a:ext uri="{FF2B5EF4-FFF2-40B4-BE49-F238E27FC236}">
                <a16:creationId xmlns:a16="http://schemas.microsoft.com/office/drawing/2014/main" id="{BDE97C6C-1696-2F9E-A57A-1467326E02CB}"/>
              </a:ext>
            </a:extLst>
          </p:cNvPr>
          <p:cNvSpPr>
            <a:spLocks noChangeArrowheads="1"/>
          </p:cNvSpPr>
          <p:nvPr/>
        </p:nvSpPr>
        <p:spPr bwMode="auto">
          <a:xfrm>
            <a:off x="971550" y="3644900"/>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125958" name="AutoShape 6">
            <a:hlinkHover r:id="" action="ppaction://noaction" highlightClick="1"/>
            <a:extLst>
              <a:ext uri="{FF2B5EF4-FFF2-40B4-BE49-F238E27FC236}">
                <a16:creationId xmlns:a16="http://schemas.microsoft.com/office/drawing/2014/main" id="{996741A2-D729-2649-EC83-7333E52EB72B}"/>
              </a:ext>
            </a:extLst>
          </p:cNvPr>
          <p:cNvSpPr>
            <a:spLocks noChangeArrowheads="1"/>
          </p:cNvSpPr>
          <p:nvPr/>
        </p:nvSpPr>
        <p:spPr bwMode="auto">
          <a:xfrm>
            <a:off x="736600" y="5127307"/>
            <a:ext cx="7772400" cy="1499235"/>
          </a:xfrm>
          <a:prstGeom prst="cloudCallout">
            <a:avLst>
              <a:gd name="adj1" fmla="val -31968"/>
              <a:gd name="adj2" fmla="val -120759"/>
            </a:avLst>
          </a:prstGeom>
          <a:solidFill>
            <a:srgbClr val="8FFFFF"/>
          </a:solidFill>
          <a:ln w="9525">
            <a:solidFill>
              <a:schemeClr val="tx1"/>
            </a:solidFill>
            <a:round/>
            <a:headEnd/>
            <a:tailEnd/>
          </a:ln>
        </p:spPr>
        <p:txBody>
          <a:bodyPr wrap="square" lIns="0" tIns="0" rIns="0" b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600" dirty="0">
                <a:solidFill>
                  <a:schemeClr val="tx1"/>
                </a:solidFill>
                <a:latin typeface="华文中宋" panose="02010600040101010101" pitchFamily="2" charset="-122"/>
                <a:ea typeface="华文中宋" panose="02010600040101010101" pitchFamily="2" charset="-122"/>
              </a:rPr>
              <a:t>在</a:t>
            </a:r>
            <a:r>
              <a:rPr lang="en-US" altLang="zh-CN" sz="1600" dirty="0">
                <a:solidFill>
                  <a:schemeClr val="tx1"/>
                </a:solidFill>
                <a:latin typeface="华文中宋" panose="02010600040101010101" pitchFamily="2" charset="-122"/>
                <a:ea typeface="华文中宋" panose="02010600040101010101" pitchFamily="2" charset="-122"/>
              </a:rPr>
              <a:t>Mach/Windows NT</a:t>
            </a:r>
            <a:r>
              <a:rPr lang="zh-CN" altLang="en-US" sz="1600" dirty="0">
                <a:solidFill>
                  <a:schemeClr val="tx1"/>
                </a:solidFill>
                <a:latin typeface="华文中宋" panose="02010600040101010101" pitchFamily="2" charset="-122"/>
                <a:ea typeface="华文中宋" panose="02010600040101010101" pitchFamily="2" charset="-122"/>
              </a:rPr>
              <a:t>等采用微内核结构的操作系统中，进程的功能发生了变化：它只是资源分配的单位，而不再是调度运行的单位。在微内核系统中，真正调度运行的基本单位是线程，而不是进程。</a:t>
            </a:r>
          </a:p>
        </p:txBody>
      </p:sp>
      <p:sp>
        <p:nvSpPr>
          <p:cNvPr id="7" name="Rectangle 2">
            <a:extLst>
              <a:ext uri="{FF2B5EF4-FFF2-40B4-BE49-F238E27FC236}">
                <a16:creationId xmlns:a16="http://schemas.microsoft.com/office/drawing/2014/main" id="{4D145248-7CDB-41CA-8645-3B165C60533A}"/>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5957"/>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125958"/>
                                        </p:tgtEl>
                                        <p:attrNameLst>
                                          <p:attrName>style.visibility</p:attrName>
                                        </p:attrNameLst>
                                      </p:cBhvr>
                                      <p:to>
                                        <p:strVal val="visible"/>
                                      </p:to>
                                    </p:set>
                                    <p:anim calcmode="lin" valueType="num">
                                      <p:cBhvr>
                                        <p:cTn id="7" dur="500" fill="hold"/>
                                        <p:tgtEl>
                                          <p:spTgt spid="125958"/>
                                        </p:tgtEl>
                                        <p:attrNameLst>
                                          <p:attrName>ppt_w</p:attrName>
                                        </p:attrNameLst>
                                      </p:cBhvr>
                                      <p:tavLst>
                                        <p:tav tm="0">
                                          <p:val>
                                            <p:fltVal val="0"/>
                                          </p:val>
                                        </p:tav>
                                        <p:tav tm="100000">
                                          <p:val>
                                            <p:strVal val="#ppt_w"/>
                                          </p:val>
                                        </p:tav>
                                      </p:tavLst>
                                    </p:anim>
                                    <p:anim calcmode="lin" valueType="num">
                                      <p:cBhvr>
                                        <p:cTn id="8" dur="500" fill="hold"/>
                                        <p:tgtEl>
                                          <p:spTgt spid="125958"/>
                                        </p:tgtEl>
                                        <p:attrNameLst>
                                          <p:attrName>ppt_h</p:attrName>
                                        </p:attrNameLst>
                                      </p:cBhvr>
                                      <p:tavLst>
                                        <p:tav tm="0">
                                          <p:val>
                                            <p:fltVal val="0"/>
                                          </p:val>
                                        </p:tav>
                                        <p:tav tm="100000">
                                          <p:val>
                                            <p:strVal val="#ppt_h"/>
                                          </p:val>
                                        </p:tav>
                                      </p:tavLst>
                                    </p:anim>
                                    <p:animEffect transition="in" filter="fade">
                                      <p:cBhvr>
                                        <p:cTn id="9" dur="500"/>
                                        <p:tgtEl>
                                          <p:spTgt spid="125958"/>
                                        </p:tgtEl>
                                      </p:cBhvr>
                                    </p:animEffect>
                                  </p:childTnLst>
                                  <p:subTnLst>
                                    <p:set>
                                      <p:cBhvr override="childStyle">
                                        <p:cTn dur="1" fill="hold" display="0" masterRel="nextClick" afterEffect="1"/>
                                        <p:tgtEl>
                                          <p:spTgt spid="125958"/>
                                        </p:tgtEl>
                                        <p:attrNameLst>
                                          <p:attrName>style.visibility</p:attrName>
                                        </p:attrNameLst>
                                      </p:cBhvr>
                                      <p:to>
                                        <p:strVal val="hidden"/>
                                      </p:to>
                                    </p:set>
                                  </p:subTnLst>
                                </p:cTn>
                              </p:par>
                            </p:childTnLst>
                          </p:cTn>
                        </p:par>
                      </p:childTnLst>
                    </p:cTn>
                  </p:par>
                </p:childTnLst>
              </p:cTn>
              <p:nextCondLst>
                <p:cond evt="onClick" delay="0">
                  <p:tgtEl>
                    <p:spTgt spid="125957"/>
                  </p:tgtEl>
                </p:cond>
              </p:nextCondLst>
            </p:seq>
          </p:childTnLst>
        </p:cTn>
      </p:par>
    </p:tnLst>
    <p:bldLst>
      <p:bldP spid="125958"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68B50A3C-FDB1-E18E-60C0-ED5798E8B1DB}"/>
              </a:ext>
            </a:extLst>
          </p:cNvPr>
          <p:cNvSpPr>
            <a:spLocks noGrp="1" noChangeArrowheads="1"/>
          </p:cNvSpPr>
          <p:nvPr>
            <p:ph idx="1"/>
          </p:nvPr>
        </p:nvSpPr>
        <p:spPr>
          <a:xfrm>
            <a:off x="180975" y="1216298"/>
            <a:ext cx="8712200" cy="5453062"/>
          </a:xfrm>
        </p:spPr>
        <p:txBody>
          <a:bodyPr/>
          <a:lstStyle/>
          <a:p>
            <a:pPr marL="285750" indent="-285750">
              <a:lnSpc>
                <a:spcPct val="90000"/>
              </a:lnSpc>
              <a:spcBef>
                <a:spcPct val="30000"/>
              </a:spcBef>
            </a:pPr>
            <a:r>
              <a:rPr lang="zh-CN" altLang="en-US" dirty="0">
                <a:latin typeface="华文中宋" panose="02010600040101010101" pitchFamily="2" charset="-122"/>
                <a:ea typeface="华文中宋" panose="02010600040101010101" pitchFamily="2" charset="-122"/>
              </a:rPr>
              <a:t>基本概念</a:t>
            </a:r>
          </a:p>
          <a:p>
            <a:pPr marL="862013" lvl="1">
              <a:lnSpc>
                <a:spcPct val="90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线程（</a:t>
            </a:r>
            <a:r>
              <a:rPr lang="en-US" altLang="zh-CN" dirty="0">
                <a:solidFill>
                  <a:schemeClr val="tx2"/>
                </a:solidFill>
                <a:latin typeface="华文中宋" panose="02010600040101010101" pitchFamily="2" charset="-122"/>
                <a:ea typeface="华文中宋" panose="02010600040101010101" pitchFamily="2" charset="-122"/>
              </a:rPr>
              <a:t>Thread ）：</a:t>
            </a:r>
            <a:endParaRPr lang="zh-CN" altLang="en-US" dirty="0">
              <a:latin typeface="华文中宋" panose="02010600040101010101" pitchFamily="2" charset="-122"/>
              <a:ea typeface="华文中宋" panose="02010600040101010101" pitchFamily="2" charset="-122"/>
            </a:endParaRPr>
          </a:p>
          <a:p>
            <a:pPr marL="1333500" lvl="2">
              <a:lnSpc>
                <a:spcPct val="90000"/>
              </a:lnSpc>
              <a:spcBef>
                <a:spcPct val="30000"/>
              </a:spcBef>
            </a:pPr>
            <a:r>
              <a:rPr lang="zh-CN" altLang="en-US" dirty="0">
                <a:latin typeface="华文中宋" panose="02010600040101010101" pitchFamily="2" charset="-122"/>
                <a:ea typeface="华文中宋" panose="02010600040101010101" pitchFamily="2" charset="-122"/>
              </a:rPr>
              <a:t>线程是程序执行的最小单位。可以看作是在进程内部执行的指定序列。</a:t>
            </a:r>
          </a:p>
          <a:p>
            <a:pPr marL="862013" lvl="1">
              <a:lnSpc>
                <a:spcPct val="90000"/>
              </a:lnSpc>
              <a:spcBef>
                <a:spcPct val="30000"/>
              </a:spcBef>
            </a:pPr>
            <a:r>
              <a:rPr lang="zh-CN" altLang="en-US" dirty="0">
                <a:solidFill>
                  <a:schemeClr val="tx2"/>
                </a:solidFill>
                <a:latin typeface="华文中宋" panose="02010600040101010101" pitchFamily="2" charset="-122"/>
                <a:ea typeface="华文中宋" panose="02010600040101010101" pitchFamily="2" charset="-122"/>
              </a:rPr>
              <a:t>引入线程的好处</a:t>
            </a:r>
          </a:p>
          <a:p>
            <a:pPr marL="1333500" lvl="2">
              <a:lnSpc>
                <a:spcPct val="90000"/>
              </a:lnSpc>
              <a:spcBef>
                <a:spcPct val="30000"/>
              </a:spcBef>
            </a:pPr>
            <a:r>
              <a:rPr lang="zh-CN" altLang="en-US" dirty="0">
                <a:latin typeface="华文中宋" panose="02010600040101010101" pitchFamily="2" charset="-122"/>
                <a:ea typeface="华文中宋" panose="02010600040101010101" pitchFamily="2" charset="-122"/>
              </a:rPr>
              <a:t>易于调度。</a:t>
            </a:r>
          </a:p>
          <a:p>
            <a:pPr marL="1333500" lvl="2">
              <a:lnSpc>
                <a:spcPct val="90000"/>
              </a:lnSpc>
              <a:spcBef>
                <a:spcPct val="30000"/>
              </a:spcBef>
            </a:pPr>
            <a:r>
              <a:rPr lang="zh-CN" altLang="en-US" dirty="0">
                <a:latin typeface="华文中宋" panose="02010600040101010101" pitchFamily="2" charset="-122"/>
                <a:ea typeface="华文中宋" panose="02010600040101010101" pitchFamily="2" charset="-122"/>
              </a:rPr>
              <a:t>提高并发性。进程可创建多个线程来执行同一程序的不同部分。</a:t>
            </a:r>
          </a:p>
          <a:p>
            <a:pPr marL="1333500" lvl="2">
              <a:lnSpc>
                <a:spcPct val="90000"/>
              </a:lnSpc>
              <a:spcBef>
                <a:spcPct val="30000"/>
              </a:spcBef>
            </a:pPr>
            <a:r>
              <a:rPr lang="zh-CN" altLang="en-US" dirty="0">
                <a:latin typeface="华文中宋" panose="02010600040101010101" pitchFamily="2" charset="-122"/>
                <a:ea typeface="华文中宋" panose="02010600040101010101" pitchFamily="2" charset="-122"/>
              </a:rPr>
              <a:t>开销少。创建线程比创建进程要快，所需开销很少。</a:t>
            </a:r>
          </a:p>
          <a:p>
            <a:pPr marL="1333500" lvl="2">
              <a:lnSpc>
                <a:spcPct val="90000"/>
              </a:lnSpc>
              <a:spcBef>
                <a:spcPct val="30000"/>
              </a:spcBef>
            </a:pPr>
            <a:r>
              <a:rPr lang="zh-CN" altLang="en-US" dirty="0">
                <a:latin typeface="华文中宋" panose="02010600040101010101" pitchFamily="2" charset="-122"/>
                <a:ea typeface="华文中宋" panose="02010600040101010101" pitchFamily="2" charset="-122"/>
              </a:rPr>
              <a:t>利于充分发挥多处理器的功能。通过创建多线程进程（即一个进程可具有两个或更多个线程），每个线程在一个处理器上运行，从而实现应用程序的并发性，使每个处理器都得到充分运行</a:t>
            </a:r>
          </a:p>
        </p:txBody>
      </p:sp>
      <p:sp>
        <p:nvSpPr>
          <p:cNvPr id="30722" name="灯片编号占位符 5">
            <a:extLst>
              <a:ext uri="{FF2B5EF4-FFF2-40B4-BE49-F238E27FC236}">
                <a16:creationId xmlns:a16="http://schemas.microsoft.com/office/drawing/2014/main" id="{0960FB65-1285-9513-8130-5F167C1824C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AD61D11D-D266-45C3-9D72-90D1E20512E8}" type="slidenum">
              <a:rPr lang="zh-CN" altLang="en-US" sz="1400" b="0">
                <a:latin typeface="Arial" panose="020B0604020202020204" pitchFamily="34" charset="0"/>
              </a:rPr>
              <a:pPr>
                <a:spcBef>
                  <a:spcPct val="0"/>
                </a:spcBef>
                <a:buFontTx/>
                <a:buNone/>
              </a:pPr>
              <a:t>8</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C749E107-3399-4BC5-9BA2-4CE79C1201E7}"/>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EDE64328-C7D8-D404-DE72-FFC670212B4B}"/>
              </a:ext>
            </a:extLst>
          </p:cNvPr>
          <p:cNvSpPr txBox="1">
            <a:spLocks noGrp="1" noChangeArrowheads="1"/>
          </p:cNvSpPr>
          <p:nvPr/>
        </p:nvSpPr>
        <p:spPr bwMode="auto">
          <a:xfrm>
            <a:off x="7131050" y="6524625"/>
            <a:ext cx="1905000" cy="21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0"/>
              </a:spcBef>
              <a:buFontTx/>
              <a:buNone/>
            </a:pPr>
            <a:fld id="{F1409FD1-F157-464D-9211-E2820716463D}" type="slidenum">
              <a:rPr lang="zh-CN" altLang="en-US" sz="1400" b="0">
                <a:latin typeface="Arial" panose="020B0604020202020204" pitchFamily="34" charset="0"/>
              </a:rPr>
              <a:pPr algn="r">
                <a:spcBef>
                  <a:spcPct val="0"/>
                </a:spcBef>
                <a:buFontTx/>
                <a:buNone/>
              </a:pPr>
              <a:t>9</a:t>
            </a:fld>
            <a:endParaRPr lang="en-US" altLang="zh-CN" sz="1400" b="0">
              <a:latin typeface="Times New Roman" panose="02020603050405020304" pitchFamily="18" charset="0"/>
            </a:endParaRPr>
          </a:p>
        </p:txBody>
      </p:sp>
      <p:sp>
        <p:nvSpPr>
          <p:cNvPr id="32771" name="Rectangle 3">
            <a:extLst>
              <a:ext uri="{FF2B5EF4-FFF2-40B4-BE49-F238E27FC236}">
                <a16:creationId xmlns:a16="http://schemas.microsoft.com/office/drawing/2014/main" id="{D05BFC3D-CB90-78AC-8569-DFE1E376801E}"/>
              </a:ext>
            </a:extLst>
          </p:cNvPr>
          <p:cNvSpPr>
            <a:spLocks noGrp="1" noChangeArrowheads="1"/>
          </p:cNvSpPr>
          <p:nvPr>
            <p:ph idx="1"/>
          </p:nvPr>
        </p:nvSpPr>
        <p:spPr>
          <a:xfrm>
            <a:off x="179388" y="1216868"/>
            <a:ext cx="8640762" cy="5524500"/>
          </a:xfrm>
        </p:spPr>
        <p:txBody>
          <a:bodyPr/>
          <a:lstStyle/>
          <a:p>
            <a:pPr marL="285750" indent="-285750">
              <a:spcBef>
                <a:spcPct val="30000"/>
              </a:spcBef>
            </a:pPr>
            <a:r>
              <a:rPr lang="zh-CN" altLang="en-US" dirty="0">
                <a:latin typeface="华文中宋" panose="02010600040101010101" pitchFamily="2" charset="-122"/>
                <a:ea typeface="华文中宋" panose="02010600040101010101" pitchFamily="2" charset="-122"/>
              </a:rPr>
              <a:t>基本概念</a:t>
            </a:r>
          </a:p>
          <a:p>
            <a:pPr marL="862013" lvl="1">
              <a:spcBef>
                <a:spcPct val="30000"/>
              </a:spcBef>
            </a:pPr>
            <a:r>
              <a:rPr lang="zh-CN" altLang="en-US" dirty="0">
                <a:solidFill>
                  <a:schemeClr val="tx2"/>
                </a:solidFill>
                <a:latin typeface="华文中宋" panose="02010600040101010101" pitchFamily="2" charset="-122"/>
                <a:ea typeface="华文中宋" panose="02010600040101010101" pitchFamily="2" charset="-122"/>
              </a:rPr>
              <a:t>进程 和 线程 的关系</a:t>
            </a:r>
          </a:p>
          <a:p>
            <a:pPr marL="1333500" lvl="2">
              <a:spcBef>
                <a:spcPts val="1800"/>
              </a:spcBef>
            </a:pPr>
            <a:r>
              <a:rPr lang="zh-CN" altLang="en-US" dirty="0">
                <a:latin typeface="华文中宋" panose="02010600040101010101" pitchFamily="2" charset="-122"/>
                <a:ea typeface="华文中宋" panose="02010600040101010101" pitchFamily="2" charset="-122"/>
              </a:rPr>
              <a:t>线程是进程的一个组成部分。一个进程可以有多个线程，而且至少有一个可执行的线程；</a:t>
            </a:r>
          </a:p>
          <a:p>
            <a:pPr marL="1333500" lvl="2">
              <a:spcBef>
                <a:spcPts val="1800"/>
              </a:spcBef>
            </a:pPr>
            <a:r>
              <a:rPr lang="zh-CN" altLang="en-US" dirty="0">
                <a:latin typeface="华文中宋" panose="02010600040101010101" pitchFamily="2" charset="-122"/>
                <a:ea typeface="华文中宋" panose="02010600040101010101" pitchFamily="2" charset="-122"/>
              </a:rPr>
              <a:t>进程的多个线程都在进程的地址空间内活动；</a:t>
            </a:r>
          </a:p>
          <a:p>
            <a:pPr marL="1333500" lvl="2">
              <a:spcBef>
                <a:spcPts val="1800"/>
              </a:spcBef>
            </a:pPr>
            <a:r>
              <a:rPr lang="zh-CN" altLang="en-US" dirty="0">
                <a:latin typeface="华文中宋" panose="02010600040101010101" pitchFamily="2" charset="-122"/>
                <a:ea typeface="华文中宋" panose="02010600040101010101" pitchFamily="2" charset="-122"/>
              </a:rPr>
              <a:t>资源是分配给进程的，而不是分配给线程的。线程需要资源时，系统从进程的资源配额中扣除并分配给它</a:t>
            </a:r>
          </a:p>
          <a:p>
            <a:pPr marL="1333500" lvl="2">
              <a:spcBef>
                <a:spcPts val="1800"/>
              </a:spcBef>
            </a:pPr>
            <a:r>
              <a:rPr lang="zh-CN" altLang="en-US" dirty="0">
                <a:latin typeface="华文中宋" panose="02010600040101010101" pitchFamily="2" charset="-122"/>
                <a:ea typeface="华文中宋" panose="02010600040101010101" pitchFamily="2" charset="-122"/>
              </a:rPr>
              <a:t>处理机调度的基本单位是线程，真正在处理机运行的是线程；</a:t>
            </a:r>
          </a:p>
          <a:p>
            <a:pPr marL="1333500" lvl="2">
              <a:spcBef>
                <a:spcPts val="1800"/>
              </a:spcBef>
            </a:pPr>
            <a:r>
              <a:rPr lang="zh-CN" altLang="en-US" dirty="0">
                <a:latin typeface="华文中宋" panose="02010600040101010101" pitchFamily="2" charset="-122"/>
                <a:ea typeface="华文中宋" panose="02010600040101010101" pitchFamily="2" charset="-122"/>
              </a:rPr>
              <a:t>线程在执行过程中，需要同步。 </a:t>
            </a:r>
            <a:endParaRPr lang="en-US" altLang="zh-CN" dirty="0">
              <a:latin typeface="华文中宋" panose="02010600040101010101" pitchFamily="2" charset="-122"/>
              <a:ea typeface="华文中宋" panose="02010600040101010101" pitchFamily="2" charset="-122"/>
            </a:endParaRPr>
          </a:p>
        </p:txBody>
      </p:sp>
      <p:sp>
        <p:nvSpPr>
          <p:cNvPr id="5" name="Rectangle 2">
            <a:extLst>
              <a:ext uri="{FF2B5EF4-FFF2-40B4-BE49-F238E27FC236}">
                <a16:creationId xmlns:a16="http://schemas.microsoft.com/office/drawing/2014/main" id="{6A249D85-ACBC-4732-ACF4-2DBA2EC4F06D}"/>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操作系统</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4.3 </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处理器管理</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先进半导体制程课程-1</Template>
  <TotalTime>23905</TotalTime>
  <Words>3528</Words>
  <Application>Microsoft Office PowerPoint</Application>
  <PresentationFormat>全屏显示(4:3)</PresentationFormat>
  <Paragraphs>480</Paragraphs>
  <Slides>31</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Bookman</vt:lpstr>
      <vt:lpstr>黑体</vt:lpstr>
      <vt:lpstr>华文宋体</vt:lpstr>
      <vt:lpstr>华文中宋</vt:lpstr>
      <vt:lpstr>宋体</vt:lpstr>
      <vt:lpstr>Arial</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vt:lpstr>
    </vt:vector>
  </TitlesOfParts>
  <Company>The Hong Kong Polytechnic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Computing</dc:title>
  <dc:creator>Department of Computing</dc:creator>
  <cp:lastModifiedBy>zhanglei</cp:lastModifiedBy>
  <cp:revision>1123</cp:revision>
  <dcterms:created xsi:type="dcterms:W3CDTF">1999-12-08T03:20:02Z</dcterms:created>
  <dcterms:modified xsi:type="dcterms:W3CDTF">2023-06-06T07:10:56Z</dcterms:modified>
</cp:coreProperties>
</file>