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7" r:id="rId3"/>
    <p:sldId id="355" r:id="rId4"/>
    <p:sldId id="358" r:id="rId5"/>
    <p:sldId id="336" r:id="rId6"/>
    <p:sldId id="328" r:id="rId7"/>
    <p:sldId id="338" r:id="rId8"/>
    <p:sldId id="340" r:id="rId9"/>
    <p:sldId id="359" r:id="rId10"/>
    <p:sldId id="339" r:id="rId11"/>
    <p:sldId id="341" r:id="rId12"/>
    <p:sldId id="343" r:id="rId13"/>
    <p:sldId id="329" r:id="rId14"/>
    <p:sldId id="345" r:id="rId15"/>
    <p:sldId id="360" r:id="rId16"/>
    <p:sldId id="344" r:id="rId17"/>
    <p:sldId id="356" r:id="rId18"/>
    <p:sldId id="347" r:id="rId19"/>
    <p:sldId id="330" r:id="rId20"/>
    <p:sldId id="348" r:id="rId21"/>
    <p:sldId id="357" r:id="rId22"/>
    <p:sldId id="352" r:id="rId23"/>
    <p:sldId id="354" r:id="rId24"/>
    <p:sldId id="353" r:id="rId25"/>
    <p:sldId id="335" r:id="rId26"/>
    <p:sldId id="294" r:id="rId27"/>
  </p:sldIdLst>
  <p:sldSz cx="9144000" cy="6858000" type="screen4x3"/>
  <p:notesSz cx="6648450" cy="97821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FFFFFF"/>
    <a:srgbClr val="0000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6" autoAdjust="0"/>
    <p:restoredTop sz="87689" autoAdjust="0"/>
  </p:normalViewPr>
  <p:slideViewPr>
    <p:cSldViewPr>
      <p:cViewPr varScale="1">
        <p:scale>
          <a:sx n="105" d="100"/>
          <a:sy n="105" d="100"/>
        </p:scale>
        <p:origin x="2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0D5AA8C-1D16-83E9-37A0-A41B3FE4D6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algn="l" defTabSz="938213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8591D21-4BD3-2C30-EE1B-8D4F776B219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810655AC-28BE-6579-1CBA-B0FF64EB598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algn="l" defTabSz="938213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4142FB81-B925-B211-D5A0-51FDC056D81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 smtClean="0"/>
            </a:lvl1pPr>
          </a:lstStyle>
          <a:p>
            <a:pPr>
              <a:defRPr/>
            </a:pPr>
            <a:fld id="{8611715A-781D-4355-A799-38470159F5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23D11DF-4D3F-EDAF-E0C0-E9E8C56654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algn="l" defTabSz="938213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2F22EB-F977-7012-1843-D78A118450B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D9E283D1-CC47-B6A8-7552-46AEF1A41A5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5013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8F829D9-6133-7593-8929-5BA2C93A8DE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6613"/>
            <a:ext cx="4876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B561B07-3710-6391-5C4C-B4F22623F27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algn="l" defTabSz="938213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180517A-A4C6-EE3A-47C2-3BC44698C3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 smtClean="0"/>
            </a:lvl1pPr>
          </a:lstStyle>
          <a:p>
            <a:pPr>
              <a:defRPr/>
            </a:pPr>
            <a:fld id="{F8809E41-8C88-4843-BAD2-B305AE9FA5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8663BA11-B339-80B6-E3F5-72426FCF6F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FD56793F-C313-44D9-B058-0FC9D208877B}" type="slidenum">
              <a:rPr lang="zh-CN" altLang="en-US" sz="1200"/>
              <a:pPr algn="r"/>
              <a:t>1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4DD1FDB-E91C-2A71-7747-118100C0F6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88B9C94-8390-ECB4-AA60-F3F4AA766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笛卡尔积与“选择”的联合使用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809E41-8C88-4843-BAD2-B305AE9FA54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5006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man" pitchFamily="18" charset="0"/>
                <a:ea typeface="+mn-ea"/>
              </a:rPr>
              <a:t>R|×|T 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man" pitchFamily="18" charset="0"/>
                <a:ea typeface="+mn-ea"/>
              </a:rPr>
              <a:t>自然连接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Bookman" pitchFamily="18" charset="0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809E41-8C88-4843-BAD2-B305AE9FA54D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069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外键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809E41-8C88-4843-BAD2-B305AE9FA54D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304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主键 外键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809E41-8C88-4843-BAD2-B305AE9FA54D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565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B27F8512-9DDC-6FDF-241E-3C4B06FDA1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29F70406-252B-4BA9-86C8-C741F9207632}" type="slidenum">
              <a:rPr lang="zh-CN" altLang="en-US" sz="1200"/>
              <a:pPr algn="r"/>
              <a:t>16</a:t>
            </a:fld>
            <a:endParaRPr lang="en-US" altLang="zh-CN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FFC7E8B-2B87-584B-2D58-7BAC963762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55BFA2B-1642-7CDE-7DA0-7AE11AECC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0BB985D-0354-3899-6E27-D829E62EBF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0366BE2F-7556-4DDD-BEB4-73C52199A397}" type="slidenum">
              <a:rPr lang="zh-CN" altLang="en-US" sz="1200"/>
              <a:pPr algn="r"/>
              <a:t>17</a:t>
            </a:fld>
            <a:endParaRPr lang="en-US" altLang="zh-CN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57014F0-F3F8-CD32-8927-2C601F6D9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FA5E68F-405E-A6F1-1BA5-0DFFFDE05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28A31AA4-50A2-720A-659D-D51103DECE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3E150D1A-17BC-415C-B7E2-6848354FA946}" type="slidenum">
              <a:rPr lang="zh-CN" altLang="en-US" sz="1200"/>
              <a:pPr algn="r"/>
              <a:t>18</a:t>
            </a:fld>
            <a:endParaRPr lang="en-US" altLang="zh-CN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46F91E3-3364-640E-037C-1B13DCCE41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37EC8F9-06D9-DABA-C047-2DC47B75D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实体间的关系，用数据模型进行描述；实体内各属性之间的关系，用函数依赖来描述。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8DADCE2B-02D3-CB0D-F6FD-737586C0FF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7074E749-6514-351F-23DB-9510DF7EA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18D40C76-CB53-CD03-FC45-ACE8F057AD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02B071E7-C9C1-4BB4-ACC5-C37CC684E28F}" type="slidenum">
              <a:rPr lang="zh-CN" altLang="en-US" sz="1200"/>
              <a:pPr algn="r"/>
              <a:t>21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FE6AC6E-1D3B-4751-7560-79B73CF3A8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F3480648-7F85-4DF5-B112-7F89FE7D13AA}" type="slidenum">
              <a:rPr lang="zh-CN" altLang="en-US" sz="1200"/>
              <a:pPr algn="r"/>
              <a:t>25</a:t>
            </a:fld>
            <a:endParaRPr lang="en-US" altLang="zh-CN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B6923F4-41A2-818E-4AAE-4C3FC4EA5E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282C531-35A8-7DCC-D9CB-59573DD56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7895A99-8A79-FD2D-E294-1433073205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B17E61BF-27B1-4883-A565-19CB87E1C99F}" type="slidenum">
              <a:rPr lang="zh-CN" altLang="en-US" sz="1200"/>
              <a:pPr algn="r"/>
              <a:t>26</a:t>
            </a:fld>
            <a:endParaRPr lang="en-US" altLang="zh-CN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67C9143-C811-A9DD-DFEA-903FFD276C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73BF36E9-05BC-0855-5EB2-B245ABB2F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数学理论：集合的数学，归并、联合等关系代数理论</a:t>
            </a:r>
            <a:endParaRPr lang="en-US" altLang="zh-CN" dirty="0"/>
          </a:p>
          <a:p>
            <a:r>
              <a:rPr lang="zh-CN" altLang="en-US" dirty="0"/>
              <a:t>对应于面向对象的数据库。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809E41-8C88-4843-BAD2-B305AE9FA54D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576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外部码：外键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809E41-8C88-4843-BAD2-B305AE9FA54D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7297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9EF91E3-E4E5-E52D-EBE0-CDF78CA066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4CAED8A1-07AA-4E0E-A1AD-6B0D50AD9FBD}" type="slidenum">
              <a:rPr lang="zh-CN" altLang="en-US" sz="1200"/>
              <a:pPr algn="r"/>
              <a:t>5</a:t>
            </a:fld>
            <a:endParaRPr lang="en-US" altLang="zh-CN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93DF7EC-6FEE-3425-8562-DF084F875F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4AF16F3-D2A3-69CE-809B-2490E957F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表中的每行为元组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创建视图的理论基础，视图是数据库的重要概念。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809E41-8C88-4843-BAD2-B305AE9FA54D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439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具有同类关系（相同的属性），基本假设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809E41-8C88-4843-BAD2-B305AE9FA54D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828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关系（属性）和元组 两个维度</a:t>
            </a:r>
            <a:endParaRPr lang="en-US" altLang="zh-CN" dirty="0"/>
          </a:p>
          <a:p>
            <a:r>
              <a:rPr lang="zh-CN" altLang="en-US" dirty="0"/>
              <a:t>笛卡尔积又称为叉乘，可用于两个数据表的联接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809E41-8C88-4843-BAD2-B305AE9FA54D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275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去掉重复元组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809E41-8C88-4843-BAD2-B305AE9FA54D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3886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 </a:t>
            </a:r>
            <a:r>
              <a:rPr lang="zh-CN" altLang="en-US" dirty="0"/>
              <a:t>课程</a:t>
            </a:r>
            <a:r>
              <a:rPr lang="en-US" altLang="zh-CN" dirty="0"/>
              <a:t>=a and c&lt;60 SQL</a:t>
            </a:r>
            <a:r>
              <a:rPr lang="zh-CN" altLang="en-US" dirty="0"/>
              <a:t>的重要语句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809E41-8C88-4843-BAD2-B305AE9FA54D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895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dd9.tif">
            <a:extLst>
              <a:ext uri="{FF2B5EF4-FFF2-40B4-BE49-F238E27FC236}">
                <a16:creationId xmlns:a16="http://schemas.microsoft.com/office/drawing/2014/main" id="{70D6C06A-FB4C-4844-BB70-BC97F2143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269C710-B49E-4E68-A3A6-9A3CC3E5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29923D3-1947-43E6-BB0C-1801652E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8EAC5D6-4199-49F9-90B7-E64931E4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3D913-4595-4AEA-A440-9B96696D4FAF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7BBC5C-DAE4-4329-9D5D-FB4A5AAB34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36564"/>
            <a:ext cx="1639337" cy="152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8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E25C3-328A-47C6-8AB8-AD9B9E02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D9E67-9F39-491F-A5CC-30E6ED9F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CFC24-FBA5-4EFB-87B6-F2A8FEFE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EB21C-469B-4B73-8DD1-227DF1EF98C4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2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94744-11B4-49A0-8968-E7E528C1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9185F-5EA8-45BF-AE70-10E78404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C889A-734A-4962-B35D-74C1D9CD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6CB86-06C5-4A59-AFF7-026BC5A74D51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180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450"/>
            <a:ext cx="77724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688" y="1016000"/>
            <a:ext cx="4462462" cy="5722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1016000"/>
            <a:ext cx="4464050" cy="5722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9E34E-8481-1789-D6E9-14C3906B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55FD6-3E96-0162-F4C6-0E673ACF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84049F-56D7-12CD-6AF5-B18D3F3E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52C321-62AC-484C-B4E6-50C08053DEB7}" type="slidenum">
              <a:rPr lang="zh-CN" altLang="en-US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8167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450"/>
            <a:ext cx="77724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688" y="1016000"/>
            <a:ext cx="4462462" cy="5722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4550" y="1016000"/>
            <a:ext cx="4464050" cy="27844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4550" y="3952875"/>
            <a:ext cx="4464050" cy="2786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FA09A4B-61D1-2E9E-36AD-B23FCB7D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E9D310D-81DA-2FF8-B818-66A7D315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19A8D78-76BF-F1DA-B1FA-B86DE347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305CF7-EB14-497F-A267-6B5ED49E1505}" type="slidenum">
              <a:rPr lang="zh-CN" altLang="en-US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8619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dd6.tif">
            <a:extLst>
              <a:ext uri="{FF2B5EF4-FFF2-40B4-BE49-F238E27FC236}">
                <a16:creationId xmlns:a16="http://schemas.microsoft.com/office/drawing/2014/main" id="{9EC87CC6-7892-4564-B569-533D6C0A8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0089D8E-7584-4543-8BBA-4F581590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D203C7D-D42A-4F6A-AF71-A3103B75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CFD3A6C-4152-42F8-A90B-101E4EFB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DA238-01EB-473D-A418-7BE6C9B0524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A4CD46-7314-4FC1-834A-B500272093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5" y="215281"/>
            <a:ext cx="834866" cy="7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258CC-1566-46B3-9766-9ABC23E0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E9635-6980-4F51-91F5-9EE5A626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51B84-0F45-4A9B-B17C-B2225F8D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4F32A-F40A-4485-B880-0E33AFE3BFB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28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EA7F253-E778-4BE8-9B9F-A42A97FB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8A25BDE-EB94-455F-8B06-0EB7E138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96D2C24-AE62-4B62-B825-5C8C4C55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90BA5-0089-443B-A5B4-529E74EF78E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60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6B0C21D-1CE6-4CEF-9A82-01CDFEED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B9F5FA2-B659-4746-B55A-A651CDF6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E0D8AEF-BDE5-472B-B6BF-76D525E9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71687-E93B-4BBF-837C-EC530A09EE54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0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28FDAB9-1ED7-4DD1-A4A4-1D24C953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C085F6F-2E96-4232-8CAB-463C046B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DBBFAC8-2BF4-4D75-AF43-81FE428B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014B5-9ACA-450D-AD0E-99579A33CBB4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10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D8C6B3A-40A7-4D7B-8CE9-D08B8328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0660B09-68E6-48E5-A5E4-B5EA023D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58E6177-D4A4-422B-9A91-7BFD4FF1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E2F05-BD99-46CF-9203-C085E6DE44B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50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A0A9CE8-89DD-437E-9BFD-797D32A0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A960E38-2F4F-4294-A4E1-30B060E9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1D5EC0B-BFBF-4FBB-8114-2C037E52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3645F-4D4B-4AF3-917F-ED67A22E20F6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50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B3F2729-F396-472B-AAA6-4124C61C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15FF19B-C61B-41B9-981A-3EAF6D7A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66430EB-61F1-402B-BE62-2364769A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08565-9202-4C4C-B204-2B37831F7C5B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7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9110898-B060-4208-9FCC-492E41435D4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4339ECB9-7879-45B2-89D2-F000E6F492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B423F-A8B2-4BF1-8E15-0987463EC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58EC7-C9F9-4A52-991F-642E88B9E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5E6C7-2A10-4E28-91FF-F3821A7C8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4102A17-9F86-4F40-95B5-07377DE704F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43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  <p:sldLayoutId id="2147484090" r:id="rId12"/>
    <p:sldLayoutId id="2147484091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4DC945C5-0506-4A68-AC40-6D1938F1AA69}"/>
              </a:ext>
            </a:extLst>
          </p:cNvPr>
          <p:cNvSpPr txBox="1">
            <a:spLocks/>
          </p:cNvSpPr>
          <p:nvPr/>
        </p:nvSpPr>
        <p:spPr bwMode="auto">
          <a:xfrm>
            <a:off x="107504" y="1844824"/>
            <a:ext cx="91424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6000" spc="5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n-cs"/>
              </a:rPr>
              <a:t>计算机软件技术基础</a:t>
            </a:r>
            <a:endParaRPr lang="zh-CN" altLang="en-US" sz="6000" spc="50" dirty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35BC18B7-444F-4E1B-94EE-A009E1B67F7D}"/>
              </a:ext>
            </a:extLst>
          </p:cNvPr>
          <p:cNvSpPr txBox="1">
            <a:spLocks/>
          </p:cNvSpPr>
          <p:nvPr/>
        </p:nvSpPr>
        <p:spPr bwMode="auto">
          <a:xfrm>
            <a:off x="1403350" y="4005263"/>
            <a:ext cx="64008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张磊 （机械电子研究所）</a:t>
            </a:r>
            <a:endParaRPr lang="en-US" altLang="zh-CN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东北大学机械工程与自动化学院</a:t>
            </a:r>
            <a:endParaRPr lang="en-US" altLang="zh-CN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zhanglei@me.neu.edu.cn</a:t>
            </a:r>
            <a:endParaRPr lang="zh-CN" altLang="en-US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3A63C8D8-A740-41B4-A237-1BB61969E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1775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u="sng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智能制造系</a:t>
            </a:r>
            <a:endParaRPr lang="en-US" altLang="zh-CN" sz="2400" b="1" u="sng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>
            <a:extLst>
              <a:ext uri="{FF2B5EF4-FFF2-40B4-BE49-F238E27FC236}">
                <a16:creationId xmlns:a16="http://schemas.microsoft.com/office/drawing/2014/main" id="{3F8388F2-0C73-22B1-196F-C23C4CAE4CB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925" y="1180331"/>
            <a:ext cx="8929688" cy="2752725"/>
          </a:xfrm>
        </p:spPr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关系代数</a:t>
            </a:r>
          </a:p>
          <a:p>
            <a:pPr marL="862013" lvl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选择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: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从一个关系中挑选满足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特定条件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的所有元组，组成一个新的关系。用于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分割关系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 marL="1333500" lvl="2"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条件可以是各种各样的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(≤,≠,≥,&lt;,=,&gt;)</a:t>
            </a:r>
          </a:p>
          <a:p>
            <a:pPr marL="1333500" lvl="2"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例如：课程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的成绩单，学课程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不及格的成绩单</a:t>
            </a:r>
          </a:p>
        </p:txBody>
      </p:sp>
      <p:graphicFrame>
        <p:nvGraphicFramePr>
          <p:cNvPr id="194621" name="Group 61">
            <a:extLst>
              <a:ext uri="{FF2B5EF4-FFF2-40B4-BE49-F238E27FC236}">
                <a16:creationId xmlns:a16="http://schemas.microsoft.com/office/drawing/2014/main" id="{4B62EAEE-9414-6091-8DE3-08FBAAAF7EA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54624602"/>
              </p:ext>
            </p:extLst>
          </p:nvPr>
        </p:nvGraphicFramePr>
        <p:xfrm>
          <a:off x="974030" y="3928442"/>
          <a:ext cx="1931988" cy="2705102"/>
        </p:xfrm>
        <a:graphic>
          <a:graphicData uri="http://schemas.openxmlformats.org/drawingml/2006/table">
            <a:tbl>
              <a:tblPr/>
              <a:tblGrid>
                <a:gridCol w="644525">
                  <a:extLst>
                    <a:ext uri="{9D8B030D-6E8A-4147-A177-3AD203B41FA5}">
                      <a16:colId xmlns:a16="http://schemas.microsoft.com/office/drawing/2014/main" val="1642073812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1587882816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887650642"/>
                    </a:ext>
                  </a:extLst>
                </a:gridCol>
              </a:tblGrid>
              <a:tr h="5413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344503"/>
                  </a:ext>
                </a:extLst>
              </a:tr>
              <a:tr h="541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学生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课程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成绩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431076"/>
                  </a:ext>
                </a:extLst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746698"/>
                  </a:ext>
                </a:extLst>
              </a:tr>
              <a:tr h="541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266503"/>
                  </a:ext>
                </a:extLst>
              </a:tr>
              <a:tr h="541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438252"/>
                  </a:ext>
                </a:extLst>
              </a:tr>
            </a:tbl>
          </a:graphicData>
        </a:graphic>
      </p:graphicFrame>
      <p:sp>
        <p:nvSpPr>
          <p:cNvPr id="28674" name="灯片编号占位符 6">
            <a:extLst>
              <a:ext uri="{FF2B5EF4-FFF2-40B4-BE49-F238E27FC236}">
                <a16:creationId xmlns:a16="http://schemas.microsoft.com/office/drawing/2014/main" id="{A55B8009-4C18-D6D2-CDCB-469442837A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58880" y="6592267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C31579-01AC-42AC-ABD8-8589DCB481EC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23621" name="Group 69">
            <a:extLst>
              <a:ext uri="{FF2B5EF4-FFF2-40B4-BE49-F238E27FC236}">
                <a16:creationId xmlns:a16="http://schemas.microsoft.com/office/drawing/2014/main" id="{E2F0F018-67A0-7C18-93C3-EA65F19D6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991081"/>
              </p:ext>
            </p:extLst>
          </p:nvPr>
        </p:nvGraphicFramePr>
        <p:xfrm>
          <a:off x="3798193" y="3820492"/>
          <a:ext cx="1700212" cy="2632402"/>
        </p:xfrm>
        <a:graphic>
          <a:graphicData uri="http://schemas.openxmlformats.org/drawingml/2006/table">
            <a:tbl>
              <a:tblPr/>
              <a:tblGrid>
                <a:gridCol w="566737">
                  <a:extLst>
                    <a:ext uri="{9D8B030D-6E8A-4147-A177-3AD203B41FA5}">
                      <a16:colId xmlns:a16="http://schemas.microsoft.com/office/drawing/2014/main" val="2990238000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957523357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3891441377"/>
                    </a:ext>
                  </a:extLst>
                </a:gridCol>
              </a:tblGrid>
              <a:tr h="874713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0" lang="zh-CN" altLang="el-G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课程</a:t>
                      </a:r>
                      <a:r>
                        <a:rPr kumimoji="0" lang="el-GR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=A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(R)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799" marB="107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349684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学生</a:t>
                      </a:r>
                    </a:p>
                  </a:txBody>
                  <a:tcPr marL="18000" marR="18000" marT="10799" marB="10799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课程</a:t>
                      </a:r>
                    </a:p>
                  </a:txBody>
                  <a:tcPr marL="18000" marR="18000" marT="10799" marB="10799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成绩</a:t>
                      </a:r>
                    </a:p>
                  </a:txBody>
                  <a:tcPr marL="18000" marR="18000" marT="10799" marB="10799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38947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799" marB="10799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799" marB="10799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L="18000" marR="18000" marT="10799" marB="10799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952992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18000" marR="18000" marT="10799" marB="10799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799" marB="10799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18000" marR="18000" marT="10799" marB="10799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63534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799" marB="10799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799" marB="10799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799" marB="10799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426041"/>
                  </a:ext>
                </a:extLst>
              </a:tr>
            </a:tbl>
          </a:graphicData>
        </a:graphic>
      </p:graphicFrame>
      <p:graphicFrame>
        <p:nvGraphicFramePr>
          <p:cNvPr id="23622" name="Group 70">
            <a:extLst>
              <a:ext uri="{FF2B5EF4-FFF2-40B4-BE49-F238E27FC236}">
                <a16:creationId xmlns:a16="http://schemas.microsoft.com/office/drawing/2014/main" id="{A40AD397-3D2E-638E-7279-C28E0C0F0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93838"/>
              </p:ext>
            </p:extLst>
          </p:nvPr>
        </p:nvGraphicFramePr>
        <p:xfrm>
          <a:off x="6387405" y="3809380"/>
          <a:ext cx="1990725" cy="2632402"/>
        </p:xfrm>
        <a:graphic>
          <a:graphicData uri="http://schemas.openxmlformats.org/drawingml/2006/table">
            <a:tbl>
              <a:tblPr/>
              <a:tblGrid>
                <a:gridCol w="663575">
                  <a:extLst>
                    <a:ext uri="{9D8B030D-6E8A-4147-A177-3AD203B41FA5}">
                      <a16:colId xmlns:a16="http://schemas.microsoft.com/office/drawing/2014/main" val="93995684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449321647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1714440547"/>
                    </a:ext>
                  </a:extLst>
                </a:gridCol>
              </a:tblGrid>
              <a:tr h="874713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0" lang="zh-CN" altLang="el-G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课程</a:t>
                      </a:r>
                      <a:r>
                        <a:rPr kumimoji="0" lang="el-GR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=A</a:t>
                      </a:r>
                      <a:r>
                        <a:rPr kumimoji="0" lang="zh-CN" altLang="el-G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且</a:t>
                      </a:r>
                      <a:r>
                        <a:rPr kumimoji="0" lang="el-GR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C&lt;60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(R)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799" marB="107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012223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学生</a:t>
                      </a:r>
                    </a:p>
                  </a:txBody>
                  <a:tcPr marL="18000" marR="18000" marT="10799" marB="10799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课程</a:t>
                      </a:r>
                    </a:p>
                  </a:txBody>
                  <a:tcPr marL="18000" marR="18000" marT="10799" marB="10799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成绩</a:t>
                      </a:r>
                    </a:p>
                  </a:txBody>
                  <a:tcPr marL="18000" marR="18000" marT="10799" marB="10799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745051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799" marB="10799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799" marB="10799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L="18000" marR="18000" marT="10799" marB="10799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364821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799" marB="10799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799" marB="10799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799" marB="10799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185040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799" marB="10799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799" marB="10799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799" marB="10799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740106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325837BC-6218-47B8-B78C-04593F38F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5.2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关系数据库系统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>
            <a:extLst>
              <a:ext uri="{FF2B5EF4-FFF2-40B4-BE49-F238E27FC236}">
                <a16:creationId xmlns:a16="http://schemas.microsoft.com/office/drawing/2014/main" id="{38AA69D4-2CF0-7E15-F0F7-215A521913F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3663" y="1254943"/>
            <a:ext cx="9001125" cy="2678113"/>
          </a:xfrm>
        </p:spPr>
        <p:txBody>
          <a:bodyPr>
            <a:normAutofit/>
          </a:bodyPr>
          <a:lstStyle/>
          <a:p>
            <a:pPr marL="285750" indent="-285750"/>
            <a:r>
              <a:rPr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关系代数</a:t>
            </a:r>
          </a:p>
          <a:p>
            <a:pPr marL="862013" lvl="1"/>
            <a:r>
              <a:rPr lang="zh-CN" altLang="en-US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连接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：从两个关系的</a:t>
            </a:r>
            <a:r>
              <a:rPr lang="zh-CN" altLang="en-US" sz="2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笛卡尔积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中选出两个关系中给定属性间满足一定条件的那些元组</a:t>
            </a: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组成一个新的关系</a:t>
            </a: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(K1+K2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元关系</a:t>
            </a: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 marL="1333500" lvl="2"/>
            <a:r>
              <a:rPr lang="zh-CN" altLang="en-US" sz="19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通常情况下，连接考虑的是关系</a:t>
            </a:r>
            <a:r>
              <a:rPr lang="en-US" altLang="zh-CN" sz="19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19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中的一个属性“</a:t>
            </a:r>
            <a:r>
              <a:rPr lang="en-US" altLang="zh-CN" sz="19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19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en-US" sz="19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，“</a:t>
            </a:r>
            <a:r>
              <a:rPr lang="en-US" altLang="zh-CN" sz="1900" dirty="0">
                <a:latin typeface="华文中宋" panose="02010600040101010101" pitchFamily="2" charset="-122"/>
                <a:ea typeface="华文中宋" panose="02010600040101010101" pitchFamily="2" charset="-122"/>
              </a:rPr>
              <a:t>=</a:t>
            </a:r>
            <a:r>
              <a:rPr lang="zh-CN" altLang="en-US" sz="19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”，“</a:t>
            </a:r>
            <a:r>
              <a:rPr lang="en-US" altLang="zh-CN" sz="1900" dirty="0">
                <a:latin typeface="华文中宋" panose="02010600040101010101" pitchFamily="2" charset="-122"/>
                <a:ea typeface="华文中宋" panose="02010600040101010101" pitchFamily="2" charset="-122"/>
              </a:rPr>
              <a:t>&lt;</a:t>
            </a:r>
            <a:r>
              <a:rPr lang="zh-CN" altLang="en-US" sz="19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”关系</a:t>
            </a:r>
            <a:r>
              <a:rPr lang="en-US" altLang="zh-CN" sz="1900" dirty="0"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zh-CN" altLang="en-US" sz="19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中的一个属性。分别称为：</a:t>
            </a:r>
            <a:r>
              <a:rPr lang="zh-CN" altLang="en-US" sz="19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大于连接、等值连接、小于连接</a:t>
            </a:r>
            <a:r>
              <a:rPr lang="zh-CN" altLang="en-US" sz="19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 marL="1333500" lvl="2"/>
            <a:r>
              <a:rPr lang="zh-CN" altLang="en-US" sz="19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例如：</a:t>
            </a:r>
            <a:r>
              <a:rPr lang="en-US" altLang="zh-CN" sz="1900" dirty="0">
                <a:latin typeface="华文中宋" panose="02010600040101010101" pitchFamily="2" charset="-122"/>
                <a:ea typeface="华文中宋" panose="02010600040101010101" pitchFamily="2" charset="-122"/>
              </a:rPr>
              <a:t>A&lt;F</a:t>
            </a:r>
            <a:r>
              <a:rPr lang="zh-CN" altLang="en-US" sz="19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的小于连接，</a:t>
            </a:r>
            <a:r>
              <a:rPr lang="en-US" altLang="zh-CN" sz="1900" dirty="0">
                <a:latin typeface="华文中宋" panose="02010600040101010101" pitchFamily="2" charset="-122"/>
                <a:ea typeface="华文中宋" panose="02010600040101010101" pitchFamily="2" charset="-122"/>
              </a:rPr>
              <a:t>C=E</a:t>
            </a:r>
            <a:r>
              <a:rPr lang="zh-CN" altLang="en-US" sz="19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的等值连接</a:t>
            </a:r>
            <a:endParaRPr lang="en-US" altLang="zh-CN" sz="19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98115" name="Group 483">
            <a:extLst>
              <a:ext uri="{FF2B5EF4-FFF2-40B4-BE49-F238E27FC236}">
                <a16:creationId xmlns:a16="http://schemas.microsoft.com/office/drawing/2014/main" id="{6DF8986C-5776-0AC6-7EAF-757E84D9E39E}"/>
              </a:ext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85838332"/>
              </p:ext>
            </p:extLst>
          </p:nvPr>
        </p:nvGraphicFramePr>
        <p:xfrm>
          <a:off x="184150" y="3780805"/>
          <a:ext cx="1439863" cy="2587625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616639818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371991432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1197205409"/>
                    </a:ext>
                  </a:extLst>
                </a:gridCol>
              </a:tblGrid>
              <a:tr h="517525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03061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77591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347398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591498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131121"/>
                  </a:ext>
                </a:extLst>
              </a:tr>
            </a:tbl>
          </a:graphicData>
        </a:graphic>
      </p:graphicFrame>
      <p:graphicFrame>
        <p:nvGraphicFramePr>
          <p:cNvPr id="198111" name="Group 479">
            <a:extLst>
              <a:ext uri="{FF2B5EF4-FFF2-40B4-BE49-F238E27FC236}">
                <a16:creationId xmlns:a16="http://schemas.microsoft.com/office/drawing/2014/main" id="{7EFDBEC6-ED1B-0B41-E68A-785716FC5912}"/>
              </a:ext>
            </a:extLst>
          </p:cNvPr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88659207"/>
              </p:ext>
            </p:extLst>
          </p:nvPr>
        </p:nvGraphicFramePr>
        <p:xfrm>
          <a:off x="3524250" y="3450605"/>
          <a:ext cx="2862263" cy="3254376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50900">
                <a:tc gridSpan="6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A&lt;F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698" name="灯片编号占位符 7">
            <a:extLst>
              <a:ext uri="{FF2B5EF4-FFF2-40B4-BE49-F238E27FC236}">
                <a16:creationId xmlns:a16="http://schemas.microsoft.com/office/drawing/2014/main" id="{AC48DB83-C60A-D028-FADB-69DE4AD980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D3CEE1-E3D1-41CC-94B7-D462F2BE34D9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197662" name="Group 30">
            <a:extLst>
              <a:ext uri="{FF2B5EF4-FFF2-40B4-BE49-F238E27FC236}">
                <a16:creationId xmlns:a16="http://schemas.microsoft.com/office/drawing/2014/main" id="{9DAF03D2-309F-F116-5DFC-1C78B79F5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5112"/>
              </p:ext>
            </p:extLst>
          </p:nvPr>
        </p:nvGraphicFramePr>
        <p:xfrm>
          <a:off x="1839913" y="3868117"/>
          <a:ext cx="1439862" cy="2197102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43813762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78033325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480251127"/>
                    </a:ext>
                  </a:extLst>
                </a:gridCol>
              </a:tblGrid>
              <a:tr h="4397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47621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479000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884618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31515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457975"/>
                  </a:ext>
                </a:extLst>
              </a:tr>
            </a:tbl>
          </a:graphicData>
        </a:graphic>
      </p:graphicFrame>
      <p:graphicFrame>
        <p:nvGraphicFramePr>
          <p:cNvPr id="198110" name="Group 478">
            <a:extLst>
              <a:ext uri="{FF2B5EF4-FFF2-40B4-BE49-F238E27FC236}">
                <a16:creationId xmlns:a16="http://schemas.microsoft.com/office/drawing/2014/main" id="{B4ACB509-8755-8588-9BCD-00F14D926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710553"/>
              </p:ext>
            </p:extLst>
          </p:nvPr>
        </p:nvGraphicFramePr>
        <p:xfrm>
          <a:off x="6592888" y="3622055"/>
          <a:ext cx="2449512" cy="2325693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2150">
                <a:tc gridSpan="6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C=E</a:t>
                      </a:r>
                    </a:p>
                  </a:txBody>
                  <a:tcPr marL="18000" marR="18000" marT="10797" marB="1079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9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797" marB="10797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797" marB="10797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8000" marR="18000" marT="10797" marB="10797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8000" marR="18000" marT="10797" marB="10797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18000" marR="18000" marT="10797" marB="10797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18000" marR="18000" marT="10797" marB="10797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9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797" marB="10797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797" marB="10797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797" marB="10797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797" marB="10797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797" marB="10797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797" marB="10797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9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8000" marR="18000" marT="10797" marB="10797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8000" marR="18000" marT="10797" marB="10797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8000" marR="18000" marT="10797" marB="10797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8000" marR="18000" marT="10797" marB="10797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8000" marR="18000" marT="10797" marB="10797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797" marB="10797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39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797" marB="10797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797" marB="10797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797" marB="10797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797" marB="10797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797" marB="10797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797" marB="10797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9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797" marB="10797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797" marB="10797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797" marB="10797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797" marB="10797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797" marB="10797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797" marB="10797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418A095F-8DD1-4D08-8561-4597DAF1F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5.2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关系数据库系统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>
            <a:extLst>
              <a:ext uri="{FF2B5EF4-FFF2-40B4-BE49-F238E27FC236}">
                <a16:creationId xmlns:a16="http://schemas.microsoft.com/office/drawing/2014/main" id="{17DF5804-60F9-8E24-DDB3-6B61E8356E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1171699"/>
            <a:ext cx="9001125" cy="2473325"/>
          </a:xfrm>
        </p:spPr>
        <p:txBody>
          <a:bodyPr/>
          <a:lstStyle/>
          <a:p>
            <a:pPr marL="285750" indent="-285750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关系代数</a:t>
            </a:r>
          </a:p>
          <a:p>
            <a:pPr marL="862013" lvl="1"/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自然连接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：是连接运算的一种特殊情况。要求两个关系中必须含有公共属性名才能进行。</a:t>
            </a:r>
          </a:p>
          <a:p>
            <a:pPr marL="1333500"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做法：在两个关系的笛卡尔积当中，选出公共属性值相等的那些元组构成新的关系，且公共属性只保留一个，去掉重复属性。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自然连接的应用及其广泛，是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实现实体和实体间联系的通常做法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207055" name="Group 207">
            <a:extLst>
              <a:ext uri="{FF2B5EF4-FFF2-40B4-BE49-F238E27FC236}">
                <a16:creationId xmlns:a16="http://schemas.microsoft.com/office/drawing/2014/main" id="{1AE8971D-DD90-0EAF-38FF-F7A8630DAFF5}"/>
              </a:ext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915873492"/>
              </p:ext>
            </p:extLst>
          </p:nvPr>
        </p:nvGraphicFramePr>
        <p:xfrm>
          <a:off x="489842" y="3563764"/>
          <a:ext cx="1592263" cy="2635250"/>
        </p:xfrm>
        <a:graphic>
          <a:graphicData uri="http://schemas.openxmlformats.org/drawingml/2006/table">
            <a:tbl>
              <a:tblPr/>
              <a:tblGrid>
                <a:gridCol w="530225">
                  <a:extLst>
                    <a:ext uri="{9D8B030D-6E8A-4147-A177-3AD203B41FA5}">
                      <a16:colId xmlns:a16="http://schemas.microsoft.com/office/drawing/2014/main" val="3369780279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562490107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4103617135"/>
                    </a:ext>
                  </a:extLst>
                </a:gridCol>
              </a:tblGrid>
              <a:tr h="517525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7563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68801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531328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879081"/>
                  </a:ext>
                </a:extLst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91172"/>
                  </a:ext>
                </a:extLst>
              </a:tr>
            </a:tbl>
          </a:graphicData>
        </a:graphic>
      </p:graphicFrame>
      <p:graphicFrame>
        <p:nvGraphicFramePr>
          <p:cNvPr id="207034" name="Group 186">
            <a:extLst>
              <a:ext uri="{FF2B5EF4-FFF2-40B4-BE49-F238E27FC236}">
                <a16:creationId xmlns:a16="http://schemas.microsoft.com/office/drawing/2014/main" id="{02C26A19-2D76-2F24-F4D6-E750D6A06D67}"/>
              </a:ext>
            </a:extLst>
          </p:cNvPr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553508596"/>
              </p:ext>
            </p:extLst>
          </p:nvPr>
        </p:nvGraphicFramePr>
        <p:xfrm>
          <a:off x="4047430" y="3468514"/>
          <a:ext cx="2862262" cy="3327402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175">
                <a:tc gridSpan="6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R×T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0722" name="灯片编号占位符 7">
            <a:extLst>
              <a:ext uri="{FF2B5EF4-FFF2-40B4-BE49-F238E27FC236}">
                <a16:creationId xmlns:a16="http://schemas.microsoft.com/office/drawing/2014/main" id="{200297AD-C2B3-4CC9-F4F9-E70842B99D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96967" y="64482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CE3B8D-B9A1-4ACA-80A7-1AAE3D07ABDD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206878" name="Group 30">
            <a:extLst>
              <a:ext uri="{FF2B5EF4-FFF2-40B4-BE49-F238E27FC236}">
                <a16:creationId xmlns:a16="http://schemas.microsoft.com/office/drawing/2014/main" id="{DBD175A7-686A-79BF-AF3C-823321D43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288073"/>
              </p:ext>
            </p:extLst>
          </p:nvPr>
        </p:nvGraphicFramePr>
        <p:xfrm>
          <a:off x="2339280" y="3651076"/>
          <a:ext cx="1439862" cy="2197102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463946767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15245228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552285600"/>
                    </a:ext>
                  </a:extLst>
                </a:gridCol>
              </a:tblGrid>
              <a:tr h="4397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45180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279901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495497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972967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98743"/>
                  </a:ext>
                </a:extLst>
              </a:tr>
            </a:tbl>
          </a:graphicData>
        </a:graphic>
      </p:graphicFrame>
      <p:graphicFrame>
        <p:nvGraphicFramePr>
          <p:cNvPr id="207054" name="Group 206">
            <a:extLst>
              <a:ext uri="{FF2B5EF4-FFF2-40B4-BE49-F238E27FC236}">
                <a16:creationId xmlns:a16="http://schemas.microsoft.com/office/drawing/2014/main" id="{6711E1D6-4F06-D06B-52BF-EE8464139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952690"/>
              </p:ext>
            </p:extLst>
          </p:nvPr>
        </p:nvGraphicFramePr>
        <p:xfrm>
          <a:off x="7236717" y="3676476"/>
          <a:ext cx="1655763" cy="2160588"/>
        </p:xfrm>
        <a:graphic>
          <a:graphicData uri="http://schemas.openxmlformats.org/drawingml/2006/table">
            <a:tbl>
              <a:tblPr/>
              <a:tblGrid>
                <a:gridCol w="4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R|×|T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C5D1218-DF5F-4AB4-99BE-9B8E2EDB7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5.2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关系数据库系统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>
            <a:extLst>
              <a:ext uri="{FF2B5EF4-FFF2-40B4-BE49-F238E27FC236}">
                <a16:creationId xmlns:a16="http://schemas.microsoft.com/office/drawing/2014/main" id="{B1FFE8AE-5167-5302-D4BD-524320E75E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" y="1279351"/>
            <a:ext cx="8839200" cy="5534025"/>
          </a:xfrm>
        </p:spPr>
        <p:txBody>
          <a:bodyPr/>
          <a:lstStyle/>
          <a:p>
            <a:pPr marL="285750" indent="-285750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关系数据库的设计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逻辑结构设计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--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关系模型转换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把需求分析过程中所获得的基本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E-R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图（概念模式），转化为与特定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DBMS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相适应的数据模型。</a:t>
            </a:r>
          </a:p>
          <a:p>
            <a:pPr marL="1333500"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在关系数据库中，就是要把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E-R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图转化为关系模型。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转换规则：</a:t>
            </a:r>
          </a:p>
          <a:p>
            <a:pPr marL="1901825" lvl="3"/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一个实体转换为一个关系模式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。实体的特征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属性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转换为关系的属性；实体标识符转换为关系的关键字。</a:t>
            </a:r>
          </a:p>
          <a:p>
            <a:pPr marL="1901825" lvl="3"/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一个联系转换为一个关系模式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。与联系相关的实体的标识符组合成关系的关键字。</a:t>
            </a:r>
          </a:p>
          <a:p>
            <a:pPr marL="1901825" lvl="3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但是，如果联系没有相应的属性且不是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m:n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的关系，则一般不产生新的关系，而是把一个关系的关键字作为另一个关系的属性（例如：雇员属于部门，可在雇员的属性中加入部门的关键字）。</a:t>
            </a:r>
          </a:p>
        </p:txBody>
      </p:sp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D061C309-54F9-942B-B146-206E82DFB6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5ACBD1-028A-422D-9D42-46C7EC22E0B7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8EB58C-07AE-4277-BA07-91BCFA5B3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5.2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关系数据库系统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>
            <a:extLst>
              <a:ext uri="{FF2B5EF4-FFF2-40B4-BE49-F238E27FC236}">
                <a16:creationId xmlns:a16="http://schemas.microsoft.com/office/drawing/2014/main" id="{836B730A-EEAB-E9CD-4BA0-3274BDEE6F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49" y="1196752"/>
            <a:ext cx="9072563" cy="1214437"/>
          </a:xfrm>
        </p:spPr>
        <p:txBody>
          <a:bodyPr/>
          <a:lstStyle/>
          <a:p>
            <a:pPr marL="285750" indent="-285750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关系数据库的设计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逻辑结构设计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--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关系模型转换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33B07D12-989F-9B00-C110-2D05089290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6642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896A6C-FA05-4046-87D9-2EE010AFECBE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pSp>
        <p:nvGrpSpPr>
          <p:cNvPr id="32773" name="Group 4">
            <a:extLst>
              <a:ext uri="{FF2B5EF4-FFF2-40B4-BE49-F238E27FC236}">
                <a16:creationId xmlns:a16="http://schemas.microsoft.com/office/drawing/2014/main" id="{943A8FF7-E964-915F-4EF4-F8FBFE0C6C58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2728863"/>
            <a:ext cx="7278688" cy="3108325"/>
            <a:chOff x="652" y="2018"/>
            <a:chExt cx="4546" cy="1963"/>
          </a:xfrm>
        </p:grpSpPr>
        <p:sp>
          <p:nvSpPr>
            <p:cNvPr id="32774" name="Text Box 5">
              <a:extLst>
                <a:ext uri="{FF2B5EF4-FFF2-40B4-BE49-F238E27FC236}">
                  <a16:creationId xmlns:a16="http://schemas.microsoft.com/office/drawing/2014/main" id="{10CA20C6-D362-A5DF-6209-B51441D74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2305"/>
              <a:ext cx="383" cy="274"/>
            </a:xfrm>
            <a:prstGeom prst="rect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产品</a:t>
              </a:r>
            </a:p>
          </p:txBody>
        </p:sp>
        <p:sp>
          <p:nvSpPr>
            <p:cNvPr id="32775" name="AutoShape 6">
              <a:extLst>
                <a:ext uri="{FF2B5EF4-FFF2-40B4-BE49-F238E27FC236}">
                  <a16:creationId xmlns:a16="http://schemas.microsoft.com/office/drawing/2014/main" id="{FAD39758-B005-C1A4-E562-35C7590F2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018"/>
              <a:ext cx="450" cy="238"/>
            </a:xfrm>
            <a:prstGeom prst="flowChartTerminator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产品号</a:t>
              </a:r>
            </a:p>
          </p:txBody>
        </p:sp>
        <p:sp>
          <p:nvSpPr>
            <p:cNvPr id="32776" name="Text Box 7">
              <a:extLst>
                <a:ext uri="{FF2B5EF4-FFF2-40B4-BE49-F238E27FC236}">
                  <a16:creationId xmlns:a16="http://schemas.microsoft.com/office/drawing/2014/main" id="{2D448AA3-65E2-3AE5-8F61-BCEAA8927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9" y="2312"/>
              <a:ext cx="383" cy="274"/>
            </a:xfrm>
            <a:prstGeom prst="rect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零件</a:t>
              </a:r>
            </a:p>
          </p:txBody>
        </p:sp>
        <p:sp>
          <p:nvSpPr>
            <p:cNvPr id="32777" name="AutoShape 8">
              <a:extLst>
                <a:ext uri="{FF2B5EF4-FFF2-40B4-BE49-F238E27FC236}">
                  <a16:creationId xmlns:a16="http://schemas.microsoft.com/office/drawing/2014/main" id="{E0A02E40-895A-5F6B-6A81-2088E9BB6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2265"/>
              <a:ext cx="524" cy="338"/>
            </a:xfrm>
            <a:prstGeom prst="flowChartDecision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10800" rIns="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组成</a:t>
              </a:r>
            </a:p>
          </p:txBody>
        </p:sp>
        <p:sp>
          <p:nvSpPr>
            <p:cNvPr id="32778" name="AutoShape 9">
              <a:extLst>
                <a:ext uri="{FF2B5EF4-FFF2-40B4-BE49-F238E27FC236}">
                  <a16:creationId xmlns:a16="http://schemas.microsoft.com/office/drawing/2014/main" id="{20A55E21-AAEF-3892-7634-D5D9ECD97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04"/>
              <a:ext cx="458" cy="248"/>
            </a:xfrm>
            <a:prstGeom prst="flowChartTerminator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产品名</a:t>
              </a:r>
            </a:p>
          </p:txBody>
        </p:sp>
        <p:sp>
          <p:nvSpPr>
            <p:cNvPr id="32779" name="AutoShape 10">
              <a:extLst>
                <a:ext uri="{FF2B5EF4-FFF2-40B4-BE49-F238E27FC236}">
                  <a16:creationId xmlns:a16="http://schemas.microsoft.com/office/drawing/2014/main" id="{0D329C2A-8142-A86B-551A-D6538D8D0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" y="2592"/>
              <a:ext cx="598" cy="249"/>
            </a:xfrm>
            <a:prstGeom prst="flowChartTerminator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性能参数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80" name="AutoShape 11">
              <a:extLst>
                <a:ext uri="{FF2B5EF4-FFF2-40B4-BE49-F238E27FC236}">
                  <a16:creationId xmlns:a16="http://schemas.microsoft.com/office/drawing/2014/main" id="{B3550679-D1F1-7267-E891-47476060A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" y="2776"/>
              <a:ext cx="458" cy="249"/>
            </a:xfrm>
            <a:prstGeom prst="flowChartTerminator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零件数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81" name="AutoShape 12">
              <a:extLst>
                <a:ext uri="{FF2B5EF4-FFF2-40B4-BE49-F238E27FC236}">
                  <a16:creationId xmlns:a16="http://schemas.microsoft.com/office/drawing/2014/main" id="{6A54B385-DEE7-578D-163E-6B5CBE4FF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" y="2176"/>
              <a:ext cx="450" cy="238"/>
            </a:xfrm>
            <a:prstGeom prst="flowChartTerminator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零件号</a:t>
              </a:r>
              <a:endParaRPr lang="en-US" altLang="zh-CN" sz="16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82" name="AutoShape 13">
              <a:extLst>
                <a:ext uri="{FF2B5EF4-FFF2-40B4-BE49-F238E27FC236}">
                  <a16:creationId xmlns:a16="http://schemas.microsoft.com/office/drawing/2014/main" id="{3FBD7894-9CEB-821C-86CB-11CE1BEB7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" y="2471"/>
              <a:ext cx="458" cy="249"/>
            </a:xfrm>
            <a:prstGeom prst="flowChartTerminator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零件名</a:t>
              </a:r>
            </a:p>
          </p:txBody>
        </p:sp>
        <p:sp>
          <p:nvSpPr>
            <p:cNvPr id="32783" name="AutoShape 14">
              <a:extLst>
                <a:ext uri="{FF2B5EF4-FFF2-40B4-BE49-F238E27FC236}">
                  <a16:creationId xmlns:a16="http://schemas.microsoft.com/office/drawing/2014/main" id="{07B0E20E-B196-AFD7-DE90-818A126E6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" y="2816"/>
              <a:ext cx="458" cy="249"/>
            </a:xfrm>
            <a:prstGeom prst="flowChartTerminator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耗用量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32784" name="AutoShape 15">
              <a:extLst>
                <a:ext uri="{FF2B5EF4-FFF2-40B4-BE49-F238E27FC236}">
                  <a16:creationId xmlns:a16="http://schemas.microsoft.com/office/drawing/2014/main" id="{A1C5435C-C1F7-6E80-B724-5ECD243EEB31}"/>
                </a:ext>
              </a:extLst>
            </p:cNvPr>
            <p:cNvCxnSpPr>
              <a:cxnSpLocks noChangeShapeType="1"/>
              <a:stCxn id="32776" idx="3"/>
              <a:endCxn id="32781" idx="1"/>
            </p:cNvCxnSpPr>
            <p:nvPr/>
          </p:nvCxnSpPr>
          <p:spPr bwMode="auto">
            <a:xfrm flipV="1">
              <a:off x="4282" y="2295"/>
              <a:ext cx="263" cy="154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5" name="AutoShape 16">
              <a:extLst>
                <a:ext uri="{FF2B5EF4-FFF2-40B4-BE49-F238E27FC236}">
                  <a16:creationId xmlns:a16="http://schemas.microsoft.com/office/drawing/2014/main" id="{AE32A364-8B9E-A3B2-70CC-6A02F2255C52}"/>
                </a:ext>
              </a:extLst>
            </p:cNvPr>
            <p:cNvCxnSpPr>
              <a:cxnSpLocks noChangeShapeType="1"/>
              <a:stCxn id="32776" idx="2"/>
              <a:endCxn id="32807" idx="0"/>
            </p:cNvCxnSpPr>
            <p:nvPr/>
          </p:nvCxnSpPr>
          <p:spPr bwMode="auto">
            <a:xfrm>
              <a:off x="4091" y="2574"/>
              <a:ext cx="5" cy="194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6" name="AutoShape 17">
              <a:extLst>
                <a:ext uri="{FF2B5EF4-FFF2-40B4-BE49-F238E27FC236}">
                  <a16:creationId xmlns:a16="http://schemas.microsoft.com/office/drawing/2014/main" id="{DBB610F9-7077-2759-DB30-A43BCCEF2FB1}"/>
                </a:ext>
              </a:extLst>
            </p:cNvPr>
            <p:cNvCxnSpPr>
              <a:cxnSpLocks noChangeShapeType="1"/>
              <a:stCxn id="32776" idx="3"/>
              <a:endCxn id="32782" idx="1"/>
            </p:cNvCxnSpPr>
            <p:nvPr/>
          </p:nvCxnSpPr>
          <p:spPr bwMode="auto">
            <a:xfrm>
              <a:off x="4284" y="2442"/>
              <a:ext cx="287" cy="154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7" name="AutoShape 18">
              <a:extLst>
                <a:ext uri="{FF2B5EF4-FFF2-40B4-BE49-F238E27FC236}">
                  <a16:creationId xmlns:a16="http://schemas.microsoft.com/office/drawing/2014/main" id="{C92C6FC5-69AE-1752-A6E9-17A150BE24CE}"/>
                </a:ext>
              </a:extLst>
            </p:cNvPr>
            <p:cNvCxnSpPr>
              <a:cxnSpLocks noChangeShapeType="1"/>
              <a:stCxn id="32807" idx="3"/>
              <a:endCxn id="32783" idx="1"/>
            </p:cNvCxnSpPr>
            <p:nvPr/>
          </p:nvCxnSpPr>
          <p:spPr bwMode="auto">
            <a:xfrm>
              <a:off x="4362" y="2932"/>
              <a:ext cx="211" cy="10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8" name="AutoShape 19">
              <a:extLst>
                <a:ext uri="{FF2B5EF4-FFF2-40B4-BE49-F238E27FC236}">
                  <a16:creationId xmlns:a16="http://schemas.microsoft.com/office/drawing/2014/main" id="{84844394-069B-26E5-08D4-AA3D166926CB}"/>
                </a:ext>
              </a:extLst>
            </p:cNvPr>
            <p:cNvCxnSpPr>
              <a:cxnSpLocks noChangeShapeType="1"/>
              <a:stCxn id="32777" idx="2"/>
              <a:endCxn id="32780" idx="0"/>
            </p:cNvCxnSpPr>
            <p:nvPr/>
          </p:nvCxnSpPr>
          <p:spPr bwMode="auto">
            <a:xfrm>
              <a:off x="2853" y="2601"/>
              <a:ext cx="6" cy="184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9" name="AutoShape 20">
              <a:extLst>
                <a:ext uri="{FF2B5EF4-FFF2-40B4-BE49-F238E27FC236}">
                  <a16:creationId xmlns:a16="http://schemas.microsoft.com/office/drawing/2014/main" id="{E75576CE-BA72-B265-8BE4-ECDB036BA0AC}"/>
                </a:ext>
              </a:extLst>
            </p:cNvPr>
            <p:cNvCxnSpPr>
              <a:cxnSpLocks noChangeShapeType="1"/>
              <a:stCxn id="32777" idx="1"/>
              <a:endCxn id="32774" idx="3"/>
            </p:cNvCxnSpPr>
            <p:nvPr/>
          </p:nvCxnSpPr>
          <p:spPr bwMode="auto">
            <a:xfrm flipH="1" flipV="1">
              <a:off x="1814" y="2434"/>
              <a:ext cx="774" cy="3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0" name="AutoShape 21">
              <a:extLst>
                <a:ext uri="{FF2B5EF4-FFF2-40B4-BE49-F238E27FC236}">
                  <a16:creationId xmlns:a16="http://schemas.microsoft.com/office/drawing/2014/main" id="{2B102887-E7DA-7335-2B17-9476D19C0DAE}"/>
                </a:ext>
              </a:extLst>
            </p:cNvPr>
            <p:cNvCxnSpPr>
              <a:cxnSpLocks noChangeShapeType="1"/>
              <a:stCxn id="32779" idx="3"/>
              <a:endCxn id="32774" idx="1"/>
            </p:cNvCxnSpPr>
            <p:nvPr/>
          </p:nvCxnSpPr>
          <p:spPr bwMode="auto">
            <a:xfrm flipV="1">
              <a:off x="1256" y="2434"/>
              <a:ext cx="173" cy="284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1" name="AutoShape 22">
              <a:extLst>
                <a:ext uri="{FF2B5EF4-FFF2-40B4-BE49-F238E27FC236}">
                  <a16:creationId xmlns:a16="http://schemas.microsoft.com/office/drawing/2014/main" id="{D03769AF-1658-C66D-672B-1986D0788616}"/>
                </a:ext>
              </a:extLst>
            </p:cNvPr>
            <p:cNvCxnSpPr>
              <a:cxnSpLocks noChangeShapeType="1"/>
              <a:stCxn id="32778" idx="3"/>
              <a:endCxn id="32774" idx="1"/>
            </p:cNvCxnSpPr>
            <p:nvPr/>
          </p:nvCxnSpPr>
          <p:spPr bwMode="auto">
            <a:xfrm>
              <a:off x="1256" y="2431"/>
              <a:ext cx="173" cy="3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2" name="AutoShape 23">
              <a:extLst>
                <a:ext uri="{FF2B5EF4-FFF2-40B4-BE49-F238E27FC236}">
                  <a16:creationId xmlns:a16="http://schemas.microsoft.com/office/drawing/2014/main" id="{0FF7DED8-7E2E-9E50-8374-94BF3B995EC1}"/>
                </a:ext>
              </a:extLst>
            </p:cNvPr>
            <p:cNvCxnSpPr>
              <a:cxnSpLocks noChangeShapeType="1"/>
              <a:stCxn id="32775" idx="3"/>
              <a:endCxn id="32774" idx="1"/>
            </p:cNvCxnSpPr>
            <p:nvPr/>
          </p:nvCxnSpPr>
          <p:spPr bwMode="auto">
            <a:xfrm>
              <a:off x="1246" y="2137"/>
              <a:ext cx="183" cy="305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3" name="AutoShape 24">
              <a:extLst>
                <a:ext uri="{FF2B5EF4-FFF2-40B4-BE49-F238E27FC236}">
                  <a16:creationId xmlns:a16="http://schemas.microsoft.com/office/drawing/2014/main" id="{3FD1CB06-E84D-2E0F-3001-B6B26B9E4D8B}"/>
                </a:ext>
              </a:extLst>
            </p:cNvPr>
            <p:cNvCxnSpPr>
              <a:cxnSpLocks noChangeShapeType="1"/>
              <a:stCxn id="32776" idx="1"/>
              <a:endCxn id="32777" idx="3"/>
            </p:cNvCxnSpPr>
            <p:nvPr/>
          </p:nvCxnSpPr>
          <p:spPr bwMode="auto">
            <a:xfrm flipH="1" flipV="1">
              <a:off x="3119" y="2437"/>
              <a:ext cx="780" cy="5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4" name="Text Box 25">
              <a:extLst>
                <a:ext uri="{FF2B5EF4-FFF2-40B4-BE49-F238E27FC236}">
                  <a16:creationId xmlns:a16="http://schemas.microsoft.com/office/drawing/2014/main" id="{AFF5B176-3FE8-0E05-6EC8-9C0156BBE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2261"/>
              <a:ext cx="12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32795" name="Text Box 26">
              <a:extLst>
                <a:ext uri="{FF2B5EF4-FFF2-40B4-BE49-F238E27FC236}">
                  <a16:creationId xmlns:a16="http://schemas.microsoft.com/office/drawing/2014/main" id="{6687DF6B-45CE-B542-2859-09305F736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" y="2266"/>
              <a:ext cx="9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2796" name="Text Box 27">
              <a:extLst>
                <a:ext uri="{FF2B5EF4-FFF2-40B4-BE49-F238E27FC236}">
                  <a16:creationId xmlns:a16="http://schemas.microsoft.com/office/drawing/2014/main" id="{1B5A21E2-14AF-3D2B-B232-89898D313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9" y="3262"/>
              <a:ext cx="383" cy="275"/>
            </a:xfrm>
            <a:prstGeom prst="rect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材料</a:t>
              </a:r>
            </a:p>
          </p:txBody>
        </p:sp>
        <p:sp>
          <p:nvSpPr>
            <p:cNvPr id="32797" name="AutoShape 28">
              <a:extLst>
                <a:ext uri="{FF2B5EF4-FFF2-40B4-BE49-F238E27FC236}">
                  <a16:creationId xmlns:a16="http://schemas.microsoft.com/office/drawing/2014/main" id="{E971DD82-0032-5BA4-EC15-CA7484D2D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" y="2880"/>
              <a:ext cx="598" cy="249"/>
            </a:xfrm>
            <a:prstGeom prst="flowChartTerminator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产品价格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8" name="AutoShape 29">
              <a:extLst>
                <a:ext uri="{FF2B5EF4-FFF2-40B4-BE49-F238E27FC236}">
                  <a16:creationId xmlns:a16="http://schemas.microsoft.com/office/drawing/2014/main" id="{DD0C4594-9136-C624-1EFE-66CB59B31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3731"/>
              <a:ext cx="450" cy="238"/>
            </a:xfrm>
            <a:prstGeom prst="flowChartTerminator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材料号</a:t>
              </a:r>
              <a:endParaRPr lang="en-US" altLang="zh-CN" sz="16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9" name="AutoShape 30">
              <a:extLst>
                <a:ext uri="{FF2B5EF4-FFF2-40B4-BE49-F238E27FC236}">
                  <a16:creationId xmlns:a16="http://schemas.microsoft.com/office/drawing/2014/main" id="{8752A173-D018-1FCF-8ABB-44212AA30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731"/>
              <a:ext cx="458" cy="249"/>
            </a:xfrm>
            <a:prstGeom prst="flowChartTerminator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材料名</a:t>
              </a:r>
            </a:p>
          </p:txBody>
        </p:sp>
        <p:sp>
          <p:nvSpPr>
            <p:cNvPr id="32800" name="AutoShape 31">
              <a:extLst>
                <a:ext uri="{FF2B5EF4-FFF2-40B4-BE49-F238E27FC236}">
                  <a16:creationId xmlns:a16="http://schemas.microsoft.com/office/drawing/2014/main" id="{E47843C4-9499-E802-3772-663C8C8C5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3731"/>
              <a:ext cx="318" cy="249"/>
            </a:xfrm>
            <a:prstGeom prst="flowChartTerminator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价格</a:t>
              </a:r>
            </a:p>
          </p:txBody>
        </p:sp>
        <p:sp>
          <p:nvSpPr>
            <p:cNvPr id="32801" name="AutoShape 32">
              <a:extLst>
                <a:ext uri="{FF2B5EF4-FFF2-40B4-BE49-F238E27FC236}">
                  <a16:creationId xmlns:a16="http://schemas.microsoft.com/office/drawing/2014/main" id="{8F64905E-A517-2FC5-8A02-3D1041171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3732"/>
              <a:ext cx="458" cy="249"/>
            </a:xfrm>
            <a:prstGeom prst="flowChartTerminator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库存量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32802" name="AutoShape 33">
              <a:extLst>
                <a:ext uri="{FF2B5EF4-FFF2-40B4-BE49-F238E27FC236}">
                  <a16:creationId xmlns:a16="http://schemas.microsoft.com/office/drawing/2014/main" id="{42036681-C1E8-8098-DC32-0E6E17BFA36B}"/>
                </a:ext>
              </a:extLst>
            </p:cNvPr>
            <p:cNvCxnSpPr>
              <a:cxnSpLocks noChangeShapeType="1"/>
              <a:stCxn id="32796" idx="2"/>
              <a:endCxn id="32798" idx="0"/>
            </p:cNvCxnSpPr>
            <p:nvPr/>
          </p:nvCxnSpPr>
          <p:spPr bwMode="auto">
            <a:xfrm rot="5400000">
              <a:off x="3666" y="3307"/>
              <a:ext cx="194" cy="655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3" name="AutoShape 34">
              <a:extLst>
                <a:ext uri="{FF2B5EF4-FFF2-40B4-BE49-F238E27FC236}">
                  <a16:creationId xmlns:a16="http://schemas.microsoft.com/office/drawing/2014/main" id="{46EDD932-13D2-AAF2-1FCB-9D9775C55F03}"/>
                </a:ext>
              </a:extLst>
            </p:cNvPr>
            <p:cNvCxnSpPr>
              <a:cxnSpLocks noChangeShapeType="1"/>
              <a:stCxn id="32796" idx="2"/>
              <a:endCxn id="32800" idx="0"/>
            </p:cNvCxnSpPr>
            <p:nvPr/>
          </p:nvCxnSpPr>
          <p:spPr bwMode="auto">
            <a:xfrm>
              <a:off x="4091" y="3525"/>
              <a:ext cx="368" cy="211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4" name="AutoShape 35">
              <a:extLst>
                <a:ext uri="{FF2B5EF4-FFF2-40B4-BE49-F238E27FC236}">
                  <a16:creationId xmlns:a16="http://schemas.microsoft.com/office/drawing/2014/main" id="{9325487E-D6A9-C02F-EE5F-FF0CCEF5F1B9}"/>
                </a:ext>
              </a:extLst>
            </p:cNvPr>
            <p:cNvCxnSpPr>
              <a:cxnSpLocks noChangeShapeType="1"/>
              <a:stCxn id="32796" idx="2"/>
              <a:endCxn id="32799" idx="0"/>
            </p:cNvCxnSpPr>
            <p:nvPr/>
          </p:nvCxnSpPr>
          <p:spPr bwMode="auto">
            <a:xfrm flipH="1">
              <a:off x="3948" y="3525"/>
              <a:ext cx="143" cy="211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5" name="AutoShape 36">
              <a:extLst>
                <a:ext uri="{FF2B5EF4-FFF2-40B4-BE49-F238E27FC236}">
                  <a16:creationId xmlns:a16="http://schemas.microsoft.com/office/drawing/2014/main" id="{7641AB2F-10FD-0B1D-B794-0782EE54039C}"/>
                </a:ext>
              </a:extLst>
            </p:cNvPr>
            <p:cNvCxnSpPr>
              <a:cxnSpLocks noChangeShapeType="1"/>
              <a:stCxn id="32796" idx="2"/>
              <a:endCxn id="32801" idx="0"/>
            </p:cNvCxnSpPr>
            <p:nvPr/>
          </p:nvCxnSpPr>
          <p:spPr bwMode="auto">
            <a:xfrm>
              <a:off x="4091" y="3525"/>
              <a:ext cx="877" cy="211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6" name="AutoShape 37">
              <a:extLst>
                <a:ext uri="{FF2B5EF4-FFF2-40B4-BE49-F238E27FC236}">
                  <a16:creationId xmlns:a16="http://schemas.microsoft.com/office/drawing/2014/main" id="{D3F73E35-C93A-B0D4-9D96-3BB6072CE6FC}"/>
                </a:ext>
              </a:extLst>
            </p:cNvPr>
            <p:cNvCxnSpPr>
              <a:cxnSpLocks noChangeShapeType="1"/>
              <a:stCxn id="32797" idx="3"/>
              <a:endCxn id="32774" idx="1"/>
            </p:cNvCxnSpPr>
            <p:nvPr/>
          </p:nvCxnSpPr>
          <p:spPr bwMode="auto">
            <a:xfrm flipV="1">
              <a:off x="1256" y="2434"/>
              <a:ext cx="173" cy="572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07" name="AutoShape 38">
              <a:extLst>
                <a:ext uri="{FF2B5EF4-FFF2-40B4-BE49-F238E27FC236}">
                  <a16:creationId xmlns:a16="http://schemas.microsoft.com/office/drawing/2014/main" id="{71C0DDCC-885A-F9B7-3837-62BBF0FAB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" y="2762"/>
              <a:ext cx="523" cy="339"/>
            </a:xfrm>
            <a:prstGeom prst="flowChartDecision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10800" rIns="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消耗</a:t>
              </a:r>
            </a:p>
          </p:txBody>
        </p:sp>
        <p:cxnSp>
          <p:nvCxnSpPr>
            <p:cNvPr id="32808" name="AutoShape 39">
              <a:extLst>
                <a:ext uri="{FF2B5EF4-FFF2-40B4-BE49-F238E27FC236}">
                  <a16:creationId xmlns:a16="http://schemas.microsoft.com/office/drawing/2014/main" id="{72560DE2-50C7-2914-0AD8-6AFF05CD839E}"/>
                </a:ext>
              </a:extLst>
            </p:cNvPr>
            <p:cNvCxnSpPr>
              <a:cxnSpLocks noChangeShapeType="1"/>
              <a:stCxn id="32796" idx="0"/>
              <a:endCxn id="32807" idx="2"/>
            </p:cNvCxnSpPr>
            <p:nvPr/>
          </p:nvCxnSpPr>
          <p:spPr bwMode="auto">
            <a:xfrm flipV="1">
              <a:off x="4091" y="3096"/>
              <a:ext cx="5" cy="165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09" name="Text Box 40">
              <a:extLst>
                <a:ext uri="{FF2B5EF4-FFF2-40B4-BE49-F238E27FC236}">
                  <a16:creationId xmlns:a16="http://schemas.microsoft.com/office/drawing/2014/main" id="{BD660423-FE32-6E43-C587-FC6A2F484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2641"/>
              <a:ext cx="12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32810" name="Text Box 41">
              <a:extLst>
                <a:ext uri="{FF2B5EF4-FFF2-40B4-BE49-F238E27FC236}">
                  <a16:creationId xmlns:a16="http://schemas.microsoft.com/office/drawing/2014/main" id="{B1EE6FC6-0EF9-2D56-88F6-DBAFD5EBB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9" y="3055"/>
              <a:ext cx="8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45" name="Rectangle 2">
            <a:extLst>
              <a:ext uri="{FF2B5EF4-FFF2-40B4-BE49-F238E27FC236}">
                <a16:creationId xmlns:a16="http://schemas.microsoft.com/office/drawing/2014/main" id="{ED88F927-2D0F-443F-A90B-B83AAE79B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5.2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关系数据库系统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>
            <a:extLst>
              <a:ext uri="{FF2B5EF4-FFF2-40B4-BE49-F238E27FC236}">
                <a16:creationId xmlns:a16="http://schemas.microsoft.com/office/drawing/2014/main" id="{EE8B06FE-BCA4-9AD3-365E-05FB6FD3A5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36513" y="1124744"/>
            <a:ext cx="9072563" cy="3014662"/>
          </a:xfrm>
        </p:spPr>
        <p:txBody>
          <a:bodyPr/>
          <a:lstStyle/>
          <a:p>
            <a:pPr marL="285750" indent="-285750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关系数据库的设计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逻辑结构设计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--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关系模型转换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转换结果：</a:t>
            </a:r>
          </a:p>
          <a:p>
            <a:pPr marL="1901825" lvl="3"/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产品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18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产品号</a:t>
            </a:r>
            <a:r>
              <a:rPr lang="zh-CN" altLang="en-US" sz="1800" b="0" dirty="0">
                <a:solidFill>
                  <a:srgbClr val="FF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产品名，性能参数，产品价格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 marL="1901825" lvl="3"/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零件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18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零件号</a:t>
            </a:r>
            <a:r>
              <a:rPr lang="zh-CN" altLang="en-US" sz="1800" b="0" dirty="0">
                <a:solidFill>
                  <a:srgbClr val="FF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零件名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 marL="1901825" lvl="3"/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材料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18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材料号</a:t>
            </a:r>
            <a:r>
              <a:rPr lang="zh-CN" altLang="en-US" sz="1800" b="0" dirty="0">
                <a:solidFill>
                  <a:srgbClr val="FF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材料名，价格，库存量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901825" lvl="3"/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零件构成产品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18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产品号，零件号，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零件数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901825" lvl="3"/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零件消耗材料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18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零件号，材料号，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耗用量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10C57754-83ED-00A1-680F-DAF0F8B3BE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58880" y="6428482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102AF8-0C6E-4F9B-9B11-EA7ACC964A9E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pSp>
        <p:nvGrpSpPr>
          <p:cNvPr id="33797" name="Group 4">
            <a:extLst>
              <a:ext uri="{FF2B5EF4-FFF2-40B4-BE49-F238E27FC236}">
                <a16:creationId xmlns:a16="http://schemas.microsoft.com/office/drawing/2014/main" id="{08FEEB82-DE79-9FA5-7EBC-8ECE6B9C8E4B}"/>
              </a:ext>
            </a:extLst>
          </p:cNvPr>
          <p:cNvGrpSpPr>
            <a:grpSpLocks/>
          </p:cNvGrpSpPr>
          <p:nvPr/>
        </p:nvGrpSpPr>
        <p:grpSpPr bwMode="auto">
          <a:xfrm>
            <a:off x="594618" y="3717032"/>
            <a:ext cx="7278687" cy="3108325"/>
            <a:chOff x="652" y="2018"/>
            <a:chExt cx="4546" cy="1963"/>
          </a:xfrm>
        </p:grpSpPr>
        <p:sp>
          <p:nvSpPr>
            <p:cNvPr id="33798" name="Text Box 5">
              <a:extLst>
                <a:ext uri="{FF2B5EF4-FFF2-40B4-BE49-F238E27FC236}">
                  <a16:creationId xmlns:a16="http://schemas.microsoft.com/office/drawing/2014/main" id="{937D8CE2-037F-3B17-992F-7B3B8DE20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2305"/>
              <a:ext cx="383" cy="274"/>
            </a:xfrm>
            <a:prstGeom prst="rect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产品</a:t>
              </a:r>
            </a:p>
          </p:txBody>
        </p:sp>
        <p:sp>
          <p:nvSpPr>
            <p:cNvPr id="33799" name="AutoShape 6">
              <a:extLst>
                <a:ext uri="{FF2B5EF4-FFF2-40B4-BE49-F238E27FC236}">
                  <a16:creationId xmlns:a16="http://schemas.microsoft.com/office/drawing/2014/main" id="{5057782B-70EE-2AC8-490A-923CD23AD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018"/>
              <a:ext cx="450" cy="238"/>
            </a:xfrm>
            <a:prstGeom prst="flowChartTerminator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产品号</a:t>
              </a:r>
            </a:p>
          </p:txBody>
        </p:sp>
        <p:sp>
          <p:nvSpPr>
            <p:cNvPr id="33800" name="Text Box 7">
              <a:extLst>
                <a:ext uri="{FF2B5EF4-FFF2-40B4-BE49-F238E27FC236}">
                  <a16:creationId xmlns:a16="http://schemas.microsoft.com/office/drawing/2014/main" id="{324345C8-3170-8C60-E640-FC82673A3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9" y="2312"/>
              <a:ext cx="383" cy="274"/>
            </a:xfrm>
            <a:prstGeom prst="rect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零件</a:t>
              </a:r>
            </a:p>
          </p:txBody>
        </p:sp>
        <p:sp>
          <p:nvSpPr>
            <p:cNvPr id="33801" name="AutoShape 8">
              <a:extLst>
                <a:ext uri="{FF2B5EF4-FFF2-40B4-BE49-F238E27FC236}">
                  <a16:creationId xmlns:a16="http://schemas.microsoft.com/office/drawing/2014/main" id="{B6DE6A4F-F9E1-5E63-834B-95AD804B5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2265"/>
              <a:ext cx="524" cy="338"/>
            </a:xfrm>
            <a:prstGeom prst="flowChartDecision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10800" rIns="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组成</a:t>
              </a:r>
            </a:p>
          </p:txBody>
        </p:sp>
        <p:sp>
          <p:nvSpPr>
            <p:cNvPr id="33802" name="AutoShape 9">
              <a:extLst>
                <a:ext uri="{FF2B5EF4-FFF2-40B4-BE49-F238E27FC236}">
                  <a16:creationId xmlns:a16="http://schemas.microsoft.com/office/drawing/2014/main" id="{91D7BB3A-F6D0-67E9-17B5-3882808DE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04"/>
              <a:ext cx="458" cy="248"/>
            </a:xfrm>
            <a:prstGeom prst="flowChartTerminator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产品名</a:t>
              </a:r>
            </a:p>
          </p:txBody>
        </p:sp>
        <p:sp>
          <p:nvSpPr>
            <p:cNvPr id="33803" name="AutoShape 10">
              <a:extLst>
                <a:ext uri="{FF2B5EF4-FFF2-40B4-BE49-F238E27FC236}">
                  <a16:creationId xmlns:a16="http://schemas.microsoft.com/office/drawing/2014/main" id="{296F13C7-C42D-6A3F-1184-C357C1BE5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" y="2592"/>
              <a:ext cx="598" cy="249"/>
            </a:xfrm>
            <a:prstGeom prst="flowChartTerminator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性能参数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04" name="AutoShape 11">
              <a:extLst>
                <a:ext uri="{FF2B5EF4-FFF2-40B4-BE49-F238E27FC236}">
                  <a16:creationId xmlns:a16="http://schemas.microsoft.com/office/drawing/2014/main" id="{89B804DA-67B3-FEBE-30B1-7719D0A9B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" y="2776"/>
              <a:ext cx="458" cy="249"/>
            </a:xfrm>
            <a:prstGeom prst="flowChartTerminator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零件数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05" name="AutoShape 12">
              <a:extLst>
                <a:ext uri="{FF2B5EF4-FFF2-40B4-BE49-F238E27FC236}">
                  <a16:creationId xmlns:a16="http://schemas.microsoft.com/office/drawing/2014/main" id="{42C742AD-D2B5-F4F7-3F2D-20AFD072C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" y="2176"/>
              <a:ext cx="450" cy="238"/>
            </a:xfrm>
            <a:prstGeom prst="flowChartTerminator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零件号</a:t>
              </a:r>
              <a:endParaRPr lang="en-US" altLang="zh-CN" sz="16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06" name="AutoShape 13">
              <a:extLst>
                <a:ext uri="{FF2B5EF4-FFF2-40B4-BE49-F238E27FC236}">
                  <a16:creationId xmlns:a16="http://schemas.microsoft.com/office/drawing/2014/main" id="{13841247-7E6B-6BD3-2A90-536F7A1D1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" y="2471"/>
              <a:ext cx="458" cy="249"/>
            </a:xfrm>
            <a:prstGeom prst="flowChartTerminator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零件名</a:t>
              </a:r>
            </a:p>
          </p:txBody>
        </p:sp>
        <p:sp>
          <p:nvSpPr>
            <p:cNvPr id="33807" name="AutoShape 14">
              <a:extLst>
                <a:ext uri="{FF2B5EF4-FFF2-40B4-BE49-F238E27FC236}">
                  <a16:creationId xmlns:a16="http://schemas.microsoft.com/office/drawing/2014/main" id="{49C0DC76-0B56-5C60-217A-B0A1E23E4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" y="2816"/>
              <a:ext cx="458" cy="249"/>
            </a:xfrm>
            <a:prstGeom prst="flowChartTerminator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耗用量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33808" name="AutoShape 15">
              <a:extLst>
                <a:ext uri="{FF2B5EF4-FFF2-40B4-BE49-F238E27FC236}">
                  <a16:creationId xmlns:a16="http://schemas.microsoft.com/office/drawing/2014/main" id="{0F0D2D0E-F2AA-EA07-D93F-951F6632FCBE}"/>
                </a:ext>
              </a:extLst>
            </p:cNvPr>
            <p:cNvCxnSpPr>
              <a:cxnSpLocks noChangeShapeType="1"/>
              <a:stCxn id="33800" idx="3"/>
              <a:endCxn id="33805" idx="1"/>
            </p:cNvCxnSpPr>
            <p:nvPr/>
          </p:nvCxnSpPr>
          <p:spPr bwMode="auto">
            <a:xfrm flipV="1">
              <a:off x="4282" y="2295"/>
              <a:ext cx="263" cy="154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09" name="AutoShape 16">
              <a:extLst>
                <a:ext uri="{FF2B5EF4-FFF2-40B4-BE49-F238E27FC236}">
                  <a16:creationId xmlns:a16="http://schemas.microsoft.com/office/drawing/2014/main" id="{9E2BEA36-1350-1CA0-4DE8-F462C5550A4D}"/>
                </a:ext>
              </a:extLst>
            </p:cNvPr>
            <p:cNvCxnSpPr>
              <a:cxnSpLocks noChangeShapeType="1"/>
              <a:stCxn id="33800" idx="2"/>
              <a:endCxn id="33831" idx="0"/>
            </p:cNvCxnSpPr>
            <p:nvPr/>
          </p:nvCxnSpPr>
          <p:spPr bwMode="auto">
            <a:xfrm>
              <a:off x="4091" y="2574"/>
              <a:ext cx="5" cy="194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0" name="AutoShape 17">
              <a:extLst>
                <a:ext uri="{FF2B5EF4-FFF2-40B4-BE49-F238E27FC236}">
                  <a16:creationId xmlns:a16="http://schemas.microsoft.com/office/drawing/2014/main" id="{0821AC6B-14EC-2D4E-F63F-5F56EA3EBE53}"/>
                </a:ext>
              </a:extLst>
            </p:cNvPr>
            <p:cNvCxnSpPr>
              <a:cxnSpLocks noChangeShapeType="1"/>
              <a:stCxn id="33800" idx="3"/>
              <a:endCxn id="33806" idx="1"/>
            </p:cNvCxnSpPr>
            <p:nvPr/>
          </p:nvCxnSpPr>
          <p:spPr bwMode="auto">
            <a:xfrm>
              <a:off x="4284" y="2442"/>
              <a:ext cx="287" cy="154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1" name="AutoShape 18">
              <a:extLst>
                <a:ext uri="{FF2B5EF4-FFF2-40B4-BE49-F238E27FC236}">
                  <a16:creationId xmlns:a16="http://schemas.microsoft.com/office/drawing/2014/main" id="{82B196B8-B266-9C1D-E4F0-A3D272EEFF66}"/>
                </a:ext>
              </a:extLst>
            </p:cNvPr>
            <p:cNvCxnSpPr>
              <a:cxnSpLocks noChangeShapeType="1"/>
              <a:stCxn id="33831" idx="3"/>
              <a:endCxn id="33807" idx="1"/>
            </p:cNvCxnSpPr>
            <p:nvPr/>
          </p:nvCxnSpPr>
          <p:spPr bwMode="auto">
            <a:xfrm>
              <a:off x="4362" y="2932"/>
              <a:ext cx="211" cy="10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2" name="AutoShape 19">
              <a:extLst>
                <a:ext uri="{FF2B5EF4-FFF2-40B4-BE49-F238E27FC236}">
                  <a16:creationId xmlns:a16="http://schemas.microsoft.com/office/drawing/2014/main" id="{0218D555-53F6-9980-7150-C904A3914C8A}"/>
                </a:ext>
              </a:extLst>
            </p:cNvPr>
            <p:cNvCxnSpPr>
              <a:cxnSpLocks noChangeShapeType="1"/>
              <a:stCxn id="33801" idx="2"/>
              <a:endCxn id="33804" idx="0"/>
            </p:cNvCxnSpPr>
            <p:nvPr/>
          </p:nvCxnSpPr>
          <p:spPr bwMode="auto">
            <a:xfrm>
              <a:off x="2853" y="2601"/>
              <a:ext cx="6" cy="184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3" name="AutoShape 20">
              <a:extLst>
                <a:ext uri="{FF2B5EF4-FFF2-40B4-BE49-F238E27FC236}">
                  <a16:creationId xmlns:a16="http://schemas.microsoft.com/office/drawing/2014/main" id="{04229926-89FB-C9DC-494A-F84DF8566170}"/>
                </a:ext>
              </a:extLst>
            </p:cNvPr>
            <p:cNvCxnSpPr>
              <a:cxnSpLocks noChangeShapeType="1"/>
              <a:stCxn id="33801" idx="1"/>
              <a:endCxn id="33798" idx="3"/>
            </p:cNvCxnSpPr>
            <p:nvPr/>
          </p:nvCxnSpPr>
          <p:spPr bwMode="auto">
            <a:xfrm flipH="1" flipV="1">
              <a:off x="1814" y="2434"/>
              <a:ext cx="774" cy="3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4" name="AutoShape 21">
              <a:extLst>
                <a:ext uri="{FF2B5EF4-FFF2-40B4-BE49-F238E27FC236}">
                  <a16:creationId xmlns:a16="http://schemas.microsoft.com/office/drawing/2014/main" id="{5C6A934D-78A5-E1D0-D751-93218ACD0CC1}"/>
                </a:ext>
              </a:extLst>
            </p:cNvPr>
            <p:cNvCxnSpPr>
              <a:cxnSpLocks noChangeShapeType="1"/>
              <a:stCxn id="33803" idx="3"/>
              <a:endCxn id="33798" idx="1"/>
            </p:cNvCxnSpPr>
            <p:nvPr/>
          </p:nvCxnSpPr>
          <p:spPr bwMode="auto">
            <a:xfrm flipV="1">
              <a:off x="1256" y="2434"/>
              <a:ext cx="173" cy="284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5" name="AutoShape 22">
              <a:extLst>
                <a:ext uri="{FF2B5EF4-FFF2-40B4-BE49-F238E27FC236}">
                  <a16:creationId xmlns:a16="http://schemas.microsoft.com/office/drawing/2014/main" id="{5B9E864F-927C-5801-9D22-3E816F154346}"/>
                </a:ext>
              </a:extLst>
            </p:cNvPr>
            <p:cNvCxnSpPr>
              <a:cxnSpLocks noChangeShapeType="1"/>
              <a:stCxn id="33802" idx="3"/>
              <a:endCxn id="33798" idx="1"/>
            </p:cNvCxnSpPr>
            <p:nvPr/>
          </p:nvCxnSpPr>
          <p:spPr bwMode="auto">
            <a:xfrm>
              <a:off x="1256" y="2431"/>
              <a:ext cx="173" cy="3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6" name="AutoShape 23">
              <a:extLst>
                <a:ext uri="{FF2B5EF4-FFF2-40B4-BE49-F238E27FC236}">
                  <a16:creationId xmlns:a16="http://schemas.microsoft.com/office/drawing/2014/main" id="{BE091471-A82B-9F43-DF23-F8EE1F48D3EC}"/>
                </a:ext>
              </a:extLst>
            </p:cNvPr>
            <p:cNvCxnSpPr>
              <a:cxnSpLocks noChangeShapeType="1"/>
              <a:stCxn id="33799" idx="3"/>
              <a:endCxn id="33798" idx="1"/>
            </p:cNvCxnSpPr>
            <p:nvPr/>
          </p:nvCxnSpPr>
          <p:spPr bwMode="auto">
            <a:xfrm>
              <a:off x="1246" y="2137"/>
              <a:ext cx="183" cy="305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7" name="AutoShape 24">
              <a:extLst>
                <a:ext uri="{FF2B5EF4-FFF2-40B4-BE49-F238E27FC236}">
                  <a16:creationId xmlns:a16="http://schemas.microsoft.com/office/drawing/2014/main" id="{E998BD81-607C-20F9-83C5-44D1EA2110AF}"/>
                </a:ext>
              </a:extLst>
            </p:cNvPr>
            <p:cNvCxnSpPr>
              <a:cxnSpLocks noChangeShapeType="1"/>
              <a:stCxn id="33800" idx="1"/>
              <a:endCxn id="33801" idx="3"/>
            </p:cNvCxnSpPr>
            <p:nvPr/>
          </p:nvCxnSpPr>
          <p:spPr bwMode="auto">
            <a:xfrm flipH="1" flipV="1">
              <a:off x="3119" y="2437"/>
              <a:ext cx="780" cy="5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18" name="Text Box 25">
              <a:extLst>
                <a:ext uri="{FF2B5EF4-FFF2-40B4-BE49-F238E27FC236}">
                  <a16:creationId xmlns:a16="http://schemas.microsoft.com/office/drawing/2014/main" id="{D753D98A-4F0B-327B-D5E2-0A105720B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2261"/>
              <a:ext cx="12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33819" name="Text Box 26">
              <a:extLst>
                <a:ext uri="{FF2B5EF4-FFF2-40B4-BE49-F238E27FC236}">
                  <a16:creationId xmlns:a16="http://schemas.microsoft.com/office/drawing/2014/main" id="{03E5A156-C345-2D98-F27F-EE259D05E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" y="2266"/>
              <a:ext cx="9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3820" name="Text Box 27">
              <a:extLst>
                <a:ext uri="{FF2B5EF4-FFF2-40B4-BE49-F238E27FC236}">
                  <a16:creationId xmlns:a16="http://schemas.microsoft.com/office/drawing/2014/main" id="{C7AFF17B-07B9-6C42-CF69-EFA21F04D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9" y="3262"/>
              <a:ext cx="383" cy="275"/>
            </a:xfrm>
            <a:prstGeom prst="rect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材料</a:t>
              </a:r>
            </a:p>
          </p:txBody>
        </p:sp>
        <p:sp>
          <p:nvSpPr>
            <p:cNvPr id="33821" name="AutoShape 28">
              <a:extLst>
                <a:ext uri="{FF2B5EF4-FFF2-40B4-BE49-F238E27FC236}">
                  <a16:creationId xmlns:a16="http://schemas.microsoft.com/office/drawing/2014/main" id="{47C3F92F-D879-8C5A-EA33-2FAAD9B55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" y="2880"/>
              <a:ext cx="598" cy="249"/>
            </a:xfrm>
            <a:prstGeom prst="flowChartTerminator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产品价格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22" name="AutoShape 29">
              <a:extLst>
                <a:ext uri="{FF2B5EF4-FFF2-40B4-BE49-F238E27FC236}">
                  <a16:creationId xmlns:a16="http://schemas.microsoft.com/office/drawing/2014/main" id="{967CEAD6-F1BE-C6E1-E7D1-B0938DF49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3731"/>
              <a:ext cx="450" cy="238"/>
            </a:xfrm>
            <a:prstGeom prst="flowChartTerminator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材料号</a:t>
              </a:r>
              <a:endParaRPr lang="en-US" altLang="zh-CN" sz="16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23" name="AutoShape 30">
              <a:extLst>
                <a:ext uri="{FF2B5EF4-FFF2-40B4-BE49-F238E27FC236}">
                  <a16:creationId xmlns:a16="http://schemas.microsoft.com/office/drawing/2014/main" id="{C14F85A9-76C5-C7A8-1400-0F4D03E27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731"/>
              <a:ext cx="458" cy="249"/>
            </a:xfrm>
            <a:prstGeom prst="flowChartTerminator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材料名</a:t>
              </a:r>
            </a:p>
          </p:txBody>
        </p:sp>
        <p:sp>
          <p:nvSpPr>
            <p:cNvPr id="33824" name="AutoShape 31">
              <a:extLst>
                <a:ext uri="{FF2B5EF4-FFF2-40B4-BE49-F238E27FC236}">
                  <a16:creationId xmlns:a16="http://schemas.microsoft.com/office/drawing/2014/main" id="{3DEE9E9E-77B6-502D-8BD7-8BFD52CBD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3731"/>
              <a:ext cx="318" cy="249"/>
            </a:xfrm>
            <a:prstGeom prst="flowChartTerminator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价格</a:t>
              </a:r>
            </a:p>
          </p:txBody>
        </p:sp>
        <p:sp>
          <p:nvSpPr>
            <p:cNvPr id="33825" name="AutoShape 32">
              <a:extLst>
                <a:ext uri="{FF2B5EF4-FFF2-40B4-BE49-F238E27FC236}">
                  <a16:creationId xmlns:a16="http://schemas.microsoft.com/office/drawing/2014/main" id="{B1499C26-8016-11FB-ACE8-5E09E182C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3732"/>
              <a:ext cx="458" cy="249"/>
            </a:xfrm>
            <a:prstGeom prst="flowChartTerminator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库存量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33826" name="AutoShape 33">
              <a:extLst>
                <a:ext uri="{FF2B5EF4-FFF2-40B4-BE49-F238E27FC236}">
                  <a16:creationId xmlns:a16="http://schemas.microsoft.com/office/drawing/2014/main" id="{FC3EEF9D-4C9F-711D-DC52-AE7057340D41}"/>
                </a:ext>
              </a:extLst>
            </p:cNvPr>
            <p:cNvCxnSpPr>
              <a:cxnSpLocks noChangeShapeType="1"/>
              <a:stCxn id="33820" idx="2"/>
              <a:endCxn id="33822" idx="0"/>
            </p:cNvCxnSpPr>
            <p:nvPr/>
          </p:nvCxnSpPr>
          <p:spPr bwMode="auto">
            <a:xfrm rot="5400000">
              <a:off x="3666" y="3307"/>
              <a:ext cx="194" cy="655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7" name="AutoShape 34">
              <a:extLst>
                <a:ext uri="{FF2B5EF4-FFF2-40B4-BE49-F238E27FC236}">
                  <a16:creationId xmlns:a16="http://schemas.microsoft.com/office/drawing/2014/main" id="{9DA978D4-AE6A-91E9-D1E3-40B53723ADAC}"/>
                </a:ext>
              </a:extLst>
            </p:cNvPr>
            <p:cNvCxnSpPr>
              <a:cxnSpLocks noChangeShapeType="1"/>
              <a:stCxn id="33820" idx="2"/>
              <a:endCxn id="33824" idx="0"/>
            </p:cNvCxnSpPr>
            <p:nvPr/>
          </p:nvCxnSpPr>
          <p:spPr bwMode="auto">
            <a:xfrm>
              <a:off x="4091" y="3525"/>
              <a:ext cx="368" cy="211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8" name="AutoShape 35">
              <a:extLst>
                <a:ext uri="{FF2B5EF4-FFF2-40B4-BE49-F238E27FC236}">
                  <a16:creationId xmlns:a16="http://schemas.microsoft.com/office/drawing/2014/main" id="{2AE06FFB-4D37-63DC-0FEB-4761C0969371}"/>
                </a:ext>
              </a:extLst>
            </p:cNvPr>
            <p:cNvCxnSpPr>
              <a:cxnSpLocks noChangeShapeType="1"/>
              <a:stCxn id="33820" idx="2"/>
              <a:endCxn id="33823" idx="0"/>
            </p:cNvCxnSpPr>
            <p:nvPr/>
          </p:nvCxnSpPr>
          <p:spPr bwMode="auto">
            <a:xfrm flipH="1">
              <a:off x="3948" y="3525"/>
              <a:ext cx="143" cy="211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9" name="AutoShape 36">
              <a:extLst>
                <a:ext uri="{FF2B5EF4-FFF2-40B4-BE49-F238E27FC236}">
                  <a16:creationId xmlns:a16="http://schemas.microsoft.com/office/drawing/2014/main" id="{A42D1443-9731-F149-D539-6771049B3C90}"/>
                </a:ext>
              </a:extLst>
            </p:cNvPr>
            <p:cNvCxnSpPr>
              <a:cxnSpLocks noChangeShapeType="1"/>
              <a:stCxn id="33820" idx="2"/>
              <a:endCxn id="33825" idx="0"/>
            </p:cNvCxnSpPr>
            <p:nvPr/>
          </p:nvCxnSpPr>
          <p:spPr bwMode="auto">
            <a:xfrm>
              <a:off x="4091" y="3525"/>
              <a:ext cx="877" cy="211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0" name="AutoShape 37">
              <a:extLst>
                <a:ext uri="{FF2B5EF4-FFF2-40B4-BE49-F238E27FC236}">
                  <a16:creationId xmlns:a16="http://schemas.microsoft.com/office/drawing/2014/main" id="{9A9C93DC-E0D5-D40C-B350-77F738FEB88A}"/>
                </a:ext>
              </a:extLst>
            </p:cNvPr>
            <p:cNvCxnSpPr>
              <a:cxnSpLocks noChangeShapeType="1"/>
              <a:stCxn id="33821" idx="3"/>
              <a:endCxn id="33798" idx="1"/>
            </p:cNvCxnSpPr>
            <p:nvPr/>
          </p:nvCxnSpPr>
          <p:spPr bwMode="auto">
            <a:xfrm flipV="1">
              <a:off x="1256" y="2434"/>
              <a:ext cx="173" cy="572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31" name="AutoShape 38">
              <a:extLst>
                <a:ext uri="{FF2B5EF4-FFF2-40B4-BE49-F238E27FC236}">
                  <a16:creationId xmlns:a16="http://schemas.microsoft.com/office/drawing/2014/main" id="{C4666F21-1494-04C0-265B-DCEC959F8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" y="2762"/>
              <a:ext cx="523" cy="339"/>
            </a:xfrm>
            <a:prstGeom prst="flowChartDecision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10800" rIns="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消耗</a:t>
              </a:r>
            </a:p>
          </p:txBody>
        </p:sp>
        <p:cxnSp>
          <p:nvCxnSpPr>
            <p:cNvPr id="33832" name="AutoShape 39">
              <a:extLst>
                <a:ext uri="{FF2B5EF4-FFF2-40B4-BE49-F238E27FC236}">
                  <a16:creationId xmlns:a16="http://schemas.microsoft.com/office/drawing/2014/main" id="{706CC94D-6422-7778-B58A-0C4FD5DC6D9F}"/>
                </a:ext>
              </a:extLst>
            </p:cNvPr>
            <p:cNvCxnSpPr>
              <a:cxnSpLocks noChangeShapeType="1"/>
              <a:stCxn id="33820" idx="0"/>
              <a:endCxn id="33831" idx="2"/>
            </p:cNvCxnSpPr>
            <p:nvPr/>
          </p:nvCxnSpPr>
          <p:spPr bwMode="auto">
            <a:xfrm flipV="1">
              <a:off x="4091" y="3096"/>
              <a:ext cx="5" cy="165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33" name="Text Box 40">
              <a:extLst>
                <a:ext uri="{FF2B5EF4-FFF2-40B4-BE49-F238E27FC236}">
                  <a16:creationId xmlns:a16="http://schemas.microsoft.com/office/drawing/2014/main" id="{20F24867-1E7E-7DA4-672B-154A3BC75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2641"/>
              <a:ext cx="12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33834" name="Text Box 41">
              <a:extLst>
                <a:ext uri="{FF2B5EF4-FFF2-40B4-BE49-F238E27FC236}">
                  <a16:creationId xmlns:a16="http://schemas.microsoft.com/office/drawing/2014/main" id="{341E51B9-E628-06D5-EBE7-E75EA416C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9" y="3055"/>
              <a:ext cx="8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45" name="Rectangle 2">
            <a:extLst>
              <a:ext uri="{FF2B5EF4-FFF2-40B4-BE49-F238E27FC236}">
                <a16:creationId xmlns:a16="http://schemas.microsoft.com/office/drawing/2014/main" id="{ED2F8E62-B091-4CD4-B39D-4021AE49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5.2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关系数据库系统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393" name="Group 497">
            <a:extLst>
              <a:ext uri="{FF2B5EF4-FFF2-40B4-BE49-F238E27FC236}">
                <a16:creationId xmlns:a16="http://schemas.microsoft.com/office/drawing/2014/main" id="{74B26F1E-4210-CBA8-3E06-F2BA6EEB03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29188" y="1128713"/>
          <a:ext cx="4038600" cy="3813176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67226939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35689026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3569193517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304611408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4716420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4270309880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383278114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158582009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656669792"/>
                    </a:ext>
                  </a:extLst>
                </a:gridCol>
              </a:tblGrid>
              <a:tr h="361950">
                <a:tc gridSpan="9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学生成绩表格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758620"/>
                  </a:ext>
                </a:extLst>
              </a:tr>
              <a:tr h="1096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S#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姓名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SN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系号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D#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系名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主任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MN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课号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C#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课名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学时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340790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S1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h1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g1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232925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h2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g2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617217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h3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g3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366800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h2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g4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743351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h3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g5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063244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S3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N2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M2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h3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g6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690318"/>
                  </a:ext>
                </a:extLst>
              </a:tr>
            </a:tbl>
          </a:graphicData>
        </a:graphic>
      </p:graphicFrame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C087646B-E2EE-581F-F115-75409EE261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D0B0FB-8061-4A5B-96E0-2C7022ED0B18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B12969E-8C85-130D-A086-247B1515EF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0229"/>
            <a:ext cx="4964113" cy="3636963"/>
          </a:xfrm>
        </p:spPr>
        <p:txBody>
          <a:bodyPr/>
          <a:lstStyle/>
          <a:p>
            <a:pPr marL="285750" indent="-285750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关系数据库的设计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模型规范化</a:t>
            </a:r>
          </a:p>
          <a:p>
            <a:pPr marL="1333500"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需求分析时，人们总是从实际的数据、表格中获取信息。不同的人对同一问题的分析理解可能会获得不同的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E-R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图，从而导致不同的关系数据模型。其中关系模式的好坏，会对数据库的操作带来很大的影响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209396" name="Group 500">
            <a:extLst>
              <a:ext uri="{FF2B5EF4-FFF2-40B4-BE49-F238E27FC236}">
                <a16:creationId xmlns:a16="http://schemas.microsoft.com/office/drawing/2014/main" id="{3A4E3533-DE60-6AF4-40B6-8DE91890B23A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194727795"/>
              </p:ext>
            </p:extLst>
          </p:nvPr>
        </p:nvGraphicFramePr>
        <p:xfrm>
          <a:off x="4925888" y="1125538"/>
          <a:ext cx="4038600" cy="381635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151989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682292243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3897195317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429003157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598990899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504584830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450700698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704348337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3679473173"/>
                    </a:ext>
                  </a:extLst>
                </a:gridCol>
              </a:tblGrid>
              <a:tr h="365125">
                <a:tc gridSpan="9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学生成绩表格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1679"/>
                  </a:ext>
                </a:extLst>
              </a:tr>
              <a:tr h="1095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S#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姓名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SN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系号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D#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系名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主任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MN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课号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C#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课名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学时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166089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S1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h1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g1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482229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S1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h2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g2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94461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S1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h3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g3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037970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h2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g4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85969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h3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g5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299569"/>
                  </a:ext>
                </a:extLst>
              </a:tr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S3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N2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M2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h3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g6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092789"/>
                  </a:ext>
                </a:extLst>
              </a:tr>
            </a:tbl>
          </a:graphicData>
        </a:graphic>
      </p:graphicFrame>
      <p:sp>
        <p:nvSpPr>
          <p:cNvPr id="34901" name="Rectangle 406">
            <a:extLst>
              <a:ext uri="{FF2B5EF4-FFF2-40B4-BE49-F238E27FC236}">
                <a16:creationId xmlns:a16="http://schemas.microsoft.com/office/drawing/2014/main" id="{DA6AFBB1-A377-3C9A-C610-0FA2B4A80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297" y="4868689"/>
            <a:ext cx="9648825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 indent="-188913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166813" indent="-1778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524000" indent="-1778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981200" indent="-1778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438400" indent="-1778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95600" indent="-1778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352800" indent="-1778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例如：从学生成绩表构造关系模式</a:t>
            </a:r>
          </a:p>
          <a:p>
            <a:pPr lvl="3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将重复组作为新的属性</a:t>
            </a: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：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SGT(S#,SN,D#,DN,MN,C#1,CN1,H1,G1,C#2,CN2,H2,G2,….)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4" algn="l">
              <a:lnSpc>
                <a:spcPct val="90000"/>
              </a:lnSpc>
              <a:spcBef>
                <a:spcPct val="20000"/>
              </a:spcBef>
              <a:buFontTx/>
              <a:buChar char="»"/>
            </a:pP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虽然满足关系的要求，但：属性个数不定，浪费空间，查找、排序难。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3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将重复组所在行的其它属性予以重复：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SGT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(S#,SN,D#,DN,MN,C#,CN,H,G)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3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6312AD3-40D4-4D1D-BF4B-10C372459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5.2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关系数据库系统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93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39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93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09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09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9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396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689" name="Group 265">
            <a:extLst>
              <a:ext uri="{FF2B5EF4-FFF2-40B4-BE49-F238E27FC236}">
                <a16:creationId xmlns:a16="http://schemas.microsoft.com/office/drawing/2014/main" id="{79672701-11A9-D58B-1D70-C86A68F90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466657"/>
              </p:ext>
            </p:extLst>
          </p:nvPr>
        </p:nvGraphicFramePr>
        <p:xfrm>
          <a:off x="4932040" y="1916905"/>
          <a:ext cx="4038600" cy="3816351"/>
        </p:xfrm>
        <a:graphic>
          <a:graphicData uri="http://schemas.openxmlformats.org/drawingml/2006/table">
            <a:tbl>
              <a:tblPr/>
              <a:tblGrid>
                <a:gridCol w="449263">
                  <a:extLst>
                    <a:ext uri="{9D8B030D-6E8A-4147-A177-3AD203B41FA5}">
                      <a16:colId xmlns:a16="http://schemas.microsoft.com/office/drawing/2014/main" val="277461494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793496617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396646761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74355685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1378089177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574241929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124358521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7692386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254355953"/>
                    </a:ext>
                  </a:extLst>
                </a:gridCol>
              </a:tblGrid>
              <a:tr h="365125">
                <a:tc gridSpan="9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学生成绩表格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4419"/>
                  </a:ext>
                </a:extLst>
              </a:tr>
              <a:tr h="1095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S#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姓名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SN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系号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D#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系名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主任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MN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课号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C#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课名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学时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076774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S1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h1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g1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383066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S1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h2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g2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906145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S1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h3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g3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699760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h2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g4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784835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h3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g5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144668"/>
                  </a:ext>
                </a:extLst>
              </a:tr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S3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N2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M2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h3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g6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121038"/>
                  </a:ext>
                </a:extLst>
              </a:tr>
            </a:tbl>
          </a:graphicData>
        </a:graphic>
      </p:graphicFrame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1B76C42B-6005-9400-5C20-BF3D2DB832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E70692-FE5D-47D9-B6C6-FD385C1AD2B0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8C5A7019-CB2E-A006-4FB7-5222630BF3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5816"/>
            <a:ext cx="4964113" cy="4789488"/>
          </a:xfrm>
        </p:spPr>
        <p:txBody>
          <a:bodyPr/>
          <a:lstStyle/>
          <a:p>
            <a:pPr marL="285750" indent="-285750">
              <a:spcBef>
                <a:spcPct val="500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关系数据库的设计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11213" lvl="1" indent="-346075">
              <a:spcBef>
                <a:spcPct val="500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模型规范化</a:t>
            </a:r>
          </a:p>
          <a:p>
            <a:pPr marL="1168400" lvl="2" indent="-177800">
              <a:spcBef>
                <a:spcPct val="500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不好的关系存在的问题：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611313" lvl="3" indent="-263525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冗余度大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：系名、主任出现多次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611313" lvl="3" indent="-263525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修改困难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：换主任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611313" lvl="3" indent="-263525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插入异常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：新成立系，但还没有学生。</a:t>
            </a: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因为插入一个元组时，关键字不能为空</a:t>
            </a:r>
            <a:endParaRPr lang="en-US" altLang="zh-CN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611313" lvl="3" indent="-263525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删除异常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：学生毕业。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777ADD-B89E-4A11-B76D-DB01B8FE4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5.2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关系数据库系统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>
            <a:extLst>
              <a:ext uri="{FF2B5EF4-FFF2-40B4-BE49-F238E27FC236}">
                <a16:creationId xmlns:a16="http://schemas.microsoft.com/office/drawing/2014/main" id="{AF70ADB5-3642-F0CF-8659-336C99CB1F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25" y="1279351"/>
            <a:ext cx="9109075" cy="5534025"/>
          </a:xfrm>
        </p:spPr>
        <p:txBody>
          <a:bodyPr/>
          <a:lstStyle/>
          <a:p>
            <a:pPr marL="285750" indent="-285750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关系数据库的设计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模型规范化</a:t>
            </a:r>
          </a:p>
          <a:p>
            <a:pPr marL="1333500" lvl="2"/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目的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：指导人们如何设计一个好的关系模型。将一个非规范化的坏的关系模式，分解为若干个规范化的好的关系模式，从而降低数据冗余，消除增、删、改异常现象。</a:t>
            </a:r>
          </a:p>
          <a:p>
            <a:pPr marL="1333500" lvl="2"/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属性间的关系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：是指一个实体的两个属性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(A,B)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属性值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之间的关系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901825" lvl="3"/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1:1，1: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m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m:n</a:t>
            </a:r>
          </a:p>
          <a:p>
            <a:pPr marL="1333500" lvl="2"/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函数依赖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：描述的是实体内各属性之间的关系。如果一个实体的两个属性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存在如下关系：</a:t>
            </a:r>
          </a:p>
          <a:p>
            <a:pPr marL="1333500" lvl="2">
              <a:buFontTx/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				Y = f(X)</a:t>
            </a:r>
          </a:p>
          <a:p>
            <a:pPr marL="1333500" lvl="2">
              <a:buFontTx/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则称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函数决定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Y（Y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函数依赖于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X），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记作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X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 Y</a:t>
            </a:r>
          </a:p>
          <a:p>
            <a:pPr marL="1901825" lvl="3"/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与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是1:1关系，则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X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 Y 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且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Y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</a:p>
          <a:p>
            <a:pPr marL="1901825" lvl="3"/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与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m:1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关系，则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X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 Y 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但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Y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X 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不成立</a:t>
            </a:r>
          </a:p>
          <a:p>
            <a:pPr marL="1901825" lvl="3"/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与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m:m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关系，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与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Y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不存在函数依赖关系</a:t>
            </a:r>
          </a:p>
          <a:p>
            <a:pPr marL="1901825" lvl="3"/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例如：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S#  SN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；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D#  (DN,MN)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；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C#  (CN,H)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；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(S#,C#)  G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496C0F23-6526-8919-1017-AF3E81139B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4AA418-EED6-4EBB-842B-A42CA5351692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858D740-BE28-4327-A486-AE81122E1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5.2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关系数据库系统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>
            <a:extLst>
              <a:ext uri="{FF2B5EF4-FFF2-40B4-BE49-F238E27FC236}">
                <a16:creationId xmlns:a16="http://schemas.microsoft.com/office/drawing/2014/main" id="{BD253FFE-96F0-6C37-CF91-89F719EE2B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53505"/>
            <a:ext cx="9144000" cy="5522912"/>
          </a:xfrm>
        </p:spPr>
        <p:txBody>
          <a:bodyPr/>
          <a:lstStyle/>
          <a:p>
            <a:pPr marL="285750" indent="-285750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关系数据库的设计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模型规范化</a:t>
            </a:r>
          </a:p>
          <a:p>
            <a:pPr marL="1333500" lvl="2"/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完全函数依赖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：属性集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Y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函数依赖于 属性集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，而并不函数依赖于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的任一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真子集</a:t>
            </a:r>
          </a:p>
          <a:p>
            <a:pPr marL="1901825" lvl="3"/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例如：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(S#,C#)  G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；但：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S#    G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；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C#    G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；</a:t>
            </a:r>
          </a:p>
          <a:p>
            <a:pPr marL="1901825" lvl="3"/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所以：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(S#,C#)       G</a:t>
            </a: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/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部分函数依赖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：属性集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函数依赖于属性集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，但不完全函数依赖于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，即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函数依赖于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的真子集</a:t>
            </a:r>
            <a:endParaRPr lang="en-US" altLang="zh-CN" sz="20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901825" lvl="3"/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例如：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(S#,C#)  SN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；但：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S#  SN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；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C#     SN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；</a:t>
            </a:r>
          </a:p>
          <a:p>
            <a:pPr marL="1901825" lvl="3"/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所以：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(S#,C#)      SN</a:t>
            </a: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  <a:sym typeface="Symbol" panose="05050102010706020507" pitchFamily="18" charset="2"/>
            </a:endParaRPr>
          </a:p>
          <a:p>
            <a:pPr marL="1901825" lvl="3"/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再如：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(S#,C#)  H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；但：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S#     H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；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C#  H</a:t>
            </a:r>
          </a:p>
          <a:p>
            <a:pPr marL="1901825" lvl="3"/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所以：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(S#,C#)      H</a:t>
            </a: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/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传递函数依赖：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X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 Y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且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 Z，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则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X  Z</a:t>
            </a:r>
          </a:p>
          <a:p>
            <a:pPr marL="1901825" lvl="3"/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例如：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S#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 D#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；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D#  (DN,MN)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；则：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(DN,MN)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传递函数依赖于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S# </a:t>
            </a:r>
          </a:p>
        </p:txBody>
      </p:sp>
      <p:graphicFrame>
        <p:nvGraphicFramePr>
          <p:cNvPr id="40965" name="Object 5">
            <a:extLst>
              <a:ext uri="{FF2B5EF4-FFF2-40B4-BE49-F238E27FC236}">
                <a16:creationId xmlns:a16="http://schemas.microsoft.com/office/drawing/2014/main" id="{1344F6AB-04F3-F843-16E6-1FE2B9BCC883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0846694"/>
              </p:ext>
            </p:extLst>
          </p:nvPr>
        </p:nvGraphicFramePr>
        <p:xfrm>
          <a:off x="3600450" y="3166442"/>
          <a:ext cx="467494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公式" r:id="rId3" imgW="373572" imgH="152224" progId="Equation.3">
                  <p:embed/>
                </p:oleObj>
              </mc:Choice>
              <mc:Fallback>
                <p:oleObj name="公式" r:id="rId3" imgW="373572" imgH="152224" progId="Equation.3">
                  <p:embed/>
                  <p:pic>
                    <p:nvPicPr>
                      <p:cNvPr id="40965" name="Object 5">
                        <a:extLst>
                          <a:ext uri="{FF2B5EF4-FFF2-40B4-BE49-F238E27FC236}">
                            <a16:creationId xmlns:a16="http://schemas.microsoft.com/office/drawing/2014/main" id="{1344F6AB-04F3-F843-16E6-1FE2B9BCC8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3166442"/>
                        <a:ext cx="467494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灯片编号占位符 6">
            <a:extLst>
              <a:ext uri="{FF2B5EF4-FFF2-40B4-BE49-F238E27FC236}">
                <a16:creationId xmlns:a16="http://schemas.microsoft.com/office/drawing/2014/main" id="{F6AFFE06-009A-2B8A-4915-A0076AF105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5280D7-F0B0-4C68-9851-8F3CA1565CF8}" type="slidenum">
              <a:rPr lang="zh-CN" altLang="en-US" sz="1400" b="0">
                <a:latin typeface="华文中宋" panose="02010600040101010101" pitchFamily="2" charset="-122"/>
                <a:ea typeface="华文中宋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b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40966" name="Object 8">
            <a:extLst>
              <a:ext uri="{FF2B5EF4-FFF2-40B4-BE49-F238E27FC236}">
                <a16:creationId xmlns:a16="http://schemas.microsoft.com/office/drawing/2014/main" id="{CC4240DD-151E-3F2C-5898-C87B101AE7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798646"/>
              </p:ext>
            </p:extLst>
          </p:nvPr>
        </p:nvGraphicFramePr>
        <p:xfrm>
          <a:off x="5076056" y="2852936"/>
          <a:ext cx="2952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公式" r:id="rId5" imgW="137308" imgH="129390" progId="Equation.3">
                  <p:embed/>
                </p:oleObj>
              </mc:Choice>
              <mc:Fallback>
                <p:oleObj name="公式" r:id="rId5" imgW="137308" imgH="129390" progId="Equation.3">
                  <p:embed/>
                  <p:pic>
                    <p:nvPicPr>
                      <p:cNvPr id="40966" name="Object 8">
                        <a:extLst>
                          <a:ext uri="{FF2B5EF4-FFF2-40B4-BE49-F238E27FC236}">
                            <a16:creationId xmlns:a16="http://schemas.microsoft.com/office/drawing/2014/main" id="{CC4240DD-151E-3F2C-5898-C87B101AE7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852936"/>
                        <a:ext cx="2952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9">
            <a:extLst>
              <a:ext uri="{FF2B5EF4-FFF2-40B4-BE49-F238E27FC236}">
                <a16:creationId xmlns:a16="http://schemas.microsoft.com/office/drawing/2014/main" id="{D2D3265A-45DE-4292-341B-EE2AF816B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69779"/>
              </p:ext>
            </p:extLst>
          </p:nvPr>
        </p:nvGraphicFramePr>
        <p:xfrm>
          <a:off x="6084168" y="2852936"/>
          <a:ext cx="2952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公式" r:id="rId7" imgW="137308" imgH="129390" progId="Equation.3">
                  <p:embed/>
                </p:oleObj>
              </mc:Choice>
              <mc:Fallback>
                <p:oleObj name="公式" r:id="rId7" imgW="137308" imgH="129390" progId="Equation.3">
                  <p:embed/>
                  <p:pic>
                    <p:nvPicPr>
                      <p:cNvPr id="40967" name="Object 9">
                        <a:extLst>
                          <a:ext uri="{FF2B5EF4-FFF2-40B4-BE49-F238E27FC236}">
                            <a16:creationId xmlns:a16="http://schemas.microsoft.com/office/drawing/2014/main" id="{D2D3265A-45DE-4292-341B-EE2AF816B3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852936"/>
                        <a:ext cx="2952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10">
            <a:extLst>
              <a:ext uri="{FF2B5EF4-FFF2-40B4-BE49-F238E27FC236}">
                <a16:creationId xmlns:a16="http://schemas.microsoft.com/office/drawing/2014/main" id="{3042AE9A-452D-B630-AD2B-8731D8067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43780"/>
              </p:ext>
            </p:extLst>
          </p:nvPr>
        </p:nvGraphicFramePr>
        <p:xfrm>
          <a:off x="6491288" y="4203080"/>
          <a:ext cx="2952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公式" r:id="rId9" imgW="137308" imgH="129390" progId="Equation.3">
                  <p:embed/>
                </p:oleObj>
              </mc:Choice>
              <mc:Fallback>
                <p:oleObj name="公式" r:id="rId9" imgW="137308" imgH="129390" progId="Equation.3">
                  <p:embed/>
                  <p:pic>
                    <p:nvPicPr>
                      <p:cNvPr id="40968" name="Object 10">
                        <a:extLst>
                          <a:ext uri="{FF2B5EF4-FFF2-40B4-BE49-F238E27FC236}">
                            <a16:creationId xmlns:a16="http://schemas.microsoft.com/office/drawing/2014/main" id="{3042AE9A-452D-B630-AD2B-8731D8067B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8" y="4203080"/>
                        <a:ext cx="2952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11">
            <a:extLst>
              <a:ext uri="{FF2B5EF4-FFF2-40B4-BE49-F238E27FC236}">
                <a16:creationId xmlns:a16="http://schemas.microsoft.com/office/drawing/2014/main" id="{A7DEDB80-C601-D992-09E3-D96A9E328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818157"/>
              </p:ext>
            </p:extLst>
          </p:nvPr>
        </p:nvGraphicFramePr>
        <p:xfrm>
          <a:off x="3624263" y="4455492"/>
          <a:ext cx="2952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公式" r:id="rId11" imgW="373572" imgH="152224" progId="Equation.3">
                  <p:embed/>
                </p:oleObj>
              </mc:Choice>
              <mc:Fallback>
                <p:oleObj name="公式" r:id="rId11" imgW="373572" imgH="152224" progId="Equation.3">
                  <p:embed/>
                  <p:pic>
                    <p:nvPicPr>
                      <p:cNvPr id="40969" name="Object 11">
                        <a:extLst>
                          <a:ext uri="{FF2B5EF4-FFF2-40B4-BE49-F238E27FC236}">
                            <a16:creationId xmlns:a16="http://schemas.microsoft.com/office/drawing/2014/main" id="{A7DEDB80-C601-D992-09E3-D96A9E3282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4455492"/>
                        <a:ext cx="2952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7">
            <a:extLst>
              <a:ext uri="{FF2B5EF4-FFF2-40B4-BE49-F238E27FC236}">
                <a16:creationId xmlns:a16="http://schemas.microsoft.com/office/drawing/2014/main" id="{C9AB87F6-E442-2B2C-68D8-AD5B2F876E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675025"/>
              </p:ext>
            </p:extLst>
          </p:nvPr>
        </p:nvGraphicFramePr>
        <p:xfrm>
          <a:off x="3624264" y="5136530"/>
          <a:ext cx="371674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公式" r:id="rId13" imgW="373572" imgH="152224" progId="Equation.3">
                  <p:embed/>
                </p:oleObj>
              </mc:Choice>
              <mc:Fallback>
                <p:oleObj name="公式" r:id="rId13" imgW="373572" imgH="152224" progId="Equation.3">
                  <p:embed/>
                  <p:pic>
                    <p:nvPicPr>
                      <p:cNvPr id="40970" name="Object 7">
                        <a:extLst>
                          <a:ext uri="{FF2B5EF4-FFF2-40B4-BE49-F238E27FC236}">
                            <a16:creationId xmlns:a16="http://schemas.microsoft.com/office/drawing/2014/main" id="{C9AB87F6-E442-2B2C-68D8-AD5B2F876E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4" y="5136530"/>
                        <a:ext cx="371674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1">
            <a:extLst>
              <a:ext uri="{FF2B5EF4-FFF2-40B4-BE49-F238E27FC236}">
                <a16:creationId xmlns:a16="http://schemas.microsoft.com/office/drawing/2014/main" id="{06059EBB-C841-A930-35BD-CD5002B2A4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332569"/>
              </p:ext>
            </p:extLst>
          </p:nvPr>
        </p:nvGraphicFramePr>
        <p:xfrm>
          <a:off x="5148064" y="4871417"/>
          <a:ext cx="2952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公式" r:id="rId15" imgW="137308" imgH="129390" progId="Equation.3">
                  <p:embed/>
                </p:oleObj>
              </mc:Choice>
              <mc:Fallback>
                <p:oleObj name="公式" r:id="rId15" imgW="137308" imgH="129390" progId="Equation.3">
                  <p:embed/>
                  <p:pic>
                    <p:nvPicPr>
                      <p:cNvPr id="40971" name="Object 11">
                        <a:extLst>
                          <a:ext uri="{FF2B5EF4-FFF2-40B4-BE49-F238E27FC236}">
                            <a16:creationId xmlns:a16="http://schemas.microsoft.com/office/drawing/2014/main" id="{06059EBB-C841-A930-35BD-CD5002B2A4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871417"/>
                        <a:ext cx="2952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1E40BC4B-CB1B-4B6B-833B-B203BCC9D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5.2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关系数据库系统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>
            <a:extLst>
              <a:ext uri="{FF2B5EF4-FFF2-40B4-BE49-F238E27FC236}">
                <a16:creationId xmlns:a16="http://schemas.microsoft.com/office/drawing/2014/main" id="{DA2C9058-0E11-0084-A0DC-E91EBC37DA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341016"/>
            <a:ext cx="8940800" cy="5040312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8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关系数据库：</a:t>
            </a:r>
          </a:p>
          <a:p>
            <a:pPr marL="862013" lvl="1">
              <a:lnSpc>
                <a:spcPct val="150000"/>
              </a:lnSpc>
              <a:spcBef>
                <a:spcPts val="18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是以关系模型为基础的数据库，应用数学理论处理数据组织的一种方法，近年来应用广泛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90000"/>
              </a:lnSpc>
              <a:spcBef>
                <a:spcPts val="18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特点：</a:t>
            </a:r>
          </a:p>
          <a:p>
            <a:pPr marL="862013" lvl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数据结构简单 － 表格</a:t>
            </a:r>
          </a:p>
          <a:p>
            <a:pPr marL="862013" lvl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直接表示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m:n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</a:t>
            </a:r>
          </a:p>
          <a:p>
            <a:pPr marL="862013" lvl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一次可访问多个记录</a:t>
            </a:r>
          </a:p>
          <a:p>
            <a:pPr marL="862013" lvl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物理存储方便</a:t>
            </a:r>
          </a:p>
          <a:p>
            <a:pPr marL="862013" lvl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强大的理论支持（关系代数等）</a:t>
            </a:r>
          </a:p>
        </p:txBody>
      </p:sp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0533650B-0B3C-3F9D-F46C-E27BB07F02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BEF63F-5A17-4E4E-BF6B-019CCBABE009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pSp>
        <p:nvGrpSpPr>
          <p:cNvPr id="19461" name="Group 100">
            <a:extLst>
              <a:ext uri="{FF2B5EF4-FFF2-40B4-BE49-F238E27FC236}">
                <a16:creationId xmlns:a16="http://schemas.microsoft.com/office/drawing/2014/main" id="{F4516720-3E21-75B1-E8ED-1B1FE10CBFB3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3375818"/>
            <a:ext cx="4140200" cy="2357438"/>
            <a:chOff x="3288" y="981"/>
            <a:chExt cx="2472" cy="1485"/>
          </a:xfrm>
        </p:grpSpPr>
        <p:sp>
          <p:nvSpPr>
            <p:cNvPr id="19462" name="Rectangle 22">
              <a:extLst>
                <a:ext uri="{FF2B5EF4-FFF2-40B4-BE49-F238E27FC236}">
                  <a16:creationId xmlns:a16="http://schemas.microsoft.com/office/drawing/2014/main" id="{82DB8759-FFB4-B3FD-1400-570089757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" y="1173"/>
              <a:ext cx="4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63" name="Rectangle 23">
              <a:extLst>
                <a:ext uri="{FF2B5EF4-FFF2-40B4-BE49-F238E27FC236}">
                  <a16:creationId xmlns:a16="http://schemas.microsoft.com/office/drawing/2014/main" id="{3DF247AD-553A-CE31-D5AA-E80236444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" y="981"/>
              <a:ext cx="4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CITY</a:t>
              </a:r>
            </a:p>
          </p:txBody>
        </p:sp>
        <p:sp>
          <p:nvSpPr>
            <p:cNvPr id="19464" name="Line 32">
              <a:extLst>
                <a:ext uri="{FF2B5EF4-FFF2-40B4-BE49-F238E27FC236}">
                  <a16:creationId xmlns:a16="http://schemas.microsoft.com/office/drawing/2014/main" id="{DA84F2E3-44C3-0A2C-A594-71A158F31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981"/>
              <a:ext cx="2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9465" name="Line 33">
              <a:extLst>
                <a:ext uri="{FF2B5EF4-FFF2-40B4-BE49-F238E27FC236}">
                  <a16:creationId xmlns:a16="http://schemas.microsoft.com/office/drawing/2014/main" id="{06766649-3572-1E7E-826F-765F9AAC1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173"/>
              <a:ext cx="2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9466" name="Line 34">
              <a:extLst>
                <a:ext uri="{FF2B5EF4-FFF2-40B4-BE49-F238E27FC236}">
                  <a16:creationId xmlns:a16="http://schemas.microsoft.com/office/drawing/2014/main" id="{515B0EE5-41F1-C62B-1181-658806A48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365"/>
              <a:ext cx="2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9467" name="Line 39">
              <a:extLst>
                <a:ext uri="{FF2B5EF4-FFF2-40B4-BE49-F238E27FC236}">
                  <a16:creationId xmlns:a16="http://schemas.microsoft.com/office/drawing/2014/main" id="{5120B9AC-5AB2-54F6-52E9-47927FB1D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" y="981"/>
              <a:ext cx="0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9468" name="Rectangle 5">
              <a:extLst>
                <a:ext uri="{FF2B5EF4-FFF2-40B4-BE49-F238E27FC236}">
                  <a16:creationId xmlns:a16="http://schemas.microsoft.com/office/drawing/2014/main" id="{5AAFDFC4-4C50-F6CA-07EA-8ED50EF61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3" y="1677"/>
              <a:ext cx="40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69" name="Rectangle 6">
              <a:extLst>
                <a:ext uri="{FF2B5EF4-FFF2-40B4-BE49-F238E27FC236}">
                  <a16:creationId xmlns:a16="http://schemas.microsoft.com/office/drawing/2014/main" id="{11EFFD29-DDFB-B276-82B9-69013E507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1677"/>
              <a:ext cx="59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0" name="Rectangle 7">
              <a:extLst>
                <a:ext uri="{FF2B5EF4-FFF2-40B4-BE49-F238E27FC236}">
                  <a16:creationId xmlns:a16="http://schemas.microsoft.com/office/drawing/2014/main" id="{33C9595A-0EDD-B972-053D-B3FAE08CC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677"/>
              <a:ext cx="5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1" name="Rectangle 8">
              <a:extLst>
                <a:ext uri="{FF2B5EF4-FFF2-40B4-BE49-F238E27FC236}">
                  <a16:creationId xmlns:a16="http://schemas.microsoft.com/office/drawing/2014/main" id="{C9A2688E-724D-24DB-50BF-2C200008C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1677"/>
              <a:ext cx="4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2" name="Rectangle 9">
              <a:extLst>
                <a:ext uri="{FF2B5EF4-FFF2-40B4-BE49-F238E27FC236}">
                  <a16:creationId xmlns:a16="http://schemas.microsoft.com/office/drawing/2014/main" id="{E6CC71B2-D56F-AFDA-7157-E45E077D8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3" y="1485"/>
              <a:ext cx="4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CITY</a:t>
              </a:r>
            </a:p>
          </p:txBody>
        </p:sp>
        <p:sp>
          <p:nvSpPr>
            <p:cNvPr id="19473" name="Rectangle 10">
              <a:extLst>
                <a:ext uri="{FF2B5EF4-FFF2-40B4-BE49-F238E27FC236}">
                  <a16:creationId xmlns:a16="http://schemas.microsoft.com/office/drawing/2014/main" id="{970BC6B5-B6E9-E52D-EA47-CCCF80572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1485"/>
              <a:ext cx="5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STATUS</a:t>
              </a:r>
            </a:p>
          </p:txBody>
        </p:sp>
        <p:sp>
          <p:nvSpPr>
            <p:cNvPr id="19474" name="Rectangle 11">
              <a:extLst>
                <a:ext uri="{FF2B5EF4-FFF2-40B4-BE49-F238E27FC236}">
                  <a16:creationId xmlns:a16="http://schemas.microsoft.com/office/drawing/2014/main" id="{EC9E3DE9-0E78-E150-AAC4-756954F46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485"/>
              <a:ext cx="5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SNAME</a:t>
              </a:r>
            </a:p>
          </p:txBody>
        </p:sp>
        <p:sp>
          <p:nvSpPr>
            <p:cNvPr id="19475" name="Rectangle 12">
              <a:extLst>
                <a:ext uri="{FF2B5EF4-FFF2-40B4-BE49-F238E27FC236}">
                  <a16:creationId xmlns:a16="http://schemas.microsoft.com/office/drawing/2014/main" id="{104A676B-1F6A-76CE-68BB-3392681C0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1485"/>
              <a:ext cx="4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S-NO</a:t>
              </a:r>
            </a:p>
          </p:txBody>
        </p:sp>
        <p:sp>
          <p:nvSpPr>
            <p:cNvPr id="19476" name="Line 13">
              <a:extLst>
                <a:ext uri="{FF2B5EF4-FFF2-40B4-BE49-F238E27FC236}">
                  <a16:creationId xmlns:a16="http://schemas.microsoft.com/office/drawing/2014/main" id="{B1CDEFA8-514F-74EE-3412-94F56C743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" y="1485"/>
              <a:ext cx="19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9477" name="Line 14">
              <a:extLst>
                <a:ext uri="{FF2B5EF4-FFF2-40B4-BE49-F238E27FC236}">
                  <a16:creationId xmlns:a16="http://schemas.microsoft.com/office/drawing/2014/main" id="{55BA1143-9916-665D-C457-743569C8B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" y="1677"/>
              <a:ext cx="19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9478" name="Line 15">
              <a:extLst>
                <a:ext uri="{FF2B5EF4-FFF2-40B4-BE49-F238E27FC236}">
                  <a16:creationId xmlns:a16="http://schemas.microsoft.com/office/drawing/2014/main" id="{DC8BAE5E-1F0C-9B52-6ED3-A67A52CC4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" y="1888"/>
              <a:ext cx="19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9479" name="Line 16">
              <a:extLst>
                <a:ext uri="{FF2B5EF4-FFF2-40B4-BE49-F238E27FC236}">
                  <a16:creationId xmlns:a16="http://schemas.microsoft.com/office/drawing/2014/main" id="{AC810277-C99B-9B14-566A-05D985D47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" y="1485"/>
              <a:ext cx="0" cy="40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9480" name="Line 17">
              <a:extLst>
                <a:ext uri="{FF2B5EF4-FFF2-40B4-BE49-F238E27FC236}">
                  <a16:creationId xmlns:a16="http://schemas.microsoft.com/office/drawing/2014/main" id="{4EDE8419-CB6C-CABB-A49E-51B6EF7D8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9" y="1485"/>
              <a:ext cx="0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9481" name="Line 18">
              <a:extLst>
                <a:ext uri="{FF2B5EF4-FFF2-40B4-BE49-F238E27FC236}">
                  <a16:creationId xmlns:a16="http://schemas.microsoft.com/office/drawing/2014/main" id="{09756FB1-865D-5C12-A0C1-ACC403D70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485"/>
              <a:ext cx="0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9482" name="Line 19">
              <a:extLst>
                <a:ext uri="{FF2B5EF4-FFF2-40B4-BE49-F238E27FC236}">
                  <a16:creationId xmlns:a16="http://schemas.microsoft.com/office/drawing/2014/main" id="{3018502A-04D3-4C05-9349-02036D073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3" y="1485"/>
              <a:ext cx="0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9483" name="Line 20">
              <a:extLst>
                <a:ext uri="{FF2B5EF4-FFF2-40B4-BE49-F238E27FC236}">
                  <a16:creationId xmlns:a16="http://schemas.microsoft.com/office/drawing/2014/main" id="{9062B74C-3B65-AC88-D0A7-D2F1296B6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" y="1485"/>
              <a:ext cx="0" cy="40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9484" name="Rectangle 24">
              <a:extLst>
                <a:ext uri="{FF2B5EF4-FFF2-40B4-BE49-F238E27FC236}">
                  <a16:creationId xmlns:a16="http://schemas.microsoft.com/office/drawing/2014/main" id="{5398A271-50BC-D71C-0D90-C958F4D27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173"/>
              <a:ext cx="5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5" name="Rectangle 25">
              <a:extLst>
                <a:ext uri="{FF2B5EF4-FFF2-40B4-BE49-F238E27FC236}">
                  <a16:creationId xmlns:a16="http://schemas.microsoft.com/office/drawing/2014/main" id="{80141E61-1AB7-4ACC-C11F-232559D5C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1173"/>
              <a:ext cx="4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6" name="Rectangle 26">
              <a:extLst>
                <a:ext uri="{FF2B5EF4-FFF2-40B4-BE49-F238E27FC236}">
                  <a16:creationId xmlns:a16="http://schemas.microsoft.com/office/drawing/2014/main" id="{F8847B52-50A2-47B5-C615-9F9D07500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173"/>
              <a:ext cx="5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7" name="Rectangle 27">
              <a:extLst>
                <a:ext uri="{FF2B5EF4-FFF2-40B4-BE49-F238E27FC236}">
                  <a16:creationId xmlns:a16="http://schemas.microsoft.com/office/drawing/2014/main" id="{7C8815AF-B52B-D682-6B30-DA63EFB8B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173"/>
              <a:ext cx="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8" name="Rectangle 28">
              <a:extLst>
                <a:ext uri="{FF2B5EF4-FFF2-40B4-BE49-F238E27FC236}">
                  <a16:creationId xmlns:a16="http://schemas.microsoft.com/office/drawing/2014/main" id="{84E40E1B-9DBF-0455-82C7-0727C5EF2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981"/>
              <a:ext cx="5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WEIGHT</a:t>
              </a:r>
            </a:p>
          </p:txBody>
        </p:sp>
        <p:sp>
          <p:nvSpPr>
            <p:cNvPr id="19489" name="Rectangle 29">
              <a:extLst>
                <a:ext uri="{FF2B5EF4-FFF2-40B4-BE49-F238E27FC236}">
                  <a16:creationId xmlns:a16="http://schemas.microsoft.com/office/drawing/2014/main" id="{3144742E-62DF-3C6B-4286-6EA115CD0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981"/>
              <a:ext cx="4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COLOR</a:t>
              </a:r>
            </a:p>
          </p:txBody>
        </p:sp>
        <p:sp>
          <p:nvSpPr>
            <p:cNvPr id="19490" name="Rectangle 30">
              <a:extLst>
                <a:ext uri="{FF2B5EF4-FFF2-40B4-BE49-F238E27FC236}">
                  <a16:creationId xmlns:a16="http://schemas.microsoft.com/office/drawing/2014/main" id="{DE835CBF-2171-5BB1-4208-A18AA10CB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981"/>
              <a:ext cx="5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PNAME</a:t>
              </a:r>
            </a:p>
          </p:txBody>
        </p:sp>
        <p:sp>
          <p:nvSpPr>
            <p:cNvPr id="19491" name="Rectangle 31">
              <a:extLst>
                <a:ext uri="{FF2B5EF4-FFF2-40B4-BE49-F238E27FC236}">
                  <a16:creationId xmlns:a16="http://schemas.microsoft.com/office/drawing/2014/main" id="{1179B247-96E4-BA27-74A7-2915C4C0B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981"/>
              <a:ext cx="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P-NO</a:t>
              </a:r>
            </a:p>
          </p:txBody>
        </p:sp>
        <p:sp>
          <p:nvSpPr>
            <p:cNvPr id="19492" name="Line 35">
              <a:extLst>
                <a:ext uri="{FF2B5EF4-FFF2-40B4-BE49-F238E27FC236}">
                  <a16:creationId xmlns:a16="http://schemas.microsoft.com/office/drawing/2014/main" id="{01DE19AF-652A-E0C9-4DB1-CCE4D9F8E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981"/>
              <a:ext cx="0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9493" name="Line 36">
              <a:extLst>
                <a:ext uri="{FF2B5EF4-FFF2-40B4-BE49-F238E27FC236}">
                  <a16:creationId xmlns:a16="http://schemas.microsoft.com/office/drawing/2014/main" id="{F0D18A8D-9FA9-5BE7-BC2B-DD41367C8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981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9494" name="Line 37">
              <a:extLst>
                <a:ext uri="{FF2B5EF4-FFF2-40B4-BE49-F238E27FC236}">
                  <a16:creationId xmlns:a16="http://schemas.microsoft.com/office/drawing/2014/main" id="{7C4AD4C0-46E0-F2F0-2282-4CE09D0B6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981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9495" name="Line 38">
              <a:extLst>
                <a:ext uri="{FF2B5EF4-FFF2-40B4-BE49-F238E27FC236}">
                  <a16:creationId xmlns:a16="http://schemas.microsoft.com/office/drawing/2014/main" id="{6BDA8E83-3B59-7881-8D03-7CA716478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981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9496" name="Line 40">
              <a:extLst>
                <a:ext uri="{FF2B5EF4-FFF2-40B4-BE49-F238E27FC236}">
                  <a16:creationId xmlns:a16="http://schemas.microsoft.com/office/drawing/2014/main" id="{2C427A5B-303C-61FC-AF79-5E5496839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9" y="981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9497" name="Rectangle 42">
              <a:extLst>
                <a:ext uri="{FF2B5EF4-FFF2-40B4-BE49-F238E27FC236}">
                  <a16:creationId xmlns:a16="http://schemas.microsoft.com/office/drawing/2014/main" id="{70D979B3-0F7E-4FAB-6FDD-8F5512210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5" y="2255"/>
              <a:ext cx="43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8" name="Rectangle 43">
              <a:extLst>
                <a:ext uri="{FF2B5EF4-FFF2-40B4-BE49-F238E27FC236}">
                  <a16:creationId xmlns:a16="http://schemas.microsoft.com/office/drawing/2014/main" id="{3697D53A-B69A-D9B9-9F80-12A1EEBF3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5" y="2255"/>
              <a:ext cx="59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9" name="Rectangle 44">
              <a:extLst>
                <a:ext uri="{FF2B5EF4-FFF2-40B4-BE49-F238E27FC236}">
                  <a16:creationId xmlns:a16="http://schemas.microsoft.com/office/drawing/2014/main" id="{1FBA4058-3E24-7723-FE82-CB3E23618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2255"/>
              <a:ext cx="49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500" name="Rectangle 45">
              <a:extLst>
                <a:ext uri="{FF2B5EF4-FFF2-40B4-BE49-F238E27FC236}">
                  <a16:creationId xmlns:a16="http://schemas.microsoft.com/office/drawing/2014/main" id="{CFD574B6-F12E-88B7-AAD0-EEF6F0775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5" y="2063"/>
              <a:ext cx="4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QTY</a:t>
              </a:r>
            </a:p>
          </p:txBody>
        </p:sp>
        <p:sp>
          <p:nvSpPr>
            <p:cNvPr id="19501" name="Rectangle 46">
              <a:extLst>
                <a:ext uri="{FF2B5EF4-FFF2-40B4-BE49-F238E27FC236}">
                  <a16:creationId xmlns:a16="http://schemas.microsoft.com/office/drawing/2014/main" id="{CBE91688-3ED0-655F-50AA-6902C59D4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5" y="2063"/>
              <a:ext cx="5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P-NO</a:t>
              </a:r>
            </a:p>
          </p:txBody>
        </p:sp>
        <p:sp>
          <p:nvSpPr>
            <p:cNvPr id="19502" name="Rectangle 47">
              <a:extLst>
                <a:ext uri="{FF2B5EF4-FFF2-40B4-BE49-F238E27FC236}">
                  <a16:creationId xmlns:a16="http://schemas.microsoft.com/office/drawing/2014/main" id="{8B8F06A7-FF96-7734-470B-69E87898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2063"/>
              <a:ext cx="4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4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S-NO</a:t>
              </a:r>
            </a:p>
          </p:txBody>
        </p:sp>
        <p:sp>
          <p:nvSpPr>
            <p:cNvPr id="19503" name="Line 48">
              <a:extLst>
                <a:ext uri="{FF2B5EF4-FFF2-40B4-BE49-F238E27FC236}">
                  <a16:creationId xmlns:a16="http://schemas.microsoft.com/office/drawing/2014/main" id="{992A2089-0BA2-2CDC-E640-772F30465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6" y="2063"/>
              <a:ext cx="152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9504" name="Line 49">
              <a:extLst>
                <a:ext uri="{FF2B5EF4-FFF2-40B4-BE49-F238E27FC236}">
                  <a16:creationId xmlns:a16="http://schemas.microsoft.com/office/drawing/2014/main" id="{2F5EBA83-0FFF-EB7B-F9B2-80DFA5A1C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6" y="2255"/>
              <a:ext cx="15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9505" name="Line 50">
              <a:extLst>
                <a:ext uri="{FF2B5EF4-FFF2-40B4-BE49-F238E27FC236}">
                  <a16:creationId xmlns:a16="http://schemas.microsoft.com/office/drawing/2014/main" id="{3E29784A-ADBF-E9DE-F17A-4205843B1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6" y="2466"/>
              <a:ext cx="152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9506" name="Line 51">
              <a:extLst>
                <a:ext uri="{FF2B5EF4-FFF2-40B4-BE49-F238E27FC236}">
                  <a16:creationId xmlns:a16="http://schemas.microsoft.com/office/drawing/2014/main" id="{930774B0-0E13-3A78-FBD6-6EBDD52FF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6" y="2063"/>
              <a:ext cx="0" cy="40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9507" name="Line 52">
              <a:extLst>
                <a:ext uri="{FF2B5EF4-FFF2-40B4-BE49-F238E27FC236}">
                  <a16:creationId xmlns:a16="http://schemas.microsoft.com/office/drawing/2014/main" id="{7793F14A-6AB1-02D0-570C-38D77C230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5" y="2063"/>
              <a:ext cx="0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9508" name="Line 53">
              <a:extLst>
                <a:ext uri="{FF2B5EF4-FFF2-40B4-BE49-F238E27FC236}">
                  <a16:creationId xmlns:a16="http://schemas.microsoft.com/office/drawing/2014/main" id="{E5B1BBEC-19D9-92F2-A7A8-28AF82ABE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5" y="2063"/>
              <a:ext cx="0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9509" name="Line 54">
              <a:extLst>
                <a:ext uri="{FF2B5EF4-FFF2-40B4-BE49-F238E27FC236}">
                  <a16:creationId xmlns:a16="http://schemas.microsoft.com/office/drawing/2014/main" id="{FF5BABF8-24FB-D555-EE3D-BDEB42CC9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8" y="2063"/>
              <a:ext cx="0" cy="40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9510" name="Freeform 55">
              <a:extLst>
                <a:ext uri="{FF2B5EF4-FFF2-40B4-BE49-F238E27FC236}">
                  <a16:creationId xmlns:a16="http://schemas.microsoft.com/office/drawing/2014/main" id="{30D4B7F0-F080-2D8C-64EA-1A2FBBF1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" y="1706"/>
              <a:ext cx="409" cy="355"/>
            </a:xfrm>
            <a:custGeom>
              <a:avLst/>
              <a:gdLst>
                <a:gd name="T0" fmla="*/ 0 w 915"/>
                <a:gd name="T1" fmla="*/ 0 h 318"/>
                <a:gd name="T2" fmla="*/ 0 w 915"/>
                <a:gd name="T3" fmla="*/ 713 h 318"/>
                <a:gd name="T4" fmla="*/ 0 w 915"/>
                <a:gd name="T5" fmla="*/ 949 h 318"/>
                <a:gd name="T6" fmla="*/ 0 w 915"/>
                <a:gd name="T7" fmla="*/ 949 h 318"/>
                <a:gd name="T8" fmla="*/ 0 w 915"/>
                <a:gd name="T9" fmla="*/ 1182 h 318"/>
                <a:gd name="T10" fmla="*/ 0 w 915"/>
                <a:gd name="T11" fmla="*/ 1652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5"/>
                <a:gd name="T19" fmla="*/ 0 h 318"/>
                <a:gd name="T20" fmla="*/ 915 w 915"/>
                <a:gd name="T21" fmla="*/ 318 h 3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5" h="318">
                  <a:moveTo>
                    <a:pt x="0" y="0"/>
                  </a:moveTo>
                  <a:cubicBezTo>
                    <a:pt x="4" y="53"/>
                    <a:pt x="8" y="106"/>
                    <a:pt x="46" y="136"/>
                  </a:cubicBezTo>
                  <a:cubicBezTo>
                    <a:pt x="84" y="166"/>
                    <a:pt x="136" y="174"/>
                    <a:pt x="227" y="182"/>
                  </a:cubicBezTo>
                  <a:cubicBezTo>
                    <a:pt x="318" y="190"/>
                    <a:pt x="484" y="175"/>
                    <a:pt x="590" y="182"/>
                  </a:cubicBezTo>
                  <a:cubicBezTo>
                    <a:pt x="696" y="189"/>
                    <a:pt x="809" y="204"/>
                    <a:pt x="862" y="227"/>
                  </a:cubicBezTo>
                  <a:cubicBezTo>
                    <a:pt x="915" y="250"/>
                    <a:pt x="911" y="284"/>
                    <a:pt x="907" y="318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>
              <a:spAutoFit/>
            </a:bodyPr>
            <a:lstStyle/>
            <a:p>
              <a:endParaRPr lang="en-US"/>
            </a:p>
          </p:txBody>
        </p:sp>
        <p:sp>
          <p:nvSpPr>
            <p:cNvPr id="19511" name="Freeform 99">
              <a:extLst>
                <a:ext uri="{FF2B5EF4-FFF2-40B4-BE49-F238E27FC236}">
                  <a16:creationId xmlns:a16="http://schemas.microsoft.com/office/drawing/2014/main" id="{18660DA8-ED73-A3D4-CAC4-1A868D44A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" y="1207"/>
              <a:ext cx="1452" cy="862"/>
            </a:xfrm>
            <a:custGeom>
              <a:avLst/>
              <a:gdLst>
                <a:gd name="T0" fmla="*/ 0 w 1361"/>
                <a:gd name="T1" fmla="*/ 0 h 862"/>
                <a:gd name="T2" fmla="*/ 357 w 1361"/>
                <a:gd name="T3" fmla="*/ 182 h 862"/>
                <a:gd name="T4" fmla="*/ 835 w 1361"/>
                <a:gd name="T5" fmla="*/ 227 h 862"/>
                <a:gd name="T6" fmla="*/ 1674 w 1361"/>
                <a:gd name="T7" fmla="*/ 272 h 862"/>
                <a:gd name="T8" fmla="*/ 2399 w 1361"/>
                <a:gd name="T9" fmla="*/ 318 h 862"/>
                <a:gd name="T10" fmla="*/ 3113 w 1361"/>
                <a:gd name="T11" fmla="*/ 454 h 862"/>
                <a:gd name="T12" fmla="*/ 3474 w 1361"/>
                <a:gd name="T13" fmla="*/ 635 h 862"/>
                <a:gd name="T14" fmla="*/ 3595 w 1361"/>
                <a:gd name="T15" fmla="*/ 862 h 8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1"/>
                <a:gd name="T25" fmla="*/ 0 h 862"/>
                <a:gd name="T26" fmla="*/ 1361 w 1361"/>
                <a:gd name="T27" fmla="*/ 862 h 8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1" h="862">
                  <a:moveTo>
                    <a:pt x="0" y="0"/>
                  </a:moveTo>
                  <a:cubicBezTo>
                    <a:pt x="41" y="72"/>
                    <a:pt x="83" y="144"/>
                    <a:pt x="136" y="182"/>
                  </a:cubicBezTo>
                  <a:cubicBezTo>
                    <a:pt x="189" y="220"/>
                    <a:pt x="234" y="212"/>
                    <a:pt x="317" y="227"/>
                  </a:cubicBezTo>
                  <a:cubicBezTo>
                    <a:pt x="400" y="242"/>
                    <a:pt x="537" y="257"/>
                    <a:pt x="635" y="272"/>
                  </a:cubicBezTo>
                  <a:cubicBezTo>
                    <a:pt x="733" y="287"/>
                    <a:pt x="816" y="288"/>
                    <a:pt x="907" y="318"/>
                  </a:cubicBezTo>
                  <a:cubicBezTo>
                    <a:pt x="998" y="348"/>
                    <a:pt x="1111" y="401"/>
                    <a:pt x="1179" y="454"/>
                  </a:cubicBezTo>
                  <a:cubicBezTo>
                    <a:pt x="1247" y="507"/>
                    <a:pt x="1285" y="567"/>
                    <a:pt x="1315" y="635"/>
                  </a:cubicBezTo>
                  <a:cubicBezTo>
                    <a:pt x="1345" y="703"/>
                    <a:pt x="1353" y="817"/>
                    <a:pt x="1361" y="862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>
              <a:spAutoFit/>
            </a:bodyPr>
            <a:lstStyle/>
            <a:p>
              <a:endParaRPr lang="en-US"/>
            </a:p>
          </p:txBody>
        </p:sp>
      </p:grpSp>
      <p:sp>
        <p:nvSpPr>
          <p:cNvPr id="56" name="Rectangle 2">
            <a:extLst>
              <a:ext uri="{FF2B5EF4-FFF2-40B4-BE49-F238E27FC236}">
                <a16:creationId xmlns:a16="http://schemas.microsoft.com/office/drawing/2014/main" id="{E3BA70DB-28BF-4A68-93B8-1A660D8B8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5.2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关系数据库系统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>
            <a:extLst>
              <a:ext uri="{FF2B5EF4-FFF2-40B4-BE49-F238E27FC236}">
                <a16:creationId xmlns:a16="http://schemas.microsoft.com/office/drawing/2014/main" id="{710A922E-C90E-578C-FE2F-9CA116DCBE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600" y="1231726"/>
            <a:ext cx="9078912" cy="5581650"/>
          </a:xfrm>
        </p:spPr>
        <p:txBody>
          <a:bodyPr/>
          <a:lstStyle/>
          <a:p>
            <a:pPr marL="285750" indent="-285750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关系数据库的设计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模型规范化</a:t>
            </a:r>
          </a:p>
          <a:p>
            <a:pPr marL="1333500" lvl="2"/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关系模式的范式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Normal Form）</a:t>
            </a:r>
          </a:p>
          <a:p>
            <a:pPr marL="1901825" lvl="3">
              <a:spcBef>
                <a:spcPts val="12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满足特定要求的模式称为范式。规范化就是应用函数依赖的理论，设计合理规范的关系模式，减少冗余和各种异常。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901825" lvl="3">
              <a:spcBef>
                <a:spcPts val="12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关系模式规范化分为几个等级，等级越高说明越规范化	</a:t>
            </a:r>
          </a:p>
          <a:p>
            <a:pPr marL="1333500"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范式：</a:t>
            </a:r>
          </a:p>
          <a:p>
            <a:pPr marL="1901825" lvl="3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NF --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第一范式</a:t>
            </a:r>
          </a:p>
          <a:p>
            <a:pPr marL="1901825" lvl="3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2NF</a:t>
            </a:r>
          </a:p>
          <a:p>
            <a:pPr marL="1901825" lvl="3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3NF</a:t>
            </a:r>
          </a:p>
          <a:p>
            <a:pPr marL="1901825" lvl="3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BNCF</a:t>
            </a:r>
          </a:p>
          <a:p>
            <a:pPr marL="1901825" lvl="3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4NF</a:t>
            </a:r>
          </a:p>
          <a:p>
            <a:pPr marL="1901825" lvl="3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5NF</a:t>
            </a:r>
          </a:p>
        </p:txBody>
      </p:sp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727303E8-F851-A2CA-66FE-1A2505F40A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2FBB85-9925-4A62-8D80-CA34A2748F46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4E7E77B4-32DF-A535-A47C-87F65ACA5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0" name="Rectangle 8">
            <a:extLst>
              <a:ext uri="{FF2B5EF4-FFF2-40B4-BE49-F238E27FC236}">
                <a16:creationId xmlns:a16="http://schemas.microsoft.com/office/drawing/2014/main" id="{B669C444-E79B-DB6B-A09D-02B96FD2C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1" name="Rectangle 10">
            <a:extLst>
              <a:ext uri="{FF2B5EF4-FFF2-40B4-BE49-F238E27FC236}">
                <a16:creationId xmlns:a16="http://schemas.microsoft.com/office/drawing/2014/main" id="{CEAB57EC-71D5-ED02-5455-207838EBC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2" name="Rectangle 12">
            <a:extLst>
              <a:ext uri="{FF2B5EF4-FFF2-40B4-BE49-F238E27FC236}">
                <a16:creationId xmlns:a16="http://schemas.microsoft.com/office/drawing/2014/main" id="{88957A1B-7C32-C901-8A55-08773D2C0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3" name="Rectangle 13">
            <a:extLst>
              <a:ext uri="{FF2B5EF4-FFF2-40B4-BE49-F238E27FC236}">
                <a16:creationId xmlns:a16="http://schemas.microsoft.com/office/drawing/2014/main" id="{0281A8BE-0F7F-69B2-3468-4AAF0037D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E379834-C664-41F7-931E-4A76E55CA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5.2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关系数据库系统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>
            <a:extLst>
              <a:ext uri="{FF2B5EF4-FFF2-40B4-BE49-F238E27FC236}">
                <a16:creationId xmlns:a16="http://schemas.microsoft.com/office/drawing/2014/main" id="{5A56634D-3CCB-78A7-220F-0A3D531509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36512" y="1124744"/>
            <a:ext cx="8839200" cy="3230563"/>
          </a:xfrm>
        </p:spPr>
        <p:txBody>
          <a:bodyPr/>
          <a:lstStyle/>
          <a:p>
            <a:pPr marL="285750" indent="-285750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关系数据库的设计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模型规范化</a:t>
            </a:r>
          </a:p>
          <a:p>
            <a:pPr marL="1333500"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1）</a:t>
            </a: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第一范式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（1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NF）：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关系模式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的每个属性都是不可分的数据项，没有重复元组。</a:t>
            </a:r>
          </a:p>
          <a:p>
            <a:pPr marL="1901825" lvl="3"/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化为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1NF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：将部分重复的属性予以重复，去掉组合数据项。</a:t>
            </a:r>
          </a:p>
          <a:p>
            <a:pPr marL="1901825" lvl="3"/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关系模式：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SGT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18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S#,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SN,D#,DN,MN,</a:t>
            </a:r>
            <a:r>
              <a:rPr lang="en-US" altLang="zh-CN" sz="18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C#,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CN,H,G)</a:t>
            </a: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marL="1901825" lvl="3"/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存在的问题：冗余，增、删、改异常</a:t>
            </a:r>
          </a:p>
          <a:p>
            <a:pPr marL="1901825" lvl="3"/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原因：存在部分函数依赖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6397088F-A59E-7D0F-D4F0-EAB1D5A147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D008DD-C846-40DA-8B22-1F1281744542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235524" name="Group 4">
            <a:extLst>
              <a:ext uri="{FF2B5EF4-FFF2-40B4-BE49-F238E27FC236}">
                <a16:creationId xmlns:a16="http://schemas.microsoft.com/office/drawing/2014/main" id="{5F9752A2-D70B-5653-C2F1-697C9ABE6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390686"/>
              </p:ext>
            </p:extLst>
          </p:nvPr>
        </p:nvGraphicFramePr>
        <p:xfrm>
          <a:off x="179388" y="4097164"/>
          <a:ext cx="3810000" cy="2447928"/>
        </p:xfrm>
        <a:graphic>
          <a:graphicData uri="http://schemas.openxmlformats.org/drawingml/2006/table">
            <a:tbl>
              <a:tblPr/>
              <a:tblGrid>
                <a:gridCol w="42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4963">
                <a:tc gridSpan="9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原始表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S#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D#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C#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g4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g5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g6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5610" name="Group 90">
            <a:extLst>
              <a:ext uri="{FF2B5EF4-FFF2-40B4-BE49-F238E27FC236}">
                <a16:creationId xmlns:a16="http://schemas.microsoft.com/office/drawing/2014/main" id="{1AD37A85-393E-E79C-FC81-A40BC8044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357372"/>
              </p:ext>
            </p:extLst>
          </p:nvPr>
        </p:nvGraphicFramePr>
        <p:xfrm>
          <a:off x="5083175" y="4103514"/>
          <a:ext cx="3810000" cy="2393953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4963">
                <a:tc gridSpan="9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1NF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S#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D#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C#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g4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g5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g6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5696" name="AutoShape 176">
            <a:extLst>
              <a:ext uri="{FF2B5EF4-FFF2-40B4-BE49-F238E27FC236}">
                <a16:creationId xmlns:a16="http://schemas.microsoft.com/office/drawing/2014/main" id="{5ECB9676-95E8-8E03-2E7B-8636B07AD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987751"/>
            <a:ext cx="719137" cy="998538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54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>
            <a:spAutoFit/>
          </a:bodyPr>
          <a:lstStyle/>
          <a:p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A8B132B-4687-9FD0-641D-B3EB880B7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12903"/>
              </p:ext>
            </p:extLst>
          </p:nvPr>
        </p:nvGraphicFramePr>
        <p:xfrm>
          <a:off x="7143750" y="3162672"/>
          <a:ext cx="1857375" cy="914400"/>
        </p:xfrm>
        <a:graphic>
          <a:graphicData uri="http://schemas.openxmlformats.org/drawingml/2006/table">
            <a:tbl>
              <a:tblPr/>
              <a:tblGrid>
                <a:gridCol w="928688">
                  <a:extLst>
                    <a:ext uri="{9D8B030D-6E8A-4147-A177-3AD203B41FA5}">
                      <a16:colId xmlns:a16="http://schemas.microsoft.com/office/drawing/2014/main" val="1140942054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256140963"/>
                    </a:ext>
                  </a:extLst>
                </a:gridCol>
              </a:tblGrid>
              <a:tr h="2286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成绩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A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894317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平时成绩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考试成绩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400943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25359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F291E8B2-EA53-4384-98C0-4740AB2EC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5.2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关系数据库系统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55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3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3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5524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>
            <a:extLst>
              <a:ext uri="{FF2B5EF4-FFF2-40B4-BE49-F238E27FC236}">
                <a16:creationId xmlns:a16="http://schemas.microsoft.com/office/drawing/2014/main" id="{69DEF017-2B97-4722-CD1D-7F8F32A8C0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25" y="1135112"/>
            <a:ext cx="6751638" cy="330200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关系数据库的设计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9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模型规范化</a:t>
            </a:r>
          </a:p>
          <a:p>
            <a:pPr marL="1333500" lvl="2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第二范式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2NF）：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满足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1NF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且非主属性完全函数依赖于主属性</a:t>
            </a:r>
          </a:p>
          <a:p>
            <a:pPr marL="1901825" lvl="3">
              <a:lnSpc>
                <a:spcPct val="90000"/>
              </a:lnSpc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化为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2NF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：将出现</a:t>
            </a:r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部分函数依赖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非主属性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抽出和它所依赖的</a:t>
            </a:r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主属性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构成一个</a:t>
            </a:r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新的关系</a:t>
            </a:r>
            <a:endParaRPr lang="en-US" altLang="zh-CN" sz="1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901825" lvl="3">
              <a:lnSpc>
                <a:spcPct val="90000"/>
              </a:lnSpc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关系模式：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GT(</a:t>
            </a:r>
            <a:r>
              <a:rPr lang="en-US" altLang="zh-CN" sz="18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S#,C#,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G),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SDT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18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S#,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SN,D#,DN,MN), CT(</a:t>
            </a:r>
            <a:r>
              <a:rPr lang="en-US" altLang="zh-CN" sz="18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C#,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CN,H)</a:t>
            </a:r>
          </a:p>
          <a:p>
            <a:pPr marL="1901825" lvl="3">
              <a:lnSpc>
                <a:spcPct val="90000"/>
              </a:lnSpc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存在的问题：冗余、增删改异常（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SDT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901825" lvl="3">
              <a:lnSpc>
                <a:spcPct val="90000"/>
              </a:lnSpc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原因：传递函数依赖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2162D474-C7BD-0F53-10D2-46F3DC2F9B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B167DB-084F-498F-818A-A78396DCCB7A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222410" name="Group 202">
            <a:extLst>
              <a:ext uri="{FF2B5EF4-FFF2-40B4-BE49-F238E27FC236}">
                <a16:creationId xmlns:a16="http://schemas.microsoft.com/office/drawing/2014/main" id="{2F6B6142-409C-8C05-5996-7D7554E87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534265"/>
              </p:ext>
            </p:extLst>
          </p:nvPr>
        </p:nvGraphicFramePr>
        <p:xfrm>
          <a:off x="179388" y="4450159"/>
          <a:ext cx="3167062" cy="2159003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3850">
                <a:tc gridSpan="9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1NF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S#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D#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C#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g4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g5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g6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22641" name="Group 433">
            <a:extLst>
              <a:ext uri="{FF2B5EF4-FFF2-40B4-BE49-F238E27FC236}">
                <a16:creationId xmlns:a16="http://schemas.microsoft.com/office/drawing/2014/main" id="{43AE10D8-1F98-56D2-9B43-9C22E1AE0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652544"/>
              </p:ext>
            </p:extLst>
          </p:nvPr>
        </p:nvGraphicFramePr>
        <p:xfrm>
          <a:off x="5922963" y="4673997"/>
          <a:ext cx="863600" cy="2159003"/>
        </p:xfrm>
        <a:graphic>
          <a:graphicData uri="http://schemas.openxmlformats.org/drawingml/2006/table">
            <a:tbl>
              <a:tblPr/>
              <a:tblGrid>
                <a:gridCol w="28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2NF-GT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S#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C#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g4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g5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g6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22903" name="Group 695">
            <a:extLst>
              <a:ext uri="{FF2B5EF4-FFF2-40B4-BE49-F238E27FC236}">
                <a16:creationId xmlns:a16="http://schemas.microsoft.com/office/drawing/2014/main" id="{24EAA8EB-1DC4-50BA-994B-D94B43061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076413"/>
              </p:ext>
            </p:extLst>
          </p:nvPr>
        </p:nvGraphicFramePr>
        <p:xfrm>
          <a:off x="4000500" y="5409009"/>
          <a:ext cx="1800225" cy="1377951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850">
                <a:tc grid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2NF-SDT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S#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D#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2904" name="Group 696">
            <a:extLst>
              <a:ext uri="{FF2B5EF4-FFF2-40B4-BE49-F238E27FC236}">
                <a16:creationId xmlns:a16="http://schemas.microsoft.com/office/drawing/2014/main" id="{A25F30DF-0C4C-D5F8-E642-5341254A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264702"/>
              </p:ext>
            </p:extLst>
          </p:nvPr>
        </p:nvGraphicFramePr>
        <p:xfrm>
          <a:off x="4492625" y="3999309"/>
          <a:ext cx="1008063" cy="1393827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2NF-CT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C#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2902" name="AutoShape 694">
            <a:extLst>
              <a:ext uri="{FF2B5EF4-FFF2-40B4-BE49-F238E27FC236}">
                <a16:creationId xmlns:a16="http://schemas.microsoft.com/office/drawing/2014/main" id="{43C87DB8-FB8B-5014-8C8E-F9B88F07D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5534422"/>
            <a:ext cx="360363" cy="8890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>
            <a:spAutoFit/>
          </a:bodyPr>
          <a:lstStyle/>
          <a:p>
            <a:endParaRPr lang="en-US"/>
          </a:p>
        </p:txBody>
      </p:sp>
      <p:grpSp>
        <p:nvGrpSpPr>
          <p:cNvPr id="2" name="Group 726">
            <a:extLst>
              <a:ext uri="{FF2B5EF4-FFF2-40B4-BE49-F238E27FC236}">
                <a16:creationId xmlns:a16="http://schemas.microsoft.com/office/drawing/2014/main" id="{8C4902B7-3CA4-5462-438B-E6EA8982EE87}"/>
              </a:ext>
            </a:extLst>
          </p:cNvPr>
          <p:cNvGrpSpPr>
            <a:grpSpLocks/>
          </p:cNvGrpSpPr>
          <p:nvPr/>
        </p:nvGrpSpPr>
        <p:grpSpPr bwMode="auto">
          <a:xfrm>
            <a:off x="6797675" y="310332"/>
            <a:ext cx="2025650" cy="2614612"/>
            <a:chOff x="4393" y="155"/>
            <a:chExt cx="1276" cy="1647"/>
          </a:xfrm>
        </p:grpSpPr>
        <p:sp>
          <p:nvSpPr>
            <p:cNvPr id="45265" name="AutoShape 179">
              <a:extLst>
                <a:ext uri="{FF2B5EF4-FFF2-40B4-BE49-F238E27FC236}">
                  <a16:creationId xmlns:a16="http://schemas.microsoft.com/office/drawing/2014/main" id="{616A0B5A-CC6D-8AF4-54F0-AF00E4DDB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517"/>
              <a:ext cx="318" cy="1088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266" name="AutoShape 176">
              <a:extLst>
                <a:ext uri="{FF2B5EF4-FFF2-40B4-BE49-F238E27FC236}">
                  <a16:creationId xmlns:a16="http://schemas.microsoft.com/office/drawing/2014/main" id="{AB1230DA-07B4-C530-E469-C8013875F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" y="592"/>
              <a:ext cx="184" cy="195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S#</a:t>
              </a:r>
            </a:p>
          </p:txBody>
        </p:sp>
        <p:sp>
          <p:nvSpPr>
            <p:cNvPr id="45267" name="AutoShape 177">
              <a:extLst>
                <a:ext uri="{FF2B5EF4-FFF2-40B4-BE49-F238E27FC236}">
                  <a16:creationId xmlns:a16="http://schemas.microsoft.com/office/drawing/2014/main" id="{B203F711-1B02-F385-F94A-45F7CD564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" y="1335"/>
              <a:ext cx="206" cy="196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C#</a:t>
              </a:r>
            </a:p>
          </p:txBody>
        </p:sp>
        <p:sp>
          <p:nvSpPr>
            <p:cNvPr id="45268" name="AutoShape 180">
              <a:extLst>
                <a:ext uri="{FF2B5EF4-FFF2-40B4-BE49-F238E27FC236}">
                  <a16:creationId xmlns:a16="http://schemas.microsoft.com/office/drawing/2014/main" id="{4FFB212C-8049-2A98-9E9A-0249A611C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" y="972"/>
              <a:ext cx="146" cy="192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45269" name="AutoShape 181">
              <a:extLst>
                <a:ext uri="{FF2B5EF4-FFF2-40B4-BE49-F238E27FC236}">
                  <a16:creationId xmlns:a16="http://schemas.microsoft.com/office/drawing/2014/main" id="{7304E682-F104-CA24-C934-6ACF2FDC3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9" y="155"/>
              <a:ext cx="213" cy="196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SN</a:t>
              </a:r>
            </a:p>
          </p:txBody>
        </p:sp>
        <p:sp>
          <p:nvSpPr>
            <p:cNvPr id="45270" name="AutoShape 182">
              <a:extLst>
                <a:ext uri="{FF2B5EF4-FFF2-40B4-BE49-F238E27FC236}">
                  <a16:creationId xmlns:a16="http://schemas.microsoft.com/office/drawing/2014/main" id="{1CCE9918-5D54-F845-5285-E6E14D06E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9" y="426"/>
              <a:ext cx="206" cy="196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D#</a:t>
              </a:r>
            </a:p>
          </p:txBody>
        </p:sp>
        <p:sp>
          <p:nvSpPr>
            <p:cNvPr id="45271" name="AutoShape 183">
              <a:extLst>
                <a:ext uri="{FF2B5EF4-FFF2-40B4-BE49-F238E27FC236}">
                  <a16:creationId xmlns:a16="http://schemas.microsoft.com/office/drawing/2014/main" id="{17A68CD4-6A92-64F8-4C4F-03C16A2EF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1049"/>
              <a:ext cx="263" cy="196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MN</a:t>
              </a:r>
            </a:p>
          </p:txBody>
        </p:sp>
        <p:sp>
          <p:nvSpPr>
            <p:cNvPr id="45272" name="AutoShape 184">
              <a:extLst>
                <a:ext uri="{FF2B5EF4-FFF2-40B4-BE49-F238E27FC236}">
                  <a16:creationId xmlns:a16="http://schemas.microsoft.com/office/drawing/2014/main" id="{B7D54066-183B-665E-E3BF-3A85727BC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1" y="777"/>
              <a:ext cx="234" cy="196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DN</a:t>
              </a:r>
            </a:p>
          </p:txBody>
        </p:sp>
        <p:sp>
          <p:nvSpPr>
            <p:cNvPr id="45273" name="AutoShape 185">
              <a:extLst>
                <a:ext uri="{FF2B5EF4-FFF2-40B4-BE49-F238E27FC236}">
                  <a16:creationId xmlns:a16="http://schemas.microsoft.com/office/drawing/2014/main" id="{18167C73-91B5-0C18-DB1B-9FDC15E2D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1610"/>
              <a:ext cx="146" cy="192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5274" name="AutoShape 186">
              <a:extLst>
                <a:ext uri="{FF2B5EF4-FFF2-40B4-BE49-F238E27FC236}">
                  <a16:creationId xmlns:a16="http://schemas.microsoft.com/office/drawing/2014/main" id="{483C3482-6926-2728-33DB-3D29218C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" y="1335"/>
              <a:ext cx="234" cy="196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CN</a:t>
              </a:r>
            </a:p>
          </p:txBody>
        </p:sp>
        <p:cxnSp>
          <p:nvCxnSpPr>
            <p:cNvPr id="45275" name="AutoShape 187">
              <a:extLst>
                <a:ext uri="{FF2B5EF4-FFF2-40B4-BE49-F238E27FC236}">
                  <a16:creationId xmlns:a16="http://schemas.microsoft.com/office/drawing/2014/main" id="{7DE6476C-FD51-F7BC-C24A-9F79E8ED8322}"/>
                </a:ext>
              </a:extLst>
            </p:cNvPr>
            <p:cNvCxnSpPr>
              <a:cxnSpLocks noChangeShapeType="1"/>
              <a:stCxn id="45265" idx="1"/>
              <a:endCxn id="45268" idx="3"/>
            </p:cNvCxnSpPr>
            <p:nvPr/>
          </p:nvCxnSpPr>
          <p:spPr bwMode="auto">
            <a:xfrm flipH="1">
              <a:off x="4533" y="1061"/>
              <a:ext cx="214" cy="6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76" name="AutoShape 188">
              <a:extLst>
                <a:ext uri="{FF2B5EF4-FFF2-40B4-BE49-F238E27FC236}">
                  <a16:creationId xmlns:a16="http://schemas.microsoft.com/office/drawing/2014/main" id="{5505C10C-BAD7-E49F-85B7-33AC835340F4}"/>
                </a:ext>
              </a:extLst>
            </p:cNvPr>
            <p:cNvCxnSpPr>
              <a:cxnSpLocks noChangeShapeType="1"/>
              <a:stCxn id="45266" idx="3"/>
              <a:endCxn id="45269" idx="1"/>
            </p:cNvCxnSpPr>
            <p:nvPr/>
          </p:nvCxnSpPr>
          <p:spPr bwMode="auto">
            <a:xfrm flipV="1">
              <a:off x="5004" y="253"/>
              <a:ext cx="420" cy="43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77" name="AutoShape 189">
              <a:extLst>
                <a:ext uri="{FF2B5EF4-FFF2-40B4-BE49-F238E27FC236}">
                  <a16:creationId xmlns:a16="http://schemas.microsoft.com/office/drawing/2014/main" id="{2BD3BD6E-C436-462D-262B-536D6AE74D9B}"/>
                </a:ext>
              </a:extLst>
            </p:cNvPr>
            <p:cNvCxnSpPr>
              <a:cxnSpLocks noChangeShapeType="1"/>
              <a:stCxn id="45266" idx="3"/>
              <a:endCxn id="45270" idx="1"/>
            </p:cNvCxnSpPr>
            <p:nvPr/>
          </p:nvCxnSpPr>
          <p:spPr bwMode="auto">
            <a:xfrm flipV="1">
              <a:off x="5004" y="524"/>
              <a:ext cx="420" cy="166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78" name="AutoShape 190">
              <a:extLst>
                <a:ext uri="{FF2B5EF4-FFF2-40B4-BE49-F238E27FC236}">
                  <a16:creationId xmlns:a16="http://schemas.microsoft.com/office/drawing/2014/main" id="{9C686CFA-EB65-BB9C-7D33-75359EBAC672}"/>
                </a:ext>
              </a:extLst>
            </p:cNvPr>
            <p:cNvCxnSpPr>
              <a:cxnSpLocks noChangeShapeType="1"/>
              <a:stCxn id="45266" idx="3"/>
              <a:endCxn id="45272" idx="1"/>
            </p:cNvCxnSpPr>
            <p:nvPr/>
          </p:nvCxnSpPr>
          <p:spPr bwMode="auto">
            <a:xfrm>
              <a:off x="5004" y="690"/>
              <a:ext cx="412" cy="185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79" name="AutoShape 191">
              <a:extLst>
                <a:ext uri="{FF2B5EF4-FFF2-40B4-BE49-F238E27FC236}">
                  <a16:creationId xmlns:a16="http://schemas.microsoft.com/office/drawing/2014/main" id="{AC3A196F-F8A6-568F-FDE1-E6230139699F}"/>
                </a:ext>
              </a:extLst>
            </p:cNvPr>
            <p:cNvCxnSpPr>
              <a:cxnSpLocks noChangeShapeType="1"/>
              <a:stCxn id="45270" idx="2"/>
              <a:endCxn id="45272" idx="0"/>
            </p:cNvCxnSpPr>
            <p:nvPr/>
          </p:nvCxnSpPr>
          <p:spPr bwMode="auto">
            <a:xfrm>
              <a:off x="5522" y="618"/>
              <a:ext cx="6" cy="163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80" name="AutoShape 192">
              <a:extLst>
                <a:ext uri="{FF2B5EF4-FFF2-40B4-BE49-F238E27FC236}">
                  <a16:creationId xmlns:a16="http://schemas.microsoft.com/office/drawing/2014/main" id="{ABF8CAFF-7225-7E4B-6532-F39C247F4D81}"/>
                </a:ext>
              </a:extLst>
            </p:cNvPr>
            <p:cNvCxnSpPr>
              <a:cxnSpLocks noChangeShapeType="1"/>
              <a:stCxn id="45267" idx="3"/>
              <a:endCxn id="45274" idx="1"/>
            </p:cNvCxnSpPr>
            <p:nvPr/>
          </p:nvCxnSpPr>
          <p:spPr bwMode="auto">
            <a:xfrm>
              <a:off x="5026" y="1433"/>
              <a:ext cx="393" cy="0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81" name="AutoShape 193">
              <a:extLst>
                <a:ext uri="{FF2B5EF4-FFF2-40B4-BE49-F238E27FC236}">
                  <a16:creationId xmlns:a16="http://schemas.microsoft.com/office/drawing/2014/main" id="{9E07D1B2-949E-755F-84C7-9A09BBD50A3B}"/>
                </a:ext>
              </a:extLst>
            </p:cNvPr>
            <p:cNvCxnSpPr>
              <a:cxnSpLocks noChangeShapeType="1"/>
              <a:stCxn id="45267" idx="3"/>
              <a:endCxn id="45273" idx="1"/>
            </p:cNvCxnSpPr>
            <p:nvPr/>
          </p:nvCxnSpPr>
          <p:spPr bwMode="auto">
            <a:xfrm>
              <a:off x="5026" y="1433"/>
              <a:ext cx="399" cy="272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82" name="AutoShape 697">
              <a:extLst>
                <a:ext uri="{FF2B5EF4-FFF2-40B4-BE49-F238E27FC236}">
                  <a16:creationId xmlns:a16="http://schemas.microsoft.com/office/drawing/2014/main" id="{95D19D50-14DA-0FBB-C12D-E34B70EE68E8}"/>
                </a:ext>
              </a:extLst>
            </p:cNvPr>
            <p:cNvCxnSpPr>
              <a:cxnSpLocks noChangeShapeType="1"/>
              <a:stCxn id="45266" idx="3"/>
              <a:endCxn id="45271" idx="1"/>
            </p:cNvCxnSpPr>
            <p:nvPr/>
          </p:nvCxnSpPr>
          <p:spPr bwMode="auto">
            <a:xfrm>
              <a:off x="5004" y="690"/>
              <a:ext cx="406" cy="45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83" name="AutoShape 698">
              <a:extLst>
                <a:ext uri="{FF2B5EF4-FFF2-40B4-BE49-F238E27FC236}">
                  <a16:creationId xmlns:a16="http://schemas.microsoft.com/office/drawing/2014/main" id="{E4A25FE9-F53E-E082-F47F-DE490ED16869}"/>
                </a:ext>
              </a:extLst>
            </p:cNvPr>
            <p:cNvCxnSpPr>
              <a:cxnSpLocks noChangeShapeType="1"/>
              <a:stCxn id="45270" idx="3"/>
              <a:endCxn id="45271" idx="3"/>
            </p:cNvCxnSpPr>
            <p:nvPr/>
          </p:nvCxnSpPr>
          <p:spPr bwMode="auto">
            <a:xfrm>
              <a:off x="5620" y="524"/>
              <a:ext cx="45" cy="623"/>
            </a:xfrm>
            <a:prstGeom prst="bentConnector3">
              <a:avLst>
                <a:gd name="adj1" fmla="val 206667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723">
            <a:extLst>
              <a:ext uri="{FF2B5EF4-FFF2-40B4-BE49-F238E27FC236}">
                <a16:creationId xmlns:a16="http://schemas.microsoft.com/office/drawing/2014/main" id="{4F34A9B2-FB18-8CAC-D586-341440DCD323}"/>
              </a:ext>
            </a:extLst>
          </p:cNvPr>
          <p:cNvGrpSpPr>
            <a:grpSpLocks/>
          </p:cNvGrpSpPr>
          <p:nvPr/>
        </p:nvGrpSpPr>
        <p:grpSpPr bwMode="auto">
          <a:xfrm>
            <a:off x="6559550" y="3950097"/>
            <a:ext cx="965200" cy="935037"/>
            <a:chOff x="4812" y="2025"/>
            <a:chExt cx="608" cy="589"/>
          </a:xfrm>
        </p:grpSpPr>
        <p:sp>
          <p:nvSpPr>
            <p:cNvPr id="45260" name="AutoShape 699">
              <a:extLst>
                <a:ext uri="{FF2B5EF4-FFF2-40B4-BE49-F238E27FC236}">
                  <a16:creationId xmlns:a16="http://schemas.microsoft.com/office/drawing/2014/main" id="{6DFCD236-6CA5-2FA5-ED3C-3613211C7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" y="2025"/>
              <a:ext cx="318" cy="589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261" name="AutoShape 700">
              <a:extLst>
                <a:ext uri="{FF2B5EF4-FFF2-40B4-BE49-F238E27FC236}">
                  <a16:creationId xmlns:a16="http://schemas.microsoft.com/office/drawing/2014/main" id="{E343F5D9-AF44-2DA9-D0D7-068638CC9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9" y="2100"/>
              <a:ext cx="184" cy="195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S#</a:t>
              </a:r>
            </a:p>
          </p:txBody>
        </p:sp>
        <p:sp>
          <p:nvSpPr>
            <p:cNvPr id="45262" name="AutoShape 701">
              <a:extLst>
                <a:ext uri="{FF2B5EF4-FFF2-40B4-BE49-F238E27FC236}">
                  <a16:creationId xmlns:a16="http://schemas.microsoft.com/office/drawing/2014/main" id="{380A2245-3357-6F75-6F67-4303CE96D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9" y="2384"/>
              <a:ext cx="206" cy="196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C#</a:t>
              </a:r>
            </a:p>
          </p:txBody>
        </p:sp>
        <p:sp>
          <p:nvSpPr>
            <p:cNvPr id="45263" name="AutoShape 702">
              <a:extLst>
                <a:ext uri="{FF2B5EF4-FFF2-40B4-BE49-F238E27FC236}">
                  <a16:creationId xmlns:a16="http://schemas.microsoft.com/office/drawing/2014/main" id="{36DA13A2-343C-649B-0324-BB8AA7A31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227"/>
              <a:ext cx="146" cy="192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5264" name="AutoShape 703">
              <a:extLst>
                <a:ext uri="{FF2B5EF4-FFF2-40B4-BE49-F238E27FC236}">
                  <a16:creationId xmlns:a16="http://schemas.microsoft.com/office/drawing/2014/main" id="{B32E3A7C-9B16-7D08-C9C2-F1569FAA7EB8}"/>
                </a:ext>
              </a:extLst>
            </p:cNvPr>
            <p:cNvCxnSpPr>
              <a:cxnSpLocks noChangeShapeType="1"/>
              <a:stCxn id="45260" idx="1"/>
              <a:endCxn id="45263" idx="3"/>
            </p:cNvCxnSpPr>
            <p:nvPr/>
          </p:nvCxnSpPr>
          <p:spPr bwMode="auto">
            <a:xfrm flipH="1">
              <a:off x="4952" y="2320"/>
              <a:ext cx="150" cy="2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724">
            <a:extLst>
              <a:ext uri="{FF2B5EF4-FFF2-40B4-BE49-F238E27FC236}">
                <a16:creationId xmlns:a16="http://schemas.microsoft.com/office/drawing/2014/main" id="{34A34A61-734B-4C13-7CC2-B285EA3477DE}"/>
              </a:ext>
            </a:extLst>
          </p:cNvPr>
          <p:cNvGrpSpPr>
            <a:grpSpLocks/>
          </p:cNvGrpSpPr>
          <p:nvPr/>
        </p:nvGrpSpPr>
        <p:grpSpPr bwMode="auto">
          <a:xfrm>
            <a:off x="7667625" y="5711974"/>
            <a:ext cx="1157288" cy="741362"/>
            <a:chOff x="4876" y="3426"/>
            <a:chExt cx="729" cy="467"/>
          </a:xfrm>
        </p:grpSpPr>
        <p:sp>
          <p:nvSpPr>
            <p:cNvPr id="45254" name="AutoShape 705">
              <a:extLst>
                <a:ext uri="{FF2B5EF4-FFF2-40B4-BE49-F238E27FC236}">
                  <a16:creationId xmlns:a16="http://schemas.microsoft.com/office/drawing/2014/main" id="{E7B0195E-7220-C10A-D59A-7490A3A09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3562"/>
              <a:ext cx="206" cy="196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C#</a:t>
              </a:r>
            </a:p>
          </p:txBody>
        </p:sp>
        <p:sp>
          <p:nvSpPr>
            <p:cNvPr id="45255" name="AutoShape 706">
              <a:extLst>
                <a:ext uri="{FF2B5EF4-FFF2-40B4-BE49-F238E27FC236}">
                  <a16:creationId xmlns:a16="http://schemas.microsoft.com/office/drawing/2014/main" id="{45320C74-ECC6-5316-FD11-F1D0EAEB4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" y="3701"/>
              <a:ext cx="146" cy="192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5256" name="AutoShape 707">
              <a:extLst>
                <a:ext uri="{FF2B5EF4-FFF2-40B4-BE49-F238E27FC236}">
                  <a16:creationId xmlns:a16="http://schemas.microsoft.com/office/drawing/2014/main" id="{80F166A4-605C-1F05-B3C8-F20636DF5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1" y="3426"/>
              <a:ext cx="234" cy="196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CN</a:t>
              </a:r>
            </a:p>
          </p:txBody>
        </p:sp>
        <p:cxnSp>
          <p:nvCxnSpPr>
            <p:cNvPr id="45257" name="AutoShape 708">
              <a:extLst>
                <a:ext uri="{FF2B5EF4-FFF2-40B4-BE49-F238E27FC236}">
                  <a16:creationId xmlns:a16="http://schemas.microsoft.com/office/drawing/2014/main" id="{043080A6-A924-3CD1-EBB9-C764453376A0}"/>
                </a:ext>
              </a:extLst>
            </p:cNvPr>
            <p:cNvCxnSpPr>
              <a:cxnSpLocks noChangeShapeType="1"/>
              <a:stCxn id="45254" idx="3"/>
              <a:endCxn id="45256" idx="1"/>
            </p:cNvCxnSpPr>
            <p:nvPr/>
          </p:nvCxnSpPr>
          <p:spPr bwMode="auto">
            <a:xfrm flipV="1">
              <a:off x="5141" y="3524"/>
              <a:ext cx="234" cy="136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58" name="AutoShape 709">
              <a:extLst>
                <a:ext uri="{FF2B5EF4-FFF2-40B4-BE49-F238E27FC236}">
                  <a16:creationId xmlns:a16="http://schemas.microsoft.com/office/drawing/2014/main" id="{E6800870-570B-08C9-6EB8-EB778CBB9343}"/>
                </a:ext>
              </a:extLst>
            </p:cNvPr>
            <p:cNvCxnSpPr>
              <a:cxnSpLocks noChangeShapeType="1"/>
              <a:stCxn id="45254" idx="3"/>
              <a:endCxn id="45255" idx="1"/>
            </p:cNvCxnSpPr>
            <p:nvPr/>
          </p:nvCxnSpPr>
          <p:spPr bwMode="auto">
            <a:xfrm>
              <a:off x="5141" y="3660"/>
              <a:ext cx="240" cy="136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259" name="AutoShape 710">
              <a:extLst>
                <a:ext uri="{FF2B5EF4-FFF2-40B4-BE49-F238E27FC236}">
                  <a16:creationId xmlns:a16="http://schemas.microsoft.com/office/drawing/2014/main" id="{1BBF7173-27AD-D8F2-E33F-63601FD92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3475"/>
              <a:ext cx="318" cy="363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725">
            <a:extLst>
              <a:ext uri="{FF2B5EF4-FFF2-40B4-BE49-F238E27FC236}">
                <a16:creationId xmlns:a16="http://schemas.microsoft.com/office/drawing/2014/main" id="{2B44E01F-7F32-E5B1-D7CA-6CD0CCB7E279}"/>
              </a:ext>
            </a:extLst>
          </p:cNvPr>
          <p:cNvGrpSpPr>
            <a:grpSpLocks/>
          </p:cNvGrpSpPr>
          <p:nvPr/>
        </p:nvGrpSpPr>
        <p:grpSpPr bwMode="auto">
          <a:xfrm>
            <a:off x="7662863" y="3840311"/>
            <a:ext cx="1308100" cy="1730375"/>
            <a:chOff x="5127" y="2398"/>
            <a:chExt cx="824" cy="1090"/>
          </a:xfrm>
        </p:grpSpPr>
        <p:sp>
          <p:nvSpPr>
            <p:cNvPr id="45242" name="AutoShape 711">
              <a:extLst>
                <a:ext uri="{FF2B5EF4-FFF2-40B4-BE49-F238E27FC236}">
                  <a16:creationId xmlns:a16="http://schemas.microsoft.com/office/drawing/2014/main" id="{31E1EAEB-0000-B3BD-D8CC-D7C671FC8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" y="2835"/>
              <a:ext cx="184" cy="195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S#</a:t>
              </a:r>
            </a:p>
          </p:txBody>
        </p:sp>
        <p:sp>
          <p:nvSpPr>
            <p:cNvPr id="45243" name="AutoShape 712">
              <a:extLst>
                <a:ext uri="{FF2B5EF4-FFF2-40B4-BE49-F238E27FC236}">
                  <a16:creationId xmlns:a16="http://schemas.microsoft.com/office/drawing/2014/main" id="{C306C45D-DB24-1D68-2A96-6D4E842DB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1" y="2398"/>
              <a:ext cx="213" cy="196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SN</a:t>
              </a:r>
            </a:p>
          </p:txBody>
        </p:sp>
        <p:sp>
          <p:nvSpPr>
            <p:cNvPr id="45244" name="AutoShape 713">
              <a:extLst>
                <a:ext uri="{FF2B5EF4-FFF2-40B4-BE49-F238E27FC236}">
                  <a16:creationId xmlns:a16="http://schemas.microsoft.com/office/drawing/2014/main" id="{90B2EEAB-3590-BD7D-CE46-A3F2BCAA6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1" y="2669"/>
              <a:ext cx="206" cy="196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D#</a:t>
              </a:r>
            </a:p>
          </p:txBody>
        </p:sp>
        <p:sp>
          <p:nvSpPr>
            <p:cNvPr id="45245" name="AutoShape 714">
              <a:extLst>
                <a:ext uri="{FF2B5EF4-FFF2-40B4-BE49-F238E27FC236}">
                  <a16:creationId xmlns:a16="http://schemas.microsoft.com/office/drawing/2014/main" id="{08CB6973-EB56-9063-B7F9-3B4774CE8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8" y="3292"/>
              <a:ext cx="263" cy="196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MN</a:t>
              </a:r>
            </a:p>
          </p:txBody>
        </p:sp>
        <p:sp>
          <p:nvSpPr>
            <p:cNvPr id="45246" name="AutoShape 715">
              <a:extLst>
                <a:ext uri="{FF2B5EF4-FFF2-40B4-BE49-F238E27FC236}">
                  <a16:creationId xmlns:a16="http://schemas.microsoft.com/office/drawing/2014/main" id="{67D2A57B-C94F-6402-F6B6-F2A4A61C6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3" y="3020"/>
              <a:ext cx="234" cy="196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DN</a:t>
              </a:r>
            </a:p>
          </p:txBody>
        </p:sp>
        <p:cxnSp>
          <p:nvCxnSpPr>
            <p:cNvPr id="45247" name="AutoShape 716">
              <a:extLst>
                <a:ext uri="{FF2B5EF4-FFF2-40B4-BE49-F238E27FC236}">
                  <a16:creationId xmlns:a16="http://schemas.microsoft.com/office/drawing/2014/main" id="{A9FC6D68-5D71-128F-59DA-A1B4753EAEDD}"/>
                </a:ext>
              </a:extLst>
            </p:cNvPr>
            <p:cNvCxnSpPr>
              <a:cxnSpLocks noChangeShapeType="1"/>
              <a:stCxn id="45242" idx="3"/>
              <a:endCxn id="45243" idx="1"/>
            </p:cNvCxnSpPr>
            <p:nvPr/>
          </p:nvCxnSpPr>
          <p:spPr bwMode="auto">
            <a:xfrm flipV="1">
              <a:off x="5368" y="2496"/>
              <a:ext cx="338" cy="43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48" name="AutoShape 717">
              <a:extLst>
                <a:ext uri="{FF2B5EF4-FFF2-40B4-BE49-F238E27FC236}">
                  <a16:creationId xmlns:a16="http://schemas.microsoft.com/office/drawing/2014/main" id="{24B462D3-5DD6-D296-CFDB-C03D1B900598}"/>
                </a:ext>
              </a:extLst>
            </p:cNvPr>
            <p:cNvCxnSpPr>
              <a:cxnSpLocks noChangeShapeType="1"/>
              <a:stCxn id="45242" idx="3"/>
              <a:endCxn id="45244" idx="1"/>
            </p:cNvCxnSpPr>
            <p:nvPr/>
          </p:nvCxnSpPr>
          <p:spPr bwMode="auto">
            <a:xfrm flipV="1">
              <a:off x="5368" y="2767"/>
              <a:ext cx="338" cy="166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49" name="AutoShape 718">
              <a:extLst>
                <a:ext uri="{FF2B5EF4-FFF2-40B4-BE49-F238E27FC236}">
                  <a16:creationId xmlns:a16="http://schemas.microsoft.com/office/drawing/2014/main" id="{9C0CA250-7244-E724-19B5-462284542450}"/>
                </a:ext>
              </a:extLst>
            </p:cNvPr>
            <p:cNvCxnSpPr>
              <a:cxnSpLocks noChangeShapeType="1"/>
              <a:stCxn id="45242" idx="3"/>
              <a:endCxn id="45246" idx="1"/>
            </p:cNvCxnSpPr>
            <p:nvPr/>
          </p:nvCxnSpPr>
          <p:spPr bwMode="auto">
            <a:xfrm>
              <a:off x="5368" y="2933"/>
              <a:ext cx="330" cy="185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50" name="AutoShape 719">
              <a:extLst>
                <a:ext uri="{FF2B5EF4-FFF2-40B4-BE49-F238E27FC236}">
                  <a16:creationId xmlns:a16="http://schemas.microsoft.com/office/drawing/2014/main" id="{1FB5DB25-04E1-53BD-6326-CBE519D1E845}"/>
                </a:ext>
              </a:extLst>
            </p:cNvPr>
            <p:cNvCxnSpPr>
              <a:cxnSpLocks noChangeShapeType="1"/>
              <a:stCxn id="45244" idx="2"/>
              <a:endCxn id="45246" idx="0"/>
            </p:cNvCxnSpPr>
            <p:nvPr/>
          </p:nvCxnSpPr>
          <p:spPr bwMode="auto">
            <a:xfrm>
              <a:off x="5804" y="2861"/>
              <a:ext cx="6" cy="163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51" name="AutoShape 720">
              <a:extLst>
                <a:ext uri="{FF2B5EF4-FFF2-40B4-BE49-F238E27FC236}">
                  <a16:creationId xmlns:a16="http://schemas.microsoft.com/office/drawing/2014/main" id="{FB1BC970-2742-FD0F-3A55-940F501468AF}"/>
                </a:ext>
              </a:extLst>
            </p:cNvPr>
            <p:cNvCxnSpPr>
              <a:cxnSpLocks noChangeShapeType="1"/>
              <a:stCxn id="45242" idx="3"/>
              <a:endCxn id="45245" idx="1"/>
            </p:cNvCxnSpPr>
            <p:nvPr/>
          </p:nvCxnSpPr>
          <p:spPr bwMode="auto">
            <a:xfrm>
              <a:off x="5368" y="2933"/>
              <a:ext cx="324" cy="45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52" name="AutoShape 721">
              <a:extLst>
                <a:ext uri="{FF2B5EF4-FFF2-40B4-BE49-F238E27FC236}">
                  <a16:creationId xmlns:a16="http://schemas.microsoft.com/office/drawing/2014/main" id="{C857ECB9-C6E2-218C-2E08-1EA455E45D71}"/>
                </a:ext>
              </a:extLst>
            </p:cNvPr>
            <p:cNvCxnSpPr>
              <a:cxnSpLocks noChangeShapeType="1"/>
              <a:stCxn id="45244" idx="3"/>
              <a:endCxn id="45245" idx="3"/>
            </p:cNvCxnSpPr>
            <p:nvPr/>
          </p:nvCxnSpPr>
          <p:spPr bwMode="auto">
            <a:xfrm>
              <a:off x="5902" y="2767"/>
              <a:ext cx="45" cy="623"/>
            </a:xfrm>
            <a:prstGeom prst="bentConnector3">
              <a:avLst>
                <a:gd name="adj1" fmla="val 206667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253" name="AutoShape 722">
              <a:extLst>
                <a:ext uri="{FF2B5EF4-FFF2-40B4-BE49-F238E27FC236}">
                  <a16:creationId xmlns:a16="http://schemas.microsoft.com/office/drawing/2014/main" id="{EA57FDD0-476A-21A5-E619-5BAEA12F4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" y="2779"/>
              <a:ext cx="318" cy="318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22935" name="AutoShape 727">
            <a:extLst>
              <a:ext uri="{FF2B5EF4-FFF2-40B4-BE49-F238E27FC236}">
                <a16:creationId xmlns:a16="http://schemas.microsoft.com/office/drawing/2014/main" id="{093685DE-F523-CCBD-3AF1-0583A94442F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956551" y="3127523"/>
            <a:ext cx="360362" cy="7921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54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>
            <a:spAutoFit/>
          </a:bodyPr>
          <a:lstStyle/>
          <a:p>
            <a:endParaRPr lang="en-US"/>
          </a:p>
        </p:txBody>
      </p:sp>
      <p:sp>
        <p:nvSpPr>
          <p:cNvPr id="45241" name="Text Box 728">
            <a:extLst>
              <a:ext uri="{FF2B5EF4-FFF2-40B4-BE49-F238E27FC236}">
                <a16:creationId xmlns:a16="http://schemas.microsoft.com/office/drawing/2014/main" id="{D065B36B-6364-B455-3EE6-815A4728E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2981474"/>
            <a:ext cx="142716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</a:rPr>
              <a:t>1NF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的有向图表示</a:t>
            </a:r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Rectangle 2">
            <a:extLst>
              <a:ext uri="{FF2B5EF4-FFF2-40B4-BE49-F238E27FC236}">
                <a16:creationId xmlns:a16="http://schemas.microsoft.com/office/drawing/2014/main" id="{70DC8B3C-7EC6-48C3-827A-98BA16306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5.2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关系数据库系统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24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2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2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2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2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2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2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2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2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2410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 nodeType="clickPar">
                      <p:stCondLst>
                        <p:cond delay="0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29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2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2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>
            <a:extLst>
              <a:ext uri="{FF2B5EF4-FFF2-40B4-BE49-F238E27FC236}">
                <a16:creationId xmlns:a16="http://schemas.microsoft.com/office/drawing/2014/main" id="{73CAB9DF-C942-F2AC-9BA0-BA4FDDAB6D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25" y="1077193"/>
            <a:ext cx="6913563" cy="3863975"/>
          </a:xfrm>
        </p:spPr>
        <p:txBody>
          <a:bodyPr/>
          <a:lstStyle/>
          <a:p>
            <a:pPr marL="285750" indent="-285750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关系数据库的设计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模型规范化</a:t>
            </a:r>
          </a:p>
          <a:p>
            <a:pPr marL="1333500" lvl="2">
              <a:buFontTx/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第三范式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3NF）：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满足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2NF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且非主属性间不存在函数依赖</a:t>
            </a:r>
          </a:p>
          <a:p>
            <a:pPr marL="1901825" lvl="3">
              <a:spcBef>
                <a:spcPts val="9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化为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3NF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：将出现</a:t>
            </a:r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传递函数依赖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非主属性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抽出和它所依赖的</a:t>
            </a:r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非主属性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构成一个</a:t>
            </a:r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新的关系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901825" lvl="3">
              <a:spcBef>
                <a:spcPts val="9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关系模式：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ST(</a:t>
            </a:r>
            <a:r>
              <a:rPr lang="en-US" altLang="zh-CN" sz="1800" dirty="0">
                <a:solidFill>
                  <a:srgbClr val="FF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S#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,SN,D#,),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DT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D#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,DN,MN) </a:t>
            </a:r>
          </a:p>
          <a:p>
            <a:pPr marL="1901825" lvl="3">
              <a:spcBef>
                <a:spcPts val="9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结论：冗余小，没有增删改异常。满足一般系统的要求，比较合理了。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spcBef>
                <a:spcPts val="9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BNCF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4NF,5NF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等</a:t>
            </a:r>
          </a:p>
        </p:txBody>
      </p:sp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6B2236B8-1782-F16D-4DED-93128B30C0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31FA9C-E67B-4682-9AB2-04787A0E8EFD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224441" name="Group 185">
            <a:extLst>
              <a:ext uri="{FF2B5EF4-FFF2-40B4-BE49-F238E27FC236}">
                <a16:creationId xmlns:a16="http://schemas.microsoft.com/office/drawing/2014/main" id="{47A24F75-ACA2-703B-FFF0-8E2C00FFA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7006"/>
              </p:ext>
            </p:extLst>
          </p:nvPr>
        </p:nvGraphicFramePr>
        <p:xfrm>
          <a:off x="468313" y="4869134"/>
          <a:ext cx="2016125" cy="1800226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3863">
                <a:tc grid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2NF-SDT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66CC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S#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D#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4360" name="AutoShape 104">
            <a:extLst>
              <a:ext uri="{FF2B5EF4-FFF2-40B4-BE49-F238E27FC236}">
                <a16:creationId xmlns:a16="http://schemas.microsoft.com/office/drawing/2014/main" id="{0D3DA9FF-2516-0A9B-AAC7-E13D202EA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5289822"/>
            <a:ext cx="466725" cy="116205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>
            <a:spAutoFit/>
          </a:bodyPr>
          <a:lstStyle/>
          <a:p>
            <a:endParaRPr lang="en-US"/>
          </a:p>
        </p:txBody>
      </p:sp>
      <p:grpSp>
        <p:nvGrpSpPr>
          <p:cNvPr id="2" name="Group 105">
            <a:extLst>
              <a:ext uri="{FF2B5EF4-FFF2-40B4-BE49-F238E27FC236}">
                <a16:creationId xmlns:a16="http://schemas.microsoft.com/office/drawing/2014/main" id="{A0209069-F541-44F7-0174-3FACFABB4B9F}"/>
              </a:ext>
            </a:extLst>
          </p:cNvPr>
          <p:cNvGrpSpPr>
            <a:grpSpLocks/>
          </p:cNvGrpSpPr>
          <p:nvPr/>
        </p:nvGrpSpPr>
        <p:grpSpPr bwMode="auto">
          <a:xfrm>
            <a:off x="7235825" y="1346200"/>
            <a:ext cx="1309688" cy="1731963"/>
            <a:chOff x="5127" y="2398"/>
            <a:chExt cx="825" cy="1091"/>
          </a:xfrm>
        </p:grpSpPr>
        <p:sp>
          <p:nvSpPr>
            <p:cNvPr id="46177" name="AutoShape 106">
              <a:extLst>
                <a:ext uri="{FF2B5EF4-FFF2-40B4-BE49-F238E27FC236}">
                  <a16:creationId xmlns:a16="http://schemas.microsoft.com/office/drawing/2014/main" id="{F4A104FF-791B-C9A8-C111-1244326C1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" y="2835"/>
              <a:ext cx="184" cy="195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S#</a:t>
              </a:r>
            </a:p>
          </p:txBody>
        </p:sp>
        <p:sp>
          <p:nvSpPr>
            <p:cNvPr id="46178" name="AutoShape 107">
              <a:extLst>
                <a:ext uri="{FF2B5EF4-FFF2-40B4-BE49-F238E27FC236}">
                  <a16:creationId xmlns:a16="http://schemas.microsoft.com/office/drawing/2014/main" id="{8DC88E8B-C166-61DC-C98B-2A22BAC24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1" y="2398"/>
              <a:ext cx="213" cy="196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SN</a:t>
              </a:r>
            </a:p>
          </p:txBody>
        </p:sp>
        <p:sp>
          <p:nvSpPr>
            <p:cNvPr id="46179" name="AutoShape 108">
              <a:extLst>
                <a:ext uri="{FF2B5EF4-FFF2-40B4-BE49-F238E27FC236}">
                  <a16:creationId xmlns:a16="http://schemas.microsoft.com/office/drawing/2014/main" id="{403D0598-E330-56FE-F8B4-5204B2CE4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1" y="2669"/>
              <a:ext cx="206" cy="196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D#</a:t>
              </a:r>
            </a:p>
          </p:txBody>
        </p:sp>
        <p:sp>
          <p:nvSpPr>
            <p:cNvPr id="46180" name="AutoShape 109">
              <a:extLst>
                <a:ext uri="{FF2B5EF4-FFF2-40B4-BE49-F238E27FC236}">
                  <a16:creationId xmlns:a16="http://schemas.microsoft.com/office/drawing/2014/main" id="{66883668-728E-BF13-10FB-9F35E0B9E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9" y="3293"/>
              <a:ext cx="263" cy="196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MN</a:t>
              </a:r>
            </a:p>
          </p:txBody>
        </p:sp>
        <p:sp>
          <p:nvSpPr>
            <p:cNvPr id="46181" name="AutoShape 110">
              <a:extLst>
                <a:ext uri="{FF2B5EF4-FFF2-40B4-BE49-F238E27FC236}">
                  <a16:creationId xmlns:a16="http://schemas.microsoft.com/office/drawing/2014/main" id="{12D62721-BFBF-A5D1-589A-CBB5BE2DF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3" y="3020"/>
              <a:ext cx="234" cy="196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DN</a:t>
              </a:r>
            </a:p>
          </p:txBody>
        </p:sp>
        <p:cxnSp>
          <p:nvCxnSpPr>
            <p:cNvPr id="46182" name="AutoShape 111">
              <a:extLst>
                <a:ext uri="{FF2B5EF4-FFF2-40B4-BE49-F238E27FC236}">
                  <a16:creationId xmlns:a16="http://schemas.microsoft.com/office/drawing/2014/main" id="{3DD32CAA-7C79-B04C-C08C-1107334D83AC}"/>
                </a:ext>
              </a:extLst>
            </p:cNvPr>
            <p:cNvCxnSpPr>
              <a:cxnSpLocks noChangeShapeType="1"/>
              <a:stCxn id="46177" idx="3"/>
              <a:endCxn id="46178" idx="1"/>
            </p:cNvCxnSpPr>
            <p:nvPr/>
          </p:nvCxnSpPr>
          <p:spPr bwMode="auto">
            <a:xfrm flipV="1">
              <a:off x="5368" y="2496"/>
              <a:ext cx="338" cy="43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83" name="AutoShape 112">
              <a:extLst>
                <a:ext uri="{FF2B5EF4-FFF2-40B4-BE49-F238E27FC236}">
                  <a16:creationId xmlns:a16="http://schemas.microsoft.com/office/drawing/2014/main" id="{6E8FA5B2-2FB1-0201-A65C-BB6F8F0A9B84}"/>
                </a:ext>
              </a:extLst>
            </p:cNvPr>
            <p:cNvCxnSpPr>
              <a:cxnSpLocks noChangeShapeType="1"/>
              <a:stCxn id="46177" idx="3"/>
              <a:endCxn id="46179" idx="1"/>
            </p:cNvCxnSpPr>
            <p:nvPr/>
          </p:nvCxnSpPr>
          <p:spPr bwMode="auto">
            <a:xfrm flipV="1">
              <a:off x="5368" y="2767"/>
              <a:ext cx="338" cy="166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84" name="AutoShape 113">
              <a:extLst>
                <a:ext uri="{FF2B5EF4-FFF2-40B4-BE49-F238E27FC236}">
                  <a16:creationId xmlns:a16="http://schemas.microsoft.com/office/drawing/2014/main" id="{132DAF46-50A7-CFD2-157E-491B03E872D6}"/>
                </a:ext>
              </a:extLst>
            </p:cNvPr>
            <p:cNvCxnSpPr>
              <a:cxnSpLocks noChangeShapeType="1"/>
              <a:stCxn id="46177" idx="3"/>
              <a:endCxn id="46181" idx="1"/>
            </p:cNvCxnSpPr>
            <p:nvPr/>
          </p:nvCxnSpPr>
          <p:spPr bwMode="auto">
            <a:xfrm>
              <a:off x="5368" y="2933"/>
              <a:ext cx="330" cy="185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85" name="AutoShape 114">
              <a:extLst>
                <a:ext uri="{FF2B5EF4-FFF2-40B4-BE49-F238E27FC236}">
                  <a16:creationId xmlns:a16="http://schemas.microsoft.com/office/drawing/2014/main" id="{5C4CDA0E-42B9-E4FC-77A1-31A1D1AB99A7}"/>
                </a:ext>
              </a:extLst>
            </p:cNvPr>
            <p:cNvCxnSpPr>
              <a:cxnSpLocks noChangeShapeType="1"/>
              <a:stCxn id="46179" idx="2"/>
              <a:endCxn id="46181" idx="0"/>
            </p:cNvCxnSpPr>
            <p:nvPr/>
          </p:nvCxnSpPr>
          <p:spPr bwMode="auto">
            <a:xfrm>
              <a:off x="5804" y="2861"/>
              <a:ext cx="6" cy="163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86" name="AutoShape 115">
              <a:extLst>
                <a:ext uri="{FF2B5EF4-FFF2-40B4-BE49-F238E27FC236}">
                  <a16:creationId xmlns:a16="http://schemas.microsoft.com/office/drawing/2014/main" id="{C1E2CE5A-33BE-CC04-90CA-2AE416DEC9B9}"/>
                </a:ext>
              </a:extLst>
            </p:cNvPr>
            <p:cNvCxnSpPr>
              <a:cxnSpLocks noChangeShapeType="1"/>
              <a:stCxn id="46177" idx="3"/>
              <a:endCxn id="46180" idx="1"/>
            </p:cNvCxnSpPr>
            <p:nvPr/>
          </p:nvCxnSpPr>
          <p:spPr bwMode="auto">
            <a:xfrm>
              <a:off x="5368" y="2933"/>
              <a:ext cx="324" cy="457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87" name="AutoShape 116">
              <a:extLst>
                <a:ext uri="{FF2B5EF4-FFF2-40B4-BE49-F238E27FC236}">
                  <a16:creationId xmlns:a16="http://schemas.microsoft.com/office/drawing/2014/main" id="{D53206C7-D533-1F25-C8B2-741CE8C3787C}"/>
                </a:ext>
              </a:extLst>
            </p:cNvPr>
            <p:cNvCxnSpPr>
              <a:cxnSpLocks noChangeShapeType="1"/>
              <a:stCxn id="46179" idx="3"/>
              <a:endCxn id="46180" idx="3"/>
            </p:cNvCxnSpPr>
            <p:nvPr/>
          </p:nvCxnSpPr>
          <p:spPr bwMode="auto">
            <a:xfrm>
              <a:off x="5902" y="2767"/>
              <a:ext cx="45" cy="623"/>
            </a:xfrm>
            <a:prstGeom prst="bentConnector3">
              <a:avLst>
                <a:gd name="adj1" fmla="val 206667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88" name="AutoShape 117">
              <a:extLst>
                <a:ext uri="{FF2B5EF4-FFF2-40B4-BE49-F238E27FC236}">
                  <a16:creationId xmlns:a16="http://schemas.microsoft.com/office/drawing/2014/main" id="{95889DA5-E5A9-2615-991D-E6A8C0572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" y="2779"/>
              <a:ext cx="318" cy="318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24374" name="AutoShape 118">
            <a:extLst>
              <a:ext uri="{FF2B5EF4-FFF2-40B4-BE49-F238E27FC236}">
                <a16:creationId xmlns:a16="http://schemas.microsoft.com/office/drawing/2014/main" id="{52EA697A-B9CC-900A-0FF2-EC9ABCD9F55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954962" y="3079751"/>
            <a:ext cx="360363" cy="792162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54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>
            <a:spAutoFit/>
          </a:bodyPr>
          <a:lstStyle/>
          <a:p>
            <a:endParaRPr lang="en-US"/>
          </a:p>
        </p:txBody>
      </p:sp>
      <p:grpSp>
        <p:nvGrpSpPr>
          <p:cNvPr id="3" name="Group 119">
            <a:extLst>
              <a:ext uri="{FF2B5EF4-FFF2-40B4-BE49-F238E27FC236}">
                <a16:creationId xmlns:a16="http://schemas.microsoft.com/office/drawing/2014/main" id="{41D6A4AD-1F87-0199-E33C-A17663CA3330}"/>
              </a:ext>
            </a:extLst>
          </p:cNvPr>
          <p:cNvGrpSpPr>
            <a:grpSpLocks/>
          </p:cNvGrpSpPr>
          <p:nvPr/>
        </p:nvGrpSpPr>
        <p:grpSpPr bwMode="auto">
          <a:xfrm>
            <a:off x="7472363" y="5070475"/>
            <a:ext cx="1249362" cy="741363"/>
            <a:chOff x="4694" y="1748"/>
            <a:chExt cx="787" cy="467"/>
          </a:xfrm>
        </p:grpSpPr>
        <p:sp>
          <p:nvSpPr>
            <p:cNvPr id="46171" name="AutoShape 120">
              <a:extLst>
                <a:ext uri="{FF2B5EF4-FFF2-40B4-BE49-F238E27FC236}">
                  <a16:creationId xmlns:a16="http://schemas.microsoft.com/office/drawing/2014/main" id="{ACCD1B09-522B-F666-D17A-98F941DD3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5" y="1896"/>
              <a:ext cx="184" cy="195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S#</a:t>
              </a:r>
            </a:p>
          </p:txBody>
        </p:sp>
        <p:sp>
          <p:nvSpPr>
            <p:cNvPr id="46172" name="AutoShape 121">
              <a:extLst>
                <a:ext uri="{FF2B5EF4-FFF2-40B4-BE49-F238E27FC236}">
                  <a16:creationId xmlns:a16="http://schemas.microsoft.com/office/drawing/2014/main" id="{C3B17A54-E60C-0F68-1B86-C0E74B2D1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" y="1748"/>
              <a:ext cx="213" cy="196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SN</a:t>
              </a:r>
            </a:p>
          </p:txBody>
        </p:sp>
        <p:sp>
          <p:nvSpPr>
            <p:cNvPr id="46173" name="AutoShape 122">
              <a:extLst>
                <a:ext uri="{FF2B5EF4-FFF2-40B4-BE49-F238E27FC236}">
                  <a16:creationId xmlns:a16="http://schemas.microsoft.com/office/drawing/2014/main" id="{184DAB62-3B8A-F1F9-CD86-FC0380C0D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" y="2019"/>
              <a:ext cx="206" cy="196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D#</a:t>
              </a:r>
            </a:p>
          </p:txBody>
        </p:sp>
        <p:cxnSp>
          <p:nvCxnSpPr>
            <p:cNvPr id="46174" name="AutoShape 123">
              <a:extLst>
                <a:ext uri="{FF2B5EF4-FFF2-40B4-BE49-F238E27FC236}">
                  <a16:creationId xmlns:a16="http://schemas.microsoft.com/office/drawing/2014/main" id="{7F20B42F-D8DF-A311-D557-E4ACB1E8DB8C}"/>
                </a:ext>
              </a:extLst>
            </p:cNvPr>
            <p:cNvCxnSpPr>
              <a:cxnSpLocks noChangeShapeType="1"/>
              <a:stCxn id="46171" idx="3"/>
              <a:endCxn id="46172" idx="1"/>
            </p:cNvCxnSpPr>
            <p:nvPr/>
          </p:nvCxnSpPr>
          <p:spPr bwMode="auto">
            <a:xfrm flipV="1">
              <a:off x="4935" y="1846"/>
              <a:ext cx="338" cy="14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75" name="AutoShape 124">
              <a:extLst>
                <a:ext uri="{FF2B5EF4-FFF2-40B4-BE49-F238E27FC236}">
                  <a16:creationId xmlns:a16="http://schemas.microsoft.com/office/drawing/2014/main" id="{F5E9C128-9479-E700-7EE4-5904CBADE98C}"/>
                </a:ext>
              </a:extLst>
            </p:cNvPr>
            <p:cNvCxnSpPr>
              <a:cxnSpLocks noChangeShapeType="1"/>
              <a:stCxn id="46171" idx="3"/>
              <a:endCxn id="46173" idx="1"/>
            </p:cNvCxnSpPr>
            <p:nvPr/>
          </p:nvCxnSpPr>
          <p:spPr bwMode="auto">
            <a:xfrm>
              <a:off x="4935" y="1994"/>
              <a:ext cx="338" cy="123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76" name="AutoShape 125">
              <a:extLst>
                <a:ext uri="{FF2B5EF4-FFF2-40B4-BE49-F238E27FC236}">
                  <a16:creationId xmlns:a16="http://schemas.microsoft.com/office/drawing/2014/main" id="{77F225D5-C0CC-D281-4374-297889BE8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1840"/>
              <a:ext cx="318" cy="318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26">
            <a:extLst>
              <a:ext uri="{FF2B5EF4-FFF2-40B4-BE49-F238E27FC236}">
                <a16:creationId xmlns:a16="http://schemas.microsoft.com/office/drawing/2014/main" id="{82DB0749-0540-63E5-321A-AC976BE84F10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3989388"/>
            <a:ext cx="1263650" cy="744537"/>
            <a:chOff x="4723" y="2370"/>
            <a:chExt cx="796" cy="469"/>
          </a:xfrm>
        </p:grpSpPr>
        <p:sp>
          <p:nvSpPr>
            <p:cNvPr id="46165" name="AutoShape 127">
              <a:extLst>
                <a:ext uri="{FF2B5EF4-FFF2-40B4-BE49-F238E27FC236}">
                  <a16:creationId xmlns:a16="http://schemas.microsoft.com/office/drawing/2014/main" id="{A120DC9D-FD8D-0371-6069-6996209D0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" y="2643"/>
              <a:ext cx="263" cy="196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MN</a:t>
              </a:r>
            </a:p>
          </p:txBody>
        </p:sp>
        <p:sp>
          <p:nvSpPr>
            <p:cNvPr id="46166" name="AutoShape 128">
              <a:extLst>
                <a:ext uri="{FF2B5EF4-FFF2-40B4-BE49-F238E27FC236}">
                  <a16:creationId xmlns:a16="http://schemas.microsoft.com/office/drawing/2014/main" id="{9FF6BC06-A184-4538-5E9D-7FF417613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" y="2370"/>
              <a:ext cx="234" cy="196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DN</a:t>
              </a:r>
            </a:p>
          </p:txBody>
        </p:sp>
        <p:cxnSp>
          <p:nvCxnSpPr>
            <p:cNvPr id="46167" name="AutoShape 129">
              <a:extLst>
                <a:ext uri="{FF2B5EF4-FFF2-40B4-BE49-F238E27FC236}">
                  <a16:creationId xmlns:a16="http://schemas.microsoft.com/office/drawing/2014/main" id="{68E33B61-59E0-686E-5C13-EC078562B095}"/>
                </a:ext>
              </a:extLst>
            </p:cNvPr>
            <p:cNvCxnSpPr>
              <a:cxnSpLocks noChangeShapeType="1"/>
              <a:stCxn id="46168" idx="3"/>
              <a:endCxn id="46166" idx="1"/>
            </p:cNvCxnSpPr>
            <p:nvPr/>
          </p:nvCxnSpPr>
          <p:spPr bwMode="auto">
            <a:xfrm flipV="1">
              <a:off x="4980" y="2468"/>
              <a:ext cx="285" cy="104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68" name="AutoShape 130">
              <a:extLst>
                <a:ext uri="{FF2B5EF4-FFF2-40B4-BE49-F238E27FC236}">
                  <a16:creationId xmlns:a16="http://schemas.microsoft.com/office/drawing/2014/main" id="{9ECA97EE-CA3B-10FC-8DBE-9E2D43F85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" y="2474"/>
              <a:ext cx="206" cy="196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D#</a:t>
              </a:r>
            </a:p>
          </p:txBody>
        </p:sp>
        <p:cxnSp>
          <p:nvCxnSpPr>
            <p:cNvPr id="46169" name="AutoShape 131">
              <a:extLst>
                <a:ext uri="{FF2B5EF4-FFF2-40B4-BE49-F238E27FC236}">
                  <a16:creationId xmlns:a16="http://schemas.microsoft.com/office/drawing/2014/main" id="{62643DAD-0320-B60C-FB2F-564756A86A78}"/>
                </a:ext>
              </a:extLst>
            </p:cNvPr>
            <p:cNvCxnSpPr>
              <a:cxnSpLocks noChangeShapeType="1"/>
              <a:stCxn id="46168" idx="3"/>
              <a:endCxn id="46165" idx="1"/>
            </p:cNvCxnSpPr>
            <p:nvPr/>
          </p:nvCxnSpPr>
          <p:spPr bwMode="auto">
            <a:xfrm>
              <a:off x="4980" y="2572"/>
              <a:ext cx="279" cy="168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70" name="AutoShape 132">
              <a:extLst>
                <a:ext uri="{FF2B5EF4-FFF2-40B4-BE49-F238E27FC236}">
                  <a16:creationId xmlns:a16="http://schemas.microsoft.com/office/drawing/2014/main" id="{74612FEE-5D7F-A7D0-FD9E-11C299E5F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2416"/>
              <a:ext cx="318" cy="318"/>
            </a:xfrm>
            <a:prstGeom prst="flowChartAlternateProcess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24389" name="Group 133">
            <a:extLst>
              <a:ext uri="{FF2B5EF4-FFF2-40B4-BE49-F238E27FC236}">
                <a16:creationId xmlns:a16="http://schemas.microsoft.com/office/drawing/2014/main" id="{6A073DC0-1CA1-0386-0A71-0D5F69618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359009"/>
              </p:ext>
            </p:extLst>
          </p:nvPr>
        </p:nvGraphicFramePr>
        <p:xfrm>
          <a:off x="4633913" y="4869134"/>
          <a:ext cx="1295400" cy="1800226"/>
        </p:xfrm>
        <a:graphic>
          <a:graphicData uri="http://schemas.openxmlformats.org/drawingml/2006/table">
            <a:tbl>
              <a:tblPr/>
              <a:tblGrid>
                <a:gridCol w="411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3NF-ST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66CC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S#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D#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4443" name="Group 187">
            <a:extLst>
              <a:ext uri="{FF2B5EF4-FFF2-40B4-BE49-F238E27FC236}">
                <a16:creationId xmlns:a16="http://schemas.microsoft.com/office/drawing/2014/main" id="{C23529B7-D679-8B59-09C7-7B7F840A0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9338"/>
              </p:ext>
            </p:extLst>
          </p:nvPr>
        </p:nvGraphicFramePr>
        <p:xfrm>
          <a:off x="3138488" y="4940572"/>
          <a:ext cx="1290637" cy="1457326"/>
        </p:xfrm>
        <a:graphic>
          <a:graphicData uri="http://schemas.openxmlformats.org/drawingml/2006/table">
            <a:tbl>
              <a:tblPr/>
              <a:tblGrid>
                <a:gridCol w="431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3NF-DT</a:t>
                      </a:r>
                    </a:p>
                  </a:txBody>
                  <a:tcPr marL="18007" marR="18007" marT="10800" marB="1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D#</a:t>
                      </a:r>
                    </a:p>
                  </a:txBody>
                  <a:tcPr marL="18007" marR="18007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DN</a:t>
                      </a:r>
                    </a:p>
                  </a:txBody>
                  <a:tcPr marL="18007" marR="18007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MN</a:t>
                      </a:r>
                    </a:p>
                  </a:txBody>
                  <a:tcPr marL="18007" marR="18007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L="18007" marR="18007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N1</a:t>
                      </a:r>
                    </a:p>
                  </a:txBody>
                  <a:tcPr marL="18007" marR="18007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M1</a:t>
                      </a:r>
                    </a:p>
                  </a:txBody>
                  <a:tcPr marL="18007" marR="18007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marL="18007" marR="18007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N2</a:t>
                      </a:r>
                    </a:p>
                  </a:txBody>
                  <a:tcPr marL="18007" marR="18007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M2</a:t>
                      </a:r>
                    </a:p>
                  </a:txBody>
                  <a:tcPr marL="18007" marR="18007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Rectangle 2">
            <a:extLst>
              <a:ext uri="{FF2B5EF4-FFF2-40B4-BE49-F238E27FC236}">
                <a16:creationId xmlns:a16="http://schemas.microsoft.com/office/drawing/2014/main" id="{BB0C601C-219D-47DA-B02E-1A5FE71A9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5.2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关系数据库系统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44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4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4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4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4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2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4441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 nodeType="clickPar">
                      <p:stCondLst>
                        <p:cond delay="0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4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4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4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720" name="Group 488">
            <a:extLst>
              <a:ext uri="{FF2B5EF4-FFF2-40B4-BE49-F238E27FC236}">
                <a16:creationId xmlns:a16="http://schemas.microsoft.com/office/drawing/2014/main" id="{A7711878-166A-1EF8-335F-9747A748C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703136"/>
              </p:ext>
            </p:extLst>
          </p:nvPr>
        </p:nvGraphicFramePr>
        <p:xfrm>
          <a:off x="98425" y="4186634"/>
          <a:ext cx="3544888" cy="2505078"/>
        </p:xfrm>
        <a:graphic>
          <a:graphicData uri="http://schemas.openxmlformats.org/drawingml/2006/table">
            <a:tbl>
              <a:tblPr/>
              <a:tblGrid>
                <a:gridCol w="369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5438">
                <a:tc gridSpan="9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原始表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S#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D#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C#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g4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g5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g6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F2F0B244-2DB9-2F8C-9FED-BC4D83BFF4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A5F1CA-B193-423A-8844-D230EEB39C00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47108" name="Rectangle 471">
            <a:extLst>
              <a:ext uri="{FF2B5EF4-FFF2-40B4-BE49-F238E27FC236}">
                <a16:creationId xmlns:a16="http://schemas.microsoft.com/office/drawing/2014/main" id="{9A55D714-0FF8-60A4-5336-E065414A58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0431" y="1163563"/>
            <a:ext cx="5827713" cy="3057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关系数据库的设计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模型规范化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规范化小结</a:t>
            </a:r>
          </a:p>
          <a:p>
            <a:pPr lvl="3">
              <a:spcBef>
                <a:spcPts val="12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规范化的过程，就是用一组关系框架等价地代替原有框架的过程。</a:t>
            </a:r>
          </a:p>
          <a:p>
            <a:pPr lvl="3">
              <a:spcBef>
                <a:spcPts val="12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所谓等价是指既不增加信息，也不丢失信息。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223608" name="Group 376">
            <a:extLst>
              <a:ext uri="{FF2B5EF4-FFF2-40B4-BE49-F238E27FC236}">
                <a16:creationId xmlns:a16="http://schemas.microsoft.com/office/drawing/2014/main" id="{E4DF4C5E-ACE2-32DD-917F-4B8D37C6C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92159"/>
              </p:ext>
            </p:extLst>
          </p:nvPr>
        </p:nvGraphicFramePr>
        <p:xfrm>
          <a:off x="6804025" y="4478734"/>
          <a:ext cx="982663" cy="2257427"/>
        </p:xfrm>
        <a:graphic>
          <a:graphicData uri="http://schemas.openxmlformats.org/drawingml/2006/table">
            <a:tbl>
              <a:tblPr/>
              <a:tblGrid>
                <a:gridCol w="28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787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3NF--GT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S#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C#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g4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9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g5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g6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23396" name="Group 164">
            <a:extLst>
              <a:ext uri="{FF2B5EF4-FFF2-40B4-BE49-F238E27FC236}">
                <a16:creationId xmlns:a16="http://schemas.microsoft.com/office/drawing/2014/main" id="{71A36268-5752-67C1-F922-7641BC7C1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02364"/>
              </p:ext>
            </p:extLst>
          </p:nvPr>
        </p:nvGraphicFramePr>
        <p:xfrm>
          <a:off x="7885113" y="4481909"/>
          <a:ext cx="1071562" cy="1428752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788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3NF--CT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C#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h3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167" name="AutoShape 190">
            <a:extLst>
              <a:ext uri="{FF2B5EF4-FFF2-40B4-BE49-F238E27FC236}">
                <a16:creationId xmlns:a16="http://schemas.microsoft.com/office/drawing/2014/main" id="{B8C86504-7D8F-83E0-FAF9-6E621F50C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881959"/>
            <a:ext cx="360363" cy="909638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>
            <a:spAutoFit/>
          </a:bodyPr>
          <a:lstStyle/>
          <a:p>
            <a:endParaRPr lang="en-US"/>
          </a:p>
        </p:txBody>
      </p:sp>
      <p:graphicFrame>
        <p:nvGraphicFramePr>
          <p:cNvPr id="223536" name="Group 304">
            <a:extLst>
              <a:ext uri="{FF2B5EF4-FFF2-40B4-BE49-F238E27FC236}">
                <a16:creationId xmlns:a16="http://schemas.microsoft.com/office/drawing/2014/main" id="{6CCD75D0-A3E3-1A7E-1C65-2ED36C07F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8097"/>
              </p:ext>
            </p:extLst>
          </p:nvPr>
        </p:nvGraphicFramePr>
        <p:xfrm>
          <a:off x="4140200" y="4526359"/>
          <a:ext cx="1081088" cy="141129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788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3NF--ST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S#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SN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D#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3717" name="Group 485">
            <a:extLst>
              <a:ext uri="{FF2B5EF4-FFF2-40B4-BE49-F238E27FC236}">
                <a16:creationId xmlns:a16="http://schemas.microsoft.com/office/drawing/2014/main" id="{2B0D69A7-C4D2-5E2C-FB51-27D4910C0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315347"/>
              </p:ext>
            </p:extLst>
          </p:nvPr>
        </p:nvGraphicFramePr>
        <p:xfrm>
          <a:off x="5357813" y="4561284"/>
          <a:ext cx="1311275" cy="1143001"/>
        </p:xfrm>
        <a:graphic>
          <a:graphicData uri="http://schemas.openxmlformats.org/drawingml/2006/table">
            <a:tbl>
              <a:tblPr/>
              <a:tblGrid>
                <a:gridCol w="452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787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3NF--DT</a:t>
                      </a:r>
                    </a:p>
                  </a:txBody>
                  <a:tcPr marL="18007" marR="18007" marT="10800" marB="1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D#</a:t>
                      </a:r>
                    </a:p>
                  </a:txBody>
                  <a:tcPr marL="18007" marR="18007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DN</a:t>
                      </a:r>
                    </a:p>
                  </a:txBody>
                  <a:tcPr marL="18007" marR="18007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MN</a:t>
                      </a:r>
                    </a:p>
                  </a:txBody>
                  <a:tcPr marL="18007" marR="18007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L="18007" marR="18007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N1</a:t>
                      </a:r>
                    </a:p>
                  </a:txBody>
                  <a:tcPr marL="18007" marR="18007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M1</a:t>
                      </a:r>
                    </a:p>
                  </a:txBody>
                  <a:tcPr marL="18007" marR="18007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marL="18007" marR="18007" marT="10800" marB="1080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N2</a:t>
                      </a:r>
                    </a:p>
                  </a:txBody>
                  <a:tcPr marL="18007" marR="18007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M2</a:t>
                      </a:r>
                    </a:p>
                  </a:txBody>
                  <a:tcPr marL="18007" marR="18007" marT="10800" marB="108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7290" name="Group 484">
            <a:extLst>
              <a:ext uri="{FF2B5EF4-FFF2-40B4-BE49-F238E27FC236}">
                <a16:creationId xmlns:a16="http://schemas.microsoft.com/office/drawing/2014/main" id="{EACB379D-8E81-2EE7-FB5E-F6F355650D94}"/>
              </a:ext>
            </a:extLst>
          </p:cNvPr>
          <p:cNvGrpSpPr>
            <a:grpSpLocks/>
          </p:cNvGrpSpPr>
          <p:nvPr/>
        </p:nvGrpSpPr>
        <p:grpSpPr bwMode="auto">
          <a:xfrm>
            <a:off x="6326188" y="1386260"/>
            <a:ext cx="2532062" cy="2690812"/>
            <a:chOff x="4247" y="555"/>
            <a:chExt cx="1413" cy="1695"/>
          </a:xfrm>
        </p:grpSpPr>
        <p:sp>
          <p:nvSpPr>
            <p:cNvPr id="47291" name="Rectangle 472">
              <a:extLst>
                <a:ext uri="{FF2B5EF4-FFF2-40B4-BE49-F238E27FC236}">
                  <a16:creationId xmlns:a16="http://schemas.microsoft.com/office/drawing/2014/main" id="{46A85073-B055-A5E2-0F27-9D7F3F671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555"/>
              <a:ext cx="568" cy="228"/>
            </a:xfrm>
            <a:prstGeom prst="rect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非规范化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292" name="Rectangle 473">
              <a:extLst>
                <a:ext uri="{FF2B5EF4-FFF2-40B4-BE49-F238E27FC236}">
                  <a16:creationId xmlns:a16="http://schemas.microsoft.com/office/drawing/2014/main" id="{85C981A3-E088-016F-A4A7-5B3489831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1060"/>
              <a:ext cx="696" cy="237"/>
            </a:xfrm>
            <a:prstGeom prst="rect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1NF</a:t>
              </a:r>
            </a:p>
          </p:txBody>
        </p:sp>
        <p:sp>
          <p:nvSpPr>
            <p:cNvPr id="47293" name="Rectangle 474">
              <a:extLst>
                <a:ext uri="{FF2B5EF4-FFF2-40B4-BE49-F238E27FC236}">
                  <a16:creationId xmlns:a16="http://schemas.microsoft.com/office/drawing/2014/main" id="{EA75D97F-99AB-80C0-9171-23FA734D8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1530"/>
              <a:ext cx="696" cy="237"/>
            </a:xfrm>
            <a:prstGeom prst="rect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2NF</a:t>
              </a:r>
            </a:p>
          </p:txBody>
        </p:sp>
        <p:sp>
          <p:nvSpPr>
            <p:cNvPr id="47294" name="Rectangle 475">
              <a:extLst>
                <a:ext uri="{FF2B5EF4-FFF2-40B4-BE49-F238E27FC236}">
                  <a16:creationId xmlns:a16="http://schemas.microsoft.com/office/drawing/2014/main" id="{77EB11CC-8E96-BDB8-4C2E-5F539AA55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2013"/>
              <a:ext cx="696" cy="237"/>
            </a:xfrm>
            <a:prstGeom prst="rect">
              <a:avLst/>
            </a:prstGeom>
            <a:noFill/>
            <a:ln w="254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3NF</a:t>
              </a:r>
            </a:p>
          </p:txBody>
        </p:sp>
        <p:cxnSp>
          <p:nvCxnSpPr>
            <p:cNvPr id="47295" name="AutoShape 476">
              <a:extLst>
                <a:ext uri="{FF2B5EF4-FFF2-40B4-BE49-F238E27FC236}">
                  <a16:creationId xmlns:a16="http://schemas.microsoft.com/office/drawing/2014/main" id="{1B7E0BA0-D8E7-A564-71AE-D38F80E084C4}"/>
                </a:ext>
              </a:extLst>
            </p:cNvPr>
            <p:cNvCxnSpPr>
              <a:cxnSpLocks noChangeShapeType="1"/>
              <a:stCxn id="47291" idx="2"/>
              <a:endCxn id="47292" idx="0"/>
            </p:cNvCxnSpPr>
            <p:nvPr/>
          </p:nvCxnSpPr>
          <p:spPr bwMode="auto">
            <a:xfrm flipH="1">
              <a:off x="4595" y="788"/>
              <a:ext cx="2" cy="272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96" name="AutoShape 477">
              <a:extLst>
                <a:ext uri="{FF2B5EF4-FFF2-40B4-BE49-F238E27FC236}">
                  <a16:creationId xmlns:a16="http://schemas.microsoft.com/office/drawing/2014/main" id="{4E4E7AC6-32A7-4F94-E566-488231A0E872}"/>
                </a:ext>
              </a:extLst>
            </p:cNvPr>
            <p:cNvCxnSpPr>
              <a:cxnSpLocks noChangeShapeType="1"/>
              <a:stCxn id="47292" idx="2"/>
              <a:endCxn id="47293" idx="0"/>
            </p:cNvCxnSpPr>
            <p:nvPr/>
          </p:nvCxnSpPr>
          <p:spPr bwMode="auto">
            <a:xfrm>
              <a:off x="4595" y="1297"/>
              <a:ext cx="0" cy="233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97" name="AutoShape 478">
              <a:extLst>
                <a:ext uri="{FF2B5EF4-FFF2-40B4-BE49-F238E27FC236}">
                  <a16:creationId xmlns:a16="http://schemas.microsoft.com/office/drawing/2014/main" id="{5EE62D27-DCB1-1F93-95F2-B0A59B74D956}"/>
                </a:ext>
              </a:extLst>
            </p:cNvPr>
            <p:cNvCxnSpPr>
              <a:cxnSpLocks noChangeShapeType="1"/>
              <a:stCxn id="47293" idx="2"/>
              <a:endCxn id="47294" idx="0"/>
            </p:cNvCxnSpPr>
            <p:nvPr/>
          </p:nvCxnSpPr>
          <p:spPr bwMode="auto">
            <a:xfrm>
              <a:off x="4595" y="1767"/>
              <a:ext cx="0" cy="246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298" name="Text Box 480">
              <a:extLst>
                <a:ext uri="{FF2B5EF4-FFF2-40B4-BE49-F238E27FC236}">
                  <a16:creationId xmlns:a16="http://schemas.microsoft.com/office/drawing/2014/main" id="{48924BF3-6932-DF4A-C735-DF7B11ED5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" y="816"/>
              <a:ext cx="104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消去组合项及重复组</a:t>
              </a:r>
              <a:endParaRPr lang="en-US" altLang="zh-CN" sz="16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299" name="Text Box 481">
              <a:extLst>
                <a:ext uri="{FF2B5EF4-FFF2-40B4-BE49-F238E27FC236}">
                  <a16:creationId xmlns:a16="http://schemas.microsoft.com/office/drawing/2014/main" id="{5CC90F66-619C-1A33-E446-4AA9F201E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" y="1309"/>
              <a:ext cx="927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消除部分函数依赖</a:t>
              </a:r>
              <a:endParaRPr lang="en-US" altLang="zh-CN" sz="16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300" name="Text Box 482">
              <a:extLst>
                <a:ext uri="{FF2B5EF4-FFF2-40B4-BE49-F238E27FC236}">
                  <a16:creationId xmlns:a16="http://schemas.microsoft.com/office/drawing/2014/main" id="{513AB21F-D964-A9CB-927D-5DA3EAD04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780"/>
              <a:ext cx="927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1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1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1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1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消除传递函数依赖</a:t>
              </a:r>
              <a:endParaRPr lang="en-US" altLang="zh-CN" sz="16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" name="Rectangle 2">
            <a:extLst>
              <a:ext uri="{FF2B5EF4-FFF2-40B4-BE49-F238E27FC236}">
                <a16:creationId xmlns:a16="http://schemas.microsoft.com/office/drawing/2014/main" id="{F5F9693D-44CB-4AE4-81E0-561789BB4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5.2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关系数据库系统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>
            <a:extLst>
              <a:ext uri="{FF2B5EF4-FFF2-40B4-BE49-F238E27FC236}">
                <a16:creationId xmlns:a16="http://schemas.microsoft.com/office/drawing/2014/main" id="{469C836A-E4EE-E885-CD81-2FA58E8DE9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8588" y="1052736"/>
            <a:ext cx="9015412" cy="5510212"/>
          </a:xfrm>
        </p:spPr>
        <p:txBody>
          <a:bodyPr/>
          <a:lstStyle/>
          <a:p>
            <a:pPr marL="285750" indent="-285750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关系数据库的设计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物理结构设计</a:t>
            </a:r>
          </a:p>
          <a:p>
            <a:pPr marL="1333500" lvl="2">
              <a:spcBef>
                <a:spcPts val="6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数据库设计的最后一个阶段</a:t>
            </a:r>
          </a:p>
          <a:p>
            <a:pPr marL="1333500" lvl="2">
              <a:spcBef>
                <a:spcPts val="12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如何把数据的逻辑设计转换为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OS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的物理存储结构</a:t>
            </a:r>
          </a:p>
          <a:p>
            <a:pPr marL="1333500" lvl="2">
              <a:spcBef>
                <a:spcPts val="12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要考虑文件的组织方式、存取方法，索引、数据的聚集和压缩、访问路径等</a:t>
            </a:r>
          </a:p>
          <a:p>
            <a:pPr marL="1333500" lvl="2">
              <a:spcBef>
                <a:spcPts val="12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与硬件环境有密切关系；</a:t>
            </a:r>
          </a:p>
          <a:p>
            <a:pPr marL="1901825" lvl="3">
              <a:spcBef>
                <a:spcPts val="12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对于层次和网状模型，是必须要考虑的问题</a:t>
            </a:r>
          </a:p>
          <a:p>
            <a:pPr marL="1333500" lvl="2">
              <a:spcBef>
                <a:spcPts val="12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而在关系数据库中，大部分工作已经由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DBMS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自动完成了</a:t>
            </a:r>
          </a:p>
          <a:p>
            <a:pPr marL="1333500" lvl="2">
              <a:spcBef>
                <a:spcPts val="12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设计人员的主要工作：</a:t>
            </a:r>
          </a:p>
          <a:p>
            <a:pPr marL="1901825" lvl="3">
              <a:spcBef>
                <a:spcPts val="12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确定数据库文件的字段类型、长度、建立索引等</a:t>
            </a:r>
          </a:p>
        </p:txBody>
      </p:sp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FE2686AA-0DF2-1FA5-1F14-EB60875DAC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EDD224-71FD-43ED-BCBF-302E07F83141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F49213-7FD9-46E4-AC0C-E90857EB6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5.2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关系数据库系统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1026">
            <a:extLst>
              <a:ext uri="{FF2B5EF4-FFF2-40B4-BE49-F238E27FC236}">
                <a16:creationId xmlns:a16="http://schemas.microsoft.com/office/drawing/2014/main" id="{FE7115FF-3E1E-69F1-7912-68434BEBDF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8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80BDF26C-879D-3513-0719-2F9159B71A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5D5533-C37B-47B7-BAF4-E6743E0600B4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>
            <a:extLst>
              <a:ext uri="{FF2B5EF4-FFF2-40B4-BE49-F238E27FC236}">
                <a16:creationId xmlns:a16="http://schemas.microsoft.com/office/drawing/2014/main" id="{EDB8852C-5B60-E8E5-7F8A-CE8A5CCE29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126207"/>
            <a:ext cx="8940800" cy="4391025"/>
          </a:xfrm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18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基本概念：</a:t>
            </a:r>
          </a:p>
          <a:p>
            <a:pPr marL="862013" lvl="1">
              <a:lnSpc>
                <a:spcPct val="8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relation）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：表</a:t>
            </a:r>
          </a:p>
          <a:p>
            <a:pPr marL="862013" lvl="1">
              <a:lnSpc>
                <a:spcPct val="8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关键字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key）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：唯一标识元组的属性或最小属性组</a:t>
            </a:r>
          </a:p>
          <a:p>
            <a:pPr marL="862013" lvl="1">
              <a:lnSpc>
                <a:spcPct val="8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主属性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：包含在关键字中的属性</a:t>
            </a:r>
          </a:p>
          <a:p>
            <a:pPr marL="862013" lvl="1">
              <a:lnSpc>
                <a:spcPct val="8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非主属性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：不包含在关键字中的属性</a:t>
            </a:r>
          </a:p>
          <a:p>
            <a:pPr marL="862013" lvl="1">
              <a:lnSpc>
                <a:spcPct val="8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外部码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：一个关系中的非关键字属性或属性组，是另一关系的关键字。</a:t>
            </a:r>
          </a:p>
          <a:p>
            <a:pPr marL="1333500" lvl="2">
              <a:lnSpc>
                <a:spcPct val="80000"/>
              </a:lnSpc>
              <a:spcBef>
                <a:spcPts val="18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提供了表示关系间联系的手段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FB1E1339-9188-7FAC-D065-4634E33C32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6912" y="64482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6A6A99-C605-43DA-8E89-B5EA0D274D84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pSp>
        <p:nvGrpSpPr>
          <p:cNvPr id="20485" name="组合 1">
            <a:extLst>
              <a:ext uri="{FF2B5EF4-FFF2-40B4-BE49-F238E27FC236}">
                <a16:creationId xmlns:a16="http://schemas.microsoft.com/office/drawing/2014/main" id="{6923697A-5666-6275-75C6-43A5E446B5E6}"/>
              </a:ext>
            </a:extLst>
          </p:cNvPr>
          <p:cNvGrpSpPr>
            <a:grpSpLocks/>
          </p:cNvGrpSpPr>
          <p:nvPr/>
        </p:nvGrpSpPr>
        <p:grpSpPr bwMode="auto">
          <a:xfrm>
            <a:off x="673100" y="5151264"/>
            <a:ext cx="7488237" cy="1393825"/>
            <a:chOff x="942975" y="5353050"/>
            <a:chExt cx="7488238" cy="1393825"/>
          </a:xfrm>
        </p:grpSpPr>
        <p:grpSp>
          <p:nvGrpSpPr>
            <p:cNvPr id="20486" name="Group 57">
              <a:extLst>
                <a:ext uri="{FF2B5EF4-FFF2-40B4-BE49-F238E27FC236}">
                  <a16:creationId xmlns:a16="http://schemas.microsoft.com/office/drawing/2014/main" id="{B43C4643-A737-F8C0-2C8F-9FEAE6F55B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1013" y="5353050"/>
              <a:ext cx="4140200" cy="609600"/>
              <a:chOff x="2880" y="2835"/>
              <a:chExt cx="2608" cy="384"/>
            </a:xfrm>
          </p:grpSpPr>
          <p:sp>
            <p:nvSpPr>
              <p:cNvPr id="20520" name="Rectangle 5">
                <a:extLst>
                  <a:ext uri="{FF2B5EF4-FFF2-40B4-BE49-F238E27FC236}">
                    <a16:creationId xmlns:a16="http://schemas.microsoft.com/office/drawing/2014/main" id="{6463C21A-DB4A-F18E-FF0F-6ECD0AA86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3" y="3027"/>
                <a:ext cx="45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1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1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1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21" name="Rectangle 6">
                <a:extLst>
                  <a:ext uri="{FF2B5EF4-FFF2-40B4-BE49-F238E27FC236}">
                    <a16:creationId xmlns:a16="http://schemas.microsoft.com/office/drawing/2014/main" id="{5BBFB227-3369-B206-D493-41467B557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3" y="2835"/>
                <a:ext cx="45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1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1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1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CITY</a:t>
                </a:r>
              </a:p>
            </p:txBody>
          </p:sp>
          <p:sp>
            <p:nvSpPr>
              <p:cNvPr id="20522" name="Line 7">
                <a:extLst>
                  <a:ext uri="{FF2B5EF4-FFF2-40B4-BE49-F238E27FC236}">
                    <a16:creationId xmlns:a16="http://schemas.microsoft.com/office/drawing/2014/main" id="{D2EC0790-83C0-E13A-1466-406FE4789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35"/>
                <a:ext cx="26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23" name="Line 8">
                <a:extLst>
                  <a:ext uri="{FF2B5EF4-FFF2-40B4-BE49-F238E27FC236}">
                    <a16:creationId xmlns:a16="http://schemas.microsoft.com/office/drawing/2014/main" id="{9A69A49B-FC69-CED1-C152-E890CBFFF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3027"/>
                <a:ext cx="26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24" name="Line 9">
                <a:extLst>
                  <a:ext uri="{FF2B5EF4-FFF2-40B4-BE49-F238E27FC236}">
                    <a16:creationId xmlns:a16="http://schemas.microsoft.com/office/drawing/2014/main" id="{CBF74E00-4C5D-295F-8D93-FAA9C04F7A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3219"/>
                <a:ext cx="26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25" name="Line 10">
                <a:extLst>
                  <a:ext uri="{FF2B5EF4-FFF2-40B4-BE49-F238E27FC236}">
                    <a16:creationId xmlns:a16="http://schemas.microsoft.com/office/drawing/2014/main" id="{C53D1355-0953-1A70-6B09-DAB6081D9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8" y="2835"/>
                <a:ext cx="0" cy="38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26" name="Rectangle 27">
                <a:extLst>
                  <a:ext uri="{FF2B5EF4-FFF2-40B4-BE49-F238E27FC236}">
                    <a16:creationId xmlns:a16="http://schemas.microsoft.com/office/drawing/2014/main" id="{433AAAFF-92C5-3EE7-7144-A56706E1B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2" y="3027"/>
                <a:ext cx="6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1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1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1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27" name="Rectangle 28">
                <a:extLst>
                  <a:ext uri="{FF2B5EF4-FFF2-40B4-BE49-F238E27FC236}">
                    <a16:creationId xmlns:a16="http://schemas.microsoft.com/office/drawing/2014/main" id="{F07FCA06-ADAC-FE08-8DFD-AFB9B9CA4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3027"/>
                <a:ext cx="5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1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1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1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28" name="Rectangle 29">
                <a:extLst>
                  <a:ext uri="{FF2B5EF4-FFF2-40B4-BE49-F238E27FC236}">
                    <a16:creationId xmlns:a16="http://schemas.microsoft.com/office/drawing/2014/main" id="{027B7D9A-558C-5AB9-C175-33D4BB605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3027"/>
                <a:ext cx="57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1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1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1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29" name="Rectangle 30">
                <a:extLst>
                  <a:ext uri="{FF2B5EF4-FFF2-40B4-BE49-F238E27FC236}">
                    <a16:creationId xmlns:a16="http://schemas.microsoft.com/office/drawing/2014/main" id="{BAE0FDDD-3FEB-6544-F494-6D73E37C5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3027"/>
                <a:ext cx="43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1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1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1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0" name="Rectangle 31">
                <a:extLst>
                  <a:ext uri="{FF2B5EF4-FFF2-40B4-BE49-F238E27FC236}">
                    <a16:creationId xmlns:a16="http://schemas.microsoft.com/office/drawing/2014/main" id="{F1A07F59-9DEE-460D-EBE1-CE6DE9B51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2" y="2835"/>
                <a:ext cx="6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1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1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1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WEIGHT</a:t>
                </a:r>
              </a:p>
            </p:txBody>
          </p:sp>
          <p:sp>
            <p:nvSpPr>
              <p:cNvPr id="20531" name="Rectangle 32">
                <a:extLst>
                  <a:ext uri="{FF2B5EF4-FFF2-40B4-BE49-F238E27FC236}">
                    <a16:creationId xmlns:a16="http://schemas.microsoft.com/office/drawing/2014/main" id="{DE1F564C-DB01-2D07-F50E-C8A4B04CE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835"/>
                <a:ext cx="5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1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1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1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COLOR</a:t>
                </a:r>
              </a:p>
            </p:txBody>
          </p:sp>
          <p:sp>
            <p:nvSpPr>
              <p:cNvPr id="20532" name="Rectangle 33">
                <a:extLst>
                  <a:ext uri="{FF2B5EF4-FFF2-40B4-BE49-F238E27FC236}">
                    <a16:creationId xmlns:a16="http://schemas.microsoft.com/office/drawing/2014/main" id="{70894FCC-C5FF-F0B4-5C36-F2DEB94B5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835"/>
                <a:ext cx="57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1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1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1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PNAME</a:t>
                </a:r>
              </a:p>
            </p:txBody>
          </p:sp>
          <p:sp>
            <p:nvSpPr>
              <p:cNvPr id="20533" name="Rectangle 34">
                <a:extLst>
                  <a:ext uri="{FF2B5EF4-FFF2-40B4-BE49-F238E27FC236}">
                    <a16:creationId xmlns:a16="http://schemas.microsoft.com/office/drawing/2014/main" id="{8F88B477-E9AC-394E-54AC-52086CEDA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835"/>
                <a:ext cx="43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1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1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1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P-NO</a:t>
                </a:r>
              </a:p>
            </p:txBody>
          </p:sp>
          <p:sp>
            <p:nvSpPr>
              <p:cNvPr id="20534" name="Line 35">
                <a:extLst>
                  <a:ext uri="{FF2B5EF4-FFF2-40B4-BE49-F238E27FC236}">
                    <a16:creationId xmlns:a16="http://schemas.microsoft.com/office/drawing/2014/main" id="{F9848844-FF18-DDD3-11E5-7E11B9D3A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35"/>
                <a:ext cx="0" cy="38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35" name="Line 36">
                <a:extLst>
                  <a:ext uri="{FF2B5EF4-FFF2-40B4-BE49-F238E27FC236}">
                    <a16:creationId xmlns:a16="http://schemas.microsoft.com/office/drawing/2014/main" id="{CF327FD2-D461-186C-340A-2E262C05A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0" y="2835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36" name="Line 37">
                <a:extLst>
                  <a:ext uri="{FF2B5EF4-FFF2-40B4-BE49-F238E27FC236}">
                    <a16:creationId xmlns:a16="http://schemas.microsoft.com/office/drawing/2014/main" id="{C2B0E79C-1EA6-B0A7-0AE6-E0E2F2F396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5" y="2835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37" name="Line 38">
                <a:extLst>
                  <a:ext uri="{FF2B5EF4-FFF2-40B4-BE49-F238E27FC236}">
                    <a16:creationId xmlns:a16="http://schemas.microsoft.com/office/drawing/2014/main" id="{F8C5F617-57F2-9072-3F19-14E3CF57C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2" y="2835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38" name="Line 39">
                <a:extLst>
                  <a:ext uri="{FF2B5EF4-FFF2-40B4-BE49-F238E27FC236}">
                    <a16:creationId xmlns:a16="http://schemas.microsoft.com/office/drawing/2014/main" id="{672CA1AD-933C-9186-B38D-F7D23E366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3" y="2835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487" name="Group 55">
              <a:extLst>
                <a:ext uri="{FF2B5EF4-FFF2-40B4-BE49-F238E27FC236}">
                  <a16:creationId xmlns:a16="http://schemas.microsoft.com/office/drawing/2014/main" id="{07F57406-D08A-C196-B299-ADF7DBA3C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2975" y="5765800"/>
              <a:ext cx="2549525" cy="639763"/>
              <a:chOff x="385" y="3646"/>
              <a:chExt cx="1606" cy="403"/>
            </a:xfrm>
          </p:grpSpPr>
          <p:sp>
            <p:nvSpPr>
              <p:cNvPr id="20507" name="Rectangle 40">
                <a:extLst>
                  <a:ext uri="{FF2B5EF4-FFF2-40B4-BE49-F238E27FC236}">
                    <a16:creationId xmlns:a16="http://schemas.microsoft.com/office/drawing/2014/main" id="{C63368D5-FE51-16C7-54DD-DC8AF4489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3838"/>
                <a:ext cx="45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1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1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1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8" name="Rectangle 41">
                <a:extLst>
                  <a:ext uri="{FF2B5EF4-FFF2-40B4-BE49-F238E27FC236}">
                    <a16:creationId xmlns:a16="http://schemas.microsoft.com/office/drawing/2014/main" id="{5EBE9D51-7BF0-367D-AFD2-DE2CE7618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838"/>
                <a:ext cx="62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1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1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1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9" name="Rectangle 42">
                <a:extLst>
                  <a:ext uri="{FF2B5EF4-FFF2-40B4-BE49-F238E27FC236}">
                    <a16:creationId xmlns:a16="http://schemas.microsoft.com/office/drawing/2014/main" id="{3DC5D3C1-FAB4-CB71-22B6-B91576528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38"/>
                <a:ext cx="52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1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1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1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10" name="Rectangle 43">
                <a:extLst>
                  <a:ext uri="{FF2B5EF4-FFF2-40B4-BE49-F238E27FC236}">
                    <a16:creationId xmlns:a16="http://schemas.microsoft.com/office/drawing/2014/main" id="{2D37BDF1-E8E7-764B-19C1-6417CCC4F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3646"/>
                <a:ext cx="45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1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1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1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QTY</a:t>
                </a:r>
              </a:p>
            </p:txBody>
          </p:sp>
          <p:sp>
            <p:nvSpPr>
              <p:cNvPr id="20511" name="Rectangle 44">
                <a:extLst>
                  <a:ext uri="{FF2B5EF4-FFF2-40B4-BE49-F238E27FC236}">
                    <a16:creationId xmlns:a16="http://schemas.microsoft.com/office/drawing/2014/main" id="{BB3B9A0D-D9B4-6AB5-EC55-AD886AF7C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646"/>
                <a:ext cx="62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1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1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1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P-NO</a:t>
                </a:r>
              </a:p>
            </p:txBody>
          </p:sp>
          <p:sp>
            <p:nvSpPr>
              <p:cNvPr id="20512" name="Rectangle 45">
                <a:extLst>
                  <a:ext uri="{FF2B5EF4-FFF2-40B4-BE49-F238E27FC236}">
                    <a16:creationId xmlns:a16="http://schemas.microsoft.com/office/drawing/2014/main" id="{C39368CA-5188-A0E9-CB12-BB5ABDE0D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646"/>
                <a:ext cx="5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1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1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1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S-NO</a:t>
                </a:r>
              </a:p>
            </p:txBody>
          </p:sp>
          <p:sp>
            <p:nvSpPr>
              <p:cNvPr id="20513" name="Line 46">
                <a:extLst>
                  <a:ext uri="{FF2B5EF4-FFF2-40B4-BE49-F238E27FC236}">
                    <a16:creationId xmlns:a16="http://schemas.microsoft.com/office/drawing/2014/main" id="{4CDDF8ED-4B69-283A-2E5D-E45366EE42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3646"/>
                <a:ext cx="160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14" name="Line 47">
                <a:extLst>
                  <a:ext uri="{FF2B5EF4-FFF2-40B4-BE49-F238E27FC236}">
                    <a16:creationId xmlns:a16="http://schemas.microsoft.com/office/drawing/2014/main" id="{6ABC5657-2327-90D8-3E2F-28DD124C5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3838"/>
                <a:ext cx="16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15" name="Line 48">
                <a:extLst>
                  <a:ext uri="{FF2B5EF4-FFF2-40B4-BE49-F238E27FC236}">
                    <a16:creationId xmlns:a16="http://schemas.microsoft.com/office/drawing/2014/main" id="{2DB8F632-F783-DB42-908E-512ED634F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4049"/>
                <a:ext cx="160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16" name="Line 49">
                <a:extLst>
                  <a:ext uri="{FF2B5EF4-FFF2-40B4-BE49-F238E27FC236}">
                    <a16:creationId xmlns:a16="http://schemas.microsoft.com/office/drawing/2014/main" id="{FE49626E-2C01-4B5C-E5AD-D22C809BA5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3646"/>
                <a:ext cx="0" cy="40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17" name="Line 50">
                <a:extLst>
                  <a:ext uri="{FF2B5EF4-FFF2-40B4-BE49-F238E27FC236}">
                    <a16:creationId xmlns:a16="http://schemas.microsoft.com/office/drawing/2014/main" id="{6C2186FE-CD5F-7661-78ED-CA2B48B90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646"/>
                <a:ext cx="0" cy="4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18" name="Line 51">
                <a:extLst>
                  <a:ext uri="{FF2B5EF4-FFF2-40B4-BE49-F238E27FC236}">
                    <a16:creationId xmlns:a16="http://schemas.microsoft.com/office/drawing/2014/main" id="{438D580C-7465-9B2B-9CCC-87A16A8BE4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4" y="3646"/>
                <a:ext cx="0" cy="4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19" name="Line 52">
                <a:extLst>
                  <a:ext uri="{FF2B5EF4-FFF2-40B4-BE49-F238E27FC236}">
                    <a16:creationId xmlns:a16="http://schemas.microsoft.com/office/drawing/2014/main" id="{8D86517E-45DE-282A-CA81-7DF89E2C9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1" y="3646"/>
                <a:ext cx="0" cy="40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488" name="Group 58">
              <a:extLst>
                <a:ext uri="{FF2B5EF4-FFF2-40B4-BE49-F238E27FC236}">
                  <a16:creationId xmlns:a16="http://schemas.microsoft.com/office/drawing/2014/main" id="{427FC336-37F2-3C52-47E3-C9C43E5DA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8950" y="6107113"/>
              <a:ext cx="3265488" cy="639762"/>
              <a:chOff x="3107" y="3744"/>
              <a:chExt cx="2057" cy="403"/>
            </a:xfrm>
          </p:grpSpPr>
          <p:sp>
            <p:nvSpPr>
              <p:cNvPr id="20491" name="Rectangle 11">
                <a:extLst>
                  <a:ext uri="{FF2B5EF4-FFF2-40B4-BE49-F238E27FC236}">
                    <a16:creationId xmlns:a16="http://schemas.microsoft.com/office/drawing/2014/main" id="{7154B859-BDE0-2C36-22BC-B5E5C28DE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3936"/>
                <a:ext cx="42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1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1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1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2" name="Rectangle 12">
                <a:extLst>
                  <a:ext uri="{FF2B5EF4-FFF2-40B4-BE49-F238E27FC236}">
                    <a16:creationId xmlns:a16="http://schemas.microsoft.com/office/drawing/2014/main" id="{791A0360-1C57-9822-C3C6-D951EC7C5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2" y="3936"/>
                <a:ext cx="623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1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1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1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3" name="Rectangle 13">
                <a:extLst>
                  <a:ext uri="{FF2B5EF4-FFF2-40B4-BE49-F238E27FC236}">
                    <a16:creationId xmlns:a16="http://schemas.microsoft.com/office/drawing/2014/main" id="{653A2E00-6306-0BDC-0DD3-3BA793BDF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3936"/>
                <a:ext cx="57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1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1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1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4" name="Rectangle 14">
                <a:extLst>
                  <a:ext uri="{FF2B5EF4-FFF2-40B4-BE49-F238E27FC236}">
                    <a16:creationId xmlns:a16="http://schemas.microsoft.com/office/drawing/2014/main" id="{4D5510F0-B630-677F-24E6-F62E28D77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3936"/>
                <a:ext cx="431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1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1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1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5" name="Rectangle 15">
                <a:extLst>
                  <a:ext uri="{FF2B5EF4-FFF2-40B4-BE49-F238E27FC236}">
                    <a16:creationId xmlns:a16="http://schemas.microsoft.com/office/drawing/2014/main" id="{16B8C02F-8B6C-FD5D-3189-E252621D2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3744"/>
                <a:ext cx="42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1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1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1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CITY</a:t>
                </a:r>
              </a:p>
            </p:txBody>
          </p:sp>
          <p:sp>
            <p:nvSpPr>
              <p:cNvPr id="20496" name="Rectangle 16">
                <a:extLst>
                  <a:ext uri="{FF2B5EF4-FFF2-40B4-BE49-F238E27FC236}">
                    <a16:creationId xmlns:a16="http://schemas.microsoft.com/office/drawing/2014/main" id="{D664796A-C46E-7BFC-1772-C5706128C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2" y="3744"/>
                <a:ext cx="62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1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1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1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STATUS</a:t>
                </a:r>
              </a:p>
            </p:txBody>
          </p:sp>
          <p:sp>
            <p:nvSpPr>
              <p:cNvPr id="20497" name="Rectangle 17">
                <a:extLst>
                  <a:ext uri="{FF2B5EF4-FFF2-40B4-BE49-F238E27FC236}">
                    <a16:creationId xmlns:a16="http://schemas.microsoft.com/office/drawing/2014/main" id="{7C7B5593-95DA-7565-8D7E-7D3BF3097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3744"/>
                <a:ext cx="57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1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1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1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SNAME</a:t>
                </a:r>
              </a:p>
            </p:txBody>
          </p:sp>
          <p:sp>
            <p:nvSpPr>
              <p:cNvPr id="20498" name="Rectangle 18">
                <a:extLst>
                  <a:ext uri="{FF2B5EF4-FFF2-40B4-BE49-F238E27FC236}">
                    <a16:creationId xmlns:a16="http://schemas.microsoft.com/office/drawing/2014/main" id="{CB29E163-8EA7-2720-B67A-D3ABE9DCE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3744"/>
                <a:ext cx="43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1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1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1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1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S-NO</a:t>
                </a:r>
              </a:p>
            </p:txBody>
          </p:sp>
          <p:sp>
            <p:nvSpPr>
              <p:cNvPr id="20499" name="Line 19">
                <a:extLst>
                  <a:ext uri="{FF2B5EF4-FFF2-40B4-BE49-F238E27FC236}">
                    <a16:creationId xmlns:a16="http://schemas.microsoft.com/office/drawing/2014/main" id="{8F2D2A75-0355-E29C-6C43-92233D5F2C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7" y="3744"/>
                <a:ext cx="205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00" name="Line 20">
                <a:extLst>
                  <a:ext uri="{FF2B5EF4-FFF2-40B4-BE49-F238E27FC236}">
                    <a16:creationId xmlns:a16="http://schemas.microsoft.com/office/drawing/2014/main" id="{1E8297F6-F686-8A34-C8E3-8DE08CD1FF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7" y="3936"/>
                <a:ext cx="20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01" name="Line 21">
                <a:extLst>
                  <a:ext uri="{FF2B5EF4-FFF2-40B4-BE49-F238E27FC236}">
                    <a16:creationId xmlns:a16="http://schemas.microsoft.com/office/drawing/2014/main" id="{D4A40BC1-C6E7-C168-BA7F-EF7994A63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7" y="4147"/>
                <a:ext cx="205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02" name="Line 22">
                <a:extLst>
                  <a:ext uri="{FF2B5EF4-FFF2-40B4-BE49-F238E27FC236}">
                    <a16:creationId xmlns:a16="http://schemas.microsoft.com/office/drawing/2014/main" id="{D396874B-B465-193C-A94D-D3081295A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7" y="3744"/>
                <a:ext cx="0" cy="40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03" name="Line 23">
                <a:extLst>
                  <a:ext uri="{FF2B5EF4-FFF2-40B4-BE49-F238E27FC236}">
                    <a16:creationId xmlns:a16="http://schemas.microsoft.com/office/drawing/2014/main" id="{F3590B22-622C-D30F-53C6-2428FE016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8" y="3744"/>
                <a:ext cx="0" cy="4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04" name="Line 24">
                <a:extLst>
                  <a:ext uri="{FF2B5EF4-FFF2-40B4-BE49-F238E27FC236}">
                    <a16:creationId xmlns:a16="http://schemas.microsoft.com/office/drawing/2014/main" id="{03AB78C2-CA89-3736-F9AF-3FE6CA78DD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2" y="3744"/>
                <a:ext cx="0" cy="4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05" name="Line 25">
                <a:extLst>
                  <a:ext uri="{FF2B5EF4-FFF2-40B4-BE49-F238E27FC236}">
                    <a16:creationId xmlns:a16="http://schemas.microsoft.com/office/drawing/2014/main" id="{D4FEE3B0-57A7-C1E0-4BD7-39472348B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35" y="3744"/>
                <a:ext cx="0" cy="4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06" name="Line 26">
                <a:extLst>
                  <a:ext uri="{FF2B5EF4-FFF2-40B4-BE49-F238E27FC236}">
                    <a16:creationId xmlns:a16="http://schemas.microsoft.com/office/drawing/2014/main" id="{B34104F3-A6F0-1C39-8689-CEFA542CF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4" y="3744"/>
                <a:ext cx="0" cy="40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0489" name="Freeform 59">
              <a:extLst>
                <a:ext uri="{FF2B5EF4-FFF2-40B4-BE49-F238E27FC236}">
                  <a16:creationId xmlns:a16="http://schemas.microsoft.com/office/drawing/2014/main" id="{AD7EFB27-7482-A841-16C8-91D288E5E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900" y="6181725"/>
              <a:ext cx="2879725" cy="430213"/>
            </a:xfrm>
            <a:custGeom>
              <a:avLst/>
              <a:gdLst>
                <a:gd name="T0" fmla="*/ 2147483646 w 2132"/>
                <a:gd name="T1" fmla="*/ 2147483646 h 446"/>
                <a:gd name="T2" fmla="*/ 2147483646 w 2132"/>
                <a:gd name="T3" fmla="*/ 2147483646 h 446"/>
                <a:gd name="T4" fmla="*/ 2147483646 w 2132"/>
                <a:gd name="T5" fmla="*/ 2147483646 h 446"/>
                <a:gd name="T6" fmla="*/ 2147483646 w 2132"/>
                <a:gd name="T7" fmla="*/ 2147483646 h 446"/>
                <a:gd name="T8" fmla="*/ 0 w 2132"/>
                <a:gd name="T9" fmla="*/ 0 h 4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32"/>
                <a:gd name="T16" fmla="*/ 0 h 446"/>
                <a:gd name="T17" fmla="*/ 2132 w 2132"/>
                <a:gd name="T18" fmla="*/ 446 h 4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32" h="446">
                  <a:moveTo>
                    <a:pt x="2132" y="181"/>
                  </a:moveTo>
                  <a:cubicBezTo>
                    <a:pt x="1996" y="275"/>
                    <a:pt x="1860" y="370"/>
                    <a:pt x="1633" y="408"/>
                  </a:cubicBezTo>
                  <a:cubicBezTo>
                    <a:pt x="1406" y="446"/>
                    <a:pt x="1013" y="415"/>
                    <a:pt x="771" y="408"/>
                  </a:cubicBezTo>
                  <a:cubicBezTo>
                    <a:pt x="529" y="401"/>
                    <a:pt x="309" y="431"/>
                    <a:pt x="181" y="363"/>
                  </a:cubicBezTo>
                  <a:cubicBezTo>
                    <a:pt x="53" y="295"/>
                    <a:pt x="30" y="60"/>
                    <a:pt x="0" y="0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endParaRPr lang="en-US"/>
            </a:p>
          </p:txBody>
        </p:sp>
        <p:sp>
          <p:nvSpPr>
            <p:cNvPr id="20490" name="Freeform 61">
              <a:extLst>
                <a:ext uri="{FF2B5EF4-FFF2-40B4-BE49-F238E27FC236}">
                  <a16:creationId xmlns:a16="http://schemas.microsoft.com/office/drawing/2014/main" id="{40EA90C6-BCD1-B888-A414-8FFFAC618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975" y="5414963"/>
              <a:ext cx="2016125" cy="260350"/>
            </a:xfrm>
            <a:custGeom>
              <a:avLst/>
              <a:gdLst>
                <a:gd name="T0" fmla="*/ 2147483646 w 1497"/>
                <a:gd name="T1" fmla="*/ 2147483646 h 325"/>
                <a:gd name="T2" fmla="*/ 2147483646 w 1497"/>
                <a:gd name="T3" fmla="*/ 2147483646 h 325"/>
                <a:gd name="T4" fmla="*/ 2147483646 w 1497"/>
                <a:gd name="T5" fmla="*/ 2147483646 h 325"/>
                <a:gd name="T6" fmla="*/ 2147483646 w 1497"/>
                <a:gd name="T7" fmla="*/ 2147483646 h 325"/>
                <a:gd name="T8" fmla="*/ 0 w 1497"/>
                <a:gd name="T9" fmla="*/ 2147483646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7"/>
                <a:gd name="T16" fmla="*/ 0 h 325"/>
                <a:gd name="T17" fmla="*/ 1497 w 1497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7" h="325">
                  <a:moveTo>
                    <a:pt x="1497" y="189"/>
                  </a:moveTo>
                  <a:cubicBezTo>
                    <a:pt x="1421" y="158"/>
                    <a:pt x="1346" y="128"/>
                    <a:pt x="1225" y="98"/>
                  </a:cubicBezTo>
                  <a:cubicBezTo>
                    <a:pt x="1104" y="68"/>
                    <a:pt x="907" y="15"/>
                    <a:pt x="771" y="8"/>
                  </a:cubicBezTo>
                  <a:cubicBezTo>
                    <a:pt x="635" y="1"/>
                    <a:pt x="536" y="0"/>
                    <a:pt x="408" y="53"/>
                  </a:cubicBezTo>
                  <a:cubicBezTo>
                    <a:pt x="280" y="106"/>
                    <a:pt x="68" y="272"/>
                    <a:pt x="0" y="325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>
              <a:spAutoFit/>
            </a:bodyPr>
            <a:lstStyle/>
            <a:p>
              <a:endParaRPr lang="en-US"/>
            </a:p>
          </p:txBody>
        </p:sp>
      </p:grpSp>
      <p:sp>
        <p:nvSpPr>
          <p:cNvPr id="61" name="Rectangle 2">
            <a:extLst>
              <a:ext uri="{FF2B5EF4-FFF2-40B4-BE49-F238E27FC236}">
                <a16:creationId xmlns:a16="http://schemas.microsoft.com/office/drawing/2014/main" id="{DD0E6B06-25AE-4E40-9B73-A24F2E7D1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5.2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关系数据库系统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>
            <a:extLst>
              <a:ext uri="{FF2B5EF4-FFF2-40B4-BE49-F238E27FC236}">
                <a16:creationId xmlns:a16="http://schemas.microsoft.com/office/drawing/2014/main" id="{23F5FA8C-8AB1-39A8-E724-BD4C984778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414239"/>
            <a:ext cx="8940800" cy="4391025"/>
          </a:xfrm>
        </p:spPr>
        <p:txBody>
          <a:bodyPr/>
          <a:lstStyle/>
          <a:p>
            <a:pPr marL="285750" indent="-285750">
              <a:lnSpc>
                <a:spcPct val="80000"/>
              </a:lnSpc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基本概念：</a:t>
            </a:r>
          </a:p>
          <a:p>
            <a:pPr marL="862013" lvl="1">
              <a:lnSpc>
                <a:spcPct val="8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关系模式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：由关系的属性名表构成的二维表框架</a:t>
            </a:r>
          </a:p>
          <a:p>
            <a:pPr marL="1333500" lvl="2">
              <a:lnSpc>
                <a:spcPct val="8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REL_NAME( </a:t>
            </a:r>
            <a:r>
              <a:rPr lang="en-US" altLang="zh-CN" sz="2000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A1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A2,……, An )</a:t>
            </a:r>
          </a:p>
          <a:p>
            <a:pPr marL="862013" lvl="1">
              <a:lnSpc>
                <a:spcPct val="8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关系模型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：数据库中多个关系模式的集合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lnSpc>
                <a:spcPct val="80000"/>
              </a:lnSpc>
              <a:spcBef>
                <a:spcPts val="18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R1( …… )</a:t>
            </a:r>
          </a:p>
          <a:p>
            <a:pPr marL="1333500" lvl="2">
              <a:lnSpc>
                <a:spcPct val="80000"/>
              </a:lnSpc>
              <a:spcBef>
                <a:spcPts val="18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R2( …… )</a:t>
            </a:r>
          </a:p>
          <a:p>
            <a:pPr marL="1333500" lvl="2">
              <a:lnSpc>
                <a:spcPct val="80000"/>
              </a:lnSpc>
              <a:spcBef>
                <a:spcPts val="18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8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关系数据库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：对应关系模型的全部关系的集合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16D600CE-1BCC-8BF2-239C-B0BADC07F6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03BC43-7AD2-424D-BE9E-9AD74449B04F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13B4A7E-E4F6-4551-82B1-81FAD6227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5.2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关系数据库系统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>
            <a:extLst>
              <a:ext uri="{FF2B5EF4-FFF2-40B4-BE49-F238E27FC236}">
                <a16:creationId xmlns:a16="http://schemas.microsoft.com/office/drawing/2014/main" id="{A59E8F02-DF44-13FD-E437-0208580B16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6863" y="1267445"/>
            <a:ext cx="6507162" cy="3241675"/>
          </a:xfrm>
        </p:spPr>
        <p:txBody>
          <a:bodyPr/>
          <a:lstStyle/>
          <a:p>
            <a:pPr marL="285750" indent="-285750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基本概念：</a:t>
            </a:r>
          </a:p>
          <a:p>
            <a:pPr marL="862013"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关系应遵循的条件</a:t>
            </a:r>
          </a:p>
          <a:p>
            <a:pPr marL="1333500"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关系中的每一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是不可再分的基本数据项</a:t>
            </a:r>
          </a:p>
          <a:p>
            <a:pPr marL="1333500"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关系中的每一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具有不同的名称（属性名）</a:t>
            </a:r>
          </a:p>
          <a:p>
            <a:pPr marL="1333500"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关系中的每一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具有同一类型的域值</a:t>
            </a:r>
          </a:p>
          <a:p>
            <a:pPr marL="1333500"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关系中的各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元组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不允许重复</a:t>
            </a:r>
          </a:p>
          <a:p>
            <a:pPr marL="1333500"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关系中的列和元组的次序无关</a:t>
            </a:r>
          </a:p>
          <a:p>
            <a:pPr marL="1333500"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每一个关系具有一个唯一的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主关键字</a:t>
            </a:r>
            <a:endParaRPr lang="en-US" altLang="zh-CN" sz="20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672CA81C-0A51-54B5-2BBA-F82CFC2014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0AFF37-2DE7-426C-B581-F714D7680532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190632" name="Group 168">
            <a:extLst>
              <a:ext uri="{FF2B5EF4-FFF2-40B4-BE49-F238E27FC236}">
                <a16:creationId xmlns:a16="http://schemas.microsoft.com/office/drawing/2014/main" id="{7E928B26-EC9B-E4B0-A9D3-75FA41144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654150"/>
              </p:ext>
            </p:extLst>
          </p:nvPr>
        </p:nvGraphicFramePr>
        <p:xfrm>
          <a:off x="1116013" y="4718447"/>
          <a:ext cx="7058025" cy="1593852"/>
        </p:xfrm>
        <a:graphic>
          <a:graphicData uri="http://schemas.openxmlformats.org/drawingml/2006/table">
            <a:tbl>
              <a:tblPr/>
              <a:tblGrid>
                <a:gridCol w="1344612">
                  <a:extLst>
                    <a:ext uri="{9D8B030D-6E8A-4147-A177-3AD203B41FA5}">
                      <a16:colId xmlns:a16="http://schemas.microsoft.com/office/drawing/2014/main" val="2739881724"/>
                    </a:ext>
                  </a:extLst>
                </a:gridCol>
                <a:gridCol w="1176338">
                  <a:extLst>
                    <a:ext uri="{9D8B030D-6E8A-4147-A177-3AD203B41FA5}">
                      <a16:colId xmlns:a16="http://schemas.microsoft.com/office/drawing/2014/main" val="1399792675"/>
                    </a:ext>
                  </a:extLst>
                </a:gridCol>
                <a:gridCol w="1176337">
                  <a:extLst>
                    <a:ext uri="{9D8B030D-6E8A-4147-A177-3AD203B41FA5}">
                      <a16:colId xmlns:a16="http://schemas.microsoft.com/office/drawing/2014/main" val="860737343"/>
                    </a:ext>
                  </a:extLst>
                </a:gridCol>
                <a:gridCol w="1176338">
                  <a:extLst>
                    <a:ext uri="{9D8B030D-6E8A-4147-A177-3AD203B41FA5}">
                      <a16:colId xmlns:a16="http://schemas.microsoft.com/office/drawing/2014/main" val="215117893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930354800"/>
                    </a:ext>
                  </a:extLst>
                </a:gridCol>
              </a:tblGrid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学号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姓名</a:t>
                      </a:r>
                    </a:p>
                  </a:txBody>
                  <a:tcPr marL="90000" marR="90000" marT="46807" marB="46807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年龄</a:t>
                      </a:r>
                    </a:p>
                  </a:txBody>
                  <a:tcPr marL="90000" marR="90000" marT="46807" marB="46807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班级</a:t>
                      </a:r>
                    </a:p>
                  </a:txBody>
                  <a:tcPr marL="90000" marR="90000" marT="46807" marB="46807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所在学院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7" marB="46807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579891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01001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0000" marR="90000" marT="46807" marB="46807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90000" marR="90000" marT="46807" marB="46807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7" marB="46807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</a:t>
                      </a:r>
                    </a:p>
                  </a:txBody>
                  <a:tcPr marL="90000" marR="90000" marT="46807" marB="46807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457393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01002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90000" marR="90000" marT="46807" marB="46807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表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7" marB="46807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</a:t>
                      </a:r>
                    </a:p>
                  </a:txBody>
                  <a:tcPr marL="90000" marR="90000" marT="46807" marB="46807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173430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7" marB="46807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7" marB="46807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7" marB="46807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725098"/>
                  </a:ext>
                </a:extLst>
              </a:tr>
            </a:tbl>
          </a:graphicData>
        </a:graphic>
      </p:graphicFrame>
      <p:graphicFrame>
        <p:nvGraphicFramePr>
          <p:cNvPr id="190631" name="Group 167">
            <a:extLst>
              <a:ext uri="{FF2B5EF4-FFF2-40B4-BE49-F238E27FC236}">
                <a16:creationId xmlns:a16="http://schemas.microsoft.com/office/drawing/2014/main" id="{4AC3283E-8CDD-89CC-3B24-CAE86F7A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953957"/>
              </p:ext>
            </p:extLst>
          </p:nvPr>
        </p:nvGraphicFramePr>
        <p:xfrm>
          <a:off x="7092950" y="1912043"/>
          <a:ext cx="1800225" cy="1804989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426740429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352788668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306542706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1139724996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1190636026"/>
                    </a:ext>
                  </a:extLst>
                </a:gridCol>
              </a:tblGrid>
              <a:tr h="3984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学号</a:t>
                      </a:r>
                    </a:p>
                  </a:txBody>
                  <a:tcPr marL="90000" marR="90000" marT="46805" marB="46805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姓名</a:t>
                      </a:r>
                    </a:p>
                  </a:txBody>
                  <a:tcPr marL="90000" marR="90000" marT="46805" marB="46805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361162"/>
                  </a:ext>
                </a:extLst>
              </a:tr>
              <a:tr h="10080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现用名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5" marB="4680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曾用名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5" marB="46805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外号</a:t>
                      </a:r>
                    </a:p>
                  </a:txBody>
                  <a:tcPr marL="90000" marR="90000" marT="46805" marB="46805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笔名</a:t>
                      </a:r>
                    </a:p>
                  </a:txBody>
                  <a:tcPr marL="90000" marR="90000" marT="46805" marB="46805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325466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5" marB="46805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5" marB="46805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5" marB="46805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5" marB="46805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5" marB="46805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317378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252A604B-7390-4141-9DCC-CE0238377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5.2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关系数据库系统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>
            <a:extLst>
              <a:ext uri="{FF2B5EF4-FFF2-40B4-BE49-F238E27FC236}">
                <a16:creationId xmlns:a16="http://schemas.microsoft.com/office/drawing/2014/main" id="{147DF6E3-996A-3EC1-4759-0F14B7445A2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925" y="1195784"/>
            <a:ext cx="9074150" cy="5689600"/>
          </a:xfrm>
        </p:spPr>
        <p:txBody>
          <a:bodyPr/>
          <a:lstStyle/>
          <a:p>
            <a:pPr marL="285750" indent="-285750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关系代数</a:t>
            </a:r>
          </a:p>
          <a:p>
            <a:pPr marL="862013"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是对关系进行代数运算的总和。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其实质就是对二维表格进行任意的分割和组装，随机地构造出各式各样用户所需要的表格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关系。是使关系数据库灵活方便、表达能力强的主要原因之一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运算对象：关系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–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表</a:t>
            </a:r>
          </a:p>
          <a:p>
            <a:pPr marL="862013"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分类：</a:t>
            </a:r>
          </a:p>
          <a:p>
            <a:pPr marL="1333500"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通常的集合操作</a:t>
            </a:r>
          </a:p>
          <a:p>
            <a:pPr marL="1901825" lvl="3"/>
            <a:r>
              <a:rPr lang="zh-CN" altLang="en-US" sz="1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并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1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差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1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交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1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笛卡尔积</a:t>
            </a:r>
          </a:p>
          <a:p>
            <a:pPr marL="1333500"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特殊的关系运算</a:t>
            </a:r>
          </a:p>
          <a:p>
            <a:pPr marL="1901825" lvl="3"/>
            <a:r>
              <a:rPr lang="zh-CN" altLang="en-US" sz="1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投影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1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选择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1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连接</a:t>
            </a:r>
          </a:p>
          <a:p>
            <a:pPr marL="862013"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基本假设：</a:t>
            </a:r>
          </a:p>
          <a:p>
            <a:pPr marL="1333500"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为同类关系，具有相同的属性。其关系模式为：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R(A,B,C), S(A,B,C)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59875" name="Group 131">
            <a:extLst>
              <a:ext uri="{FF2B5EF4-FFF2-40B4-BE49-F238E27FC236}">
                <a16:creationId xmlns:a16="http://schemas.microsoft.com/office/drawing/2014/main" id="{72B714C2-C905-672A-2298-E2655B72B13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003800" y="2924175"/>
          <a:ext cx="1930400" cy="2703515"/>
        </p:xfrm>
        <a:graphic>
          <a:graphicData uri="http://schemas.openxmlformats.org/drawingml/2006/table">
            <a:tbl>
              <a:tblPr/>
              <a:tblGrid>
                <a:gridCol w="642938">
                  <a:extLst>
                    <a:ext uri="{9D8B030D-6E8A-4147-A177-3AD203B41FA5}">
                      <a16:colId xmlns:a16="http://schemas.microsoft.com/office/drawing/2014/main" val="4259748399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672761655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273773652"/>
                    </a:ext>
                  </a:extLst>
                </a:gridCol>
              </a:tblGrid>
              <a:tr h="5413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695753"/>
                  </a:ext>
                </a:extLst>
              </a:tr>
              <a:tr h="541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600571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097002"/>
                  </a:ext>
                </a:extLst>
              </a:tr>
              <a:tr h="541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602268"/>
                  </a:ext>
                </a:extLst>
              </a:tr>
              <a:tr h="541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375851"/>
                  </a:ext>
                </a:extLst>
              </a:tr>
            </a:tbl>
          </a:graphicData>
        </a:graphic>
      </p:graphicFrame>
      <p:sp>
        <p:nvSpPr>
          <p:cNvPr id="24578" name="灯片编号占位符 6">
            <a:extLst>
              <a:ext uri="{FF2B5EF4-FFF2-40B4-BE49-F238E27FC236}">
                <a16:creationId xmlns:a16="http://schemas.microsoft.com/office/drawing/2014/main" id="{0CF15D2B-F55D-00FA-7B75-650BEF5367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348598-8746-43F5-8401-B4BAF647BD0E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159908" name="Group 164">
            <a:extLst>
              <a:ext uri="{FF2B5EF4-FFF2-40B4-BE49-F238E27FC236}">
                <a16:creationId xmlns:a16="http://schemas.microsoft.com/office/drawing/2014/main" id="{92A99DA5-C0A7-3257-A1A7-C13C4A4F72FA}"/>
              </a:ext>
            </a:extLst>
          </p:cNvPr>
          <p:cNvGraphicFramePr>
            <a:graphicFrameLocks noGrp="1"/>
          </p:cNvGraphicFramePr>
          <p:nvPr/>
        </p:nvGraphicFramePr>
        <p:xfrm>
          <a:off x="7164388" y="3027363"/>
          <a:ext cx="1652587" cy="2197102"/>
        </p:xfrm>
        <a:graphic>
          <a:graphicData uri="http://schemas.openxmlformats.org/drawingml/2006/table">
            <a:tbl>
              <a:tblPr/>
              <a:tblGrid>
                <a:gridCol w="550862">
                  <a:extLst>
                    <a:ext uri="{9D8B030D-6E8A-4147-A177-3AD203B41FA5}">
                      <a16:colId xmlns:a16="http://schemas.microsoft.com/office/drawing/2014/main" val="331070345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80533052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164126784"/>
                    </a:ext>
                  </a:extLst>
                </a:gridCol>
              </a:tblGrid>
              <a:tr h="4397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650530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634331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279507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959043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218254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1F32B17B-03D2-4783-81FB-A5B8DCE7F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5.2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关系数据库系统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>
            <a:extLst>
              <a:ext uri="{FF2B5EF4-FFF2-40B4-BE49-F238E27FC236}">
                <a16:creationId xmlns:a16="http://schemas.microsoft.com/office/drawing/2014/main" id="{BA973A70-D371-1C59-F94B-CA6A4F25F2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925" y="1155625"/>
            <a:ext cx="9109075" cy="3065463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关系代数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并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由属于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或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或同属于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的元组组成。元组相加并消除重复元组</a:t>
            </a:r>
          </a:p>
          <a:p>
            <a:pPr marL="1333500" lvl="2">
              <a:lnSpc>
                <a:spcPct val="9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买了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种书，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买了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种书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--〉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总共买了几种书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差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：由属于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而不属于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的所有元组组成。</a:t>
            </a:r>
          </a:p>
          <a:p>
            <a:pPr marL="1333500" lvl="2">
              <a:lnSpc>
                <a:spcPct val="9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人口记录，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犯罪人登记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--〉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没犯罪的人口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交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：由同属于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的元组组成。</a:t>
            </a:r>
          </a:p>
          <a:p>
            <a:pPr marL="1333500" lvl="2">
              <a:lnSpc>
                <a:spcPct val="9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东大毕业本科生，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东大研究生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--〉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考上东大本校研究生的本科生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93702" name="Group 166">
            <a:extLst>
              <a:ext uri="{FF2B5EF4-FFF2-40B4-BE49-F238E27FC236}">
                <a16:creationId xmlns:a16="http://schemas.microsoft.com/office/drawing/2014/main" id="{77340F5C-2BFC-3B11-D1C6-77001F11FD8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6506411"/>
              </p:ext>
            </p:extLst>
          </p:nvPr>
        </p:nvGraphicFramePr>
        <p:xfrm>
          <a:off x="710059" y="4393580"/>
          <a:ext cx="1187450" cy="2195513"/>
        </p:xfrm>
        <a:graphic>
          <a:graphicData uri="http://schemas.openxmlformats.org/drawingml/2006/table">
            <a:tbl>
              <a:tblPr/>
              <a:tblGrid>
                <a:gridCol w="396875">
                  <a:extLst>
                    <a:ext uri="{9D8B030D-6E8A-4147-A177-3AD203B41FA5}">
                      <a16:colId xmlns:a16="http://schemas.microsoft.com/office/drawing/2014/main" val="360520681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4193155283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4168418887"/>
                    </a:ext>
                  </a:extLst>
                </a:gridCol>
              </a:tblGrid>
              <a:tr h="428625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286323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23590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77647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854109"/>
                  </a:ext>
                </a:extLst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135842"/>
                  </a:ext>
                </a:extLst>
              </a:tr>
            </a:tbl>
          </a:graphicData>
        </a:graphic>
      </p:graphicFrame>
      <p:sp>
        <p:nvSpPr>
          <p:cNvPr id="25602" name="灯片编号占位符 6">
            <a:extLst>
              <a:ext uri="{FF2B5EF4-FFF2-40B4-BE49-F238E27FC236}">
                <a16:creationId xmlns:a16="http://schemas.microsoft.com/office/drawing/2014/main" id="{14A3391D-BD3F-C63A-AFD0-7627FEAE19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02896" y="6592267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FDDCCF-4589-4E83-AC85-327B06C70B6B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193596" name="Group 60">
            <a:extLst>
              <a:ext uri="{FF2B5EF4-FFF2-40B4-BE49-F238E27FC236}">
                <a16:creationId xmlns:a16="http://schemas.microsoft.com/office/drawing/2014/main" id="{1CCA72A1-29F4-9970-B772-F19D999F3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559645"/>
              </p:ext>
            </p:extLst>
          </p:nvPr>
        </p:nvGraphicFramePr>
        <p:xfrm>
          <a:off x="2402334" y="4390405"/>
          <a:ext cx="1076325" cy="2235202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1096779819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439224239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256190805"/>
                    </a:ext>
                  </a:extLst>
                </a:gridCol>
              </a:tblGrid>
              <a:tr h="4397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79916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2826925"/>
                  </a:ext>
                </a:extLst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482235"/>
                  </a:ext>
                </a:extLst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910836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331414"/>
                  </a:ext>
                </a:extLst>
              </a:tr>
            </a:tbl>
          </a:graphicData>
        </a:graphic>
      </p:graphicFrame>
      <p:graphicFrame>
        <p:nvGraphicFramePr>
          <p:cNvPr id="193643" name="Group 107">
            <a:extLst>
              <a:ext uri="{FF2B5EF4-FFF2-40B4-BE49-F238E27FC236}">
                <a16:creationId xmlns:a16="http://schemas.microsoft.com/office/drawing/2014/main" id="{D77C26CF-ECAE-41D0-E47F-766FC5343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71945"/>
              </p:ext>
            </p:extLst>
          </p:nvPr>
        </p:nvGraphicFramePr>
        <p:xfrm>
          <a:off x="4637534" y="4303092"/>
          <a:ext cx="1076325" cy="2232026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825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R∪S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71" name="Line 108">
            <a:extLst>
              <a:ext uri="{FF2B5EF4-FFF2-40B4-BE49-F238E27FC236}">
                <a16:creationId xmlns:a16="http://schemas.microsoft.com/office/drawing/2014/main" id="{9799961F-9C3E-0906-4E22-EEAB8CF6A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3409" y="5911230"/>
            <a:ext cx="1428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10800" rIns="18000" bIns="10800">
            <a:spAutoFit/>
          </a:bodyPr>
          <a:lstStyle/>
          <a:p>
            <a:endParaRPr lang="en-US"/>
          </a:p>
        </p:txBody>
      </p:sp>
      <p:sp>
        <p:nvSpPr>
          <p:cNvPr id="25672" name="Line 109">
            <a:extLst>
              <a:ext uri="{FF2B5EF4-FFF2-40B4-BE49-F238E27FC236}">
                <a16:creationId xmlns:a16="http://schemas.microsoft.com/office/drawing/2014/main" id="{D08B53C1-C704-A00B-D240-828AB0E3D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3409" y="5990605"/>
            <a:ext cx="1428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10800" rIns="18000" bIns="10800">
            <a:spAutoFit/>
          </a:bodyPr>
          <a:lstStyle/>
          <a:p>
            <a:endParaRPr lang="en-US"/>
          </a:p>
        </p:txBody>
      </p:sp>
      <p:graphicFrame>
        <p:nvGraphicFramePr>
          <p:cNvPr id="193673" name="Group 137">
            <a:extLst>
              <a:ext uri="{FF2B5EF4-FFF2-40B4-BE49-F238E27FC236}">
                <a16:creationId xmlns:a16="http://schemas.microsoft.com/office/drawing/2014/main" id="{510BA2AD-9725-FD1A-4050-18A615616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774575"/>
              </p:ext>
            </p:extLst>
          </p:nvPr>
        </p:nvGraphicFramePr>
        <p:xfrm>
          <a:off x="6005959" y="4290392"/>
          <a:ext cx="1076325" cy="2235202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738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R – S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3700" name="Group 164">
            <a:extLst>
              <a:ext uri="{FF2B5EF4-FFF2-40B4-BE49-F238E27FC236}">
                <a16:creationId xmlns:a16="http://schemas.microsoft.com/office/drawing/2014/main" id="{CEE161A4-6C76-7BDC-513C-209AE31A4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450242"/>
              </p:ext>
            </p:extLst>
          </p:nvPr>
        </p:nvGraphicFramePr>
        <p:xfrm>
          <a:off x="7374384" y="4290392"/>
          <a:ext cx="1076325" cy="2239964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738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R ∩S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959DD221-9A2E-447A-9A17-22EE8F919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5.2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关系数据库系统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>
            <a:extLst>
              <a:ext uri="{FF2B5EF4-FFF2-40B4-BE49-F238E27FC236}">
                <a16:creationId xmlns:a16="http://schemas.microsoft.com/office/drawing/2014/main" id="{AD7ACD35-0F18-A96B-6DF7-DA098F13BAE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925" y="1268338"/>
            <a:ext cx="8929688" cy="2952750"/>
          </a:xfrm>
        </p:spPr>
        <p:txBody>
          <a:bodyPr/>
          <a:lstStyle/>
          <a:p>
            <a:pPr marL="285750" indent="-285750">
              <a:spcBef>
                <a:spcPts val="18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关系代数</a:t>
            </a:r>
          </a:p>
          <a:p>
            <a:pPr marL="862013" lvl="1">
              <a:spcBef>
                <a:spcPts val="18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笛卡尔积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R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 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K1 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元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关系，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T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 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K2 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元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关系，则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R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与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的笛卡尔积是一个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(K1+K2)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元关系。若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R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有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m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个元组，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有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n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个元组，则笛卡尔积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R×T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有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m * n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个元组。</a:t>
            </a:r>
          </a:p>
          <a:p>
            <a:pPr marL="1333500" lvl="2">
              <a:spcBef>
                <a:spcPts val="18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学生，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课程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--〉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学生选课</a:t>
            </a:r>
          </a:p>
        </p:txBody>
      </p:sp>
      <p:graphicFrame>
        <p:nvGraphicFramePr>
          <p:cNvPr id="195588" name="Group 4">
            <a:extLst>
              <a:ext uri="{FF2B5EF4-FFF2-40B4-BE49-F238E27FC236}">
                <a16:creationId xmlns:a16="http://schemas.microsoft.com/office/drawing/2014/main" id="{D1D9C99B-B39C-3F5D-9D5F-2421FEC660D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5167338"/>
              </p:ext>
            </p:extLst>
          </p:nvPr>
        </p:nvGraphicFramePr>
        <p:xfrm>
          <a:off x="1538734" y="3894534"/>
          <a:ext cx="1147762" cy="2197102"/>
        </p:xfrm>
        <a:graphic>
          <a:graphicData uri="http://schemas.openxmlformats.org/drawingml/2006/table">
            <a:tbl>
              <a:tblPr/>
              <a:tblGrid>
                <a:gridCol w="382587">
                  <a:extLst>
                    <a:ext uri="{9D8B030D-6E8A-4147-A177-3AD203B41FA5}">
                      <a16:colId xmlns:a16="http://schemas.microsoft.com/office/drawing/2014/main" val="4102675477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177214079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3707253267"/>
                    </a:ext>
                  </a:extLst>
                </a:gridCol>
              </a:tblGrid>
              <a:tr h="4397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289069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614835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820059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365256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593459"/>
                  </a:ext>
                </a:extLst>
              </a:tr>
            </a:tbl>
          </a:graphicData>
        </a:graphic>
      </p:graphicFrame>
      <p:sp>
        <p:nvSpPr>
          <p:cNvPr id="26626" name="灯片编号占位符 6">
            <a:extLst>
              <a:ext uri="{FF2B5EF4-FFF2-40B4-BE49-F238E27FC236}">
                <a16:creationId xmlns:a16="http://schemas.microsoft.com/office/drawing/2014/main" id="{633BAE4F-B542-F670-7E34-A93DC13122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691542-DAE4-408F-BB35-81784491C7EF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195614" name="Group 30">
            <a:extLst>
              <a:ext uri="{FF2B5EF4-FFF2-40B4-BE49-F238E27FC236}">
                <a16:creationId xmlns:a16="http://schemas.microsoft.com/office/drawing/2014/main" id="{8E60307D-FEC2-45C8-A816-AE42E8900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733675"/>
              </p:ext>
            </p:extLst>
          </p:nvPr>
        </p:nvGraphicFramePr>
        <p:xfrm>
          <a:off x="3269109" y="3886597"/>
          <a:ext cx="1076325" cy="2235202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54597549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118065296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451167863"/>
                    </a:ext>
                  </a:extLst>
                </a:gridCol>
              </a:tblGrid>
              <a:tr h="4397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03911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097731"/>
                  </a:ext>
                </a:extLst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743114"/>
                  </a:ext>
                </a:extLst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036580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313642"/>
                  </a:ext>
                </a:extLst>
              </a:tr>
            </a:tbl>
          </a:graphicData>
        </a:graphic>
      </p:graphicFrame>
      <p:graphicFrame>
        <p:nvGraphicFramePr>
          <p:cNvPr id="195783" name="Group 199">
            <a:extLst>
              <a:ext uri="{FF2B5EF4-FFF2-40B4-BE49-F238E27FC236}">
                <a16:creationId xmlns:a16="http://schemas.microsoft.com/office/drawing/2014/main" id="{53B520EA-50B1-3CD4-7471-EB311784D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585165"/>
              </p:ext>
            </p:extLst>
          </p:nvPr>
        </p:nvGraphicFramePr>
        <p:xfrm>
          <a:off x="4851846" y="3653234"/>
          <a:ext cx="2085975" cy="2963864"/>
        </p:xfrm>
        <a:graphic>
          <a:graphicData uri="http://schemas.openxmlformats.org/drawingml/2006/table">
            <a:tbl>
              <a:tblPr/>
              <a:tblGrid>
                <a:gridCol w="34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825">
                <a:tc gridSpan="6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l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l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l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345301D0-B462-49EE-B2AC-A070E553C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5.2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关系数据库系统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>
            <a:extLst>
              <a:ext uri="{FF2B5EF4-FFF2-40B4-BE49-F238E27FC236}">
                <a16:creationId xmlns:a16="http://schemas.microsoft.com/office/drawing/2014/main" id="{7F7DF5B5-C267-DA92-5FFE-2742D9299B8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925" y="1196330"/>
            <a:ext cx="8929688" cy="295275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18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关系代数</a:t>
            </a:r>
          </a:p>
          <a:p>
            <a:pPr marL="862013" lvl="1">
              <a:lnSpc>
                <a:spcPct val="15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投影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：从一个关系中选择所需要的属性部分，按要求排成一个新的关系，去掉重复元组。用于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分割关系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lnSpc>
                <a:spcPct val="150000"/>
              </a:lnSpc>
              <a:spcBef>
                <a:spcPts val="18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（学生、学院、院长）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--〉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（学院、院长）</a:t>
            </a:r>
          </a:p>
        </p:txBody>
      </p:sp>
      <p:sp>
        <p:nvSpPr>
          <p:cNvPr id="27650" name="灯片编号占位符 6">
            <a:extLst>
              <a:ext uri="{FF2B5EF4-FFF2-40B4-BE49-F238E27FC236}">
                <a16:creationId xmlns:a16="http://schemas.microsoft.com/office/drawing/2014/main" id="{92E83751-8D11-6C64-352D-7C99F4D7B1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86872" y="6592267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1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1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1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1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1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476646-7F30-4595-BB58-2BA41D57C329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195785" name="Group 201">
            <a:extLst>
              <a:ext uri="{FF2B5EF4-FFF2-40B4-BE49-F238E27FC236}">
                <a16:creationId xmlns:a16="http://schemas.microsoft.com/office/drawing/2014/main" id="{561CD228-5E6B-F01A-616A-613F6C673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05405"/>
              </p:ext>
            </p:extLst>
          </p:nvPr>
        </p:nvGraphicFramePr>
        <p:xfrm>
          <a:off x="2834010" y="4241180"/>
          <a:ext cx="1076325" cy="2235202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1837817216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1867617029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1832427270"/>
                    </a:ext>
                  </a:extLst>
                </a:gridCol>
              </a:tblGrid>
              <a:tr h="4397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77467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741558"/>
                  </a:ext>
                </a:extLst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573637"/>
                  </a:ext>
                </a:extLst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737542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463436"/>
                  </a:ext>
                </a:extLst>
              </a:tr>
            </a:tbl>
          </a:graphicData>
        </a:graphic>
      </p:graphicFrame>
      <p:graphicFrame>
        <p:nvGraphicFramePr>
          <p:cNvPr id="195795" name="Group 211">
            <a:extLst>
              <a:ext uri="{FF2B5EF4-FFF2-40B4-BE49-F238E27FC236}">
                <a16:creationId xmlns:a16="http://schemas.microsoft.com/office/drawing/2014/main" id="{B9BCD928-A346-DE6F-A36C-9BE7A7688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034936"/>
              </p:ext>
            </p:extLst>
          </p:nvPr>
        </p:nvGraphicFramePr>
        <p:xfrm>
          <a:off x="4202435" y="4241180"/>
          <a:ext cx="935037" cy="2235202"/>
        </p:xfrm>
        <a:graphic>
          <a:graphicData uri="http://schemas.openxmlformats.org/drawingml/2006/table">
            <a:tbl>
              <a:tblPr/>
              <a:tblGrid>
                <a:gridCol w="46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738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∏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B,C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(R)</a:t>
                      </a:r>
                    </a:p>
                  </a:txBody>
                  <a:tcPr marL="18000" marR="18000" marT="10800" marB="10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0422D471-238F-4342-826B-483A7D32A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5.2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关系数据库系统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先进半导体制程课程-1</Template>
  <TotalTime>23596</TotalTime>
  <Words>3580</Words>
  <Application>Microsoft Office PowerPoint</Application>
  <PresentationFormat>全屏显示(4:3)</PresentationFormat>
  <Paragraphs>1349</Paragraphs>
  <Slides>26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Bookman</vt:lpstr>
      <vt:lpstr>黑体</vt:lpstr>
      <vt:lpstr>华文宋体</vt:lpstr>
      <vt:lpstr>华文中宋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The Hong Kong Polytechnic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Computing</dc:title>
  <dc:creator>Department of Computing</dc:creator>
  <cp:lastModifiedBy>zhanglei</cp:lastModifiedBy>
  <cp:revision>1033</cp:revision>
  <dcterms:created xsi:type="dcterms:W3CDTF">1999-12-08T03:20:02Z</dcterms:created>
  <dcterms:modified xsi:type="dcterms:W3CDTF">2023-06-06T07:14:25Z</dcterms:modified>
</cp:coreProperties>
</file>