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4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84" r:id="rId11"/>
    <p:sldId id="265" r:id="rId12"/>
    <p:sldId id="286" r:id="rId13"/>
    <p:sldId id="266" r:id="rId14"/>
    <p:sldId id="267" r:id="rId15"/>
    <p:sldId id="268" r:id="rId16"/>
    <p:sldId id="269" r:id="rId17"/>
    <p:sldId id="270" r:id="rId18"/>
    <p:sldId id="271" r:id="rId19"/>
    <p:sldId id="287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88" r:id="rId28"/>
    <p:sldId id="289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6648450" cy="978217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2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CC"/>
    <a:srgbClr val="FF66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8" autoAdjust="0"/>
    <p:restoredTop sz="83045" autoAdjust="0"/>
  </p:normalViewPr>
  <p:slideViewPr>
    <p:cSldViewPr>
      <p:cViewPr varScale="1">
        <p:scale>
          <a:sx n="100" d="100"/>
          <a:sy n="100" d="100"/>
        </p:scale>
        <p:origin x="2050" y="1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57F83DDB-78D1-37CB-9A04-B7CFE54099D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14BF319-1C74-EAB3-2EDF-B69FBC43124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F74CAE2D-F480-BFB8-2E4A-9E31D545C7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1" name="Rectangle 5">
            <a:extLst>
              <a:ext uri="{FF2B5EF4-FFF2-40B4-BE49-F238E27FC236}">
                <a16:creationId xmlns:a16="http://schemas.microsoft.com/office/drawing/2014/main" id="{CDBA0376-F7B3-EF0F-243C-037B396325B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A35FE943-A27B-4A9C-B41F-D25B0299119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A66239-A6B0-1011-DA0E-7C008525301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E79809A7-4046-F9C1-F3CC-29387279571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E9592E01-2CA4-9D2E-25F9-BF0BD546A37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9475" y="735013"/>
            <a:ext cx="4889500" cy="3667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A2B24F0-DD54-2CAF-0ABC-9060C784A7D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5825" y="4646613"/>
            <a:ext cx="4876800" cy="440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563C49A2-85D4-B085-0D31-1FD31B8B01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l" defTabSz="938213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97A69F2-78C8-2C95-F47F-89177E830F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878" tIns="46939" rIns="93878" bIns="46939" numCol="1" anchor="b" anchorCtr="0" compatLnSpc="1">
            <a:prstTxWarp prst="textNoShape">
              <a:avLst/>
            </a:prstTxWarp>
          </a:bodyPr>
          <a:lstStyle>
            <a:lvl1pPr algn="r" defTabSz="938213">
              <a:defRPr sz="1200"/>
            </a:lvl1pPr>
          </a:lstStyle>
          <a:p>
            <a:fld id="{D912E29A-F610-48D5-AE1A-2337D2AD2856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142D2B6E-BC54-3BF1-1983-EA5E65ED4A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9807DC3-0DF1-4898-B788-6789301A0860}" type="slidenum">
              <a:rPr lang="zh-CN" altLang="en-US" sz="1200"/>
              <a:pPr/>
              <a:t>1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CE0671DF-1F96-F914-5825-521EA6073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543EC9DD-F316-56FF-50BB-1944ACA4EA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CE625022-0206-2798-D597-266B61CF18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1BBCB10-6CC5-402E-B5A2-A02CF58B094C}" type="slidenum">
              <a:rPr lang="zh-CN" altLang="en-US" sz="1200"/>
              <a:pPr/>
              <a:t>14</a:t>
            </a:fld>
            <a:endParaRPr lang="en-US" altLang="zh-CN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062EA045-A38E-FD57-0733-13EFAFA6B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72094694-EC98-2E6B-CD38-5D6C1A2BD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VFP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：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INSERT INTO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VALUES ('S1', 'C1', 100)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INSERT INTO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VALUES ('C1', 'CA', 20)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INSERT INTO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学生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VALUES ('S1', 'A', 'D1')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INSERT INTO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VALUES ('D1', 'N1', 'M1')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628325D2-805D-A3BA-8A97-29BF4C0EC2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548FB7C-21EB-43DD-8BC5-578358C64B15}" type="slidenum">
              <a:rPr lang="zh-CN" altLang="en-US" sz="1200"/>
              <a:pPr/>
              <a:t>15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CFD1A79B-82F5-1289-E081-EE952515DB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F117F4DE-2867-568A-82CE-A258F096E4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>
                <a:latin typeface="宋体" panose="02010600030101010101" pitchFamily="2" charset="-122"/>
              </a:rPr>
              <a:t>VFP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UPDATE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SET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=80 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='S1' AND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='C1'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UPDATE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SET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=90 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='C1'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UPDATE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SET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=60 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&lt;60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UPDATE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SET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='C3' 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='S1' AND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='C1'</a:t>
            </a:r>
            <a:endParaRPr lang="zh-CN" altLang="en-US">
              <a:solidFill>
                <a:schemeClr val="accent1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AE4F4CBD-9051-B7BB-125A-A08B7683F7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CDB4CA1-1121-43C3-AB67-6C3DFF6099F5}" type="slidenum">
              <a:rPr lang="zh-CN" altLang="en-US" sz="1200"/>
              <a:pPr/>
              <a:t>16</a:t>
            </a:fld>
            <a:endParaRPr lang="en-US" altLang="zh-CN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FDB4AB03-13F8-223C-F886-4CBF83562D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255C0C21-E57E-59C8-982F-A7B06F31C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>
                <a:latin typeface="宋体" panose="02010600030101010101" pitchFamily="2" charset="-122"/>
              </a:rPr>
              <a:t>VFP</a:t>
            </a:r>
            <a:r>
              <a:rPr lang="zh-CN" altLang="en-US">
                <a:latin typeface="宋体" panose="02010600030101010101" pitchFamily="2" charset="-122"/>
              </a:rPr>
              <a:t>：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DELETE FROM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='S1' AND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='C1'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DELETE FROM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='S1' 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DELETE FROM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&lt;60</a:t>
            </a:r>
            <a:endParaRPr lang="zh-CN" altLang="en-US">
              <a:solidFill>
                <a:schemeClr val="accent1"/>
              </a:solidFill>
              <a:latin typeface="宋体" panose="02010600030101010101" pitchFamily="2" charset="-122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E7B367DF-494C-CDD9-8F41-E962286E28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036C7794-1F16-415D-B9D2-412A0C98CEC5}" type="slidenum">
              <a:rPr lang="zh-CN" altLang="en-US" sz="1200"/>
              <a:pPr/>
              <a:t>18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64FC6693-088E-05B1-6307-962E57914E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C6E64FDC-03D1-555B-FD7D-EB5786731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>
                <a:latin typeface="宋体" panose="02010600030101010101" pitchFamily="2" charset="-122"/>
              </a:rPr>
              <a:t>VFP:</a:t>
            </a:r>
          </a:p>
          <a:p>
            <a:pPr lvl="2"/>
            <a:r>
              <a:rPr lang="en-US" altLang="zh-CN"/>
              <a:t>SELECT * FROM </a:t>
            </a:r>
            <a:r>
              <a:rPr lang="zh-CN" altLang="en-US"/>
              <a:t>成绩 </a:t>
            </a:r>
            <a:r>
              <a:rPr lang="en-US" altLang="zh-CN"/>
              <a:t>WHERE </a:t>
            </a:r>
            <a:r>
              <a:rPr lang="zh-CN" altLang="en-US"/>
              <a:t>学号</a:t>
            </a:r>
            <a:r>
              <a:rPr lang="en-US" altLang="zh-CN"/>
              <a:t>='S1'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id="{8BB8A15D-B140-01BA-4277-4F444CC17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1F7ECC2-8A10-4C2B-8101-741751C29118}" type="slidenum">
              <a:rPr lang="zh-CN" altLang="en-US" sz="1200"/>
              <a:pPr/>
              <a:t>19</a:t>
            </a:fld>
            <a:endParaRPr lang="en-US" altLang="zh-CN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id="{6D8E88AC-0C9D-F65C-5B48-B6FB397689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id="{CE3E509C-482B-C7A7-40F4-A547AC080D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>
                <a:latin typeface="宋体" panose="02010600030101010101" pitchFamily="2" charset="-122"/>
              </a:rPr>
              <a:t>VFP:</a:t>
            </a:r>
          </a:p>
          <a:p>
            <a:pPr lvl="2"/>
            <a:r>
              <a:rPr lang="en-US" altLang="zh-CN"/>
              <a:t>SELECT * FROM </a:t>
            </a:r>
            <a:r>
              <a:rPr lang="zh-CN" altLang="en-US"/>
              <a:t>成绩 </a:t>
            </a:r>
            <a:r>
              <a:rPr lang="en-US" altLang="zh-CN"/>
              <a:t>WHERE </a:t>
            </a:r>
            <a:r>
              <a:rPr lang="zh-CN" altLang="en-US"/>
              <a:t>学号</a:t>
            </a:r>
            <a:r>
              <a:rPr lang="en-US" altLang="zh-CN"/>
              <a:t>='S1'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E8C0580D-3833-6EBC-0353-F305B969EC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5F1C11B-801D-4CB4-9835-6A408726347A}" type="slidenum">
              <a:rPr lang="zh-CN" altLang="en-US" sz="1200"/>
              <a:pPr/>
              <a:t>20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078913A1-2C14-0526-7F07-2BBF69D508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C553DF2C-CD4E-FBF5-6C83-D28CAFACC6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>
            <a:extLst>
              <a:ext uri="{FF2B5EF4-FFF2-40B4-BE49-F238E27FC236}">
                <a16:creationId xmlns:a16="http://schemas.microsoft.com/office/drawing/2014/main" id="{91AEF148-D890-B89C-7F12-63EEFA89B0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A89BF89-35B8-481A-A405-178485C10B76}" type="slidenum">
              <a:rPr lang="zh-CN" altLang="en-US" sz="1200"/>
              <a:pPr/>
              <a:t>21</a:t>
            </a:fld>
            <a:endParaRPr lang="en-US" altLang="zh-CN" sz="1200"/>
          </a:p>
        </p:txBody>
      </p:sp>
      <p:sp>
        <p:nvSpPr>
          <p:cNvPr id="65539" name="Rectangle 2">
            <a:extLst>
              <a:ext uri="{FF2B5EF4-FFF2-40B4-BE49-F238E27FC236}">
                <a16:creationId xmlns:a16="http://schemas.microsoft.com/office/drawing/2014/main" id="{3BB1E4A0-5973-9C69-D5B9-54CC3D3EF3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>
            <a:extLst>
              <a:ext uri="{FF2B5EF4-FFF2-40B4-BE49-F238E27FC236}">
                <a16:creationId xmlns:a16="http://schemas.microsoft.com/office/drawing/2014/main" id="{5D65588A-C3C5-1557-2921-5DC4EA59C1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5493720-2DF4-FC75-BCD8-1EBE71B5B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B10091B-1B34-4633-AB23-2D8882F47FA7}" type="slidenum">
              <a:rPr lang="zh-CN" altLang="en-US" sz="1200"/>
              <a:pPr/>
              <a:t>22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8CF52682-7CBA-7284-4043-C79E09C05C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3E14E9ED-DC23-9F9C-F093-EC08CE2AD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VFP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：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SELECT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FROM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GROUP BY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HAVING MIN(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)&gt;=85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>
            <a:extLst>
              <a:ext uri="{FF2B5EF4-FFF2-40B4-BE49-F238E27FC236}">
                <a16:creationId xmlns:a16="http://schemas.microsoft.com/office/drawing/2014/main" id="{97989BB5-0ABA-B990-9E33-7DD68C8634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4481210-0F88-4BDE-9CC2-216D27C05410}" type="slidenum">
              <a:rPr lang="zh-CN" altLang="en-US" sz="1200"/>
              <a:pPr/>
              <a:t>23</a:t>
            </a:fld>
            <a:endParaRPr lang="en-US" altLang="zh-CN" sz="120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63CC8253-A0F3-5B7E-AD83-07A84477084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A75E695B-D2FA-07D3-07C8-49CD30D90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VFP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：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SELECT S.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姓名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,SUM(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) AS ZCJ, AVG(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) AS PJCJ, COUNT(G.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) AS KCS FROM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学生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S,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G WHERE S.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=G.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GROUP BY S.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ORDER BY 1</a:t>
            </a:r>
          </a:p>
          <a:p>
            <a:pPr lvl="2">
              <a:lnSpc>
                <a:spcPct val="90000"/>
              </a:lnSpc>
            </a:pP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SELECT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 MIN(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) AS ZDCJ, MAX(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) AS ZGCJ FROM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GROUP BY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</a:p>
          <a:p>
            <a:pPr>
              <a:lnSpc>
                <a:spcPct val="90000"/>
              </a:lnSpc>
            </a:pPr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AF5EA96D-A415-B399-2968-CFEC9FFC89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E27519B-A219-42E3-9AC5-667A310C7161}" type="slidenum">
              <a:rPr lang="zh-CN" altLang="en-US" sz="1200"/>
              <a:pPr/>
              <a:t>24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8101BD31-6742-C7D2-4D9C-499BCB2A544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6F1E31A0-6440-E3BC-FDDD-E1A6A6CDB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67759ED7-EEBE-674B-6E4A-A34329D3A4E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7A7781C-D22A-0937-A32D-71A2F05189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endParaRPr lang="zh-CN" altLang="en-US" sz="700" dirty="0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C8FF4502-B2CF-02E8-7A14-BD7FB59E6E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A86CA3F-EA6B-4F11-ACF8-97329F08570A}" type="slidenum">
              <a:rPr lang="zh-CN" altLang="en-US" sz="1200"/>
              <a:pPr/>
              <a:t>2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>
            <a:extLst>
              <a:ext uri="{FF2B5EF4-FFF2-40B4-BE49-F238E27FC236}">
                <a16:creationId xmlns:a16="http://schemas.microsoft.com/office/drawing/2014/main" id="{9789D4EF-794C-0296-648E-E61BFD1082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E96E509-A454-475B-A6AB-C758826F2287}" type="slidenum">
              <a:rPr lang="zh-CN" altLang="en-US" sz="1200"/>
              <a:pPr/>
              <a:t>25</a:t>
            </a:fld>
            <a:endParaRPr lang="en-US" altLang="zh-CN" sz="120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7A0567EE-39A5-3A5A-5A2C-6F7DFF42562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819E16D4-4F4D-D5F7-8C15-486FDC9E03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VFP</a:t>
            </a:r>
            <a:r>
              <a:rPr lang="zh-CN" altLang="en-US"/>
              <a:t>：</a:t>
            </a:r>
          </a:p>
          <a:p>
            <a:pPr lvl="2"/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SELECT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学生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姓名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系名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系主任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课程名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学时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FROM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学生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WHERE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学生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AND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成绩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AND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学生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=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系号 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ORDER BY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学生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学号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系号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, 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</a:t>
            </a:r>
            <a:r>
              <a:rPr lang="en-US" altLang="zh-CN">
                <a:solidFill>
                  <a:schemeClr val="accent1"/>
                </a:solidFill>
                <a:latin typeface="宋体" panose="02010600030101010101" pitchFamily="2" charset="-122"/>
              </a:rPr>
              <a:t>.</a:t>
            </a:r>
            <a:r>
              <a:rPr lang="zh-CN" altLang="en-US">
                <a:solidFill>
                  <a:schemeClr val="accent1"/>
                </a:solidFill>
                <a:latin typeface="宋体" panose="02010600030101010101" pitchFamily="2" charset="-122"/>
              </a:rPr>
              <a:t>课程号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3F510738-D707-BCE2-3253-934BCC7510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2BB5343-D567-420F-B7E5-F9155E33AF4F}" type="slidenum">
              <a:rPr lang="zh-CN" altLang="en-US" sz="1200"/>
              <a:pPr/>
              <a:t>26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2428CE46-1AE7-593F-AB3B-A53DEC344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F5FD5293-8150-A6DA-4DC3-F24475C60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>
            <a:extLst>
              <a:ext uri="{FF2B5EF4-FFF2-40B4-BE49-F238E27FC236}">
                <a16:creationId xmlns:a16="http://schemas.microsoft.com/office/drawing/2014/main" id="{710DDD41-67BA-9B81-DC2B-5995332BC4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068813E-75F9-4286-906E-3B8ECDC8AF93}" type="slidenum">
              <a:rPr lang="zh-CN" altLang="en-US" sz="1200"/>
              <a:pPr/>
              <a:t>27</a:t>
            </a:fld>
            <a:endParaRPr lang="en-US" altLang="zh-CN" sz="120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C045BE86-BDDD-84C7-D773-905B166DA1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38D0ABC2-429E-2DBC-B155-177CB5898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7A0536EB-A426-CEAF-11A6-8674C35763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AE1FF93D-20C7-42EE-864B-63F9A7A1B966}" type="slidenum">
              <a:rPr lang="zh-CN" altLang="en-US" sz="1200"/>
              <a:pPr/>
              <a:t>33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243D2FE1-E566-19D0-70E6-6E8E201B24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0A409870-6A9E-AF32-B51C-FAAB19B84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  <a:p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88109ED3-629F-A6B0-5E44-7AADE97957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BE0A102-B350-4380-A7EB-BB59490752A8}" type="slidenum">
              <a:rPr lang="zh-CN" altLang="en-US" sz="1200"/>
              <a:pPr/>
              <a:t>7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D7155AFE-A48E-ED74-1226-B0C5690D74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B07476FA-0419-93D7-EE58-16D40E79F9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VFP</a:t>
            </a:r>
            <a:r>
              <a:rPr lang="zh-CN" altLang="en-US"/>
              <a:t>：</a:t>
            </a:r>
          </a:p>
          <a:p>
            <a:r>
              <a:rPr lang="en-US" altLang="zh-CN"/>
              <a:t>	Set defa to d:\temp</a:t>
            </a:r>
          </a:p>
          <a:p>
            <a:r>
              <a:rPr lang="en-US" altLang="zh-CN">
                <a:latin typeface="宋体" panose="02010600030101010101" pitchFamily="2" charset="-122"/>
              </a:rPr>
              <a:t>	CREATE DATABASE mydb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id="{80F32DFC-3666-A4C1-9E86-DF938E8D85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CCCBEB7-350F-45B3-B5A3-DA7C5DC13C11}" type="slidenum">
              <a:rPr lang="zh-CN" altLang="en-US" sz="1200"/>
              <a:pPr/>
              <a:t>8</a:t>
            </a:fld>
            <a:endParaRPr lang="en-US" altLang="zh-CN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id="{9ED7FED7-B776-0637-3867-719CA02F30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id="{12131D5B-90C3-1775-ED57-BDB7533D94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VFP</a:t>
            </a:r>
            <a:r>
              <a:rPr lang="zh-CN" altLang="en-US"/>
              <a:t>：</a:t>
            </a:r>
          </a:p>
          <a:p>
            <a:r>
              <a:rPr lang="en-US" altLang="zh-CN"/>
              <a:t>	Set defa to d:\temp</a:t>
            </a:r>
          </a:p>
          <a:p>
            <a:r>
              <a:rPr lang="en-US" altLang="zh-CN">
                <a:latin typeface="宋体" panose="02010600030101010101" pitchFamily="2" charset="-122"/>
              </a:rPr>
              <a:t>	CREATE DATABASE mydb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B459E1B3-B4C9-0913-9803-754FEF38EEC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0096AF7-4682-420D-BBE3-254A3C90AE78}" type="slidenum">
              <a:rPr lang="zh-CN" altLang="en-US" sz="1200"/>
              <a:pPr/>
              <a:t>9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DA587FC2-1D9C-B3B9-E4F5-59B79C4B8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535E4165-AE47-1624-D1FC-DF8B21662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/>
              <a:t>VFP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3399"/>
                </a:solidFill>
                <a:latin typeface="宋体" panose="02010600030101010101" pitchFamily="2" charset="-122"/>
              </a:rPr>
              <a:t>dele database students)</a:t>
            </a:r>
            <a:endParaRPr lang="zh-CN" altLang="en-US"/>
          </a:p>
          <a:p>
            <a:pPr lvl="2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Index on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学号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to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学生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.idx (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不是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SQL)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ED75B047-429C-E652-115D-E49CAA3F6D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4A25BCE-7A95-44E1-8897-E93CECE53BD1}" type="slidenum">
              <a:rPr lang="zh-CN" altLang="en-US" sz="1200"/>
              <a:pPr/>
              <a:t>10</a:t>
            </a:fld>
            <a:endParaRPr lang="en-US" altLang="zh-CN" sz="12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5D1B768D-8E1F-5676-4D4C-85EC586D47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8AD3F459-8EDE-C61E-822E-39263E693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2"/>
            <a:r>
              <a:rPr lang="en-US" altLang="zh-CN"/>
              <a:t>VFP</a:t>
            </a:r>
            <a:r>
              <a:rPr lang="zh-CN" altLang="en-US"/>
              <a:t>：</a:t>
            </a:r>
            <a:endParaRPr lang="en-US" altLang="zh-CN"/>
          </a:p>
          <a:p>
            <a:pPr lvl="2"/>
            <a:r>
              <a:rPr lang="zh-CN" altLang="en-US">
                <a:solidFill>
                  <a:srgbClr val="003399"/>
                </a:solidFill>
                <a:latin typeface="宋体" panose="02010600030101010101" pitchFamily="2" charset="-122"/>
              </a:rPr>
              <a:t>（</a:t>
            </a:r>
            <a:r>
              <a:rPr lang="en-US" altLang="zh-CN">
                <a:solidFill>
                  <a:srgbClr val="003399"/>
                </a:solidFill>
                <a:latin typeface="宋体" panose="02010600030101010101" pitchFamily="2" charset="-122"/>
              </a:rPr>
              <a:t>dele database students)</a:t>
            </a:r>
            <a:endParaRPr lang="zh-CN" altLang="en-US"/>
          </a:p>
          <a:p>
            <a:pPr lvl="2"/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Index on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学号 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to 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学生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.idx (</a:t>
            </a:r>
            <a:r>
              <a:rPr lang="zh-CN" altLang="en-US">
                <a:solidFill>
                  <a:schemeClr val="bg1"/>
                </a:solidFill>
                <a:latin typeface="宋体" panose="02010600030101010101" pitchFamily="2" charset="-122"/>
              </a:rPr>
              <a:t>不是</a:t>
            </a:r>
            <a:r>
              <a:rPr lang="en-US" altLang="zh-CN">
                <a:solidFill>
                  <a:schemeClr val="bg1"/>
                </a:solidFill>
                <a:latin typeface="宋体" panose="02010600030101010101" pitchFamily="2" charset="-122"/>
              </a:rPr>
              <a:t>SQL)</a:t>
            </a: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DD4D07A-21BF-E2B6-EB62-C1D279B5AF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2392808-C725-4709-B818-2A5322DA0FC1}" type="slidenum">
              <a:rPr lang="zh-CN" altLang="en-US" sz="1200"/>
              <a:pPr/>
              <a:t>11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52845324-2070-5674-AA08-825A00EF5A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9E44E684-4022-0EB0-9915-B593B5045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VFP:</a:t>
            </a:r>
          </a:p>
          <a:p>
            <a:r>
              <a:rPr lang="en-US" altLang="zh-CN"/>
              <a:t>CREATE VIEW V1 AS SELECT </a:t>
            </a:r>
            <a:r>
              <a:rPr lang="zh-CN" altLang="en-US"/>
              <a:t>学号</a:t>
            </a:r>
            <a:r>
              <a:rPr lang="en-US" altLang="zh-CN"/>
              <a:t>, </a:t>
            </a:r>
            <a:r>
              <a:rPr lang="zh-CN" altLang="en-US"/>
              <a:t>姓名</a:t>
            </a:r>
            <a:r>
              <a:rPr lang="en-US" altLang="zh-CN"/>
              <a:t>, </a:t>
            </a:r>
            <a:r>
              <a:rPr lang="zh-CN" altLang="en-US"/>
              <a:t>系名</a:t>
            </a:r>
            <a:r>
              <a:rPr lang="en-US" altLang="zh-CN"/>
              <a:t>, </a:t>
            </a:r>
            <a:r>
              <a:rPr lang="zh-CN" altLang="en-US"/>
              <a:t>系主任 </a:t>
            </a:r>
            <a:r>
              <a:rPr lang="en-US" altLang="zh-CN"/>
              <a:t>FROM </a:t>
            </a:r>
            <a:r>
              <a:rPr lang="zh-CN" altLang="en-US"/>
              <a:t>学生</a:t>
            </a:r>
            <a:r>
              <a:rPr lang="en-US" altLang="zh-CN"/>
              <a:t>, </a:t>
            </a:r>
            <a:r>
              <a:rPr lang="zh-CN" altLang="en-US"/>
              <a:t>系 </a:t>
            </a:r>
            <a:r>
              <a:rPr lang="en-US" altLang="zh-CN"/>
              <a:t>WHERE </a:t>
            </a:r>
            <a:r>
              <a:rPr lang="zh-CN" altLang="en-US"/>
              <a:t>学生</a:t>
            </a:r>
            <a:r>
              <a:rPr lang="en-US" altLang="zh-CN"/>
              <a:t>.</a:t>
            </a:r>
            <a:r>
              <a:rPr lang="zh-CN" altLang="en-US"/>
              <a:t>系号 </a:t>
            </a:r>
            <a:r>
              <a:rPr lang="en-US" altLang="zh-CN"/>
              <a:t>= </a:t>
            </a:r>
            <a:r>
              <a:rPr lang="zh-CN" altLang="en-US"/>
              <a:t>系</a:t>
            </a:r>
            <a:r>
              <a:rPr lang="en-US" altLang="zh-CN"/>
              <a:t>.</a:t>
            </a:r>
            <a:r>
              <a:rPr lang="zh-CN" altLang="en-US"/>
              <a:t>系号</a:t>
            </a:r>
          </a:p>
          <a:p>
            <a:r>
              <a:rPr lang="en-US" altLang="zh-CN" sz="1400">
                <a:solidFill>
                  <a:schemeClr val="tx2"/>
                </a:solidFill>
              </a:rPr>
              <a:t>DROP VIEW </a:t>
            </a:r>
            <a:r>
              <a:rPr lang="en-US" altLang="zh-CN" sz="1400" i="1">
                <a:solidFill>
                  <a:schemeClr val="tx2"/>
                </a:solidFill>
              </a:rPr>
              <a:t>V1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id="{192B8DDC-D489-C121-30E2-C900C41499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2D88624-03DD-4B81-A04B-4687EA07BCA4}" type="slidenum">
              <a:rPr lang="zh-CN" altLang="en-US" sz="1200"/>
              <a:pPr/>
              <a:t>12</a:t>
            </a:fld>
            <a:endParaRPr lang="en-US" altLang="zh-CN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id="{4EF35326-2594-0C99-B91A-27D41FA8E7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12D1D95A-57B8-C559-C7D2-87FE2B8B60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VFP:</a:t>
            </a:r>
          </a:p>
          <a:p>
            <a:r>
              <a:rPr lang="en-US" altLang="zh-CN"/>
              <a:t>CREATE VIEW V1 AS SELECT </a:t>
            </a:r>
            <a:r>
              <a:rPr lang="zh-CN" altLang="en-US"/>
              <a:t>学号</a:t>
            </a:r>
            <a:r>
              <a:rPr lang="en-US" altLang="zh-CN"/>
              <a:t>, </a:t>
            </a:r>
            <a:r>
              <a:rPr lang="zh-CN" altLang="en-US"/>
              <a:t>姓名</a:t>
            </a:r>
            <a:r>
              <a:rPr lang="en-US" altLang="zh-CN"/>
              <a:t>, </a:t>
            </a:r>
            <a:r>
              <a:rPr lang="zh-CN" altLang="en-US"/>
              <a:t>系名</a:t>
            </a:r>
            <a:r>
              <a:rPr lang="en-US" altLang="zh-CN"/>
              <a:t>, </a:t>
            </a:r>
            <a:r>
              <a:rPr lang="zh-CN" altLang="en-US"/>
              <a:t>系主任 </a:t>
            </a:r>
            <a:r>
              <a:rPr lang="en-US" altLang="zh-CN"/>
              <a:t>FROM </a:t>
            </a:r>
            <a:r>
              <a:rPr lang="zh-CN" altLang="en-US"/>
              <a:t>学生</a:t>
            </a:r>
            <a:r>
              <a:rPr lang="en-US" altLang="zh-CN"/>
              <a:t>, </a:t>
            </a:r>
            <a:r>
              <a:rPr lang="zh-CN" altLang="en-US"/>
              <a:t>系 </a:t>
            </a:r>
            <a:r>
              <a:rPr lang="en-US" altLang="zh-CN"/>
              <a:t>WHERE </a:t>
            </a:r>
            <a:r>
              <a:rPr lang="zh-CN" altLang="en-US"/>
              <a:t>学生</a:t>
            </a:r>
            <a:r>
              <a:rPr lang="en-US" altLang="zh-CN"/>
              <a:t>.</a:t>
            </a:r>
            <a:r>
              <a:rPr lang="zh-CN" altLang="en-US"/>
              <a:t>系号 </a:t>
            </a:r>
            <a:r>
              <a:rPr lang="en-US" altLang="zh-CN"/>
              <a:t>= </a:t>
            </a:r>
            <a:r>
              <a:rPr lang="zh-CN" altLang="en-US"/>
              <a:t>系</a:t>
            </a:r>
            <a:r>
              <a:rPr lang="en-US" altLang="zh-CN"/>
              <a:t>.</a:t>
            </a:r>
            <a:r>
              <a:rPr lang="zh-CN" altLang="en-US"/>
              <a:t>系号</a:t>
            </a:r>
          </a:p>
          <a:p>
            <a:r>
              <a:rPr lang="en-US" altLang="zh-CN" sz="1400">
                <a:solidFill>
                  <a:schemeClr val="tx2"/>
                </a:solidFill>
              </a:rPr>
              <a:t>DROP VIEW </a:t>
            </a:r>
            <a:r>
              <a:rPr lang="en-US" altLang="zh-CN" sz="1400" i="1">
                <a:solidFill>
                  <a:schemeClr val="tx2"/>
                </a:solidFill>
              </a:rPr>
              <a:t>V1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A2991ECD-B83E-03FD-58B3-AE4B024FB0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defTabSz="938213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defTabSz="938213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44547CF-B59C-4AA6-877C-0C41F5AA72A1}" type="slidenum">
              <a:rPr lang="zh-CN" altLang="en-US" sz="1200"/>
              <a:pPr/>
              <a:t>13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167DC2D1-4818-0CDD-4942-692B7D6329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C110A2A4-89DC-D395-A29A-6081BFA1F2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400" i="1">
              <a:solidFill>
                <a:schemeClr val="tx2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6" descr="dd9.tif">
            <a:extLst>
              <a:ext uri="{FF2B5EF4-FFF2-40B4-BE49-F238E27FC236}">
                <a16:creationId xmlns:a16="http://schemas.microsoft.com/office/drawing/2014/main" id="{70D6C06A-FB4C-4844-BB70-BC97F2143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E269C710-B49E-4E68-A3A6-9A3CC3E5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B29923D3-1947-43E6-BB0C-1801652E8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E8EAC5D6-4199-49F9-90B7-E64931E49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2C19C0-CF99-430A-8CF7-D36465EF900E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87BBC5C-DAE4-4329-9D5D-FB4A5AAB34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136564"/>
            <a:ext cx="1639337" cy="152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09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8E25C3-328A-47C6-8AB8-AD9B9E02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7D9E67-9F39-491F-A5CC-30E6ED9F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CCFC24-FBA5-4EFB-87B6-F2A8FEFE8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9E0F-A485-47D6-9B2D-96568F82D988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678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94744-11B4-49A0-8968-E7E528C1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89185F-5EA8-45BF-AE70-10E784044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7C889A-734A-4962-B35D-74C1D9CD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9B5D98-A28C-458A-AE72-A9FACEA237E8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383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4" descr="dd6.tif">
            <a:extLst>
              <a:ext uri="{FF2B5EF4-FFF2-40B4-BE49-F238E27FC236}">
                <a16:creationId xmlns:a16="http://schemas.microsoft.com/office/drawing/2014/main" id="{9EC87CC6-7892-4564-B569-533D6C0A8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60089D8E-7584-4543-8BBA-4F581590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4D203C7D-D42A-4F6A-AF71-A3103B75A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CFD3A6C-4152-42F8-A90B-101E4EFB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71B69-B67A-4ADC-9016-8788A607F97B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CA4CD46-7314-4FC1-834A-B500272093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5" y="215281"/>
            <a:ext cx="834866" cy="77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2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258CC-1566-46B3-9766-9ABC23E0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3E9635-6980-4F51-91F5-9EE5A6260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151B84-0F45-4A9B-B17C-B2225F8DE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B68046-B7E4-43F9-A412-10B7ED435A50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683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EA7F253-E778-4BE8-9B9F-A42A97FB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8A25BDE-EB94-455F-8B06-0EB7E138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96D2C24-AE62-4B62-B825-5C8C4C554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F10F17-340A-49AB-8933-22E354FA400C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05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B6B0C21D-1CE6-4CEF-9A82-01CDFEED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DB9F5FA2-B659-4746-B55A-A651CDF6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6E0D8AEF-BDE5-472B-B6BF-76D525E9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F12093-BCC5-45C0-ADFB-533636C85990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73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E28FDAB9-1ED7-4DD1-A4A4-1D24C9533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BC085F6F-2E96-4232-8CAB-463C046B3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DBBFAC8-2BF4-4D75-AF43-81FE428B2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1A88A9-868D-4BFE-B05D-9F12E5E83E2D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85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D8C6B3A-40A7-4D7B-8CE9-D08B83281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90660B09-68E6-48E5-A5E4-B5EA023D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8E6177-D4A4-422B-9A91-7BFD4FF1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C8312C1-CCB2-467A-95DA-178B1738DE8E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701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1A0A9CE8-89DD-437E-9BFD-797D32A0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FA960E38-2F4F-4294-A4E1-30B060E98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11D5EC0B-BFBF-4FBB-8114-2C037E528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420C5C-5150-406E-A4B9-B2219D138705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19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B3F2729-F396-472B-AAA6-4124C61C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C15FF19B-C61B-41B9-981A-3EAF6D7AD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266430EB-61F1-402B-BE62-2364769A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662158-8C8A-4C63-BF75-2C27A80761FE}" type="slidenum">
              <a:rPr lang="zh-CN" altLang="en-US" smtClean="0"/>
              <a:pPr/>
              <a:t>‹#›</a:t>
            </a:fld>
            <a:endParaRPr lang="en-US" altLang="zh-CN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544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89110898-B060-4208-9FCC-492E41435D4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4339ECB9-7879-45B2-89D2-F000E6F4920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5B423F-A8B2-4BF1-8E15-0987463EC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458EC7-C9F9-4A52-991F-642E88B9E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r>
              <a:rPr lang="zh-CN" altLang="en-US"/>
              <a:t>软件技术基础 东北大学 王庆 2005 R3</a:t>
            </a: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15E6C7-2A10-4E28-91FF-F3821A7C8C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28006853-5117-4208-B1C8-E5E5FF8721AC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85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5" r:id="rId1"/>
    <p:sldLayoutId id="2147484186" r:id="rId2"/>
    <p:sldLayoutId id="2147484187" r:id="rId3"/>
    <p:sldLayoutId id="2147484188" r:id="rId4"/>
    <p:sldLayoutId id="2147484189" r:id="rId5"/>
    <p:sldLayoutId id="2147484190" r:id="rId6"/>
    <p:sldLayoutId id="2147484191" r:id="rId7"/>
    <p:sldLayoutId id="2147484192" r:id="rId8"/>
    <p:sldLayoutId id="2147484193" r:id="rId9"/>
    <p:sldLayoutId id="2147484194" r:id="rId10"/>
    <p:sldLayoutId id="2147484195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>
            <a:extLst>
              <a:ext uri="{FF2B5EF4-FFF2-40B4-BE49-F238E27FC236}">
                <a16:creationId xmlns:a16="http://schemas.microsoft.com/office/drawing/2014/main" id="{8CED2A01-54D9-4CEF-8A05-CEB364DD42C0}"/>
              </a:ext>
            </a:extLst>
          </p:cNvPr>
          <p:cNvSpPr txBox="1">
            <a:spLocks/>
          </p:cNvSpPr>
          <p:nvPr/>
        </p:nvSpPr>
        <p:spPr bwMode="auto">
          <a:xfrm>
            <a:off x="107504" y="1844824"/>
            <a:ext cx="914241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宋体" charset="-122"/>
              </a:defRPr>
            </a:lvl9pPr>
          </a:lstStyle>
          <a:p>
            <a:pPr>
              <a:defRPr/>
            </a:pPr>
            <a:r>
              <a:rPr lang="zh-CN" altLang="en-US" sz="6000" spc="50">
                <a:ln w="1143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  <a:cs typeface="+mn-cs"/>
              </a:rPr>
              <a:t>计算机软件技术基础</a:t>
            </a:r>
            <a:endParaRPr lang="zh-CN" altLang="en-US" sz="6000" spc="50" dirty="0">
              <a:ln w="11430"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  <a:cs typeface="+mn-cs"/>
            </a:endParaRPr>
          </a:p>
        </p:txBody>
      </p:sp>
      <p:sp>
        <p:nvSpPr>
          <p:cNvPr id="10" name="副标题 2">
            <a:extLst>
              <a:ext uri="{FF2B5EF4-FFF2-40B4-BE49-F238E27FC236}">
                <a16:creationId xmlns:a16="http://schemas.microsoft.com/office/drawing/2014/main" id="{B15F9178-C28D-43A2-9962-CACA3AB4EBA1}"/>
              </a:ext>
            </a:extLst>
          </p:cNvPr>
          <p:cNvSpPr txBox="1">
            <a:spLocks/>
          </p:cNvSpPr>
          <p:nvPr/>
        </p:nvSpPr>
        <p:spPr bwMode="auto">
          <a:xfrm>
            <a:off x="1403350" y="4005263"/>
            <a:ext cx="64008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张磊 （机械电子研究所）</a:t>
            </a:r>
            <a:endParaRPr lang="en-US" altLang="zh-CN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东北大学机械工程与自动化学院</a:t>
            </a:r>
            <a:endParaRPr lang="en-US" altLang="zh-CN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en-US" altLang="zh-CN">
                <a:solidFill>
                  <a:srgbClr val="8989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zhanglei@me.neu.edu.cn</a:t>
            </a:r>
            <a:endParaRPr lang="zh-CN" altLang="en-US">
              <a:solidFill>
                <a:srgbClr val="89898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">
            <a:extLst>
              <a:ext uri="{FF2B5EF4-FFF2-40B4-BE49-F238E27FC236}">
                <a16:creationId xmlns:a16="http://schemas.microsoft.com/office/drawing/2014/main" id="{EE655073-4CC1-4FAE-A3DD-278B9A4E6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1775"/>
            <a:ext cx="17319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400" b="1" u="sng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智能制造系</a:t>
            </a:r>
            <a:endParaRPr lang="en-US" altLang="zh-CN" sz="2400" b="1" u="sng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F8DCCF5B-CD9C-22D2-6823-CBD04C3ADB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7704" y="1355104"/>
            <a:ext cx="8940800" cy="5602288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24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数据定义命令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创建索引：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可以使用索引加快访问数据的速度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1333500" lvl="2">
              <a:lnSpc>
                <a:spcPct val="15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CREATE  INDEX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index_name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 ON 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0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column 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 ASC | DESC ] [ </a:t>
            </a:r>
            <a:r>
              <a:rPr lang="en-US" altLang="zh-CN" sz="20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...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 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</a:t>
            </a:r>
            <a:r>
              <a:rPr lang="en-US" altLang="zh-CN" sz="2000" b="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</a:p>
          <a:p>
            <a:pPr marL="1333500" lvl="2">
              <a:lnSpc>
                <a:spcPct val="150000"/>
              </a:lnSpc>
              <a:spcBef>
                <a:spcPts val="24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INDEX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std_index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ON students 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marL="1333500" lvl="2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INDEX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T_index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ON T (c1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asc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c2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desc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删除索引</a:t>
            </a:r>
          </a:p>
          <a:p>
            <a:pPr marL="1333500" lvl="2">
              <a:lnSpc>
                <a:spcPct val="8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DROP INDEX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tablename.indexname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DROP INDEX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students.std_index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E791DDA-FC89-2F79-4D98-786696663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B143454-C2BA-4D74-9038-4552F2704D81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4338849-D7C1-4970-B836-D00E5D6CB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7AFAA81F-D819-D386-8069-4930CB96E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80528" y="1178321"/>
            <a:ext cx="9444856" cy="5707063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5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数据定义命令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41338" lvl="1" indent="-363538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创建视图</a:t>
            </a:r>
          </a:p>
          <a:p>
            <a:pPr marL="895350" lvl="2" indent="-269875">
              <a:lnSpc>
                <a:spcPct val="90000"/>
              </a:lnSpc>
              <a:spcBef>
                <a:spcPts val="15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视图（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View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）定义：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一种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虚拟关系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是从全局逻辑抽取出的“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局部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en-US" altLang="zh-CN" sz="18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由一个或多个关系中的数据项构成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一个视图可能涉及多个表格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不存储具体数据（不以文件的形式存储在外存中，但与其它关系等同操作）</a:t>
            </a:r>
          </a:p>
          <a:p>
            <a:pPr marL="895350" lvl="2" indent="-269875">
              <a:lnSpc>
                <a:spcPct val="90000"/>
              </a:lnSpc>
              <a:spcBef>
                <a:spcPts val="15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CREATE VIEW </a:t>
            </a:r>
            <a:r>
              <a:rPr lang="en-US" altLang="zh-CN" sz="18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ViewName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AS SELECT</a:t>
            </a:r>
            <a:r>
              <a:rPr lang="en-US" altLang="zh-CN" sz="18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8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Select_List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18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FROM_Clause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95350" lvl="2" indent="-269875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VIEW 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V1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AS SELECT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name FROM students;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视图具有两个字段 </a:t>
            </a:r>
            <a:r>
              <a:rPr lang="en-US" altLang="zh-CN" sz="1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name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，去掉重复组</a:t>
            </a:r>
          </a:p>
          <a:p>
            <a:pPr marL="895350" lvl="2" indent="-269875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VIEW 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V2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AS SELECT * FROM students WHERE age &gt; 21;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视图和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students 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结构一样，但记录的 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age &gt; 21</a:t>
            </a:r>
            <a:endParaRPr lang="zh-CN" altLang="en-US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FB65931-93EF-8EE4-D808-2AF67AC9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D19E348-5F68-4752-92D6-09493FD80A9C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9BDD878-8A30-4512-A536-B73C5C88A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>
            <a:extLst>
              <a:ext uri="{FF2B5EF4-FFF2-40B4-BE49-F238E27FC236}">
                <a16:creationId xmlns:a16="http://schemas.microsoft.com/office/drawing/2014/main" id="{1DAC3FC4-3368-FBD0-61C1-9C94A60E5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39712" y="1250329"/>
            <a:ext cx="8940800" cy="5707063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15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数据定义命令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541338" lvl="1" indent="-363538">
              <a:lnSpc>
                <a:spcPct val="90000"/>
              </a:lnSpc>
              <a:spcBef>
                <a:spcPts val="15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创建视图</a:t>
            </a:r>
          </a:p>
          <a:p>
            <a:pPr marL="895350" lvl="2" indent="-269875">
              <a:lnSpc>
                <a:spcPct val="90000"/>
              </a:lnSpc>
              <a:spcBef>
                <a:spcPts val="15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视图（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View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）定义：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一种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虚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表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虚拟关系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是从全局逻辑抽取出的“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局部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18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逻辑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endParaRPr lang="en-US" altLang="zh-CN" sz="1800" dirty="0">
              <a:solidFill>
                <a:srgbClr val="FF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由一个或多个关系中的数据项构成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一个视图可能涉及多个表格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不存储具体数据（不以文件的形式存储在外存中，但与其它关系等同操作）</a:t>
            </a:r>
          </a:p>
          <a:p>
            <a:pPr marL="895350" lvl="2" indent="-269875">
              <a:lnSpc>
                <a:spcPct val="90000"/>
              </a:lnSpc>
              <a:spcBef>
                <a:spcPts val="15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删除视图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DROP VIEW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ViewName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DROP VIEW V1;</a:t>
            </a:r>
          </a:p>
          <a:p>
            <a:pPr marL="989013" lvl="3" indent="-187325">
              <a:lnSpc>
                <a:spcPct val="90000"/>
              </a:lnSpc>
              <a:spcBef>
                <a:spcPts val="15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DROP VIEW V2;</a:t>
            </a:r>
          </a:p>
          <a:p>
            <a:pPr marL="895350" lvl="2" indent="-269875">
              <a:lnSpc>
                <a:spcPct val="90000"/>
              </a:lnSpc>
              <a:spcBef>
                <a:spcPts val="1500"/>
              </a:spcBef>
            </a:pPr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访问数据库</a:t>
            </a:r>
            <a:r>
              <a:rPr lang="en-US" altLang="zh-CN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: CONNECT TO </a:t>
            </a:r>
            <a:r>
              <a:rPr lang="en-US" altLang="zh-CN" sz="1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mydb</a:t>
            </a:r>
            <a:r>
              <a:rPr lang="en-US" altLang="zh-CN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USER master USING </a:t>
            </a:r>
            <a:r>
              <a:rPr lang="en-US" altLang="zh-CN" sz="1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sars</a:t>
            </a:r>
            <a:r>
              <a:rPr lang="en-US" altLang="zh-CN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 </a:t>
            </a:r>
            <a:r>
              <a:rPr lang="zh-CN" altLang="en-US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或者  </a:t>
            </a:r>
            <a:r>
              <a:rPr lang="en-US" altLang="zh-CN" sz="1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DISCONNECT </a:t>
            </a:r>
            <a:r>
              <a:rPr lang="en-US" altLang="zh-CN" sz="1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mydb</a:t>
            </a:r>
            <a:endParaRPr lang="en-US" altLang="zh-CN" sz="1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71F1905-0FC6-6A49-926A-BB3CE818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AA60439-953A-4890-ABC6-01C05D3E6DF4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8848741-A780-463D-9D04-07C5B7BB8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6CBFE31-D30C-43BF-AD96-640BC2E697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>
            <a:extLst>
              <a:ext uri="{FF2B5EF4-FFF2-40B4-BE49-F238E27FC236}">
                <a16:creationId xmlns:a16="http://schemas.microsoft.com/office/drawing/2014/main" id="{86CE33B2-521B-29C2-2762-8B03EAA7FC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24544" y="1233313"/>
            <a:ext cx="9532168" cy="5580063"/>
          </a:xfrm>
        </p:spPr>
        <p:txBody>
          <a:bodyPr/>
          <a:lstStyle/>
          <a:p>
            <a:pPr marL="285750" indent="-285750">
              <a:spcBef>
                <a:spcPts val="18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数据定义命令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spcBef>
                <a:spcPts val="18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修改数据库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sz="28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ALTER DATABASE </a:t>
            </a: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mydb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MODIFY NAME = mydb_3</a:t>
            </a:r>
          </a:p>
          <a:p>
            <a:pPr marL="862013" lvl="1">
              <a:spcBef>
                <a:spcPts val="18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修改数据表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ALTER TABLE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students 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class char(2), birthday DATETIME;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ALTER TABLE students 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DROP COLUMN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class, birthday;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ALTER TABLE students 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ADD </a:t>
            </a:r>
          </a:p>
          <a:p>
            <a:pPr marL="1333500" lvl="2">
              <a:spcBef>
                <a:spcPts val="18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</a:t>
            </a:r>
            <a:r>
              <a:rPr lang="en-US" altLang="zh-CN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CONSTRAINT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[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DF_age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] DEFAULT (19) FOR [age],</a:t>
            </a:r>
          </a:p>
          <a:p>
            <a:pPr marL="1333500" lvl="2">
              <a:spcBef>
                <a:spcPts val="18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		CONSTRAINT [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CK_students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] CHECK ([age] &gt; 0);</a:t>
            </a:r>
            <a:endParaRPr lang="en-US" altLang="zh-CN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F547159-B088-88B5-9C3F-05BCEBFCB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DED7ED1-1DF6-4927-92B5-EEE47BD04C80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1D5BBDC-6031-426C-9B39-48B9FE0135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3">
            <a:extLst>
              <a:ext uri="{FF2B5EF4-FFF2-40B4-BE49-F238E27FC236}">
                <a16:creationId xmlns:a16="http://schemas.microsoft.com/office/drawing/2014/main" id="{107B95DA-2AFE-BE40-7378-F1989F4C93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738" y="1293639"/>
            <a:ext cx="8940800" cy="5519737"/>
          </a:xfrm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数据操纵命令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719138" lvl="1" indent="-365125"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插入新记录(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a new record)</a:t>
            </a:r>
          </a:p>
          <a:p>
            <a:pPr marL="895350" lvl="2" indent="-176213">
              <a:spcBef>
                <a:spcPts val="18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INSERT INTO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[(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columnname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…)] VALUES (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eExpression1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…)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95350" lvl="2" indent="-176213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students VALUES ('2001070629', ‘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Jord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', 18);</a:t>
            </a:r>
          </a:p>
          <a:p>
            <a:pPr marL="895350" lvl="2" indent="-176213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students VALUES ('2001070633', 'Mara', 22);</a:t>
            </a:r>
          </a:p>
          <a:p>
            <a:pPr marL="895350" lvl="2" indent="-176213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students VALUES ('2001070707', 'Beck', 20);</a:t>
            </a:r>
          </a:p>
          <a:p>
            <a:pPr marL="895350" lvl="2" indent="-176213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students VALUES ('2001070518', 'Hao', 23);</a:t>
            </a:r>
          </a:p>
          <a:p>
            <a:pPr marL="895350" lvl="2" indent="-176213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students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, name)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VALUES ('2001070519', ‘Lin');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BF65709-8138-60F7-A1E5-7BCE8B76C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1CB6FBD4-C395-421B-92B8-78ED020CE999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88B95C72-DBE1-485C-AFCD-D145C552E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DEABC1E-90C2-403A-B206-79F43FF25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3">
            <a:extLst>
              <a:ext uri="{FF2B5EF4-FFF2-40B4-BE49-F238E27FC236}">
                <a16:creationId xmlns:a16="http://schemas.microsoft.com/office/drawing/2014/main" id="{67E514DA-CAD9-7641-EDA8-0471966DBD5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3068"/>
            <a:ext cx="8940800" cy="5448300"/>
          </a:xfrm>
        </p:spPr>
        <p:txBody>
          <a:bodyPr/>
          <a:lstStyle/>
          <a:p>
            <a:pPr marL="285750" indent="-285750">
              <a:spcBef>
                <a:spcPts val="18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数据操纵命令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spcBef>
                <a:spcPts val="18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修改记录</a:t>
            </a:r>
          </a:p>
          <a:p>
            <a:pPr marL="1333500" lvl="2">
              <a:spcBef>
                <a:spcPts val="18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endParaRPr lang="en-US" altLang="zh-CN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UPDATE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SET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Column_Name1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=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eExpression1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[,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Column_Name2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=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eExpression2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...] [WHERE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FilterCondition1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[AND | OR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FilterCondition2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...] ]</a:t>
            </a:r>
            <a:endParaRPr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UPDATE students SET age=24 WHERE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='2001070518';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UPDATE students SET name=‘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Yao’,age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=22 WHERE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=‘2001070518’;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UPDATE students SET age=24;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706A7F5-47C4-5B03-3BDE-468F4C49F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927D330-5983-4B79-9B8E-EE3AAA1D7F7E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CE81E12B-C1AF-443A-AC37-F7C416FBD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AAA2DB9-F5E0-427D-9735-3CED67D1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>
            <a:extLst>
              <a:ext uri="{FF2B5EF4-FFF2-40B4-BE49-F238E27FC236}">
                <a16:creationId xmlns:a16="http://schemas.microsoft.com/office/drawing/2014/main" id="{EA114284-848E-C789-392C-52B802C323F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85031"/>
            <a:ext cx="8940800" cy="5040313"/>
          </a:xfrm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数据操纵命令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删除记录</a:t>
            </a:r>
          </a:p>
          <a:p>
            <a:pPr marL="1333500" lvl="2">
              <a:spcBef>
                <a:spcPts val="2400"/>
              </a:spcBef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DELETE FROM </a:t>
            </a:r>
            <a:r>
              <a:rPr lang="en-US" altLang="zh-CN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[WHERE </a:t>
            </a:r>
            <a:r>
              <a:rPr lang="en-US" altLang="zh-CN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FilterCondition1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[AND | OR </a:t>
            </a:r>
            <a:r>
              <a:rPr lang="en-US" altLang="zh-CN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FilterCondition2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...]]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DELETE FROM students WHERE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='2001070518';</a:t>
            </a:r>
          </a:p>
          <a:p>
            <a:pPr marL="1333500" lvl="2"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DELETE FROM students;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3F1899B-378E-BAE2-65E7-61ED17BF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06D4DB9-4E92-4089-AABA-A07D2B8B918B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16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7168029-6317-4199-BB6A-C882FFB0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8C0817-727D-48A1-BAFB-8A833286A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3">
            <a:extLst>
              <a:ext uri="{FF2B5EF4-FFF2-40B4-BE49-F238E27FC236}">
                <a16:creationId xmlns:a16="http://schemas.microsoft.com/office/drawing/2014/main" id="{EE257639-001C-5FE8-A99C-EF93704C68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5496" y="1341264"/>
            <a:ext cx="8940800" cy="5472112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数据查询命令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按用户要求从数据表（一个或多个数据表）中选出所需要的记录（一行或多行记录）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语句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– SQL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的核心。几乎所有的关系代数的运算都可以实现。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SELECT [ALL|DISTINCT] [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Alias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.]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Select_Item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[[AS]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Column_Name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[,[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Alias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.]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Select_Item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[[AS]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Column_Name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...] 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[INTO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NewTableName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FROM 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Local_Alias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 [,</a:t>
            </a:r>
            <a:r>
              <a:rPr lang="en-US" altLang="zh-CN" sz="20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Local_Alias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...]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[WHERE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JoinCondition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[AND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JoinCondition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…] [AND | OR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FilterCondition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[AND | OR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FilterCondition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...]]]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[GROUP BY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GroupColumn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[,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GroupColumn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...]]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[HAVING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FilterCondition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[UNION [ALL]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SELECTCommand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 </a:t>
            </a:r>
          </a:p>
          <a:p>
            <a:pPr marL="1333500" lvl="2">
              <a:lnSpc>
                <a:spcPct val="80000"/>
              </a:lnSpc>
              <a:buFontTx/>
              <a:buNone/>
            </a:pP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[ORDER BY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Order_Item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[ASC | DESC] [,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Order_Item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[ASC | DESC] ...]] </a:t>
            </a:r>
            <a:endParaRPr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8B42779F-0B03-C91B-F3C6-C862F7A42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7DB2832-1359-4D44-9CCD-32A6BB40D99F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7023844-FB4A-4866-8F48-4F36A5A46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3">
            <a:extLst>
              <a:ext uri="{FF2B5EF4-FFF2-40B4-BE49-F238E27FC236}">
                <a16:creationId xmlns:a16="http://schemas.microsoft.com/office/drawing/2014/main" id="{9DAE86E8-71C6-5662-4D19-AB9AF62151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368499"/>
            <a:ext cx="8940800" cy="5876925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数据查询命令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5475" lvl="1" indent="-271463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列查询（选择列，无条件）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95350" lvl="2" indent="-269875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students;</a:t>
            </a:r>
          </a:p>
          <a:p>
            <a:pPr marL="895350" lvl="2" indent="-269875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 name FROM students;</a:t>
            </a:r>
          </a:p>
          <a:p>
            <a:pPr marL="895350" lvl="2" indent="-269875">
              <a:lnSpc>
                <a:spcPct val="15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AS ID, name "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NAME" FROM students;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D4525CC-7C82-FF3B-D596-BD3724F8C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752E8DF-D468-4F2B-9C0D-860A40701A2B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AAFC0095-192F-49B8-BA1C-CE8847A1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6B037BB-2F9B-4BAB-B4DF-EFE5ADBB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3">
            <a:extLst>
              <a:ext uri="{FF2B5EF4-FFF2-40B4-BE49-F238E27FC236}">
                <a16:creationId xmlns:a16="http://schemas.microsoft.com/office/drawing/2014/main" id="{E4C41272-BB6C-044F-8C41-D68722422D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296491"/>
            <a:ext cx="8940800" cy="5876925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数据查询命令</a:t>
            </a:r>
            <a:endParaRPr lang="zh-CN" altLang="en-US" sz="36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625475" lvl="1" indent="-271463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行查询（选择满足条件的记录）</a:t>
            </a:r>
          </a:p>
          <a:p>
            <a:pPr marL="987425" lvl="2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WHERE age &gt; 21;</a:t>
            </a:r>
          </a:p>
          <a:p>
            <a:pPr marL="987425" lvl="2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WHERE LEFT(name,1)='M';</a:t>
            </a:r>
          </a:p>
          <a:p>
            <a:pPr marL="987425" lvl="2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WHERE age IN (20,18);</a:t>
            </a:r>
          </a:p>
          <a:p>
            <a:pPr marL="987425" lvl="2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 name FROM students WHERE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='2001070518';</a:t>
            </a:r>
          </a:p>
          <a:p>
            <a:pPr marL="987425" lvl="2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 name FROM students WHERE age &gt; 21;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549C9F-4B5E-6E3F-DF94-E423BE9E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A929979-FBBF-473D-B806-4EC853B8ABF0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4B01E5D-80F4-41BE-A267-421571AA3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825577C-4403-44C9-8F71-964F3E9C29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3">
            <a:extLst>
              <a:ext uri="{FF2B5EF4-FFF2-40B4-BE49-F238E27FC236}">
                <a16:creationId xmlns:a16="http://schemas.microsoft.com/office/drawing/2014/main" id="{40CADBB8-C890-76F9-4A1C-CA5B5DA0E4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76734"/>
            <a:ext cx="8763000" cy="570865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关系数据语言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为使用关系数据库提供支持</a:t>
            </a:r>
          </a:p>
          <a:p>
            <a:pPr marL="862013"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为用户提供对数据进行操作的语言 － 关系数据语言/数据语言</a:t>
            </a:r>
          </a:p>
          <a:p>
            <a:pPr marL="862013"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是数据库与用户之间的接口</a:t>
            </a:r>
          </a:p>
          <a:p>
            <a:pPr marL="862013" lvl="1">
              <a:lnSpc>
                <a:spcPct val="15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是基于关系运算和关系演算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谓词演算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5EC89F2E-A750-4FB3-4EFF-609978DF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9172128F-8254-471F-BC27-4E63A0033613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5F8823E-42A7-4F1F-B172-B4978276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6507538-EC6F-4734-99A2-3A237F854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>
            <a:extLst>
              <a:ext uri="{FF2B5EF4-FFF2-40B4-BE49-F238E27FC236}">
                <a16:creationId xmlns:a16="http://schemas.microsoft.com/office/drawing/2014/main" id="{27ACE547-93CF-CEB3-278D-F71A6DA944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6512" y="1413718"/>
            <a:ext cx="8940800" cy="5327650"/>
          </a:xfrm>
        </p:spPr>
        <p:txBody>
          <a:bodyPr/>
          <a:lstStyle/>
          <a:p>
            <a:pPr marL="862013" lvl="1">
              <a:spcBef>
                <a:spcPts val="18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查询结果排序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ORDER BY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ORDER BY name;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ORDER BY age;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ORDER BY age ASC;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ORDER BY age DESC;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ORDER BY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age,name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  <a:p>
            <a:pPr marL="1333500" lvl="2">
              <a:spcBef>
                <a:spcPts val="18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ORDER BY age ASC, name DESC;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5AE0400-7F04-7007-F31A-58AA6E192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153F0C1-C455-47DF-8896-C094A82D5A18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6C5E448B-7BCF-4D86-A846-7F90B8FE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8A248CA-2460-40C0-A47A-B96578179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>
            <a:extLst>
              <a:ext uri="{FF2B5EF4-FFF2-40B4-BE49-F238E27FC236}">
                <a16:creationId xmlns:a16="http://schemas.microsoft.com/office/drawing/2014/main" id="{2C1131AB-4793-AD8B-A9EA-4893400AE3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6512" y="1257448"/>
            <a:ext cx="8864600" cy="5195888"/>
          </a:xfrm>
        </p:spPr>
        <p:txBody>
          <a:bodyPr/>
          <a:lstStyle/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计算查询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准备工作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ALTER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TABLE students ADD team char(2), salary SMALLINT NOT NULL DEFAULT 1000, bonus SMALLINT DEFAULT 0;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UPDATE students SET team='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SY',salary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=2000 WHERE name='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Jord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';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UPDATE students SET team='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DL',salary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=8000,bonus=2000 WHERE name='Mara';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UPDATE students SET team='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SY',salary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=3000 WHERE name='Beck';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UPDATE students SET team='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DL',salary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=6000 WHERE name=‘Yao';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3C6291C-D975-A0E0-2488-454072FE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D1683EF0-86AB-45EF-8FA2-AA0DB673DC0B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0D4A6E4-CCF1-44A3-AF1C-2BF682F2C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3">
            <a:extLst>
              <a:ext uri="{FF2B5EF4-FFF2-40B4-BE49-F238E27FC236}">
                <a16:creationId xmlns:a16="http://schemas.microsoft.com/office/drawing/2014/main" id="{D6243862-09D9-F5F7-AE12-99E86891A9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08520" y="1052736"/>
            <a:ext cx="8940800" cy="5703887"/>
          </a:xfrm>
        </p:spPr>
        <p:txBody>
          <a:bodyPr/>
          <a:lstStyle/>
          <a:p>
            <a:pPr marL="862013" lvl="1">
              <a:spcBef>
                <a:spcPts val="12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计算查询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12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</a:t>
            </a:r>
          </a:p>
          <a:p>
            <a:pPr marL="1333500" lvl="2">
              <a:spcBef>
                <a:spcPts val="12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team, AVG(salary) FROM students GROUP BY team ORDER BY 2</a:t>
            </a:r>
          </a:p>
          <a:p>
            <a:pPr marL="1333500" lvl="2">
              <a:spcBef>
                <a:spcPts val="12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team, AVG(age) FROM students GROUP BY team ORDER BY 2</a:t>
            </a:r>
          </a:p>
          <a:p>
            <a:pPr marL="1333500" lvl="2">
              <a:spcBef>
                <a:spcPts val="12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team, AVG(salary) FROM students WHERE age &gt; 15 GROUP BY team ORDER BY 2</a:t>
            </a:r>
          </a:p>
          <a:p>
            <a:pPr marL="1333500" lvl="2">
              <a:spcBef>
                <a:spcPts val="12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team, AVG(salary) FROM students GROUP BY team HAVING AVG(salary) &gt; 5000 ORDER BY 2</a:t>
            </a:r>
          </a:p>
          <a:p>
            <a:pPr marL="1333500" lvl="2">
              <a:spcBef>
                <a:spcPts val="12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team, AVG(salary) FROM students WHERE age &gt; 15 GROUP BY team HAVING AVG(salary) &gt; 5000 ORDER BY 2</a:t>
            </a:r>
          </a:p>
          <a:p>
            <a:pPr marL="1333500" lvl="2">
              <a:spcBef>
                <a:spcPts val="12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std_id,name,salary,bonus,salary+bonus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total FROM students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267901B3-1016-069F-E0DE-331603F92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465FDAA-75C8-409A-9A50-9C4CE59F7FE8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31293729-1DEC-429E-9D1B-AE2A353C9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D65E1E8-1493-4E9F-AC7E-8961173F41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3">
            <a:extLst>
              <a:ext uri="{FF2B5EF4-FFF2-40B4-BE49-F238E27FC236}">
                <a16:creationId xmlns:a16="http://schemas.microsoft.com/office/drawing/2014/main" id="{4BF198FF-93B4-7255-02DF-205E5B552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196801"/>
            <a:ext cx="8940800" cy="5616575"/>
          </a:xfrm>
        </p:spPr>
        <p:txBody>
          <a:bodyPr/>
          <a:lstStyle/>
          <a:p>
            <a:pPr marL="538163" lvl="1" indent="-176213">
              <a:lnSpc>
                <a:spcPct val="90000"/>
              </a:lnSpc>
              <a:spcBef>
                <a:spcPts val="12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多表数据操纵</a:t>
            </a: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TABLE team (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char(2),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team_name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char(16))</a:t>
            </a: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team VALUES ('SY', 'Shen Yang')</a:t>
            </a: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team VALUES ('DL', 'Da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Lian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')</a:t>
            </a: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team</a:t>
            </a: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WHERE team IN (SELECT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FROM team)</a:t>
            </a: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students WHERE team IN (SELECT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FROM team WHERE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team_name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='Shen Yang')</a:t>
            </a: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name, age,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team_name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FROM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students,team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WHERE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students.team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team.team_id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85838" lvl="2" indent="-265113">
              <a:lnSpc>
                <a:spcPct val="90000"/>
              </a:lnSpc>
              <a:spcBef>
                <a:spcPts val="15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name, age,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team_name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FROM students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s,team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t WHERE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s.team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t.team_id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B18C35B4-574D-918B-7AB8-EC7F458C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8B740F10-17FD-4952-A7DC-25C6B7C60081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2F4A11-9284-45D5-B150-AD75929C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673FEF83-5EFE-4008-BC84-1BA689C2B3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3">
            <a:extLst>
              <a:ext uri="{FF2B5EF4-FFF2-40B4-BE49-F238E27FC236}">
                <a16:creationId xmlns:a16="http://schemas.microsoft.com/office/drawing/2014/main" id="{8810EA74-C706-1046-2E57-3B1A8AF7FD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96801"/>
            <a:ext cx="8686800" cy="5616575"/>
          </a:xfrm>
        </p:spPr>
        <p:txBody>
          <a:bodyPr/>
          <a:lstStyle/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连接（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Join）</a:t>
            </a:r>
          </a:p>
          <a:p>
            <a:pPr marL="1333500" lvl="2"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准备工作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TABLE J1 ( W char(1), X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TABLE J2 ( Y char(1), Z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J1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VALUES ('A', 11)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J1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VALUES ('B', 12)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J1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VALUES ('C', 13)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J2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VALUES ('A', 21)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J2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VALUES ('C', 22)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INSERT INTO </a:t>
            </a:r>
            <a:r>
              <a:rPr lang="en-US" altLang="zh-CN" sz="2000" dirty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J2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VALUES ('D', 23)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</a:t>
            </a:r>
          </a:p>
          <a:p>
            <a:pPr marL="1333500" lvl="2">
              <a:spcBef>
                <a:spcPts val="1200"/>
              </a:spcBef>
              <a:buFontTx/>
              <a:buNone/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J2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1204C3D5-2261-1421-368B-D4CE88262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FCEF7A3-7F5E-42DB-B32F-28AA4D5BB9A0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263C29B-6128-4BF4-883C-CA353D618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1239104-EEF5-4BBA-8AD4-31F77DC13A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>
            <a:extLst>
              <a:ext uri="{FF2B5EF4-FFF2-40B4-BE49-F238E27FC236}">
                <a16:creationId xmlns:a16="http://schemas.microsoft.com/office/drawing/2014/main" id="{D60176AD-3926-26E2-7A70-604A405011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" y="1231850"/>
            <a:ext cx="8940800" cy="5797550"/>
          </a:xfrm>
        </p:spPr>
        <p:txBody>
          <a:bodyPr/>
          <a:lstStyle/>
          <a:p>
            <a:pPr marL="452438" lvl="1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连接（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Join）</a:t>
            </a:r>
            <a:endParaRPr lang="zh-CN" altLang="en-US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2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内连接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：仅当至少有一个同属于两表的行符合联接条件时，内联接才返回行。内联接消除与另一个表中的任何不匹配的行。 （典型的联接运算，使用像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=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或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&lt;&gt;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之类的比较运算符）。包括相等联接和自然联接 </a:t>
            </a:r>
          </a:p>
          <a:p>
            <a:pPr marL="1612900" lvl="3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INNER JOIN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J2 ON W=Y;</a:t>
            </a:r>
          </a:p>
          <a:p>
            <a:pPr marL="1612900" lvl="3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INNER JOIN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J2 ON W=Y AND X=13;</a:t>
            </a:r>
          </a:p>
          <a:p>
            <a:pPr marL="1612900" lvl="3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J1, J2 WHERE W=Y; (SQL-92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标准支持的旧式内连接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) </a:t>
            </a:r>
          </a:p>
          <a:p>
            <a:pPr marL="1612900" lvl="3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J1, J2;</a:t>
            </a:r>
            <a:r>
              <a:rPr lang="zh-CN" altLang="en-US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（没有条件，笛卡尔积）</a:t>
            </a:r>
            <a:endParaRPr lang="en-US" altLang="zh-CN" sz="1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00100" lvl="2">
              <a:lnSpc>
                <a:spcPct val="90000"/>
              </a:lnSpc>
              <a:spcBef>
                <a:spcPts val="1200"/>
              </a:spcBef>
            </a:pP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外连接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：外连接会返回 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FROM 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子句中提到的至少一个表或视图的所有行。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左外连接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引用的左表的所有行，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右外连接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引用的右表的所有行，</a:t>
            </a:r>
            <a:r>
              <a:rPr lang="zh-CN" altLang="en-US" sz="20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完整外连接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中两个表的所有行都将返回。 </a:t>
            </a:r>
          </a:p>
          <a:p>
            <a:pPr marL="1612900" lvl="3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LEFT OUTER JOIN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J2 ON W=Y;</a:t>
            </a:r>
          </a:p>
          <a:p>
            <a:pPr marL="1612900" lvl="3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RIGHT OUTER JOIN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J2 ON W=Y;</a:t>
            </a:r>
          </a:p>
          <a:p>
            <a:pPr marL="1612900" lvl="3">
              <a:lnSpc>
                <a:spcPct val="90000"/>
              </a:lnSpc>
              <a:spcBef>
                <a:spcPts val="1200"/>
              </a:spcBef>
              <a:buFontTx/>
              <a:buNone/>
            </a:pP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SELECT * FROM J1 </a:t>
            </a:r>
            <a:r>
              <a:rPr lang="en-US" altLang="zh-CN" sz="18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FULL OUTER JOIN</a:t>
            </a:r>
            <a:r>
              <a:rPr lang="en-US" altLang="zh-CN" sz="1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J2 ON W=Y;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26BCFFD-7CCD-0959-CAE4-2E54935D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82B2DAA-8125-48AB-8D0B-E97FC96B21C7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292066FC-F730-4582-BDE8-810EA011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A00163C8-FF1D-450A-A059-71E62EFD2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3">
            <a:extLst>
              <a:ext uri="{FF2B5EF4-FFF2-40B4-BE49-F238E27FC236}">
                <a16:creationId xmlns:a16="http://schemas.microsoft.com/office/drawing/2014/main" id="{F90808B0-A601-D052-5FFC-73AFD0EBC9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" y="1484709"/>
            <a:ext cx="8940800" cy="5400675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24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数据控制命令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授权命令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GRANT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SELECT,INSERT ON students TO admin;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GRANT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ALL ON students TO admin;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撤消授权命令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REVOKE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INSERT ON students FROM admin;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B16B92C-F039-6D48-015F-077816DAA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F9252F8D-5F53-4995-BD7F-B2547DF85F4D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26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A286C7E-AE9B-4C4E-A656-10D567E8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5495793-CE33-4CA2-BB7E-0EE2EFF49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3">
            <a:extLst>
              <a:ext uri="{FF2B5EF4-FFF2-40B4-BE49-F238E27FC236}">
                <a16:creationId xmlns:a16="http://schemas.microsoft.com/office/drawing/2014/main" id="{57D204BE-87F6-1D00-DF8A-40857CB6BF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5250" y="1556717"/>
            <a:ext cx="8940800" cy="5400675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24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数据维护命令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备份命令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BACKUP DATABASE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mydb_2 TO DISK='d:\temp\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aaaa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';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恢复命令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RESTORE DATABASE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mydb_2 FROM DISK = 'd:\temp\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aaaa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' DROP DATABASE 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mydb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  RESTORE DATABASE mydb_2 FROM DISK = 'd:\temp\</a:t>
            </a:r>
            <a:r>
              <a:rPr lang="en-US" altLang="zh-CN" sz="24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aaaa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' </a:t>
            </a:r>
          </a:p>
          <a:p>
            <a:pPr marL="862013" lvl="1">
              <a:lnSpc>
                <a:spcPct val="80000"/>
              </a:lnSpc>
              <a:spcBef>
                <a:spcPts val="2400"/>
              </a:spcBef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06776D8F-B8D4-9B9E-6244-87495681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E5A6E30-C30C-4C0A-8669-ECE930D0EBF1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27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A072B21-BBAF-4F1E-8819-9FC08A92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B451D23-97DF-48ED-86F8-1DE581897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3">
            <a:extLst>
              <a:ext uri="{FF2B5EF4-FFF2-40B4-BE49-F238E27FC236}">
                <a16:creationId xmlns:a16="http://schemas.microsoft.com/office/drawing/2014/main" id="{FF2F186B-87EC-1674-A76C-92AE7E1851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69826"/>
            <a:ext cx="8839200" cy="554355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24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数据库应用系统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数据库设计问题之后，是“应用程序设计”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如何数据库提供的功能，实现所开发系统的功能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按共享数据的用户范围大小的不同，可以分为：</a:t>
            </a:r>
          </a:p>
          <a:p>
            <a:pPr marL="1262063" lvl="2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为中心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的应用系统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62063" lvl="2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处理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为中心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的应用系统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7506A-7827-FA19-ED38-A6764E0C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F4EF130-81D3-442C-8958-16C4566D4122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0F4196-0325-4BA2-89BB-3F22A64C6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5.4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数据库应用系统开发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762B0BFF-45A6-4825-BB4A-96B1A1C6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3">
            <a:extLst>
              <a:ext uri="{FF2B5EF4-FFF2-40B4-BE49-F238E27FC236}">
                <a16:creationId xmlns:a16="http://schemas.microsoft.com/office/drawing/2014/main" id="{0235B1ED-520A-7AD1-E7AC-A6C556C6F5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196925"/>
            <a:ext cx="8839200" cy="122396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数据库应用系统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62063" lvl="2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</a:t>
            </a:r>
            <a:r>
              <a:rPr lang="en-US" altLang="zh-CN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为中心</a:t>
            </a:r>
            <a:r>
              <a:rPr lang="zh-CN" altLang="en-US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的应用系统</a:t>
            </a:r>
            <a:endParaRPr lang="en-US" altLang="zh-CN" dirty="0">
              <a:solidFill>
                <a:schemeClr val="bg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020D58-E936-0915-757C-C11A185E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49F62F26-57A9-4513-8583-1A6CBAC1753D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29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166920" name="Picture 8" descr="Snap1">
            <a:extLst>
              <a:ext uri="{FF2B5EF4-FFF2-40B4-BE49-F238E27FC236}">
                <a16:creationId xmlns:a16="http://schemas.microsoft.com/office/drawing/2014/main" id="{7A5E90A6-D7CF-9BC2-111B-34F1F8EAA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259632" y="2232248"/>
            <a:ext cx="6696744" cy="4653136"/>
          </a:xfrm>
          <a:prstGeom prst="rect">
            <a:avLst/>
          </a:prstGeom>
          <a:noFill/>
        </p:spPr>
      </p:pic>
      <p:sp>
        <p:nvSpPr>
          <p:cNvPr id="3" name="标题 2">
            <a:extLst>
              <a:ext uri="{FF2B5EF4-FFF2-40B4-BE49-F238E27FC236}">
                <a16:creationId xmlns:a16="http://schemas.microsoft.com/office/drawing/2014/main" id="{7074ED89-AFCE-4115-88BB-644F5D08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904D3DE-E368-480A-9A1A-1F386F045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5.4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数据库应用系统开发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3">
            <a:extLst>
              <a:ext uri="{FF2B5EF4-FFF2-40B4-BE49-F238E27FC236}">
                <a16:creationId xmlns:a16="http://schemas.microsoft.com/office/drawing/2014/main" id="{0E95DE7E-DD3F-5B92-3038-3B12DBDE58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3496" y="1176734"/>
            <a:ext cx="8763000" cy="5708650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数据语言的功能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数据定义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数据类型（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type）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数据模式/数据结构（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scheme）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数据模型（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data model）(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相关数据模式组成的集合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2）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数据操纵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数据更新（插入、修改、删除）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数据查询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3) 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数据控制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数据权限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数据完整性、一致性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数据访问方式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数据安全性</a:t>
            </a:r>
          </a:p>
          <a:p>
            <a:pPr marL="862013" lvl="1">
              <a:lnSpc>
                <a:spcPct val="90000"/>
              </a:lnSpc>
              <a:buFontTx/>
              <a:buNone/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4) </a:t>
            </a: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数据维护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数据备份/恢复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579E69F-279A-323F-BC48-60CC101C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49118C-E158-4472-8017-5499196695DC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3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62F2C07-3C29-4C56-810E-05E48D4B6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8">
            <a:extLst>
              <a:ext uri="{FF2B5EF4-FFF2-40B4-BE49-F238E27FC236}">
                <a16:creationId xmlns:a16="http://schemas.microsoft.com/office/drawing/2014/main" id="{C848647E-5089-9B3A-2CB5-E9DDB0D380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81075"/>
            <a:ext cx="8839200" cy="5616575"/>
          </a:xfrm>
          <a:noFill/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数据库应用系统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以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处理</a:t>
            </a:r>
            <a:r>
              <a:rPr lang="en-US" altLang="zh-CN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40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为中心</a:t>
            </a:r>
            <a:r>
              <a:rPr lang="zh-CN" altLang="en-US" sz="240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的应用系统</a:t>
            </a: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en-US" altLang="zh-CN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endParaRPr lang="zh-CN" altLang="en-US" sz="24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详细内容，参考管理信息系统的开发过程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84690928-3DD1-1823-FAA3-C9668909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B2B9FA1A-3901-43BF-A49C-B80BA48B003C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30</a:t>
            </a:fld>
            <a:endParaRPr lang="en-US" altLang="zh-CN">
              <a:solidFill>
                <a:schemeClr val="bg2"/>
              </a:solidFill>
            </a:endParaRPr>
          </a:p>
        </p:txBody>
      </p:sp>
      <p:pic>
        <p:nvPicPr>
          <p:cNvPr id="175113" name="Picture 9" descr="Snap2">
            <a:extLst>
              <a:ext uri="{FF2B5EF4-FFF2-40B4-BE49-F238E27FC236}">
                <a16:creationId xmlns:a16="http://schemas.microsoft.com/office/drawing/2014/main" id="{9FAE300A-1184-5F1C-9B6E-6E664AB8C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899592" y="1772816"/>
            <a:ext cx="5616798" cy="4536504"/>
          </a:xfrm>
          <a:prstGeom prst="rect">
            <a:avLst/>
          </a:prstGeom>
          <a:noFill/>
        </p:spPr>
      </p:pic>
      <p:sp>
        <p:nvSpPr>
          <p:cNvPr id="175114" name="AutoShape 10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30EA25A-837E-2A0B-7908-8218F457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7763" y="1149350"/>
            <a:ext cx="2738437" cy="2293938"/>
          </a:xfrm>
          <a:prstGeom prst="cloudCallout">
            <a:avLst>
              <a:gd name="adj1" fmla="val -38292"/>
              <a:gd name="adj2" fmla="val 77333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lIns="0" tIns="0" rIns="0" bIns="0">
            <a:spAutoFit/>
          </a:bodyPr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两种系统虽然侧重点略有不同，但在应用程序的开发上，都应遵循软件工程的开发步骤，按软件工程的理论与方法对软件开发进行规划、控制与管理。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35AB36-6058-406B-81AF-61E12B39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E782464-7895-4F05-8517-6BB8FD0C0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5.4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数据库应用系统开发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>
            <a:extLst>
              <a:ext uri="{FF2B5EF4-FFF2-40B4-BE49-F238E27FC236}">
                <a16:creationId xmlns:a16="http://schemas.microsoft.com/office/drawing/2014/main" id="{80F0470C-9464-905E-4B77-C23F621E2C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388" y="1340817"/>
            <a:ext cx="8839200" cy="5616575"/>
          </a:xfrm>
          <a:noFill/>
        </p:spPr>
        <p:txBody>
          <a:bodyPr/>
          <a:lstStyle/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关系数据库发展至今，已经非常成熟，得到了广泛的应用。随着应用领域的扩大，对数据库系统也提出了更高的要求。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例如：对声音、图像、视频等的处理</a:t>
            </a:r>
          </a:p>
          <a:p>
            <a:pPr marL="285750" indent="-285750"/>
            <a:endParaRPr lang="zh-CN" altLang="en-US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285750" indent="-285750"/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当前数据库系统存在的不足：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存取的是数据而不是信息，有相当一部分数据没有太多的使用价值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数据结构简单，在处理具有复杂数据结构的应用时，效率低下。例如：军事和制造科学中的二维和三维数据；教育和娱乐方面的声音、图像、动画等多媒体信息。</a:t>
            </a:r>
          </a:p>
          <a:p>
            <a:pPr marL="862013" lvl="1"/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缺乏足够的应用系统开发工具，开发费用较高。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357B6264-3B42-6134-7BA4-BA1EDED91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9C1AFDA-F3E6-4D8F-B0FB-204FF80C1707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31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FB0270-2E00-471E-ACED-5CEAC923A7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5.5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数据库技术的发展方向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4D9EBFFD-C8AE-452D-9419-65A5A50A6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>
            <a:extLst>
              <a:ext uri="{FF2B5EF4-FFF2-40B4-BE49-F238E27FC236}">
                <a16:creationId xmlns:a16="http://schemas.microsoft.com/office/drawing/2014/main" id="{877211F3-3880-DA07-98AB-D2097CF2E1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9512" y="1196801"/>
            <a:ext cx="8839200" cy="5616575"/>
          </a:xfrm>
          <a:noFill/>
        </p:spPr>
        <p:txBody>
          <a:bodyPr/>
          <a:lstStyle/>
          <a:p>
            <a:pPr marL="285750" indent="-285750"/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数据库技术的发展研究方向</a:t>
            </a:r>
          </a:p>
          <a:p>
            <a:pPr marL="862013" lvl="1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面向对象的数据库技术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把程序和方法也作为对象，由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OODBMS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统一管理，使程序和数据能真正实现共享，可以缩小数据库和应用程序之间的距离，降低应用系统开发的费用，提高系统的可靠性。</a:t>
            </a:r>
          </a:p>
          <a:p>
            <a:pPr marL="862013" lvl="1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基于知识的数据库管理系统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将数据库技术和人工智能相结合。</a:t>
            </a:r>
          </a:p>
          <a:p>
            <a:pPr marL="862013" lvl="1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多媒体数据库系统</a:t>
            </a:r>
          </a:p>
          <a:p>
            <a:pPr marL="1333500" lvl="2">
              <a:spcBef>
                <a:spcPts val="12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要求建立能定义多媒体目标和逻辑概念的数学模型，能处理多媒体信息。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17E88DF-7AD0-EA21-8D2B-6FE011730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8E1A20D-649F-4C85-B12E-11D8672B03E5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32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9B677605-16A8-4173-8D18-7E97C042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BD37F67-5400-4EE0-B349-AEDF58AF4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5.5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数据库技术的发展方向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6">
            <a:extLst>
              <a:ext uri="{FF2B5EF4-FFF2-40B4-BE49-F238E27FC236}">
                <a16:creationId xmlns:a16="http://schemas.microsoft.com/office/drawing/2014/main" id="{5D8F853E-17C1-D163-48C8-13C01FD7C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828800"/>
            <a:ext cx="7772400" cy="20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8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5DBF26E5-11F9-B246-8910-56B2C5E87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62F2991B-BAD4-4F4B-B26A-277BA0D935F2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33</a:t>
            </a:fld>
            <a:endParaRPr lang="en-US" altLang="zh-CN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>
            <a:extLst>
              <a:ext uri="{FF2B5EF4-FFF2-40B4-BE49-F238E27FC236}">
                <a16:creationId xmlns:a16="http://schemas.microsoft.com/office/drawing/2014/main" id="{D343DF72-7704-AEF4-90F9-CEA61978BF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96354"/>
            <a:ext cx="8940800" cy="5761038"/>
          </a:xfrm>
        </p:spPr>
        <p:txBody>
          <a:bodyPr/>
          <a:lstStyle/>
          <a:p>
            <a:pPr marL="285750" indent="-285750">
              <a:spcBef>
                <a:spcPts val="18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关系数据语言的特点</a:t>
            </a:r>
          </a:p>
          <a:p>
            <a:pPr marL="862013" lvl="1">
              <a:spcBef>
                <a:spcPts val="6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一体化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：所有功能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定义、操纵、控制、维护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使用同一语言实现</a:t>
            </a:r>
          </a:p>
          <a:p>
            <a:pPr marL="862013" lvl="1"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非过程化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：无须了解过程化的存取细节，只需确定“做什么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，无须确定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“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怎么做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”</a:t>
            </a:r>
          </a:p>
          <a:p>
            <a:pPr marL="862013" lvl="1"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面向集合的存取方式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：操作对象可以是多个记录、多个关系；操作结果也是一个新的关系。</a:t>
            </a:r>
          </a:p>
          <a:p>
            <a:pPr marL="862013" lvl="1">
              <a:spcBef>
                <a:spcPts val="1800"/>
              </a:spcBef>
            </a:pPr>
            <a:r>
              <a:rPr lang="zh-CN" altLang="en-US" sz="24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两种使用方式</a:t>
            </a:r>
          </a:p>
          <a:p>
            <a:pPr marL="1333500" lvl="2"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自含系统，可独立使用进行应用程序的开发。通过键盘、屏幕或编制程序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spcBef>
                <a:spcPts val="1800"/>
              </a:spcBef>
            </a:pP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宿主系统，关系数据语言嵌入到其它编程语言中（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C，Fortran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等）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D967ADE-9E28-2086-414E-25B67488D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DCD8523-D3EB-4355-B133-277E2E4377F6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4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36BB54B-82A3-49AC-BAAE-D048623D7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3">
            <a:extLst>
              <a:ext uri="{FF2B5EF4-FFF2-40B4-BE49-F238E27FC236}">
                <a16:creationId xmlns:a16="http://schemas.microsoft.com/office/drawing/2014/main" id="{03F9DB7A-B7AF-9B61-2BF7-8AE5B84F5C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86259"/>
            <a:ext cx="8991600" cy="5699125"/>
          </a:xfrm>
        </p:spPr>
        <p:txBody>
          <a:bodyPr/>
          <a:lstStyle/>
          <a:p>
            <a:pPr marL="285750" indent="-285750">
              <a:lnSpc>
                <a:spcPct val="80000"/>
              </a:lnSpc>
            </a:pPr>
            <a:r>
              <a:rPr lang="en-US" altLang="zh-CN" sz="28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SQL（Structured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 Query Language）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结构化查询语言</a:t>
            </a:r>
          </a:p>
          <a:p>
            <a:pPr marL="862013" lvl="1">
              <a:lnSpc>
                <a:spcPct val="8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IBM 1974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为其关系型数据库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System R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研制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1986 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ANSI（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美国国家标准局）批准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为数据库语言的美国标准</a:t>
            </a:r>
          </a:p>
          <a:p>
            <a:pPr marL="862013" lvl="1">
              <a:lnSpc>
                <a:spcPct val="80000"/>
              </a:lnSpc>
            </a:pP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ISO（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国际标准化组织）批准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为关系型数据库的公用语言</a:t>
            </a: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目前所有的关系型数据库都支持</a:t>
            </a:r>
            <a:r>
              <a:rPr lang="en-US" altLang="zh-CN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IBM DB2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Oracle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Sybase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SQLSever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0000"/>
              </a:lnSpc>
            </a:pP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Foxpro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Access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等</a:t>
            </a:r>
          </a:p>
          <a:p>
            <a:pPr marL="1333500" lvl="2">
              <a:lnSpc>
                <a:spcPct val="80000"/>
              </a:lnSpc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的关键字、格式基本相同，细节略有不同</a:t>
            </a:r>
            <a:endParaRPr lang="en-US" altLang="zh-CN" sz="2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在未来相当长的一段时间里，将是关系数据库领域中的主流语言</a:t>
            </a:r>
            <a:endParaRPr lang="en-US" altLang="zh-CN" sz="24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865B56A-BCB0-260E-3FC3-D8486BFF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E7096D5F-ED90-444D-BBA6-D3C975D50668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5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76E11DF-FF22-4E42-92D8-7D88A1671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>
            <a:extLst>
              <a:ext uri="{FF2B5EF4-FFF2-40B4-BE49-F238E27FC236}">
                <a16:creationId xmlns:a16="http://schemas.microsoft.com/office/drawing/2014/main" id="{52DF97CC-D57F-4F51-9088-36AC46A11B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85478"/>
            <a:ext cx="8686800" cy="4895850"/>
          </a:xfrm>
        </p:spPr>
        <p:txBody>
          <a:bodyPr/>
          <a:lstStyle/>
          <a:p>
            <a:pPr marL="285750" indent="-285750">
              <a:lnSpc>
                <a:spcPct val="90000"/>
              </a:lnSpc>
              <a:spcBef>
                <a:spcPts val="24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SQL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基本命令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数据定义：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CREATE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，DROP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lang="en-US" altLang="zh-CN" dirty="0">
                <a:solidFill>
                  <a:schemeClr val="accent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ALTER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数据操纵：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INSERT，UPDATE，DELETE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数据查询：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SELECT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数据控制：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GRANT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，REVOKE</a:t>
            </a:r>
          </a:p>
          <a:p>
            <a:pPr marL="862013" lvl="1">
              <a:lnSpc>
                <a:spcPct val="90000"/>
              </a:lnSpc>
              <a:spcBef>
                <a:spcPts val="24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数据维护：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BACKUP，RESTORE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A9FDCC72-09DD-9476-9889-F022AAF3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3480F5E-6A37-4EA6-9EBE-F8292951F603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6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FAD4BB4-BC60-404D-A02B-BA4C2A18C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3">
            <a:extLst>
              <a:ext uri="{FF2B5EF4-FFF2-40B4-BE49-F238E27FC236}">
                <a16:creationId xmlns:a16="http://schemas.microsoft.com/office/drawing/2014/main" id="{58C95DD2-B51E-905D-BC68-4DDE646C24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50763"/>
            <a:ext cx="8740775" cy="5662613"/>
          </a:xfrm>
        </p:spPr>
        <p:txBody>
          <a:bodyPr/>
          <a:lstStyle/>
          <a:p>
            <a:pPr marL="285750" indent="-285750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数据定义命令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创建数据库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 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CREATE DATABASE </a:t>
            </a:r>
            <a:r>
              <a:rPr lang="en-US" altLang="zh-CN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database_name</a:t>
            </a:r>
            <a:r>
              <a:rPr lang="en-US" altLang="zh-CN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DATABASE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mydb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90000"/>
              </a:lnSpc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创建数据表</a:t>
            </a:r>
          </a:p>
          <a:p>
            <a:pPr marL="1333500" lvl="2"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CREATE TABLE </a:t>
            </a:r>
            <a:r>
              <a:rPr lang="en-US" altLang="zh-CN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TableName1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lang="en-US" altLang="zh-CN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FieldName1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FieldType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[(</a:t>
            </a:r>
            <a:r>
              <a:rPr lang="en-US" altLang="zh-CN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nFieldWidth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[, </a:t>
            </a:r>
            <a:r>
              <a:rPr lang="en-US" altLang="zh-CN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nPrecision</a:t>
            </a:r>
            <a:r>
              <a:rPr lang="en-US" altLang="zh-CN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])], …)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4CCC4AA0-E595-2F61-DFD0-28E32577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75AF99B4-CA2E-437C-8E16-39DC24CB2F31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7</a:t>
            </a:fld>
            <a:endParaRPr lang="en-US" altLang="zh-CN">
              <a:solidFill>
                <a:schemeClr val="bg2"/>
              </a:solidFill>
            </a:endParaRPr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C4A2109D-AD2C-C329-A358-67EEE3C0F5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685081"/>
              </p:ext>
            </p:extLst>
          </p:nvPr>
        </p:nvGraphicFramePr>
        <p:xfrm>
          <a:off x="1214438" y="4299219"/>
          <a:ext cx="7486650" cy="2370141"/>
        </p:xfrm>
        <a:graphic>
          <a:graphicData uri="http://schemas.openxmlformats.org/drawingml/2006/table">
            <a:tbl>
              <a:tblPr/>
              <a:tblGrid>
                <a:gridCol w="2343150">
                  <a:extLst>
                    <a:ext uri="{9D8B030D-6E8A-4147-A177-3AD203B41FA5}">
                      <a16:colId xmlns:a16="http://schemas.microsoft.com/office/drawing/2014/main" val="177981594"/>
                    </a:ext>
                  </a:extLst>
                </a:gridCol>
                <a:gridCol w="5143500">
                  <a:extLst>
                    <a:ext uri="{9D8B030D-6E8A-4147-A177-3AD203B41FA5}">
                      <a16:colId xmlns:a16="http://schemas.microsoft.com/office/drawing/2014/main" val="1387611547"/>
                    </a:ext>
                  </a:extLst>
                </a:gridCol>
              </a:tblGrid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约定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用于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8758328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UPPERCASE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（大写） 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SQL 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关键字。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376549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italic(</a:t>
                      </a:r>
                      <a:r>
                        <a:rPr kumimoji="0" lang="zh-CN" altLang="en-US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斜体</a:t>
                      </a:r>
                      <a:r>
                        <a:rPr kumimoji="0" lang="en-US" altLang="zh-CN" sz="1800" b="0" i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)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用户提供的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Transact-SQL </a:t>
                      </a: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语法的参数。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2217297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|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（竖线）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分隔括号或大括号中的语法项。只能选择其中一项。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9610129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[ ]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（方括号）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可选语法项。不要键入方括号。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3138025"/>
                  </a:ext>
                </a:extLst>
              </a:tr>
              <a:tr h="2746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{ }</a:t>
                      </a: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（大括号）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必选语法项。不要键入大括号。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459787"/>
                  </a:ext>
                </a:extLst>
              </a:tr>
              <a:tr h="4238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[...]</a:t>
                      </a:r>
                    </a:p>
                  </a:txBody>
                  <a:tcPr marL="0" marR="0" marT="0" marB="0" anchor="ctr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1pPr>
                      <a:lvl2pPr marL="742950" indent="-285750" algn="l">
                        <a:spcBef>
                          <a:spcPct val="20000"/>
                        </a:spcBef>
                        <a:defRPr sz="24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2pPr>
                      <a:lvl3pPr marL="1143000" indent="-228600" algn="l">
                        <a:spcBef>
                          <a:spcPct val="20000"/>
                        </a:spcBef>
                        <a:defRPr sz="2000"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3pPr>
                      <a:lvl4pPr marL="16002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4pPr>
                      <a:lvl5pPr marL="2057400" indent="-228600" algn="l">
                        <a:spcBef>
                          <a:spcPct val="20000"/>
                        </a:spcBef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b="1">
                          <a:solidFill>
                            <a:schemeClr val="bg2"/>
                          </a:solidFill>
                          <a:latin typeface="Bookman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</a:rPr>
                        <a:t>指示前面的项可以重复 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889648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681A1ED-9915-4B46-B76B-19A676A06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>
            <a:extLst>
              <a:ext uri="{FF2B5EF4-FFF2-40B4-BE49-F238E27FC236}">
                <a16:creationId xmlns:a16="http://schemas.microsoft.com/office/drawing/2014/main" id="{DA1FB7FA-55A9-3909-4F25-E2BC743727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124793"/>
            <a:ext cx="8940800" cy="561657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80000"/>
              </a:lnSpc>
            </a:pPr>
            <a:r>
              <a:rPr lang="zh-CN" altLang="en-US" sz="30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数据定义命令</a:t>
            </a:r>
            <a:endParaRPr lang="en-US" altLang="zh-CN" sz="30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</a:pPr>
            <a:r>
              <a:rPr lang="zh-CN" altLang="en-US" sz="26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创建数据表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CREATE TABLE </a:t>
            </a:r>
            <a:r>
              <a:rPr lang="en-US" altLang="zh-CN" sz="22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TableName1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lang="en-US" altLang="zh-CN" sz="2200" i="1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FieldName1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en-US" altLang="zh-CN" sz="22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FieldType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[(</a:t>
            </a:r>
            <a:r>
              <a:rPr lang="en-US" altLang="zh-CN" sz="22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nFieldWidth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[, </a:t>
            </a:r>
            <a:r>
              <a:rPr lang="en-US" altLang="zh-CN" sz="22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nPrecision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])], ……) </a:t>
            </a:r>
          </a:p>
          <a:p>
            <a:pPr marL="1333500" lvl="2">
              <a:lnSpc>
                <a:spcPct val="80000"/>
              </a:lnSpc>
            </a:pPr>
            <a:r>
              <a:rPr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其中： </a:t>
            </a:r>
            <a:r>
              <a:rPr lang="en-US" altLang="zh-CN" sz="22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FieldType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r>
              <a:rPr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如下，不同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DB</a:t>
            </a:r>
            <a:r>
              <a:rPr lang="zh-CN" altLang="en-US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的定义略有不同</a:t>
            </a:r>
            <a:endParaRPr lang="en-US" altLang="zh-CN" sz="22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>
              <a:lnSpc>
                <a:spcPct val="80000"/>
              </a:lnSpc>
            </a:pP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 – </a:t>
            </a: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字符型	</a:t>
            </a: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char</a:t>
            </a:r>
          </a:p>
          <a:p>
            <a:pPr marL="1901825" lvl="3">
              <a:lnSpc>
                <a:spcPct val="80000"/>
              </a:lnSpc>
            </a:pP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 – </a:t>
            </a: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数值型	</a:t>
            </a: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numeric</a:t>
            </a:r>
          </a:p>
          <a:p>
            <a:pPr marL="1901825" lvl="3">
              <a:lnSpc>
                <a:spcPct val="80000"/>
              </a:lnSpc>
            </a:pP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 – </a:t>
            </a: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日期型	</a:t>
            </a: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datetime</a:t>
            </a:r>
          </a:p>
          <a:p>
            <a:pPr marL="1901825" lvl="3">
              <a:lnSpc>
                <a:spcPct val="80000"/>
              </a:lnSpc>
            </a:pP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 – </a:t>
            </a: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整型	</a:t>
            </a:r>
            <a:r>
              <a:rPr lang="en-US" altLang="zh-CN" sz="1900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endParaRPr lang="en-US" altLang="zh-CN" sz="19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901825" lvl="3">
              <a:lnSpc>
                <a:spcPct val="80000"/>
              </a:lnSpc>
            </a:pP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 – </a:t>
            </a: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浮点型	</a:t>
            </a: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float</a:t>
            </a:r>
          </a:p>
          <a:p>
            <a:pPr marL="1901825" lvl="3">
              <a:lnSpc>
                <a:spcPct val="80000"/>
              </a:lnSpc>
            </a:pP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………</a:t>
            </a:r>
          </a:p>
          <a:p>
            <a:pPr marL="1901825" lvl="3">
              <a:lnSpc>
                <a:spcPct val="80000"/>
              </a:lnSpc>
            </a:pP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（</a:t>
            </a:r>
            <a:r>
              <a:rPr lang="en-US" altLang="zh-CN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VFP</a:t>
            </a: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      （</a:t>
            </a:r>
            <a:r>
              <a:rPr lang="en-US" altLang="zh-CN" sz="1900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SQLServer</a:t>
            </a:r>
            <a:r>
              <a:rPr lang="zh-CN" altLang="en-US" sz="19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endParaRPr lang="en-US" altLang="zh-CN" sz="19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90000"/>
              </a:lnSpc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TABLE students (</a:t>
            </a:r>
            <a:r>
              <a:rPr lang="en-US" altLang="zh-CN" sz="2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char(10), name char(16), age </a:t>
            </a:r>
            <a:r>
              <a:rPr lang="en-US" altLang="zh-CN" sz="2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TABLE students (</a:t>
            </a:r>
            <a:r>
              <a:rPr lang="en-US" altLang="zh-CN" sz="2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std_id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char(10) 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primary key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not null, name char(16) </a:t>
            </a:r>
            <a:r>
              <a:rPr lang="en-US" altLang="zh-CN" sz="22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not null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, age </a:t>
            </a:r>
            <a:r>
              <a:rPr lang="en-US" altLang="zh-CN" sz="2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  <a:p>
            <a:pPr marL="1333500" lvl="2">
              <a:lnSpc>
                <a:spcPct val="90000"/>
              </a:lnSpc>
            </a:pP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CREATE TABLE T ( c1 char(2), c2 char(3), c3 </a:t>
            </a:r>
            <a:r>
              <a:rPr lang="en-US" altLang="zh-CN" sz="2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int</a:t>
            </a:r>
            <a:r>
              <a:rPr lang="en-US" altLang="zh-CN" sz="2200" dirty="0">
                <a:latin typeface="华文中宋" panose="02010600040101010101" pitchFamily="2" charset="-122"/>
                <a:ea typeface="华文中宋" panose="02010600040101010101" pitchFamily="2" charset="-122"/>
              </a:rPr>
              <a:t>);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F54A5132-6E6C-A4A2-3039-8A55E2714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3CC7822F-8136-4089-ABED-F1AB57540391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8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F4B9900D-7A3B-49C8-B944-A5FFCBA45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3">
            <a:extLst>
              <a:ext uri="{FF2B5EF4-FFF2-40B4-BE49-F238E27FC236}">
                <a16:creationId xmlns:a16="http://schemas.microsoft.com/office/drawing/2014/main" id="{4928C5EB-DEC9-E108-63AE-FB18A1F970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427112"/>
            <a:ext cx="8940800" cy="5602288"/>
          </a:xfrm>
        </p:spPr>
        <p:txBody>
          <a:bodyPr/>
          <a:lstStyle/>
          <a:p>
            <a:pPr marL="285750" indent="-285750">
              <a:lnSpc>
                <a:spcPct val="80000"/>
              </a:lnSpc>
              <a:spcBef>
                <a:spcPts val="2400"/>
              </a:spcBef>
            </a:pPr>
            <a:r>
              <a:rPr lang="zh-CN" altLang="en-US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数据定义命令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删除数据表</a:t>
            </a:r>
          </a:p>
          <a:p>
            <a:pPr marL="1333500" lvl="2">
              <a:lnSpc>
                <a:spcPct val="8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DROP TABLE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tablename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DROP TABLE students;</a:t>
            </a:r>
            <a:endParaRPr lang="zh-CN" altLang="en-US" sz="2000" dirty="0">
              <a:solidFill>
                <a:srgbClr val="003399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2013" lvl="1">
              <a:lnSpc>
                <a:spcPct val="80000"/>
              </a:lnSpc>
              <a:spcBef>
                <a:spcPts val="2400"/>
              </a:spcBef>
            </a:pPr>
            <a:r>
              <a:rPr lang="zh-CN" altLang="en-US" sz="2400" dirty="0">
                <a:latin typeface="华文中宋" panose="02010600040101010101" pitchFamily="2" charset="-122"/>
                <a:ea typeface="华文中宋" panose="02010600040101010101" pitchFamily="2" charset="-122"/>
              </a:rPr>
              <a:t>删除数据库</a:t>
            </a:r>
          </a:p>
          <a:p>
            <a:pPr marL="1333500" lvl="2">
              <a:lnSpc>
                <a:spcPct val="80000"/>
              </a:lnSpc>
              <a:spcBef>
                <a:spcPts val="2400"/>
              </a:spcBef>
            </a:pPr>
            <a:r>
              <a:rPr lang="zh-CN" altLang="en-US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格式：</a:t>
            </a:r>
            <a:r>
              <a:rPr lang="en-US" altLang="zh-CN" sz="2000" dirty="0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DROP DATABASE </a:t>
            </a:r>
            <a:r>
              <a:rPr lang="en-US" altLang="zh-CN" sz="2000" i="1" dirty="0" err="1">
                <a:solidFill>
                  <a:schemeClr val="tx2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database_name</a:t>
            </a:r>
            <a:endParaRPr lang="zh-CN" altLang="en-US" sz="2000" dirty="0">
              <a:solidFill>
                <a:schemeClr val="tx2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333500" lvl="2">
              <a:lnSpc>
                <a:spcPct val="80000"/>
              </a:lnSpc>
              <a:spcBef>
                <a:spcPts val="2400"/>
              </a:spcBef>
            </a:pP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DROP DATABASE </a:t>
            </a:r>
            <a:r>
              <a:rPr lang="en-US" altLang="zh-CN" sz="20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mydb</a:t>
            </a:r>
            <a:r>
              <a:rPr lang="en-US" altLang="zh-CN" sz="2000" dirty="0">
                <a:latin typeface="华文中宋" panose="02010600040101010101" pitchFamily="2" charset="-122"/>
                <a:ea typeface="华文中宋" panose="02010600040101010101" pitchFamily="2" charset="-122"/>
              </a:rPr>
              <a:t>;</a:t>
            </a: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E3425126-7917-2917-6ACD-B4FCA1428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FF04729-62BE-471E-84BD-BEC38912BA20}" type="slidenum">
              <a:rPr lang="zh-CN" altLang="en-US">
                <a:solidFill>
                  <a:schemeClr val="bg2"/>
                </a:solidFill>
                <a:latin typeface="Arial" panose="020B0604020202020204" pitchFamily="34" charset="0"/>
              </a:rPr>
              <a:pPr/>
              <a:t>9</a:t>
            </a:fld>
            <a:endParaRPr lang="en-US" altLang="zh-CN">
              <a:solidFill>
                <a:schemeClr val="bg2"/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76D67B79-E8BD-4F53-90F3-13C6A08A4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0"/>
            <a:ext cx="7772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</a:t>
            </a:r>
            <a:r>
              <a:rPr kumimoji="1" lang="zh-CN" altLang="en-US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. 数据库系统</a:t>
            </a:r>
            <a:br>
              <a:rPr kumimoji="1" lang="en-US" altLang="zh-CN" sz="4000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</a:br>
            <a:r>
              <a:rPr kumimoji="1" lang="en-US" altLang="zh-CN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5.3 </a:t>
            </a:r>
            <a:r>
              <a:rPr kumimoji="1" lang="zh-CN" altLang="en-US" b="1" dirty="0">
                <a:solidFill>
                  <a:srgbClr val="2A468E"/>
                </a:solidFill>
                <a:latin typeface="Times New Roman" panose="02020603050405020304" pitchFamily="18" charset="0"/>
                <a:ea typeface="华文宋体" panose="02010600040101010101" pitchFamily="2" charset="-122"/>
                <a:cs typeface="Times New Roman" panose="02020603050405020304" pitchFamily="18" charset="0"/>
              </a:rPr>
              <a:t>关系数据语言</a:t>
            </a:r>
            <a:endParaRPr kumimoji="1" lang="zh-CN" altLang="en-US" sz="4000" b="1" dirty="0">
              <a:solidFill>
                <a:srgbClr val="2A468E"/>
              </a:solidFill>
              <a:latin typeface="Times New Roman" panose="02020603050405020304" pitchFamily="18" charset="0"/>
              <a:ea typeface="华文宋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先进半导体制程课程-1</Template>
  <TotalTime>16775</TotalTime>
  <Words>3409</Words>
  <Application>Microsoft Office PowerPoint</Application>
  <PresentationFormat>全屏显示(4:3)</PresentationFormat>
  <Paragraphs>413</Paragraphs>
  <Slides>33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0" baseType="lpstr">
      <vt:lpstr>黑体</vt:lpstr>
      <vt:lpstr>华文中宋</vt:lpstr>
      <vt:lpstr>宋体</vt:lpstr>
      <vt:lpstr>Arial</vt:lpstr>
      <vt:lpstr>Calibri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End</vt:lpstr>
    </vt:vector>
  </TitlesOfParts>
  <Company>The Hong Kong Polytechnic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 Computing</dc:title>
  <dc:creator>Department of Computing</dc:creator>
  <cp:lastModifiedBy>靖恒 陈</cp:lastModifiedBy>
  <cp:revision>1000</cp:revision>
  <dcterms:created xsi:type="dcterms:W3CDTF">1999-12-08T03:20:02Z</dcterms:created>
  <dcterms:modified xsi:type="dcterms:W3CDTF">2025-07-13T13:00:46Z</dcterms:modified>
</cp:coreProperties>
</file>