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56" r:id="rId2"/>
    <p:sldId id="258" r:id="rId3"/>
    <p:sldId id="259" r:id="rId4"/>
    <p:sldId id="260" r:id="rId5"/>
    <p:sldId id="261" r:id="rId6"/>
    <p:sldId id="262" r:id="rId7"/>
    <p:sldId id="267" r:id="rId8"/>
    <p:sldId id="265" r:id="rId9"/>
    <p:sldId id="266" r:id="rId10"/>
    <p:sldId id="269" r:id="rId11"/>
    <p:sldId id="270" r:id="rId12"/>
    <p:sldId id="271" r:id="rId13"/>
    <p:sldId id="313" r:id="rId14"/>
    <p:sldId id="272" r:id="rId15"/>
    <p:sldId id="273" r:id="rId16"/>
    <p:sldId id="314" r:id="rId17"/>
    <p:sldId id="316" r:id="rId18"/>
    <p:sldId id="275" r:id="rId19"/>
    <p:sldId id="288" r:id="rId20"/>
    <p:sldId id="278" r:id="rId21"/>
    <p:sldId id="279" r:id="rId22"/>
    <p:sldId id="317" r:id="rId23"/>
    <p:sldId id="283" r:id="rId24"/>
    <p:sldId id="284" r:id="rId25"/>
    <p:sldId id="318" r:id="rId26"/>
    <p:sldId id="290" r:id="rId27"/>
  </p:sldIdLst>
  <p:sldSz cx="9144000" cy="5143500" type="screen16x9"/>
  <p:notesSz cx="6858000" cy="9144000"/>
  <p:embeddedFontLst>
    <p:embeddedFont>
      <p:font typeface="Jua" panose="020B0604020202020204" charset="-127"/>
      <p:regular r:id="rId29"/>
    </p:embeddedFont>
    <p:embeddedFont>
      <p:font typeface="Anaheim" panose="020B0604020202020204" charset="0"/>
      <p:regular r:id="rId30"/>
    </p:embeddedFont>
    <p:embeddedFont>
      <p:font typeface="Overpass" panose="020B0604020202020204" charset="0"/>
      <p:regular r:id="rId31"/>
      <p:bold r:id="rId32"/>
      <p:italic r:id="rId33"/>
      <p:boldItalic r:id="rId34"/>
    </p:embeddedFont>
    <p:embeddedFont>
      <p:font typeface="Oxan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21FF3B"/>
    <a:srgbClr val="F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F7336-7791-4D68-835C-8FA37D533042}">
  <a:tblStyle styleId="{3CCF7336-7791-4D68-835C-8FA37D5330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106" d="100"/>
          <a:sy n="106" d="100"/>
        </p:scale>
        <p:origin x="782" y="62"/>
      </p:cViewPr>
      <p:guideLst>
        <p:guide orient="horz" pos="1620"/>
        <p:guide pos="2880"/>
      </p:guideLst>
    </p:cSldViewPr>
  </p:slideViewPr>
  <p:outlineViewPr>
    <p:cViewPr>
      <p:scale>
        <a:sx n="33" d="100"/>
        <a:sy n="33" d="100"/>
      </p:scale>
      <p:origin x="0" y="48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84244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f0710f2cc8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f0710f2cc8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f0710f2cc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f0710f2cc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f0710f2cc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f0710f2cc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f08a788ee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08a788ee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f0710f2cc8_0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f0710f2cc8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f0710f2cc8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f0710f2cc8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f0710f2cc8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f0710f2cc8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f08a788ee6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f08a788ee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f08a788ee6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f08a788ee6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08a788ee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08a788ee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f0710f2cc8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f0710f2cc8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f08a788ee6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f08a788ee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f0710f2cc8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f0710f2cc8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f0710f2cc8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f0710f2cc8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Google Shape;1954;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f0710f2cc8_0_1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f0710f2cc8_0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f08a788ee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f08a788ee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20.xml"/><Relationship Id="rId5" Type="http://schemas.openxmlformats.org/officeDocument/2006/relationships/slide" Target="../slides/slide9.xml"/><Relationship Id="rId4" Type="http://schemas.openxmlformats.org/officeDocument/2006/relationships/slide" Target="../slides/slide1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69" name="Google Shape;369;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70" name="Google Shape;370;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71" name="Google Shape;371;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72" name="Google Shape;372;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73" name="Google Shape;373;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15"/>
          <p:cNvSpPr txBox="1">
            <a:spLocks noGrp="1"/>
          </p:cNvSpPr>
          <p:nvPr>
            <p:ph type="title"/>
          </p:nvPr>
        </p:nvSpPr>
        <p:spPr>
          <a:xfrm>
            <a:off x="720000" y="2677350"/>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4" name="Google Shape;394;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95"/>
        <p:cNvGrpSpPr/>
        <p:nvPr/>
      </p:nvGrpSpPr>
      <p:grpSpPr>
        <a:xfrm>
          <a:off x="0" y="0"/>
          <a:ext cx="0" cy="0"/>
          <a:chOff x="0" y="0"/>
          <a:chExt cx="0" cy="0"/>
        </a:xfrm>
      </p:grpSpPr>
      <p:grpSp>
        <p:nvGrpSpPr>
          <p:cNvPr id="396" name="Google Shape;396;p16"/>
          <p:cNvGrpSpPr/>
          <p:nvPr/>
        </p:nvGrpSpPr>
        <p:grpSpPr>
          <a:xfrm>
            <a:off x="0" y="0"/>
            <a:ext cx="9144000" cy="5143500"/>
            <a:chOff x="0" y="0"/>
            <a:chExt cx="9144000" cy="5143500"/>
          </a:xfrm>
        </p:grpSpPr>
        <p:sp>
          <p:nvSpPr>
            <p:cNvPr id="397" name="Google Shape;397;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6"/>
          <p:cNvGrpSpPr/>
          <p:nvPr/>
        </p:nvGrpSpPr>
        <p:grpSpPr>
          <a:xfrm>
            <a:off x="-24925" y="-64725"/>
            <a:ext cx="9226450" cy="5333100"/>
            <a:chOff x="-24925" y="-64725"/>
            <a:chExt cx="9226450" cy="5333100"/>
          </a:xfrm>
        </p:grpSpPr>
        <p:cxnSp>
          <p:nvCxnSpPr>
            <p:cNvPr id="400" name="Google Shape;400;p16"/>
            <p:cNvCxnSpPr/>
            <p:nvPr/>
          </p:nvCxnSpPr>
          <p:spPr>
            <a:xfrm flipH="1">
              <a:off x="7029625" y="-37700"/>
              <a:ext cx="968100" cy="5243700"/>
            </a:xfrm>
            <a:prstGeom prst="straightConnector1">
              <a:avLst/>
            </a:prstGeom>
            <a:noFill/>
            <a:ln w="9525" cap="rnd" cmpd="sng">
              <a:solidFill>
                <a:schemeClr val="accent4"/>
              </a:solidFill>
              <a:prstDash val="solid"/>
              <a:round/>
              <a:headEnd type="none" w="med" len="med"/>
              <a:tailEnd type="none" w="med" len="med"/>
            </a:ln>
          </p:spPr>
        </p:cxnSp>
        <p:cxnSp>
          <p:nvCxnSpPr>
            <p:cNvPr id="401" name="Google Shape;401;p16"/>
            <p:cNvCxnSpPr/>
            <p:nvPr/>
          </p:nvCxnSpPr>
          <p:spPr>
            <a:xfrm>
              <a:off x="6081475" y="-64725"/>
              <a:ext cx="3112500" cy="4135500"/>
            </a:xfrm>
            <a:prstGeom prst="straightConnector1">
              <a:avLst/>
            </a:prstGeom>
            <a:noFill/>
            <a:ln w="9525" cap="rnd" cmpd="sng">
              <a:solidFill>
                <a:schemeClr val="accent4"/>
              </a:solidFill>
              <a:prstDash val="solid"/>
              <a:round/>
              <a:headEnd type="none" w="med" len="med"/>
              <a:tailEnd type="none" w="med" len="med"/>
            </a:ln>
          </p:spPr>
        </p:cxnSp>
        <p:cxnSp>
          <p:nvCxnSpPr>
            <p:cNvPr id="402" name="Google Shape;402;p16"/>
            <p:cNvCxnSpPr/>
            <p:nvPr/>
          </p:nvCxnSpPr>
          <p:spPr>
            <a:xfrm flipH="1">
              <a:off x="1172650" y="-27300"/>
              <a:ext cx="417900" cy="5177100"/>
            </a:xfrm>
            <a:prstGeom prst="straightConnector1">
              <a:avLst/>
            </a:prstGeom>
            <a:noFill/>
            <a:ln w="9525" cap="rnd" cmpd="sng">
              <a:solidFill>
                <a:schemeClr val="accent4"/>
              </a:solidFill>
              <a:prstDash val="solid"/>
              <a:round/>
              <a:headEnd type="none" w="med" len="med"/>
              <a:tailEnd type="none" w="med" len="med"/>
            </a:ln>
          </p:spPr>
        </p:cxnSp>
        <p:cxnSp>
          <p:nvCxnSpPr>
            <p:cNvPr id="403" name="Google Shape;403;p16"/>
            <p:cNvCxnSpPr/>
            <p:nvPr/>
          </p:nvCxnSpPr>
          <p:spPr>
            <a:xfrm>
              <a:off x="-24925" y="1606875"/>
              <a:ext cx="2046000" cy="3661500"/>
            </a:xfrm>
            <a:prstGeom prst="straightConnector1">
              <a:avLst/>
            </a:prstGeom>
            <a:noFill/>
            <a:ln w="9525" cap="rnd" cmpd="sng">
              <a:solidFill>
                <a:schemeClr val="accent4"/>
              </a:solidFill>
              <a:prstDash val="solid"/>
              <a:round/>
              <a:headEnd type="none" w="med" len="med"/>
              <a:tailEnd type="none" w="med" len="med"/>
            </a:ln>
          </p:spPr>
        </p:cxnSp>
        <p:cxnSp>
          <p:nvCxnSpPr>
            <p:cNvPr id="404" name="Google Shape;404;p16"/>
            <p:cNvCxnSpPr/>
            <p:nvPr/>
          </p:nvCxnSpPr>
          <p:spPr>
            <a:xfrm rot="10800000" flipH="1">
              <a:off x="-17325" y="-52225"/>
              <a:ext cx="2831700" cy="923100"/>
            </a:xfrm>
            <a:prstGeom prst="straightConnector1">
              <a:avLst/>
            </a:prstGeom>
            <a:noFill/>
            <a:ln w="9525" cap="rnd" cmpd="sng">
              <a:solidFill>
                <a:schemeClr val="accent4"/>
              </a:solidFill>
              <a:prstDash val="solid"/>
              <a:round/>
              <a:headEnd type="none" w="med" len="med"/>
              <a:tailEnd type="none" w="med" len="med"/>
            </a:ln>
          </p:spPr>
        </p:cxnSp>
        <p:cxnSp>
          <p:nvCxnSpPr>
            <p:cNvPr id="405" name="Google Shape;405;p16"/>
            <p:cNvCxnSpPr/>
            <p:nvPr/>
          </p:nvCxnSpPr>
          <p:spPr>
            <a:xfrm flipH="1">
              <a:off x="7997625" y="3290975"/>
              <a:ext cx="1203900" cy="1896300"/>
            </a:xfrm>
            <a:prstGeom prst="straightConnector1">
              <a:avLst/>
            </a:prstGeom>
            <a:noFill/>
            <a:ln w="9525" cap="rnd" cmpd="sng">
              <a:solidFill>
                <a:schemeClr val="accent4"/>
              </a:solidFill>
              <a:prstDash val="solid"/>
              <a:round/>
              <a:headEnd type="none" w="med" len="med"/>
              <a:tailEnd type="none" w="med" len="med"/>
            </a:ln>
          </p:spPr>
        </p:cxnSp>
        <p:grpSp>
          <p:nvGrpSpPr>
            <p:cNvPr id="406" name="Google Shape;406;p16"/>
            <p:cNvGrpSpPr/>
            <p:nvPr/>
          </p:nvGrpSpPr>
          <p:grpSpPr>
            <a:xfrm>
              <a:off x="7309798" y="1681413"/>
              <a:ext cx="630909" cy="630909"/>
              <a:chOff x="-83525" y="4333650"/>
              <a:chExt cx="539700" cy="539700"/>
            </a:xfrm>
          </p:grpSpPr>
          <p:sp>
            <p:nvSpPr>
              <p:cNvPr id="407" name="Google Shape;40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16"/>
            <p:cNvGrpSpPr/>
            <p:nvPr/>
          </p:nvGrpSpPr>
          <p:grpSpPr>
            <a:xfrm>
              <a:off x="8107197" y="1261910"/>
              <a:ext cx="344976" cy="344976"/>
              <a:chOff x="-83525" y="4333650"/>
              <a:chExt cx="539700" cy="539700"/>
            </a:xfrm>
          </p:grpSpPr>
          <p:sp>
            <p:nvSpPr>
              <p:cNvPr id="410" name="Google Shape;41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6"/>
            <p:cNvGrpSpPr/>
            <p:nvPr/>
          </p:nvGrpSpPr>
          <p:grpSpPr>
            <a:xfrm>
              <a:off x="1028573" y="3702579"/>
              <a:ext cx="493070" cy="493016"/>
              <a:chOff x="-83525" y="4333650"/>
              <a:chExt cx="539700" cy="539700"/>
            </a:xfrm>
          </p:grpSpPr>
          <p:sp>
            <p:nvSpPr>
              <p:cNvPr id="413" name="Google Shape;41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1315510" y="109854"/>
              <a:ext cx="493070" cy="493016"/>
              <a:chOff x="-83525" y="4333650"/>
              <a:chExt cx="539700" cy="539700"/>
            </a:xfrm>
          </p:grpSpPr>
          <p:sp>
            <p:nvSpPr>
              <p:cNvPr id="416" name="Google Shape;41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16"/>
            <p:cNvGrpSpPr/>
            <p:nvPr/>
          </p:nvGrpSpPr>
          <p:grpSpPr>
            <a:xfrm>
              <a:off x="7940697" y="3776610"/>
              <a:ext cx="344976" cy="344976"/>
              <a:chOff x="-83525" y="4333650"/>
              <a:chExt cx="539700" cy="539700"/>
            </a:xfrm>
          </p:grpSpPr>
          <p:sp>
            <p:nvSpPr>
              <p:cNvPr id="419" name="Google Shape;41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6"/>
            <p:cNvGrpSpPr/>
            <p:nvPr/>
          </p:nvGrpSpPr>
          <p:grpSpPr>
            <a:xfrm>
              <a:off x="312372" y="3972610"/>
              <a:ext cx="344976" cy="344976"/>
              <a:chOff x="-83525" y="4333650"/>
              <a:chExt cx="539700" cy="539700"/>
            </a:xfrm>
          </p:grpSpPr>
          <p:sp>
            <p:nvSpPr>
              <p:cNvPr id="422" name="Google Shape;422;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6"/>
            <p:cNvGrpSpPr/>
            <p:nvPr/>
          </p:nvGrpSpPr>
          <p:grpSpPr>
            <a:xfrm>
              <a:off x="1769547" y="654310"/>
              <a:ext cx="344976" cy="344976"/>
              <a:chOff x="-83525" y="4333650"/>
              <a:chExt cx="539700" cy="539700"/>
            </a:xfrm>
          </p:grpSpPr>
          <p:sp>
            <p:nvSpPr>
              <p:cNvPr id="425" name="Google Shape;425;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16"/>
          <p:cNvSpPr txBox="1">
            <a:spLocks noGrp="1"/>
          </p:cNvSpPr>
          <p:nvPr>
            <p:ph type="title"/>
          </p:nvPr>
        </p:nvSpPr>
        <p:spPr>
          <a:xfrm>
            <a:off x="2391900" y="2677350"/>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8" name="Google Shape;428;p16"/>
          <p:cNvSpPr txBox="1">
            <a:spLocks noGrp="1"/>
          </p:cNvSpPr>
          <p:nvPr>
            <p:ph type="title" idx="2" hasCustomPrompt="1"/>
          </p:nvPr>
        </p:nvSpPr>
        <p:spPr>
          <a:xfrm>
            <a:off x="37968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9" name="Google Shape;429;p16"/>
          <p:cNvSpPr txBox="1">
            <a:spLocks noGrp="1"/>
          </p:cNvSpPr>
          <p:nvPr>
            <p:ph type="subTitle" idx="1"/>
          </p:nvPr>
        </p:nvSpPr>
        <p:spPr>
          <a:xfrm rot="462">
            <a:off x="34554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36" name="Google Shape;436;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37" name="Google Shape;437;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38" name="Google Shape;438;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39" name="Google Shape;439;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 name="Google Shape;458;p17"/>
          <p:cNvSpPr txBox="1">
            <a:spLocks noGrp="1"/>
          </p:cNvSpPr>
          <p:nvPr>
            <p:ph type="title"/>
          </p:nvPr>
        </p:nvSpPr>
        <p:spPr>
          <a:xfrm>
            <a:off x="3221500" y="1872900"/>
            <a:ext cx="5268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59" name="Google Shape;459;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0" name="Google Shape;460;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61"/>
        <p:cNvGrpSpPr/>
        <p:nvPr/>
      </p:nvGrpSpPr>
      <p:grpSpPr>
        <a:xfrm>
          <a:off x="0" y="0"/>
          <a:ext cx="0" cy="0"/>
          <a:chOff x="0" y="0"/>
          <a:chExt cx="0" cy="0"/>
        </a:xfrm>
      </p:grpSpPr>
      <p:grpSp>
        <p:nvGrpSpPr>
          <p:cNvPr id="462" name="Google Shape;462;p18"/>
          <p:cNvGrpSpPr/>
          <p:nvPr/>
        </p:nvGrpSpPr>
        <p:grpSpPr>
          <a:xfrm rot="10800000" flipH="1">
            <a:off x="0" y="0"/>
            <a:ext cx="9144000" cy="5143500"/>
            <a:chOff x="0" y="0"/>
            <a:chExt cx="9144000" cy="5143500"/>
          </a:xfrm>
        </p:grpSpPr>
        <p:sp>
          <p:nvSpPr>
            <p:cNvPr id="463" name="Google Shape;463;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8"/>
          <p:cNvGrpSpPr/>
          <p:nvPr/>
        </p:nvGrpSpPr>
        <p:grpSpPr>
          <a:xfrm>
            <a:off x="-43650" y="-89675"/>
            <a:ext cx="9262500" cy="5307900"/>
            <a:chOff x="-43650" y="-89675"/>
            <a:chExt cx="9262500" cy="5307900"/>
          </a:xfrm>
        </p:grpSpPr>
        <p:cxnSp>
          <p:nvCxnSpPr>
            <p:cNvPr id="466" name="Google Shape;466;p18"/>
            <p:cNvCxnSpPr/>
            <p:nvPr/>
          </p:nvCxnSpPr>
          <p:spPr>
            <a:xfrm flipH="1">
              <a:off x="7908875" y="-89675"/>
              <a:ext cx="910800" cy="5307900"/>
            </a:xfrm>
            <a:prstGeom prst="straightConnector1">
              <a:avLst/>
            </a:prstGeom>
            <a:noFill/>
            <a:ln w="9525" cap="rnd" cmpd="sng">
              <a:solidFill>
                <a:schemeClr val="accent4"/>
              </a:solidFill>
              <a:prstDash val="solid"/>
              <a:round/>
              <a:headEnd type="none" w="med" len="med"/>
              <a:tailEnd type="none" w="med" len="med"/>
            </a:ln>
          </p:spPr>
        </p:cxnSp>
        <p:cxnSp>
          <p:nvCxnSpPr>
            <p:cNvPr id="467" name="Google Shape;467;p18"/>
            <p:cNvCxnSpPr/>
            <p:nvPr/>
          </p:nvCxnSpPr>
          <p:spPr>
            <a:xfrm>
              <a:off x="-43650" y="3621550"/>
              <a:ext cx="9262500" cy="1135200"/>
            </a:xfrm>
            <a:prstGeom prst="straightConnector1">
              <a:avLst/>
            </a:prstGeom>
            <a:noFill/>
            <a:ln w="9525" cap="rnd" cmpd="sng">
              <a:solidFill>
                <a:schemeClr val="accent4"/>
              </a:solidFill>
              <a:prstDash val="solid"/>
              <a:round/>
              <a:headEnd type="none" w="med" len="med"/>
              <a:tailEnd type="none" w="med" len="med"/>
            </a:ln>
          </p:spPr>
        </p:cxnSp>
        <p:cxnSp>
          <p:nvCxnSpPr>
            <p:cNvPr id="468" name="Google Shape;468;p18"/>
            <p:cNvCxnSpPr/>
            <p:nvPr/>
          </p:nvCxnSpPr>
          <p:spPr>
            <a:xfrm>
              <a:off x="-21400" y="1263825"/>
              <a:ext cx="1989600" cy="3948300"/>
            </a:xfrm>
            <a:prstGeom prst="straightConnector1">
              <a:avLst/>
            </a:prstGeom>
            <a:noFill/>
            <a:ln w="9525" cap="rnd" cmpd="sng">
              <a:solidFill>
                <a:schemeClr val="accent4"/>
              </a:solidFill>
              <a:prstDash val="solid"/>
              <a:round/>
              <a:headEnd type="none" w="med" len="med"/>
              <a:tailEnd type="none" w="med" len="med"/>
            </a:ln>
          </p:spPr>
        </p:cxnSp>
        <p:cxnSp>
          <p:nvCxnSpPr>
            <p:cNvPr id="469" name="Google Shape;469;p18"/>
            <p:cNvCxnSpPr/>
            <p:nvPr/>
          </p:nvCxnSpPr>
          <p:spPr>
            <a:xfrm rot="10800000" flipH="1">
              <a:off x="-33875" y="-70975"/>
              <a:ext cx="2732100" cy="2987700"/>
            </a:xfrm>
            <a:prstGeom prst="straightConnector1">
              <a:avLst/>
            </a:prstGeom>
            <a:noFill/>
            <a:ln w="9525" cap="rnd" cmpd="sng">
              <a:solidFill>
                <a:schemeClr val="accent4"/>
              </a:solidFill>
              <a:prstDash val="solid"/>
              <a:round/>
              <a:headEnd type="none" w="med" len="med"/>
              <a:tailEnd type="none" w="med" len="med"/>
            </a:ln>
          </p:spPr>
        </p:cxnSp>
        <p:cxnSp>
          <p:nvCxnSpPr>
            <p:cNvPr id="470" name="Google Shape;470;p18"/>
            <p:cNvCxnSpPr/>
            <p:nvPr/>
          </p:nvCxnSpPr>
          <p:spPr>
            <a:xfrm>
              <a:off x="7251400" y="-64725"/>
              <a:ext cx="1952400" cy="2077200"/>
            </a:xfrm>
            <a:prstGeom prst="straightConnector1">
              <a:avLst/>
            </a:prstGeom>
            <a:noFill/>
            <a:ln w="9525" cap="rnd" cmpd="sng">
              <a:solidFill>
                <a:schemeClr val="accent4"/>
              </a:solidFill>
              <a:prstDash val="solid"/>
              <a:round/>
              <a:headEnd type="none" w="med" len="med"/>
              <a:tailEnd type="none" w="med" len="med"/>
            </a:ln>
          </p:spPr>
        </p:cxnSp>
        <p:grpSp>
          <p:nvGrpSpPr>
            <p:cNvPr id="471" name="Google Shape;471;p18"/>
            <p:cNvGrpSpPr/>
            <p:nvPr/>
          </p:nvGrpSpPr>
          <p:grpSpPr>
            <a:xfrm>
              <a:off x="8337077" y="1118748"/>
              <a:ext cx="482600" cy="482600"/>
              <a:chOff x="-83525" y="4333650"/>
              <a:chExt cx="539700" cy="539700"/>
            </a:xfrm>
          </p:grpSpPr>
          <p:sp>
            <p:nvSpPr>
              <p:cNvPr id="472" name="Google Shape;472;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8668547" y="2101235"/>
              <a:ext cx="344976" cy="344976"/>
              <a:chOff x="-83525" y="4333650"/>
              <a:chExt cx="539700" cy="539700"/>
            </a:xfrm>
          </p:grpSpPr>
          <p:sp>
            <p:nvSpPr>
              <p:cNvPr id="475" name="Google Shape;475;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8"/>
            <p:cNvGrpSpPr/>
            <p:nvPr/>
          </p:nvGrpSpPr>
          <p:grpSpPr>
            <a:xfrm>
              <a:off x="916890" y="3446705"/>
              <a:ext cx="666476" cy="666476"/>
              <a:chOff x="-83525" y="4333650"/>
              <a:chExt cx="539700" cy="539700"/>
            </a:xfrm>
          </p:grpSpPr>
          <p:sp>
            <p:nvSpPr>
              <p:cNvPr id="478" name="Google Shape;47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8"/>
            <p:cNvGrpSpPr/>
            <p:nvPr/>
          </p:nvGrpSpPr>
          <p:grpSpPr>
            <a:xfrm>
              <a:off x="7832747" y="4411785"/>
              <a:ext cx="344976" cy="344976"/>
              <a:chOff x="-83525" y="4333650"/>
              <a:chExt cx="539700" cy="539700"/>
            </a:xfrm>
          </p:grpSpPr>
          <p:sp>
            <p:nvSpPr>
              <p:cNvPr id="481" name="Google Shape;48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8"/>
            <p:cNvGrpSpPr/>
            <p:nvPr/>
          </p:nvGrpSpPr>
          <p:grpSpPr>
            <a:xfrm>
              <a:off x="7078022" y="4016673"/>
              <a:ext cx="344976" cy="344976"/>
              <a:chOff x="-83525" y="4333650"/>
              <a:chExt cx="539700" cy="539700"/>
            </a:xfrm>
          </p:grpSpPr>
          <p:sp>
            <p:nvSpPr>
              <p:cNvPr id="484" name="Google Shape;48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335397" y="2164173"/>
              <a:ext cx="344976" cy="344976"/>
              <a:chOff x="-83525" y="4333650"/>
              <a:chExt cx="539700" cy="539700"/>
            </a:xfrm>
          </p:grpSpPr>
          <p:sp>
            <p:nvSpPr>
              <p:cNvPr id="487" name="Google Shape;48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8"/>
            <p:cNvGrpSpPr/>
            <p:nvPr/>
          </p:nvGrpSpPr>
          <p:grpSpPr>
            <a:xfrm>
              <a:off x="771997" y="801385"/>
              <a:ext cx="344976" cy="344976"/>
              <a:chOff x="-83525" y="4333650"/>
              <a:chExt cx="539700" cy="539700"/>
            </a:xfrm>
          </p:grpSpPr>
          <p:sp>
            <p:nvSpPr>
              <p:cNvPr id="490" name="Google Shape;49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2" name="Google Shape;492;p18"/>
          <p:cNvSpPr txBox="1">
            <a:spLocks noGrp="1"/>
          </p:cNvSpPr>
          <p:nvPr>
            <p:ph type="title"/>
          </p:nvPr>
        </p:nvSpPr>
        <p:spPr>
          <a:xfrm>
            <a:off x="1539575" y="1840150"/>
            <a:ext cx="3971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93" name="Google Shape;493;p18"/>
          <p:cNvSpPr txBox="1">
            <a:spLocks noGrp="1"/>
          </p:cNvSpPr>
          <p:nvPr>
            <p:ph type="title" idx="2" hasCustomPrompt="1"/>
          </p:nvPr>
        </p:nvSpPr>
        <p:spPr>
          <a:xfrm>
            <a:off x="5987400" y="188875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4" name="Google Shape;494;p18"/>
          <p:cNvSpPr txBox="1">
            <a:spLocks noGrp="1"/>
          </p:cNvSpPr>
          <p:nvPr>
            <p:ph type="subTitle" idx="1"/>
          </p:nvPr>
        </p:nvSpPr>
        <p:spPr>
          <a:xfrm rot="462">
            <a:off x="3277675" y="2607112"/>
            <a:ext cx="2233200" cy="630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BLANK_1_1_1_2_1_1">
    <p:spTree>
      <p:nvGrpSpPr>
        <p:cNvPr id="1" name="Shape 578"/>
        <p:cNvGrpSpPr/>
        <p:nvPr/>
      </p:nvGrpSpPr>
      <p:grpSpPr>
        <a:xfrm>
          <a:off x="0" y="0"/>
          <a:ext cx="0" cy="0"/>
          <a:chOff x="0" y="0"/>
          <a:chExt cx="0" cy="0"/>
        </a:xfrm>
      </p:grpSpPr>
      <p:grpSp>
        <p:nvGrpSpPr>
          <p:cNvPr id="579" name="Google Shape;579;p22"/>
          <p:cNvGrpSpPr/>
          <p:nvPr/>
        </p:nvGrpSpPr>
        <p:grpSpPr>
          <a:xfrm>
            <a:off x="0" y="0"/>
            <a:ext cx="9144000" cy="5143500"/>
            <a:chOff x="0" y="0"/>
            <a:chExt cx="9144000" cy="5143500"/>
          </a:xfrm>
        </p:grpSpPr>
        <p:sp>
          <p:nvSpPr>
            <p:cNvPr id="580" name="Google Shape;58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2"/>
          <p:cNvGrpSpPr/>
          <p:nvPr/>
        </p:nvGrpSpPr>
        <p:grpSpPr>
          <a:xfrm>
            <a:off x="-211800" y="-216925"/>
            <a:ext cx="9518250" cy="5601275"/>
            <a:chOff x="-211800" y="-216925"/>
            <a:chExt cx="9518250" cy="5601275"/>
          </a:xfrm>
        </p:grpSpPr>
        <p:cxnSp>
          <p:nvCxnSpPr>
            <p:cNvPr id="583" name="Google Shape;583;p22"/>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584" name="Google Shape;584;p22"/>
            <p:cNvGrpSpPr/>
            <p:nvPr/>
          </p:nvGrpSpPr>
          <p:grpSpPr>
            <a:xfrm>
              <a:off x="263431" y="690168"/>
              <a:ext cx="334182" cy="334182"/>
              <a:chOff x="-83525" y="4333650"/>
              <a:chExt cx="539700" cy="539700"/>
            </a:xfrm>
          </p:grpSpPr>
          <p:sp>
            <p:nvSpPr>
              <p:cNvPr id="585" name="Google Shape;58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7" name="Google Shape;587;p22"/>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588" name="Google Shape;588;p22"/>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589" name="Google Shape;589;p22"/>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590" name="Google Shape;590;p22"/>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591" name="Google Shape;591;p22"/>
            <p:cNvGrpSpPr/>
            <p:nvPr/>
          </p:nvGrpSpPr>
          <p:grpSpPr>
            <a:xfrm>
              <a:off x="7774404" y="406675"/>
              <a:ext cx="718341" cy="718341"/>
              <a:chOff x="30975" y="3360397"/>
              <a:chExt cx="539700" cy="539700"/>
            </a:xfrm>
          </p:grpSpPr>
          <p:sp>
            <p:nvSpPr>
              <p:cNvPr id="592" name="Google Shape;59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2"/>
            <p:cNvGrpSpPr/>
            <p:nvPr/>
          </p:nvGrpSpPr>
          <p:grpSpPr>
            <a:xfrm>
              <a:off x="360829" y="3949925"/>
              <a:ext cx="718341" cy="718341"/>
              <a:chOff x="30975" y="3360397"/>
              <a:chExt cx="539700" cy="539700"/>
            </a:xfrm>
          </p:grpSpPr>
          <p:sp>
            <p:nvSpPr>
              <p:cNvPr id="595" name="Google Shape;59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2"/>
            <p:cNvGrpSpPr/>
            <p:nvPr/>
          </p:nvGrpSpPr>
          <p:grpSpPr>
            <a:xfrm>
              <a:off x="837256" y="1663218"/>
              <a:ext cx="334182" cy="334182"/>
              <a:chOff x="-83525" y="4333650"/>
              <a:chExt cx="539700" cy="539700"/>
            </a:xfrm>
          </p:grpSpPr>
          <p:sp>
            <p:nvSpPr>
              <p:cNvPr id="598" name="Google Shape;59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8158556" y="3680318"/>
              <a:ext cx="334182" cy="334182"/>
              <a:chOff x="-83525" y="4333650"/>
              <a:chExt cx="539700" cy="539700"/>
            </a:xfrm>
          </p:grpSpPr>
          <p:sp>
            <p:nvSpPr>
              <p:cNvPr id="601" name="Google Shape;60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2"/>
            <p:cNvGrpSpPr/>
            <p:nvPr/>
          </p:nvGrpSpPr>
          <p:grpSpPr>
            <a:xfrm>
              <a:off x="7721931" y="2571743"/>
              <a:ext cx="334182" cy="334182"/>
              <a:chOff x="-83525" y="4333650"/>
              <a:chExt cx="539700" cy="539700"/>
            </a:xfrm>
          </p:grpSpPr>
          <p:sp>
            <p:nvSpPr>
              <p:cNvPr id="604" name="Google Shape;60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 name="Google Shape;606;p22"/>
          <p:cNvSpPr txBox="1">
            <a:spLocks noGrp="1"/>
          </p:cNvSpPr>
          <p:nvPr>
            <p:ph type="subTitle" idx="1"/>
          </p:nvPr>
        </p:nvSpPr>
        <p:spPr>
          <a:xfrm>
            <a:off x="2064650" y="4014500"/>
            <a:ext cx="5014800" cy="5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7" name="Google Shape;607;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4" name="Google Shape;654;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55" name="Google Shape;655;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56" name="Google Shape;656;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4"/>
          <p:cNvSpPr txBox="1">
            <a:spLocks noGrp="1"/>
          </p:cNvSpPr>
          <p:nvPr>
            <p:ph type="title"/>
          </p:nvPr>
        </p:nvSpPr>
        <p:spPr>
          <a:xfrm>
            <a:off x="1178850" y="1246350"/>
            <a:ext cx="6786300" cy="227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14"/>
        <p:cNvGrpSpPr/>
        <p:nvPr/>
      </p:nvGrpSpPr>
      <p:grpSpPr>
        <a:xfrm>
          <a:off x="0" y="0"/>
          <a:ext cx="0" cy="0"/>
          <a:chOff x="0" y="0"/>
          <a:chExt cx="0" cy="0"/>
        </a:xfrm>
      </p:grpSpPr>
      <p:grpSp>
        <p:nvGrpSpPr>
          <p:cNvPr id="715" name="Google Shape;715;p26"/>
          <p:cNvGrpSpPr/>
          <p:nvPr/>
        </p:nvGrpSpPr>
        <p:grpSpPr>
          <a:xfrm rot="10800000" flipH="1">
            <a:off x="0" y="0"/>
            <a:ext cx="9144000" cy="5143500"/>
            <a:chOff x="0" y="0"/>
            <a:chExt cx="9144000" cy="5143500"/>
          </a:xfrm>
        </p:grpSpPr>
        <p:sp>
          <p:nvSpPr>
            <p:cNvPr id="716" name="Google Shape;716;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6"/>
          <p:cNvGrpSpPr/>
          <p:nvPr/>
        </p:nvGrpSpPr>
        <p:grpSpPr>
          <a:xfrm>
            <a:off x="-49850" y="-92250"/>
            <a:ext cx="9311158" cy="5310575"/>
            <a:chOff x="-49850" y="-92250"/>
            <a:chExt cx="9311158" cy="5310575"/>
          </a:xfrm>
        </p:grpSpPr>
        <p:grpSp>
          <p:nvGrpSpPr>
            <p:cNvPr id="719" name="Google Shape;719;p26"/>
            <p:cNvGrpSpPr/>
            <p:nvPr/>
          </p:nvGrpSpPr>
          <p:grpSpPr>
            <a:xfrm>
              <a:off x="222781" y="149705"/>
              <a:ext cx="334182" cy="334182"/>
              <a:chOff x="-83525" y="4333650"/>
              <a:chExt cx="539700" cy="539700"/>
            </a:xfrm>
          </p:grpSpPr>
          <p:sp>
            <p:nvSpPr>
              <p:cNvPr id="720" name="Google Shape;72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2" name="Google Shape;722;p26"/>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23" name="Google Shape;723;p26"/>
            <p:cNvCxnSpPr/>
            <p:nvPr/>
          </p:nvCxnSpPr>
          <p:spPr>
            <a:xfrm>
              <a:off x="-24900" y="340700"/>
              <a:ext cx="617400" cy="2862900"/>
            </a:xfrm>
            <a:prstGeom prst="straightConnector1">
              <a:avLst/>
            </a:prstGeom>
            <a:noFill/>
            <a:ln w="9525" cap="rnd" cmpd="sng">
              <a:solidFill>
                <a:schemeClr val="accent4"/>
              </a:solidFill>
              <a:prstDash val="solid"/>
              <a:round/>
              <a:headEnd type="none" w="med" len="med"/>
              <a:tailEnd type="none" w="med" len="med"/>
            </a:ln>
          </p:spPr>
        </p:cxnSp>
        <p:cxnSp>
          <p:nvCxnSpPr>
            <p:cNvPr id="724" name="Google Shape;724;p26"/>
            <p:cNvCxnSpPr/>
            <p:nvPr/>
          </p:nvCxnSpPr>
          <p:spPr>
            <a:xfrm>
              <a:off x="7884100" y="-39775"/>
              <a:ext cx="1297500" cy="1715400"/>
            </a:xfrm>
            <a:prstGeom prst="straightConnector1">
              <a:avLst/>
            </a:prstGeom>
            <a:noFill/>
            <a:ln w="9525" cap="rnd" cmpd="sng">
              <a:solidFill>
                <a:schemeClr val="accent4"/>
              </a:solidFill>
              <a:prstDash val="solid"/>
              <a:round/>
              <a:headEnd type="none" w="med" len="med"/>
              <a:tailEnd type="none" w="med" len="med"/>
            </a:ln>
          </p:spPr>
        </p:cxnSp>
        <p:cxnSp>
          <p:nvCxnSpPr>
            <p:cNvPr id="725" name="Google Shape;725;p26"/>
            <p:cNvCxnSpPr/>
            <p:nvPr/>
          </p:nvCxnSpPr>
          <p:spPr>
            <a:xfrm rot="10800000" flipH="1">
              <a:off x="7890325" y="4501025"/>
              <a:ext cx="1303500" cy="717300"/>
            </a:xfrm>
            <a:prstGeom prst="straightConnector1">
              <a:avLst/>
            </a:prstGeom>
            <a:noFill/>
            <a:ln w="9525" cap="rnd" cmpd="sng">
              <a:solidFill>
                <a:schemeClr val="accent4"/>
              </a:solidFill>
              <a:prstDash val="solid"/>
              <a:round/>
              <a:headEnd type="none" w="med" len="med"/>
              <a:tailEnd type="none" w="med" len="med"/>
            </a:ln>
          </p:spPr>
        </p:cxnSp>
        <p:cxnSp>
          <p:nvCxnSpPr>
            <p:cNvPr id="726" name="Google Shape;726;p26"/>
            <p:cNvCxnSpPr/>
            <p:nvPr/>
          </p:nvCxnSpPr>
          <p:spPr>
            <a:xfrm rot="10800000">
              <a:off x="8751100" y="3758675"/>
              <a:ext cx="237000" cy="1416000"/>
            </a:xfrm>
            <a:prstGeom prst="straightConnector1">
              <a:avLst/>
            </a:prstGeom>
            <a:noFill/>
            <a:ln w="9525" cap="rnd" cmpd="sng">
              <a:solidFill>
                <a:schemeClr val="accent4"/>
              </a:solidFill>
              <a:prstDash val="solid"/>
              <a:round/>
              <a:headEnd type="none" w="med" len="med"/>
              <a:tailEnd type="none" w="med" len="med"/>
            </a:ln>
          </p:spPr>
        </p:cxnSp>
        <p:cxnSp>
          <p:nvCxnSpPr>
            <p:cNvPr id="727" name="Google Shape;727;p26"/>
            <p:cNvCxnSpPr/>
            <p:nvPr/>
          </p:nvCxnSpPr>
          <p:spPr>
            <a:xfrm rot="10800000" flipH="1">
              <a:off x="-49850" y="4900350"/>
              <a:ext cx="3449400" cy="105900"/>
            </a:xfrm>
            <a:prstGeom prst="straightConnector1">
              <a:avLst/>
            </a:prstGeom>
            <a:noFill/>
            <a:ln w="9525" cap="rnd" cmpd="sng">
              <a:solidFill>
                <a:schemeClr val="accent4"/>
              </a:solidFill>
              <a:prstDash val="solid"/>
              <a:round/>
              <a:headEnd type="none" w="med" len="med"/>
              <a:tailEnd type="none" w="med" len="med"/>
            </a:ln>
          </p:spPr>
        </p:cxnSp>
        <p:cxnSp>
          <p:nvCxnSpPr>
            <p:cNvPr id="728" name="Google Shape;728;p26"/>
            <p:cNvCxnSpPr/>
            <p:nvPr/>
          </p:nvCxnSpPr>
          <p:spPr>
            <a:xfrm>
              <a:off x="-43625" y="3652750"/>
              <a:ext cx="867000" cy="1528200"/>
            </a:xfrm>
            <a:prstGeom prst="straightConnector1">
              <a:avLst/>
            </a:prstGeom>
            <a:noFill/>
            <a:ln w="9525" cap="rnd" cmpd="sng">
              <a:solidFill>
                <a:schemeClr val="accent4"/>
              </a:solidFill>
              <a:prstDash val="solid"/>
              <a:round/>
              <a:headEnd type="none" w="med" len="med"/>
              <a:tailEnd type="none" w="med" len="med"/>
            </a:ln>
          </p:spPr>
        </p:cxnSp>
        <p:grpSp>
          <p:nvGrpSpPr>
            <p:cNvPr id="729" name="Google Shape;729;p26"/>
            <p:cNvGrpSpPr/>
            <p:nvPr/>
          </p:nvGrpSpPr>
          <p:grpSpPr>
            <a:xfrm>
              <a:off x="9004" y="1818650"/>
              <a:ext cx="718341" cy="718341"/>
              <a:chOff x="30975" y="3360397"/>
              <a:chExt cx="539700" cy="539700"/>
            </a:xfrm>
          </p:grpSpPr>
          <p:sp>
            <p:nvSpPr>
              <p:cNvPr id="730" name="Google Shape;730;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6"/>
            <p:cNvGrpSpPr/>
            <p:nvPr/>
          </p:nvGrpSpPr>
          <p:grpSpPr>
            <a:xfrm>
              <a:off x="8542967" y="4287900"/>
              <a:ext cx="718341" cy="718341"/>
              <a:chOff x="30975" y="3360397"/>
              <a:chExt cx="539700" cy="539700"/>
            </a:xfrm>
          </p:grpSpPr>
          <p:sp>
            <p:nvSpPr>
              <p:cNvPr id="733" name="Google Shape;733;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6"/>
            <p:cNvGrpSpPr/>
            <p:nvPr/>
          </p:nvGrpSpPr>
          <p:grpSpPr>
            <a:xfrm>
              <a:off x="201081" y="3758680"/>
              <a:ext cx="334182" cy="334182"/>
              <a:chOff x="-83525" y="4333650"/>
              <a:chExt cx="539700" cy="539700"/>
            </a:xfrm>
          </p:grpSpPr>
          <p:sp>
            <p:nvSpPr>
              <p:cNvPr id="736" name="Google Shape;73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6"/>
            <p:cNvGrpSpPr/>
            <p:nvPr/>
          </p:nvGrpSpPr>
          <p:grpSpPr>
            <a:xfrm>
              <a:off x="58706" y="4436418"/>
              <a:ext cx="334182" cy="334182"/>
              <a:chOff x="-83525" y="4333650"/>
              <a:chExt cx="539700" cy="539700"/>
            </a:xfrm>
          </p:grpSpPr>
          <p:sp>
            <p:nvSpPr>
              <p:cNvPr id="739" name="Google Shape;73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26"/>
            <p:cNvGrpSpPr/>
            <p:nvPr/>
          </p:nvGrpSpPr>
          <p:grpSpPr>
            <a:xfrm>
              <a:off x="8653906" y="340693"/>
              <a:ext cx="334182" cy="334182"/>
              <a:chOff x="-83525" y="4333650"/>
              <a:chExt cx="539700" cy="539700"/>
            </a:xfrm>
          </p:grpSpPr>
          <p:sp>
            <p:nvSpPr>
              <p:cNvPr id="742" name="Google Shape;742;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6"/>
            <p:cNvGrpSpPr/>
            <p:nvPr/>
          </p:nvGrpSpPr>
          <p:grpSpPr>
            <a:xfrm>
              <a:off x="8460556" y="1450943"/>
              <a:ext cx="334182" cy="334182"/>
              <a:chOff x="-83525" y="4333650"/>
              <a:chExt cx="539700" cy="539700"/>
            </a:xfrm>
          </p:grpSpPr>
          <p:sp>
            <p:nvSpPr>
              <p:cNvPr id="745" name="Google Shape;745;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7" name="Google Shape;747;p2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48" name="Google Shape;748;p26"/>
          <p:cNvSpPr txBox="1">
            <a:spLocks noGrp="1"/>
          </p:cNvSpPr>
          <p:nvPr>
            <p:ph type="title" idx="2"/>
          </p:nvPr>
        </p:nvSpPr>
        <p:spPr>
          <a:xfrm>
            <a:off x="720000" y="3610438"/>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9" name="Google Shape;749;p26"/>
          <p:cNvSpPr txBox="1">
            <a:spLocks noGrp="1"/>
          </p:cNvSpPr>
          <p:nvPr>
            <p:ph type="subTitle" idx="1"/>
          </p:nvPr>
        </p:nvSpPr>
        <p:spPr>
          <a:xfrm>
            <a:off x="7200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0" name="Google Shape;750;p26"/>
          <p:cNvSpPr txBox="1">
            <a:spLocks noGrp="1"/>
          </p:cNvSpPr>
          <p:nvPr>
            <p:ph type="title" idx="3"/>
          </p:nvPr>
        </p:nvSpPr>
        <p:spPr>
          <a:xfrm>
            <a:off x="3403800" y="3610450"/>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1" name="Google Shape;751;p26"/>
          <p:cNvSpPr txBox="1">
            <a:spLocks noGrp="1"/>
          </p:cNvSpPr>
          <p:nvPr>
            <p:ph type="subTitle" idx="4"/>
          </p:nvPr>
        </p:nvSpPr>
        <p:spPr>
          <a:xfrm>
            <a:off x="3403800" y="4000791"/>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2" name="Google Shape;752;p26"/>
          <p:cNvSpPr txBox="1">
            <a:spLocks noGrp="1"/>
          </p:cNvSpPr>
          <p:nvPr>
            <p:ph type="title" idx="5"/>
          </p:nvPr>
        </p:nvSpPr>
        <p:spPr>
          <a:xfrm>
            <a:off x="6087600" y="3610438"/>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3" name="Google Shape;753;p26"/>
          <p:cNvSpPr txBox="1">
            <a:spLocks noGrp="1"/>
          </p:cNvSpPr>
          <p:nvPr>
            <p:ph type="subTitle" idx="6"/>
          </p:nvPr>
        </p:nvSpPr>
        <p:spPr>
          <a:xfrm>
            <a:off x="60876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792"/>
        <p:cNvGrpSpPr/>
        <p:nvPr/>
      </p:nvGrpSpPr>
      <p:grpSpPr>
        <a:xfrm>
          <a:off x="0" y="0"/>
          <a:ext cx="0" cy="0"/>
          <a:chOff x="0" y="0"/>
          <a:chExt cx="0" cy="0"/>
        </a:xfrm>
      </p:grpSpPr>
      <p:sp>
        <p:nvSpPr>
          <p:cNvPr id="793" name="Google Shape;793;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28"/>
          <p:cNvGrpSpPr/>
          <p:nvPr/>
        </p:nvGrpSpPr>
        <p:grpSpPr>
          <a:xfrm flipH="1">
            <a:off x="-12825" y="-7250"/>
            <a:ext cx="9219398" cy="5308025"/>
            <a:chOff x="-12825" y="-83450"/>
            <a:chExt cx="9219398" cy="5308025"/>
          </a:xfrm>
        </p:grpSpPr>
        <p:cxnSp>
          <p:nvCxnSpPr>
            <p:cNvPr id="795" name="Google Shape;795;p28"/>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796" name="Google Shape;796;p28"/>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797" name="Google Shape;797;p28"/>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798" name="Google Shape;798;p28"/>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799" name="Google Shape;799;p28"/>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00" name="Google Shape;800;p28"/>
            <p:cNvGrpSpPr/>
            <p:nvPr/>
          </p:nvGrpSpPr>
          <p:grpSpPr>
            <a:xfrm>
              <a:off x="64804" y="834125"/>
              <a:ext cx="718341" cy="718341"/>
              <a:chOff x="-83525" y="4333650"/>
              <a:chExt cx="539700" cy="539700"/>
            </a:xfrm>
          </p:grpSpPr>
          <p:sp>
            <p:nvSpPr>
              <p:cNvPr id="801" name="Google Shape;801;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8"/>
            <p:cNvGrpSpPr/>
            <p:nvPr/>
          </p:nvGrpSpPr>
          <p:grpSpPr>
            <a:xfrm>
              <a:off x="8064829" y="180825"/>
              <a:ext cx="718341" cy="718341"/>
              <a:chOff x="-83525" y="4333650"/>
              <a:chExt cx="539700" cy="539700"/>
            </a:xfrm>
          </p:grpSpPr>
          <p:sp>
            <p:nvSpPr>
              <p:cNvPr id="804" name="Google Shape;804;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8"/>
            <p:cNvGrpSpPr/>
            <p:nvPr/>
          </p:nvGrpSpPr>
          <p:grpSpPr>
            <a:xfrm>
              <a:off x="108716" y="3627493"/>
              <a:ext cx="334182" cy="334182"/>
              <a:chOff x="-83525" y="4333650"/>
              <a:chExt cx="539700" cy="539700"/>
            </a:xfrm>
          </p:grpSpPr>
          <p:sp>
            <p:nvSpPr>
              <p:cNvPr id="807" name="Google Shape;80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8"/>
            <p:cNvGrpSpPr/>
            <p:nvPr/>
          </p:nvGrpSpPr>
          <p:grpSpPr>
            <a:xfrm>
              <a:off x="8872390" y="3652442"/>
              <a:ext cx="334182" cy="334182"/>
              <a:chOff x="-83525" y="4333650"/>
              <a:chExt cx="539700" cy="539700"/>
            </a:xfrm>
          </p:grpSpPr>
          <p:sp>
            <p:nvSpPr>
              <p:cNvPr id="810" name="Google Shape;81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8"/>
            <p:cNvGrpSpPr/>
            <p:nvPr/>
          </p:nvGrpSpPr>
          <p:grpSpPr>
            <a:xfrm>
              <a:off x="8538215" y="3184617"/>
              <a:ext cx="334182" cy="334182"/>
              <a:chOff x="-83525" y="4333650"/>
              <a:chExt cx="539700" cy="539700"/>
            </a:xfrm>
          </p:grpSpPr>
          <p:sp>
            <p:nvSpPr>
              <p:cNvPr id="813" name="Google Shape;81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8"/>
            <p:cNvGrpSpPr/>
            <p:nvPr/>
          </p:nvGrpSpPr>
          <p:grpSpPr>
            <a:xfrm>
              <a:off x="8725315" y="1218292"/>
              <a:ext cx="334182" cy="334182"/>
              <a:chOff x="-83525" y="4333650"/>
              <a:chExt cx="539700" cy="539700"/>
            </a:xfrm>
          </p:grpSpPr>
          <p:sp>
            <p:nvSpPr>
              <p:cNvPr id="816" name="Google Shape;81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8"/>
            <p:cNvGrpSpPr/>
            <p:nvPr/>
          </p:nvGrpSpPr>
          <p:grpSpPr>
            <a:xfrm>
              <a:off x="828790" y="126742"/>
              <a:ext cx="334182" cy="334182"/>
              <a:chOff x="-83525" y="4333650"/>
              <a:chExt cx="539700" cy="539700"/>
            </a:xfrm>
          </p:grpSpPr>
          <p:sp>
            <p:nvSpPr>
              <p:cNvPr id="819" name="Google Shape;81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1" name="Google Shape;821;p28"/>
          <p:cNvSpPr txBox="1">
            <a:spLocks noGrp="1"/>
          </p:cNvSpPr>
          <p:nvPr>
            <p:ph type="title"/>
          </p:nvPr>
        </p:nvSpPr>
        <p:spPr>
          <a:xfrm>
            <a:off x="720000"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2" name="Google Shape;822;p28"/>
          <p:cNvSpPr txBox="1">
            <a:spLocks noGrp="1"/>
          </p:cNvSpPr>
          <p:nvPr>
            <p:ph type="subTitle" idx="1"/>
          </p:nvPr>
        </p:nvSpPr>
        <p:spPr>
          <a:xfrm>
            <a:off x="72000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3" name="Google Shape;823;p28"/>
          <p:cNvSpPr txBox="1">
            <a:spLocks noGrp="1"/>
          </p:cNvSpPr>
          <p:nvPr>
            <p:ph type="title" idx="2"/>
          </p:nvPr>
        </p:nvSpPr>
        <p:spPr>
          <a:xfrm>
            <a:off x="3419269"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4" name="Google Shape;824;p28"/>
          <p:cNvSpPr txBox="1">
            <a:spLocks noGrp="1"/>
          </p:cNvSpPr>
          <p:nvPr>
            <p:ph type="subTitle" idx="3"/>
          </p:nvPr>
        </p:nvSpPr>
        <p:spPr>
          <a:xfrm>
            <a:off x="3419272"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5" name="Google Shape;825;p28"/>
          <p:cNvSpPr txBox="1">
            <a:spLocks noGrp="1"/>
          </p:cNvSpPr>
          <p:nvPr>
            <p:ph type="title" idx="4"/>
          </p:nvPr>
        </p:nvSpPr>
        <p:spPr>
          <a:xfrm>
            <a:off x="2094488" y="3838025"/>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6" name="Google Shape;826;p28"/>
          <p:cNvSpPr txBox="1">
            <a:spLocks noGrp="1"/>
          </p:cNvSpPr>
          <p:nvPr>
            <p:ph type="subTitle" idx="5"/>
          </p:nvPr>
        </p:nvSpPr>
        <p:spPr>
          <a:xfrm>
            <a:off x="209450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7" name="Google Shape;827;p28"/>
          <p:cNvSpPr txBox="1">
            <a:spLocks noGrp="1"/>
          </p:cNvSpPr>
          <p:nvPr>
            <p:ph type="title" idx="6"/>
          </p:nvPr>
        </p:nvSpPr>
        <p:spPr>
          <a:xfrm>
            <a:off x="4793757" y="3838025"/>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8" name="Google Shape;828;p28"/>
          <p:cNvSpPr txBox="1">
            <a:spLocks noGrp="1"/>
          </p:cNvSpPr>
          <p:nvPr>
            <p:ph type="subTitle" idx="7"/>
          </p:nvPr>
        </p:nvSpPr>
        <p:spPr>
          <a:xfrm>
            <a:off x="479376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9" name="Google Shape;829;p28"/>
          <p:cNvSpPr txBox="1">
            <a:spLocks noGrp="1"/>
          </p:cNvSpPr>
          <p:nvPr>
            <p:ph type="title" idx="8"/>
          </p:nvPr>
        </p:nvSpPr>
        <p:spPr>
          <a:xfrm>
            <a:off x="6118545"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0" name="Google Shape;830;p28"/>
          <p:cNvSpPr txBox="1">
            <a:spLocks noGrp="1"/>
          </p:cNvSpPr>
          <p:nvPr>
            <p:ph type="subTitle" idx="9"/>
          </p:nvPr>
        </p:nvSpPr>
        <p:spPr>
          <a:xfrm>
            <a:off x="611855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1" name="Google Shape;831;p28"/>
          <p:cNvSpPr txBox="1">
            <a:spLocks noGrp="1"/>
          </p:cNvSpPr>
          <p:nvPr>
            <p:ph type="title" idx="13"/>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934"/>
        <p:cNvGrpSpPr/>
        <p:nvPr/>
      </p:nvGrpSpPr>
      <p:grpSpPr>
        <a:xfrm>
          <a:off x="0" y="0"/>
          <a:ext cx="0" cy="0"/>
          <a:chOff x="0" y="0"/>
          <a:chExt cx="0" cy="0"/>
        </a:xfrm>
      </p:grpSpPr>
      <p:grpSp>
        <p:nvGrpSpPr>
          <p:cNvPr id="935" name="Google Shape;935;p31"/>
          <p:cNvGrpSpPr/>
          <p:nvPr/>
        </p:nvGrpSpPr>
        <p:grpSpPr>
          <a:xfrm>
            <a:off x="0" y="0"/>
            <a:ext cx="9144000" cy="5143500"/>
            <a:chOff x="0" y="0"/>
            <a:chExt cx="9144000" cy="5143500"/>
          </a:xfrm>
        </p:grpSpPr>
        <p:sp>
          <p:nvSpPr>
            <p:cNvPr id="936" name="Google Shape;936;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1"/>
          <p:cNvGrpSpPr/>
          <p:nvPr/>
        </p:nvGrpSpPr>
        <p:grpSpPr>
          <a:xfrm>
            <a:off x="-57340" y="-86000"/>
            <a:ext cx="9209740" cy="5293875"/>
            <a:chOff x="-57340" y="-86000"/>
            <a:chExt cx="9209740" cy="5293875"/>
          </a:xfrm>
        </p:grpSpPr>
        <p:cxnSp>
          <p:nvCxnSpPr>
            <p:cNvPr id="939" name="Google Shape;939;p31"/>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940" name="Google Shape;940;p31"/>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941" name="Google Shape;941;p31"/>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942" name="Google Shape;942;p31"/>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943" name="Google Shape;943;p31"/>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944" name="Google Shape;944;p31"/>
            <p:cNvGrpSpPr/>
            <p:nvPr/>
          </p:nvGrpSpPr>
          <p:grpSpPr>
            <a:xfrm>
              <a:off x="525404" y="45408"/>
              <a:ext cx="389178" cy="389178"/>
              <a:chOff x="-83525" y="4333650"/>
              <a:chExt cx="539700" cy="539700"/>
            </a:xfrm>
          </p:grpSpPr>
          <p:sp>
            <p:nvSpPr>
              <p:cNvPr id="945" name="Google Shape;945;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31"/>
            <p:cNvGrpSpPr/>
            <p:nvPr/>
          </p:nvGrpSpPr>
          <p:grpSpPr>
            <a:xfrm>
              <a:off x="7894902" y="126998"/>
              <a:ext cx="482600" cy="482600"/>
              <a:chOff x="-83525" y="4333650"/>
              <a:chExt cx="539700" cy="539700"/>
            </a:xfrm>
          </p:grpSpPr>
          <p:sp>
            <p:nvSpPr>
              <p:cNvPr id="948" name="Google Shape;948;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31"/>
            <p:cNvGrpSpPr/>
            <p:nvPr/>
          </p:nvGrpSpPr>
          <p:grpSpPr>
            <a:xfrm>
              <a:off x="8668547" y="2101235"/>
              <a:ext cx="344976" cy="344976"/>
              <a:chOff x="-83525" y="4333650"/>
              <a:chExt cx="539700" cy="539700"/>
            </a:xfrm>
          </p:grpSpPr>
          <p:sp>
            <p:nvSpPr>
              <p:cNvPr id="951" name="Google Shape;951;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1"/>
            <p:cNvGrpSpPr/>
            <p:nvPr/>
          </p:nvGrpSpPr>
          <p:grpSpPr>
            <a:xfrm>
              <a:off x="758689" y="4234211"/>
              <a:ext cx="482600" cy="482600"/>
              <a:chOff x="-83525" y="4333650"/>
              <a:chExt cx="539700" cy="539700"/>
            </a:xfrm>
          </p:grpSpPr>
          <p:sp>
            <p:nvSpPr>
              <p:cNvPr id="954" name="Google Shape;95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1"/>
            <p:cNvGrpSpPr/>
            <p:nvPr/>
          </p:nvGrpSpPr>
          <p:grpSpPr>
            <a:xfrm>
              <a:off x="-57340" y="1926598"/>
              <a:ext cx="344976" cy="344976"/>
              <a:chOff x="-83525" y="4333650"/>
              <a:chExt cx="539700" cy="539700"/>
            </a:xfrm>
          </p:grpSpPr>
          <p:sp>
            <p:nvSpPr>
              <p:cNvPr id="957" name="Google Shape;95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9" name="Google Shape;959;p31"/>
          <p:cNvSpPr txBox="1">
            <a:spLocks noGrp="1"/>
          </p:cNvSpPr>
          <p:nvPr>
            <p:ph type="subTitle" idx="1"/>
          </p:nvPr>
        </p:nvSpPr>
        <p:spPr>
          <a:xfrm>
            <a:off x="72000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0" name="Google Shape;960;p31"/>
          <p:cNvSpPr txBox="1">
            <a:spLocks noGrp="1"/>
          </p:cNvSpPr>
          <p:nvPr>
            <p:ph type="subTitle" idx="2"/>
          </p:nvPr>
        </p:nvSpPr>
        <p:spPr>
          <a:xfrm>
            <a:off x="621245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1" name="Google Shape;961;p31"/>
          <p:cNvSpPr txBox="1">
            <a:spLocks noGrp="1"/>
          </p:cNvSpPr>
          <p:nvPr>
            <p:ph type="title" hasCustomPrompt="1"/>
          </p:nvPr>
        </p:nvSpPr>
        <p:spPr>
          <a:xfrm>
            <a:off x="720000" y="2031948"/>
            <a:ext cx="2239500" cy="1113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2" name="Google Shape;962;p31"/>
          <p:cNvSpPr txBox="1">
            <a:spLocks noGrp="1"/>
          </p:cNvSpPr>
          <p:nvPr>
            <p:ph type="title" idx="3" hasCustomPrompt="1"/>
          </p:nvPr>
        </p:nvSpPr>
        <p:spPr>
          <a:xfrm>
            <a:off x="6212450" y="2031948"/>
            <a:ext cx="2239500" cy="1113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3" name="Google Shape;963;p31"/>
          <p:cNvSpPr txBox="1">
            <a:spLocks noGrp="1"/>
          </p:cNvSpPr>
          <p:nvPr>
            <p:ph type="title" idx="4"/>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4"/>
        <p:cNvGrpSpPr/>
        <p:nvPr/>
      </p:nvGrpSpPr>
      <p:grpSpPr>
        <a:xfrm>
          <a:off x="0" y="0"/>
          <a:ext cx="0" cy="0"/>
          <a:chOff x="0" y="0"/>
          <a:chExt cx="0" cy="0"/>
        </a:xfrm>
      </p:grpSpPr>
      <p:grpSp>
        <p:nvGrpSpPr>
          <p:cNvPr id="965" name="Google Shape;965;p32"/>
          <p:cNvGrpSpPr/>
          <p:nvPr/>
        </p:nvGrpSpPr>
        <p:grpSpPr>
          <a:xfrm>
            <a:off x="0" y="0"/>
            <a:ext cx="9144000" cy="5143500"/>
            <a:chOff x="0" y="0"/>
            <a:chExt cx="9144000" cy="5143500"/>
          </a:xfrm>
        </p:grpSpPr>
        <p:sp>
          <p:nvSpPr>
            <p:cNvPr id="966" name="Google Shape;96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2"/>
          <p:cNvSpPr txBox="1"/>
          <p:nvPr/>
        </p:nvSpPr>
        <p:spPr>
          <a:xfrm>
            <a:off x="3925025" y="3203013"/>
            <a:ext cx="32166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lang="en" sz="1100" b="1">
                <a:solidFill>
                  <a:schemeClr val="accent4"/>
                </a:solidFill>
                <a:uFill>
                  <a:noFill/>
                </a:uFill>
                <a:latin typeface="Overpass"/>
                <a:ea typeface="Overpass"/>
                <a:cs typeface="Overpass"/>
                <a:sym typeface="Overpass"/>
                <a:hlinkClick r:id="rId2">
                  <a:extLst>
                    <a:ext uri="{A12FA001-AC4F-418D-AE19-62706E023703}">
                      <ahyp:hlinkClr xmlns:ahyp="http://schemas.microsoft.com/office/drawing/2018/hyperlinkcolor" val="tx"/>
                    </a:ext>
                  </a:extLst>
                </a:hlinkClick>
              </a:rPr>
              <a:t>Slidesgo</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lang="en" sz="1100" b="1">
                <a:solidFill>
                  <a:schemeClr val="accent4"/>
                </a:solidFill>
                <a:uFill>
                  <a:noFill/>
                </a:uFill>
                <a:latin typeface="Overpass"/>
                <a:ea typeface="Overpass"/>
                <a:cs typeface="Overpass"/>
                <a:sym typeface="Overpass"/>
                <a:hlinkClick r:id="rId3">
                  <a:extLst>
                    <a:ext uri="{A12FA001-AC4F-418D-AE19-62706E023703}">
                      <ahyp:hlinkClr xmlns:ahyp="http://schemas.microsoft.com/office/drawing/2018/hyperlinkcolor" val="tx"/>
                    </a:ext>
                  </a:extLst>
                </a:hlinkClick>
              </a:rPr>
              <a:t>Flaticon</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lang="en" sz="1100" b="1">
                <a:solidFill>
                  <a:schemeClr val="accent4"/>
                </a:solidFill>
                <a:uFill>
                  <a:noFill/>
                </a:uFill>
                <a:latin typeface="Overpass"/>
                <a:ea typeface="Overpass"/>
                <a:cs typeface="Overpass"/>
                <a:sym typeface="Overpass"/>
                <a:hlinkClick r:id="rId4">
                  <a:extLst>
                    <a:ext uri="{A12FA001-AC4F-418D-AE19-62706E023703}">
                      <ahyp:hlinkClr xmlns:ahyp="http://schemas.microsoft.com/office/drawing/2018/hyperlinkcolor" val="tx"/>
                    </a:ext>
                  </a:extLst>
                </a:hlinkClick>
              </a:rPr>
              <a:t>Freepik</a:t>
            </a:r>
            <a:endParaRPr sz="1100" b="1">
              <a:solidFill>
                <a:schemeClr val="accent4"/>
              </a:solidFill>
              <a:latin typeface="Overpass"/>
              <a:ea typeface="Overpass"/>
              <a:cs typeface="Overpass"/>
              <a:sym typeface="Overpass"/>
            </a:endParaRPr>
          </a:p>
        </p:txBody>
      </p:sp>
      <p:grpSp>
        <p:nvGrpSpPr>
          <p:cNvPr id="969" name="Google Shape;969;p32"/>
          <p:cNvGrpSpPr/>
          <p:nvPr/>
        </p:nvGrpSpPr>
        <p:grpSpPr>
          <a:xfrm>
            <a:off x="-198425" y="-124600"/>
            <a:ext cx="9393725" cy="5424592"/>
            <a:chOff x="-198425" y="-124600"/>
            <a:chExt cx="9393725" cy="5424592"/>
          </a:xfrm>
        </p:grpSpPr>
        <p:cxnSp>
          <p:nvCxnSpPr>
            <p:cNvPr id="970" name="Google Shape;970;p32"/>
            <p:cNvCxnSpPr/>
            <p:nvPr/>
          </p:nvCxnSpPr>
          <p:spPr>
            <a:xfrm>
              <a:off x="3506700" y="-28150"/>
              <a:ext cx="5688600" cy="327600"/>
            </a:xfrm>
            <a:prstGeom prst="straightConnector1">
              <a:avLst/>
            </a:prstGeom>
            <a:noFill/>
            <a:ln w="9525" cap="rnd" cmpd="sng">
              <a:solidFill>
                <a:schemeClr val="accent4"/>
              </a:solidFill>
              <a:prstDash val="solid"/>
              <a:round/>
              <a:headEnd type="none" w="med" len="med"/>
              <a:tailEnd type="none" w="med" len="med"/>
            </a:ln>
          </p:spPr>
        </p:cxnSp>
        <p:cxnSp>
          <p:nvCxnSpPr>
            <p:cNvPr id="971" name="Google Shape;971;p32"/>
            <p:cNvCxnSpPr/>
            <p:nvPr/>
          </p:nvCxnSpPr>
          <p:spPr>
            <a:xfrm>
              <a:off x="8609300" y="-124600"/>
              <a:ext cx="526800" cy="2563800"/>
            </a:xfrm>
            <a:prstGeom prst="straightConnector1">
              <a:avLst/>
            </a:prstGeom>
            <a:noFill/>
            <a:ln w="9525" cap="rnd" cmpd="sng">
              <a:solidFill>
                <a:schemeClr val="accent4"/>
              </a:solidFill>
              <a:prstDash val="solid"/>
              <a:round/>
              <a:headEnd type="none" w="med" len="med"/>
              <a:tailEnd type="none" w="med" len="med"/>
            </a:ln>
          </p:spPr>
        </p:cxnSp>
        <p:cxnSp>
          <p:nvCxnSpPr>
            <p:cNvPr id="972" name="Google Shape;972;p32"/>
            <p:cNvCxnSpPr/>
            <p:nvPr/>
          </p:nvCxnSpPr>
          <p:spPr>
            <a:xfrm rot="10800000" flipH="1">
              <a:off x="2703925" y="4662700"/>
              <a:ext cx="957600" cy="552600"/>
            </a:xfrm>
            <a:prstGeom prst="straightConnector1">
              <a:avLst/>
            </a:prstGeom>
            <a:noFill/>
            <a:ln w="9525" cap="rnd" cmpd="sng">
              <a:solidFill>
                <a:schemeClr val="accent4"/>
              </a:solidFill>
              <a:prstDash val="solid"/>
              <a:round/>
              <a:headEnd type="none" w="med" len="med"/>
              <a:tailEnd type="none" w="med" len="med"/>
            </a:ln>
          </p:spPr>
        </p:cxnSp>
        <p:cxnSp>
          <p:nvCxnSpPr>
            <p:cNvPr id="973" name="Google Shape;973;p32"/>
            <p:cNvCxnSpPr/>
            <p:nvPr/>
          </p:nvCxnSpPr>
          <p:spPr>
            <a:xfrm>
              <a:off x="3173025" y="4643400"/>
              <a:ext cx="2210400" cy="546300"/>
            </a:xfrm>
            <a:prstGeom prst="straightConnector1">
              <a:avLst/>
            </a:prstGeom>
            <a:noFill/>
            <a:ln w="9525" cap="rnd" cmpd="sng">
              <a:solidFill>
                <a:schemeClr val="accent4"/>
              </a:solidFill>
              <a:prstDash val="solid"/>
              <a:round/>
              <a:headEnd type="none" w="med" len="med"/>
              <a:tailEnd type="none" w="med" len="med"/>
            </a:ln>
          </p:spPr>
        </p:cxnSp>
        <p:cxnSp>
          <p:nvCxnSpPr>
            <p:cNvPr id="974" name="Google Shape;974;p32"/>
            <p:cNvCxnSpPr/>
            <p:nvPr/>
          </p:nvCxnSpPr>
          <p:spPr>
            <a:xfrm rot="10800000" flipH="1">
              <a:off x="4141900" y="4849025"/>
              <a:ext cx="5044200" cy="122100"/>
            </a:xfrm>
            <a:prstGeom prst="straightConnector1">
              <a:avLst/>
            </a:prstGeom>
            <a:noFill/>
            <a:ln w="9525" cap="rnd" cmpd="sng">
              <a:solidFill>
                <a:schemeClr val="accent4"/>
              </a:solidFill>
              <a:prstDash val="solid"/>
              <a:round/>
              <a:headEnd type="none" w="med" len="med"/>
              <a:tailEnd type="none" w="med" len="med"/>
            </a:ln>
          </p:spPr>
        </p:cxnSp>
        <p:cxnSp>
          <p:nvCxnSpPr>
            <p:cNvPr id="975" name="Google Shape;975;p32"/>
            <p:cNvCxnSpPr/>
            <p:nvPr/>
          </p:nvCxnSpPr>
          <p:spPr>
            <a:xfrm>
              <a:off x="-198425" y="2876200"/>
              <a:ext cx="796800" cy="2339100"/>
            </a:xfrm>
            <a:prstGeom prst="straightConnector1">
              <a:avLst/>
            </a:prstGeom>
            <a:noFill/>
            <a:ln w="9525" cap="rnd" cmpd="sng">
              <a:solidFill>
                <a:schemeClr val="accent4"/>
              </a:solidFill>
              <a:prstDash val="solid"/>
              <a:round/>
              <a:headEnd type="none" w="med" len="med"/>
              <a:tailEnd type="none" w="med" len="med"/>
            </a:ln>
          </p:spPr>
        </p:cxnSp>
        <p:cxnSp>
          <p:nvCxnSpPr>
            <p:cNvPr id="976" name="Google Shape;976;p32"/>
            <p:cNvCxnSpPr/>
            <p:nvPr/>
          </p:nvCxnSpPr>
          <p:spPr>
            <a:xfrm flipH="1">
              <a:off x="-146900" y="3737350"/>
              <a:ext cx="526800" cy="809700"/>
            </a:xfrm>
            <a:prstGeom prst="straightConnector1">
              <a:avLst/>
            </a:prstGeom>
            <a:noFill/>
            <a:ln w="9525" cap="rnd" cmpd="sng">
              <a:solidFill>
                <a:schemeClr val="accent4"/>
              </a:solidFill>
              <a:prstDash val="solid"/>
              <a:round/>
              <a:headEnd type="none" w="med" len="med"/>
              <a:tailEnd type="none" w="med" len="med"/>
            </a:ln>
          </p:spPr>
        </p:cxnSp>
        <p:grpSp>
          <p:nvGrpSpPr>
            <p:cNvPr id="977" name="Google Shape;977;p32"/>
            <p:cNvGrpSpPr/>
            <p:nvPr/>
          </p:nvGrpSpPr>
          <p:grpSpPr>
            <a:xfrm>
              <a:off x="-165624" y="3659501"/>
              <a:ext cx="718341" cy="718341"/>
              <a:chOff x="-83525" y="4333650"/>
              <a:chExt cx="539700" cy="539700"/>
            </a:xfrm>
          </p:grpSpPr>
          <p:sp>
            <p:nvSpPr>
              <p:cNvPr id="978" name="Google Shape;97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2"/>
            <p:cNvGrpSpPr/>
            <p:nvPr/>
          </p:nvGrpSpPr>
          <p:grpSpPr>
            <a:xfrm>
              <a:off x="3322345" y="4509449"/>
              <a:ext cx="419725" cy="419725"/>
              <a:chOff x="-83525" y="4333650"/>
              <a:chExt cx="539700" cy="539700"/>
            </a:xfrm>
          </p:grpSpPr>
          <p:sp>
            <p:nvSpPr>
              <p:cNvPr id="981" name="Google Shape;98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32"/>
            <p:cNvGrpSpPr/>
            <p:nvPr/>
          </p:nvGrpSpPr>
          <p:grpSpPr>
            <a:xfrm>
              <a:off x="8475894" y="68867"/>
              <a:ext cx="419725" cy="419725"/>
              <a:chOff x="-83525" y="4333650"/>
              <a:chExt cx="539700" cy="539700"/>
            </a:xfrm>
          </p:grpSpPr>
          <p:sp>
            <p:nvSpPr>
              <p:cNvPr id="984" name="Google Shape;98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2"/>
            <p:cNvGrpSpPr/>
            <p:nvPr/>
          </p:nvGrpSpPr>
          <p:grpSpPr>
            <a:xfrm>
              <a:off x="4154182" y="4629037"/>
              <a:ext cx="670955" cy="670955"/>
              <a:chOff x="-83525" y="4333650"/>
              <a:chExt cx="539700" cy="539700"/>
            </a:xfrm>
          </p:grpSpPr>
          <p:sp>
            <p:nvSpPr>
              <p:cNvPr id="987" name="Google Shape;98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32"/>
          <p:cNvSpPr txBox="1">
            <a:spLocks noGrp="1"/>
          </p:cNvSpPr>
          <p:nvPr>
            <p:ph type="ctrTitle"/>
          </p:nvPr>
        </p:nvSpPr>
        <p:spPr>
          <a:xfrm>
            <a:off x="3498300" y="705863"/>
            <a:ext cx="4070100" cy="1165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0" name="Google Shape;990;p32"/>
          <p:cNvSpPr txBox="1">
            <a:spLocks noGrp="1"/>
          </p:cNvSpPr>
          <p:nvPr>
            <p:ph type="subTitle" idx="1"/>
          </p:nvPr>
        </p:nvSpPr>
        <p:spPr>
          <a:xfrm>
            <a:off x="3924975" y="1898032"/>
            <a:ext cx="32166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1" name="Google Shape;991;p32"/>
          <p:cNvSpPr txBox="1">
            <a:spLocks noGrp="1"/>
          </p:cNvSpPr>
          <p:nvPr>
            <p:ph type="subTitle" idx="2"/>
          </p:nvPr>
        </p:nvSpPr>
        <p:spPr>
          <a:xfrm rot="-962">
            <a:off x="3924975" y="4018388"/>
            <a:ext cx="32166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09" name="Google Shape;109;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0" name="Google Shape;110;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1" name="Google Shape;111;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 name="Google Shape;129;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0" name="Google Shape;130;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1" name="Google Shape;131;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1"/>
        <p:cNvGrpSpPr/>
        <p:nvPr/>
      </p:nvGrpSpPr>
      <p:grpSpPr>
        <a:xfrm>
          <a:off x="0" y="0"/>
          <a:ext cx="0" cy="0"/>
          <a:chOff x="0" y="0"/>
          <a:chExt cx="0" cy="0"/>
        </a:xfrm>
      </p:grpSpPr>
      <p:grpSp>
        <p:nvGrpSpPr>
          <p:cNvPr id="192" name="Google Shape;192;p8"/>
          <p:cNvGrpSpPr/>
          <p:nvPr/>
        </p:nvGrpSpPr>
        <p:grpSpPr>
          <a:xfrm rot="10800000" flipH="1">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3" name="Google Shape;203;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04" name="Google Shape;204;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05" name="Google Shape;205;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8"/>
          <p:cNvSpPr txBox="1">
            <a:spLocks noGrp="1"/>
          </p:cNvSpPr>
          <p:nvPr>
            <p:ph type="title"/>
          </p:nvPr>
        </p:nvSpPr>
        <p:spPr>
          <a:xfrm>
            <a:off x="1178850" y="970500"/>
            <a:ext cx="6786300" cy="320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54" name="Google Shape;254;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55" name="Google Shape;255;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56" name="Google Shape;256;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57" name="Google Shape;257;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58" name="Google Shape;258;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1" name="Google Shape;301;p13">
            <a:hlinkClick r:id="rId2" action="ppaction://hlinksldjump"/>
          </p:cNvPr>
          <p:cNvSpPr txBox="1">
            <a:spLocks noGrp="1"/>
          </p:cNvSpPr>
          <p:nvPr>
            <p:ph type="title" idx="2"/>
          </p:nvPr>
        </p:nvSpPr>
        <p:spPr>
          <a:xfrm>
            <a:off x="720000" y="541425"/>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2" name="Google Shape;302;p13">
            <a:hlinkClick r:id="rId2" action="ppaction://hlinksldjump"/>
          </p:cNvPr>
          <p:cNvSpPr txBox="1">
            <a:spLocks noGrp="1"/>
          </p:cNvSpPr>
          <p:nvPr>
            <p:ph type="subTitle" idx="1"/>
          </p:nvPr>
        </p:nvSpPr>
        <p:spPr>
          <a:xfrm>
            <a:off x="8724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 name="Google Shape;303;p13">
            <a:hlinkClick r:id="rId3" action="ppaction://hlinksldjump"/>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4" name="Google Shape;304;p13">
            <a:hlinkClick r:id="rId3" action="ppaction://hlinksldjump"/>
          </p:cNvPr>
          <p:cNvSpPr txBox="1">
            <a:spLocks noGrp="1"/>
          </p:cNvSpPr>
          <p:nvPr>
            <p:ph type="title" idx="4"/>
          </p:nvPr>
        </p:nvSpPr>
        <p:spPr>
          <a:xfrm>
            <a:off x="720000" y="3626673"/>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13">
            <a:hlinkClick r:id="rId3" action="ppaction://hlinksldjump"/>
          </p:cNvPr>
          <p:cNvSpPr txBox="1">
            <a:spLocks noGrp="1"/>
          </p:cNvSpPr>
          <p:nvPr>
            <p:ph type="subTitle" idx="5"/>
          </p:nvPr>
        </p:nvSpPr>
        <p:spPr>
          <a:xfrm>
            <a:off x="8724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08" name="Google Shape;308;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09" name="Google Shape;309;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10" name="Google Shape;310;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11" name="Google Shape;311;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12" name="Google Shape;312;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3">
            <a:hlinkClick r:id="rId4" action="ppaction://hlinksldjump"/>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3">
            <a:hlinkClick r:id="rId4" action="ppaction://hlinksldjump"/>
          </p:cNvPr>
          <p:cNvSpPr txBox="1">
            <a:spLocks noGrp="1"/>
          </p:cNvSpPr>
          <p:nvPr>
            <p:ph type="title" idx="7"/>
          </p:nvPr>
        </p:nvSpPr>
        <p:spPr>
          <a:xfrm>
            <a:off x="720000" y="2064655"/>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3">
            <a:hlinkClick r:id="rId4" action="ppaction://hlinksldjump"/>
          </p:cNvPr>
          <p:cNvSpPr txBox="1">
            <a:spLocks noGrp="1"/>
          </p:cNvSpPr>
          <p:nvPr>
            <p:ph type="subTitle" idx="8"/>
          </p:nvPr>
        </p:nvSpPr>
        <p:spPr>
          <a:xfrm>
            <a:off x="8724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3">
            <a:hlinkClick r:id="rId5" action="ppaction://hlinksldjump"/>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3">
            <a:hlinkClick r:id="rId5" action="ppaction://hlinksldjump"/>
          </p:cNvPr>
          <p:cNvSpPr txBox="1">
            <a:spLocks noGrp="1"/>
          </p:cNvSpPr>
          <p:nvPr>
            <p:ph type="title" idx="13"/>
          </p:nvPr>
        </p:nvSpPr>
        <p:spPr>
          <a:xfrm flipH="1">
            <a:off x="5934925" y="1349525"/>
            <a:ext cx="2559600" cy="52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0" name="Google Shape;330;p13">
            <a:hlinkClick r:id="rId5" action="ppaction://hlinksldjump"/>
          </p:cNvPr>
          <p:cNvSpPr txBox="1">
            <a:spLocks noGrp="1"/>
          </p:cNvSpPr>
          <p:nvPr>
            <p:ph type="subTitle" idx="14"/>
          </p:nvPr>
        </p:nvSpPr>
        <p:spPr>
          <a:xfrm flipH="1">
            <a:off x="59352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1" name="Google Shape;331;p13">
            <a:hlinkClick r:id="rId6" action="ppaction://hlinksldjump"/>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2" name="Google Shape;332;p13">
            <a:hlinkClick r:id="rId6" action="ppaction://hlinksldjump"/>
          </p:cNvPr>
          <p:cNvSpPr txBox="1">
            <a:spLocks noGrp="1"/>
          </p:cNvSpPr>
          <p:nvPr>
            <p:ph type="title" idx="16"/>
          </p:nvPr>
        </p:nvSpPr>
        <p:spPr>
          <a:xfrm flipH="1">
            <a:off x="5935200" y="2836150"/>
            <a:ext cx="2559600" cy="52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3" name="Google Shape;333;p13">
            <a:hlinkClick r:id="rId6" action="ppaction://hlinksldjump"/>
          </p:cNvPr>
          <p:cNvSpPr txBox="1">
            <a:spLocks noGrp="1"/>
          </p:cNvSpPr>
          <p:nvPr>
            <p:ph type="subTitle" idx="17"/>
          </p:nvPr>
        </p:nvSpPr>
        <p:spPr>
          <a:xfrm flipH="1">
            <a:off x="59352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1" r:id="rId10"/>
    <p:sldLayoutId id="2147483662" r:id="rId11"/>
    <p:sldLayoutId id="2147483663" r:id="rId12"/>
    <p:sldLayoutId id="2147483664" r:id="rId13"/>
    <p:sldLayoutId id="2147483668" r:id="rId14"/>
    <p:sldLayoutId id="2147483670" r:id="rId15"/>
    <p:sldLayoutId id="2147483672" r:id="rId16"/>
    <p:sldLayoutId id="2147483674" r:id="rId17"/>
    <p:sldLayoutId id="2147483677" r:id="rId18"/>
    <p:sldLayoutId id="2147483678" r:id="rId19"/>
    <p:sldLayoutId id="2147483679" r:id="rId20"/>
    <p:sldLayoutId id="2147483680" r:id="rId21"/>
    <p:sldLayoutId id="2147483681" r:id="rId22"/>
    <p:sldLayoutId id="2147483682" r:id="rId23"/>
    <p:sldLayoutId id="2147483683"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atiyakhodari999@gmail.com"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slide" Target="slide9.xml"/><Relationship Id="rId5" Type="http://schemas.openxmlformats.org/officeDocument/2006/relationships/slide" Target="slide14.xml"/><Relationship Id="rId4" Type="http://schemas.openxmlformats.org/officeDocument/2006/relationships/slide" Target="slide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1"/>
          <p:cNvSpPr txBox="1">
            <a:spLocks noGrp="1"/>
          </p:cNvSpPr>
          <p:nvPr>
            <p:ph type="subTitle" idx="1"/>
          </p:nvPr>
        </p:nvSpPr>
        <p:spPr>
          <a:xfrm rot="-615">
            <a:off x="762112" y="2771868"/>
            <a:ext cx="4571918" cy="642756"/>
          </a:xfrm>
          <a:prstGeom prst="rect">
            <a:avLst/>
          </a:prstGeom>
        </p:spPr>
        <p:txBody>
          <a:bodyPr spcFirstLastPara="1" wrap="square" lIns="91425" tIns="91425" rIns="91425" bIns="91425" anchor="t" anchorCtr="0">
            <a:noAutofit/>
          </a:bodyPr>
          <a:lstStyle/>
          <a:p>
            <a:pPr marL="0" lvl="0" indent="0"/>
            <a:r>
              <a:rPr lang="en-US" dirty="0"/>
              <a:t>Falls under the </a:t>
            </a:r>
            <a:r>
              <a:rPr lang="en-US" dirty="0">
                <a:solidFill>
                  <a:schemeClr val="accent4"/>
                </a:solidFill>
              </a:rPr>
              <a:t>Tech-Aware </a:t>
            </a:r>
            <a:r>
              <a:rPr lang="en-US" dirty="0"/>
              <a:t>initiative</a:t>
            </a:r>
            <a:endParaRPr lang="en-US" dirty="0">
              <a:solidFill>
                <a:schemeClr val="accent4"/>
              </a:solidFill>
            </a:endParaRPr>
          </a:p>
          <a:p>
            <a:pPr marL="0" indent="0"/>
            <a:r>
              <a:rPr lang="en-US" dirty="0"/>
              <a:t>❝</a:t>
            </a:r>
            <a:r>
              <a:rPr lang="en-US" dirty="0">
                <a:solidFill>
                  <a:schemeClr val="accent4"/>
                </a:solidFill>
              </a:rPr>
              <a:t>Tech</a:t>
            </a:r>
            <a:r>
              <a:rPr lang="en-US" dirty="0"/>
              <a:t> Together, </a:t>
            </a:r>
            <a:r>
              <a:rPr lang="en-US" dirty="0">
                <a:solidFill>
                  <a:schemeClr val="accent4"/>
                </a:solidFill>
              </a:rPr>
              <a:t>Aware</a:t>
            </a:r>
            <a:r>
              <a:rPr lang="en-US" dirty="0"/>
              <a:t> Forever! ❞</a:t>
            </a:r>
          </a:p>
          <a:p>
            <a:pPr marL="0" indent="0"/>
            <a:endParaRPr dirty="0"/>
          </a:p>
        </p:txBody>
      </p:sp>
      <p:sp>
        <p:nvSpPr>
          <p:cNvPr id="1119" name="Google Shape;1119;p41"/>
          <p:cNvSpPr txBox="1">
            <a:spLocks noGrp="1"/>
          </p:cNvSpPr>
          <p:nvPr>
            <p:ph type="ctrTitle"/>
          </p:nvPr>
        </p:nvSpPr>
        <p:spPr>
          <a:xfrm>
            <a:off x="719999" y="540000"/>
            <a:ext cx="6882553"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4"/>
                </a:solidFill>
              </a:rPr>
              <a:t>Computer Networks</a:t>
            </a:r>
            <a:br>
              <a:rPr lang="en" dirty="0"/>
            </a:br>
            <a:r>
              <a:rPr lang="en" dirty="0"/>
              <a:t>Lesson (</a:t>
            </a:r>
            <a:r>
              <a:rPr lang="en" dirty="0">
                <a:solidFill>
                  <a:schemeClr val="bg1"/>
                </a:solidFill>
              </a:rPr>
              <a:t>1</a:t>
            </a:r>
            <a:r>
              <a:rPr lang="en" dirty="0"/>
              <a:t>)</a:t>
            </a:r>
            <a:endParaRPr dirty="0">
              <a:latin typeface="Oxanium"/>
              <a:ea typeface="Oxanium"/>
              <a:cs typeface="Oxanium"/>
              <a:sym typeface="Oxanium"/>
            </a:endParaRPr>
          </a:p>
        </p:txBody>
      </p:sp>
      <p:grpSp>
        <p:nvGrpSpPr>
          <p:cNvPr id="1120" name="Google Shape;1120;p41"/>
          <p:cNvGrpSpPr/>
          <p:nvPr/>
        </p:nvGrpSpPr>
        <p:grpSpPr>
          <a:xfrm flipH="1">
            <a:off x="5484611" y="1990954"/>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 name="Google Shape;1118;p41"/>
          <p:cNvSpPr txBox="1">
            <a:spLocks/>
          </p:cNvSpPr>
          <p:nvPr/>
        </p:nvSpPr>
        <p:spPr>
          <a:xfrm rot="21599385">
            <a:off x="533426" y="3768405"/>
            <a:ext cx="3811241" cy="404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9pPr>
          </a:lstStyle>
          <a:p>
            <a:pPr marL="0" indent="0"/>
            <a:r>
              <a:rPr lang="en-US" dirty="0"/>
              <a:t>Presenter: </a:t>
            </a:r>
            <a:r>
              <a:rPr lang="en-US" b="1" dirty="0" err="1">
                <a:solidFill>
                  <a:schemeClr val="accent4"/>
                </a:solidFill>
              </a:rPr>
              <a:t>Atiya</a:t>
            </a:r>
            <a:r>
              <a:rPr lang="en-US" b="1" dirty="0">
                <a:solidFill>
                  <a:schemeClr val="accent4"/>
                </a:solidFill>
              </a:rPr>
              <a:t> </a:t>
            </a:r>
            <a:r>
              <a:rPr lang="en-US" b="1" dirty="0" err="1">
                <a:solidFill>
                  <a:schemeClr val="accent4"/>
                </a:solidFill>
              </a:rPr>
              <a:t>Alkhodari</a:t>
            </a:r>
            <a:endParaRPr lang="en-US" b="1"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838200" y="742950"/>
            <a:ext cx="7126950" cy="8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What is the </a:t>
            </a:r>
            <a:r>
              <a:rPr lang="en" sz="3200" dirty="0">
                <a:solidFill>
                  <a:schemeClr val="accent4"/>
                </a:solidFill>
              </a:rPr>
              <a:t>OSI Model</a:t>
            </a:r>
            <a:r>
              <a:rPr lang="en" sz="3200" dirty="0"/>
              <a:t>?</a:t>
            </a:r>
            <a:endParaRPr sz="3200" dirty="0">
              <a:solidFill>
                <a:schemeClr val="accent4"/>
              </a:solidFill>
            </a:endParaRPr>
          </a:p>
        </p:txBody>
      </p:sp>
      <p:sp>
        <p:nvSpPr>
          <p:cNvPr id="2" name="مربع نص 1"/>
          <p:cNvSpPr txBox="1"/>
          <p:nvPr/>
        </p:nvSpPr>
        <p:spPr>
          <a:xfrm>
            <a:off x="914400" y="1941898"/>
            <a:ext cx="3048000" cy="2246769"/>
          </a:xfrm>
          <a:prstGeom prst="rect">
            <a:avLst/>
          </a:prstGeom>
          <a:noFill/>
        </p:spPr>
        <p:txBody>
          <a:bodyPr wrap="square" rtlCol="0">
            <a:spAutoFit/>
          </a:bodyPr>
          <a:lstStyle/>
          <a:p>
            <a:r>
              <a:rPr lang="en-US" dirty="0">
                <a:solidFill>
                  <a:schemeClr val="bg1"/>
                </a:solidFill>
                <a:latin typeface="Overpass" panose="020B0604020202020204" charset="0"/>
              </a:rPr>
              <a:t>The </a:t>
            </a:r>
            <a:r>
              <a:rPr lang="en-US" dirty="0">
                <a:solidFill>
                  <a:schemeClr val="accent4"/>
                </a:solidFill>
                <a:latin typeface="Overpass" panose="020B0604020202020204" charset="0"/>
              </a:rPr>
              <a:t>OSI</a:t>
            </a:r>
            <a:r>
              <a:rPr lang="en-US" dirty="0">
                <a:solidFill>
                  <a:schemeClr val="bg1"/>
                </a:solidFill>
                <a:latin typeface="Overpass" panose="020B0604020202020204" charset="0"/>
              </a:rPr>
              <a:t> (</a:t>
            </a:r>
            <a:r>
              <a:rPr lang="en-US" dirty="0">
                <a:solidFill>
                  <a:schemeClr val="accent4"/>
                </a:solidFill>
                <a:latin typeface="Overpass" panose="020B0604020202020204" charset="0"/>
              </a:rPr>
              <a:t>Open Systems Interconnection</a:t>
            </a:r>
            <a:r>
              <a:rPr lang="en-US" dirty="0">
                <a:solidFill>
                  <a:schemeClr val="bg1"/>
                </a:solidFill>
                <a:latin typeface="Overpass" panose="020B0604020202020204" charset="0"/>
              </a:rPr>
              <a:t>) model is a conceptual framework used to </a:t>
            </a:r>
            <a:r>
              <a:rPr lang="en-US" u="sng" dirty="0">
                <a:solidFill>
                  <a:schemeClr val="accent4"/>
                </a:solidFill>
                <a:latin typeface="Overpass" panose="020B0604020202020204" charset="0"/>
              </a:rPr>
              <a:t>understand and standardize</a:t>
            </a:r>
            <a:r>
              <a:rPr lang="en-US" dirty="0">
                <a:solidFill>
                  <a:schemeClr val="bg1"/>
                </a:solidFill>
                <a:latin typeface="Overpass" panose="020B0604020202020204" charset="0"/>
              </a:rPr>
              <a:t> how different networking </a:t>
            </a:r>
            <a:r>
              <a:rPr lang="en-US" dirty="0">
                <a:solidFill>
                  <a:schemeClr val="accent4"/>
                </a:solidFill>
                <a:latin typeface="Overpass" panose="020B0604020202020204" charset="0"/>
              </a:rPr>
              <a:t>protocols</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functions </a:t>
            </a:r>
            <a:r>
              <a:rPr lang="en-US" dirty="0">
                <a:solidFill>
                  <a:schemeClr val="bg1"/>
                </a:solidFill>
                <a:latin typeface="Overpass" panose="020B0604020202020204" charset="0"/>
              </a:rPr>
              <a:t>interact in a computer network. It divides network communication into </a:t>
            </a:r>
            <a:r>
              <a:rPr lang="en-US" dirty="0">
                <a:solidFill>
                  <a:schemeClr val="accent4"/>
                </a:solidFill>
                <a:latin typeface="Overpass" panose="020B0604020202020204" charset="0"/>
              </a:rPr>
              <a:t>seven</a:t>
            </a:r>
            <a:r>
              <a:rPr lang="en-US" dirty="0">
                <a:solidFill>
                  <a:schemeClr val="bg1"/>
                </a:solidFill>
                <a:latin typeface="Overpass" panose="020B0604020202020204" charset="0"/>
              </a:rPr>
              <a:t> distinct </a:t>
            </a:r>
            <a:r>
              <a:rPr lang="en-US" dirty="0">
                <a:solidFill>
                  <a:schemeClr val="accent4"/>
                </a:solidFill>
                <a:latin typeface="Overpass" panose="020B0604020202020204" charset="0"/>
              </a:rPr>
              <a:t>layers</a:t>
            </a:r>
            <a:r>
              <a:rPr lang="en-US" dirty="0">
                <a:solidFill>
                  <a:schemeClr val="bg1"/>
                </a:solidFill>
                <a:latin typeface="Overpass" panose="020B0604020202020204" charset="0"/>
              </a:rPr>
              <a:t>, each with a specific role in the communication process.</a:t>
            </a:r>
          </a:p>
        </p:txBody>
      </p:sp>
      <p:cxnSp>
        <p:nvCxnSpPr>
          <p:cNvPr id="4" name="رابط مستقيم 3"/>
          <p:cNvCxnSpPr/>
          <p:nvPr/>
        </p:nvCxnSpPr>
        <p:spPr>
          <a:xfrm>
            <a:off x="4191000" y="1581150"/>
            <a:ext cx="0" cy="296978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مربع نص 5"/>
          <p:cNvSpPr txBox="1"/>
          <p:nvPr/>
        </p:nvSpPr>
        <p:spPr>
          <a:xfrm>
            <a:off x="914399" y="1535276"/>
            <a:ext cx="1992853" cy="400110"/>
          </a:xfrm>
          <a:prstGeom prst="rect">
            <a:avLst/>
          </a:prstGeom>
          <a:noFill/>
        </p:spPr>
        <p:txBody>
          <a:bodyPr wrap="none" rtlCol="0">
            <a:spAutoFit/>
          </a:bodyPr>
          <a:lstStyle/>
          <a:p>
            <a:r>
              <a:rPr lang="en-US" sz="2000" dirty="0">
                <a:solidFill>
                  <a:schemeClr val="bg1"/>
                </a:solidFill>
                <a:latin typeface="Overpass" panose="020B0604020202020204" charset="0"/>
              </a:rPr>
              <a:t>Brief Definition:</a:t>
            </a:r>
          </a:p>
        </p:txBody>
      </p:sp>
      <p:sp>
        <p:nvSpPr>
          <p:cNvPr id="8" name="مربع نص 7"/>
          <p:cNvSpPr txBox="1"/>
          <p:nvPr/>
        </p:nvSpPr>
        <p:spPr>
          <a:xfrm>
            <a:off x="4343400" y="1541788"/>
            <a:ext cx="4876800" cy="400110"/>
          </a:xfrm>
          <a:prstGeom prst="rect">
            <a:avLst/>
          </a:prstGeom>
          <a:noFill/>
        </p:spPr>
        <p:txBody>
          <a:bodyPr wrap="square" rtlCol="0">
            <a:spAutoFit/>
          </a:bodyPr>
          <a:lstStyle/>
          <a:p>
            <a:r>
              <a:rPr lang="en-US" sz="2000" dirty="0">
                <a:solidFill>
                  <a:schemeClr val="bg1"/>
                </a:solidFill>
                <a:latin typeface="Overpass" panose="020B0604020202020204" charset="0"/>
              </a:rPr>
              <a:t>Layers (</a:t>
            </a:r>
            <a:r>
              <a:rPr lang="en-US" sz="2000" dirty="0">
                <a:solidFill>
                  <a:schemeClr val="accent4"/>
                </a:solidFill>
                <a:latin typeface="Overpass" panose="020B0604020202020204" charset="0"/>
              </a:rPr>
              <a:t>From the lowest to the Highest</a:t>
            </a:r>
            <a:r>
              <a:rPr lang="en-US" sz="2000" dirty="0">
                <a:solidFill>
                  <a:schemeClr val="bg1"/>
                </a:solidFill>
                <a:latin typeface="Overpass" panose="020B0604020202020204" charset="0"/>
              </a:rPr>
              <a:t>):</a:t>
            </a:r>
          </a:p>
        </p:txBody>
      </p:sp>
      <p:sp>
        <p:nvSpPr>
          <p:cNvPr id="7" name="مربع نص 6"/>
          <p:cNvSpPr txBox="1"/>
          <p:nvPr/>
        </p:nvSpPr>
        <p:spPr>
          <a:xfrm>
            <a:off x="4343400" y="1941898"/>
            <a:ext cx="4191000" cy="2246769"/>
          </a:xfrm>
          <a:prstGeom prst="rect">
            <a:avLst/>
          </a:prstGeom>
          <a:noFill/>
        </p:spPr>
        <p:txBody>
          <a:bodyPr wrap="square" rtlCol="0">
            <a:spAutoFit/>
          </a:bodyPr>
          <a:lstStyle/>
          <a:p>
            <a:pPr marL="342900" indent="-342900">
              <a:buClr>
                <a:schemeClr val="bg1"/>
              </a:buClr>
              <a:buFont typeface="+mj-lt"/>
              <a:buAutoNum type="arabicParenR"/>
            </a:pPr>
            <a:r>
              <a:rPr lang="en-US" b="1" dirty="0">
                <a:solidFill>
                  <a:schemeClr val="accent4"/>
                </a:solidFill>
                <a:latin typeface="Overpass" panose="020B0604020202020204" charset="0"/>
              </a:rPr>
              <a:t>Physical Layer:</a:t>
            </a:r>
            <a:r>
              <a:rPr lang="en-US" dirty="0">
                <a:solidFill>
                  <a:schemeClr val="accent4"/>
                </a:solidFill>
                <a:latin typeface="Overpass" panose="020B0604020202020204" charset="0"/>
              </a:rPr>
              <a:t> </a:t>
            </a:r>
            <a:r>
              <a:rPr lang="en-US" dirty="0">
                <a:solidFill>
                  <a:schemeClr val="bg1"/>
                </a:solidFill>
                <a:latin typeface="Overpass" panose="020B0604020202020204" charset="0"/>
              </a:rPr>
              <a:t>This layer deals with the physical connection between devices.</a:t>
            </a:r>
          </a:p>
          <a:p>
            <a:pPr marL="342900" indent="-342900">
              <a:buClr>
                <a:schemeClr val="bg1"/>
              </a:buClr>
              <a:buFont typeface="+mj-lt"/>
              <a:buAutoNum type="arabicParenR"/>
            </a:pPr>
            <a:r>
              <a:rPr lang="en-US" dirty="0">
                <a:solidFill>
                  <a:schemeClr val="accent4"/>
                </a:solidFill>
                <a:latin typeface="Overpass" panose="020B0604020202020204" charset="0"/>
              </a:rPr>
              <a:t>Data Link Layer:</a:t>
            </a:r>
            <a:r>
              <a:rPr lang="en-US" dirty="0">
                <a:solidFill>
                  <a:schemeClr val="bg1"/>
                </a:solidFill>
                <a:latin typeface="Overpass" panose="020B0604020202020204" charset="0"/>
              </a:rPr>
              <a:t> Responsible for establishing a reliable link between two directly connected nodes.</a:t>
            </a:r>
          </a:p>
          <a:p>
            <a:pPr marL="342900" indent="-342900">
              <a:buClr>
                <a:schemeClr val="bg1"/>
              </a:buClr>
              <a:buFont typeface="+mj-lt"/>
              <a:buAutoNum type="arabicParenR"/>
            </a:pPr>
            <a:r>
              <a:rPr lang="en-US" dirty="0">
                <a:solidFill>
                  <a:schemeClr val="accent4"/>
                </a:solidFill>
                <a:latin typeface="Overpass" panose="020B0604020202020204" charset="0"/>
              </a:rPr>
              <a:t>Network Layer: </a:t>
            </a:r>
            <a:r>
              <a:rPr lang="en-US" dirty="0">
                <a:solidFill>
                  <a:schemeClr val="bg1"/>
                </a:solidFill>
                <a:latin typeface="Overpass" panose="020B0604020202020204" charset="0"/>
              </a:rPr>
              <a:t>This layer is responsible for routing data packets between different networks.</a:t>
            </a:r>
          </a:p>
          <a:p>
            <a:pPr marL="342900" indent="-342900">
              <a:buClr>
                <a:schemeClr val="bg1"/>
              </a:buClr>
              <a:buFont typeface="+mj-lt"/>
              <a:buAutoNum type="arabicParenR"/>
            </a:pPr>
            <a:r>
              <a:rPr lang="en-US" dirty="0">
                <a:solidFill>
                  <a:schemeClr val="accent4"/>
                </a:solidFill>
                <a:latin typeface="Overpass" panose="020B0604020202020204" charset="0"/>
              </a:rPr>
              <a:t>Transport Layer: </a:t>
            </a:r>
            <a:r>
              <a:rPr lang="en-US" dirty="0">
                <a:solidFill>
                  <a:schemeClr val="bg1"/>
                </a:solidFill>
                <a:latin typeface="Overpass" panose="020B0604020202020204" charset="0"/>
              </a:rPr>
              <a:t>Ensures end-to-end communication between devices.</a:t>
            </a:r>
          </a:p>
        </p:txBody>
      </p:sp>
      <p:sp>
        <p:nvSpPr>
          <p:cNvPr id="9" name="مربع نص 8"/>
          <p:cNvSpPr txBox="1"/>
          <p:nvPr/>
        </p:nvSpPr>
        <p:spPr>
          <a:xfrm>
            <a:off x="4343400" y="4243162"/>
            <a:ext cx="4038600" cy="307777"/>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dirty="0">
                <a:solidFill>
                  <a:schemeClr val="accent4">
                    <a:lumMod val="75000"/>
                  </a:schemeClr>
                </a:solidFill>
                <a:latin typeface="Overpass" panose="020B0604020202020204" charset="0"/>
              </a:rPr>
              <a:t>We will cover the rest of the layers later</a:t>
            </a:r>
          </a:p>
        </p:txBody>
      </p:sp>
      <p:sp>
        <p:nvSpPr>
          <p:cNvPr id="10" name="مربع نص 9"/>
          <p:cNvSpPr txBox="1"/>
          <p:nvPr/>
        </p:nvSpPr>
        <p:spPr>
          <a:xfrm>
            <a:off x="1066800" y="4132681"/>
            <a:ext cx="2895600" cy="1015663"/>
          </a:xfrm>
          <a:prstGeom prst="rect">
            <a:avLst/>
          </a:prstGeom>
          <a:noFill/>
          <a:effectLst>
            <a:glow rad="63500">
              <a:schemeClr val="accent4">
                <a:satMod val="175000"/>
                <a:alpha val="40000"/>
              </a:schemeClr>
            </a:glow>
          </a:effectLst>
        </p:spPr>
        <p:txBody>
          <a:bodyPr wrap="square" rtlCol="0">
            <a:spAutoFit/>
          </a:bodyPr>
          <a:lstStyle/>
          <a:p>
            <a:r>
              <a:rPr lang="en-US" sz="1000" dirty="0">
                <a:solidFill>
                  <a:schemeClr val="accent4">
                    <a:lumMod val="40000"/>
                    <a:lumOff val="60000"/>
                  </a:schemeClr>
                </a:solidFill>
                <a:latin typeface="Overpass" panose="020B0604020202020204" charset="0"/>
              </a:rPr>
              <a:t>It's worth noting that OSI being a conceptual framework that describes how different network protocols and layers interact in a network communication system means that it’s not a physical representation of computer networks, nor does it dictate a specific shape.</a:t>
            </a:r>
          </a:p>
        </p:txBody>
      </p:sp>
      <p:sp>
        <p:nvSpPr>
          <p:cNvPr id="5" name="مستطيل 4"/>
          <p:cNvSpPr/>
          <p:nvPr/>
        </p:nvSpPr>
        <p:spPr>
          <a:xfrm>
            <a:off x="1029533" y="4174656"/>
            <a:ext cx="52522" cy="890456"/>
          </a:xfrm>
          <a:prstGeom prst="rect">
            <a:avLst/>
          </a:prstGeom>
          <a:ln/>
          <a:effectLst>
            <a:outerShdw blurRad="40000" dist="23000" dir="5400000" sx="133000" sy="133000" rotWithShape="0">
              <a:srgbClr val="000000">
                <a:alpha val="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grpSp>
        <p:nvGrpSpPr>
          <p:cNvPr id="1446" name="Google Shape;1446;p55"/>
          <p:cNvGrpSpPr/>
          <p:nvPr/>
        </p:nvGrpSpPr>
        <p:grpSpPr>
          <a:xfrm>
            <a:off x="618651" y="2524983"/>
            <a:ext cx="4056841" cy="2161227"/>
            <a:chOff x="233350" y="949250"/>
            <a:chExt cx="7137300" cy="3802300"/>
          </a:xfrm>
        </p:grpSpPr>
        <p:sp>
          <p:nvSpPr>
            <p:cNvPr id="1447" name="Google Shape;1447;p5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8" name="Google Shape;1498;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Role of </a:t>
            </a:r>
            <a:r>
              <a:rPr lang="en" dirty="0">
                <a:solidFill>
                  <a:schemeClr val="accent4"/>
                </a:solidFill>
              </a:rPr>
              <a:t>Network Protocols</a:t>
            </a:r>
            <a:endParaRPr dirty="0">
              <a:solidFill>
                <a:schemeClr val="accent4"/>
              </a:solidFill>
            </a:endParaRPr>
          </a:p>
        </p:txBody>
      </p:sp>
      <p:sp>
        <p:nvSpPr>
          <p:cNvPr id="1499" name="Google Shape;1499;p55"/>
          <p:cNvSpPr txBox="1"/>
          <p:nvPr/>
        </p:nvSpPr>
        <p:spPr>
          <a:xfrm>
            <a:off x="6049365" y="2442501"/>
            <a:ext cx="24426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accent4"/>
                </a:solidFill>
                <a:latin typeface="Oxanium"/>
                <a:ea typeface="Oxanium"/>
                <a:cs typeface="Oxanium"/>
                <a:sym typeface="Oxanium"/>
              </a:rPr>
              <a:t>Unified Processes</a:t>
            </a:r>
            <a:endParaRPr sz="2000" b="1" dirty="0">
              <a:solidFill>
                <a:schemeClr val="accent4"/>
              </a:solidFill>
              <a:latin typeface="Oxanium"/>
              <a:ea typeface="Oxanium"/>
              <a:cs typeface="Oxanium"/>
              <a:sym typeface="Oxanium"/>
            </a:endParaRPr>
          </a:p>
        </p:txBody>
      </p:sp>
      <p:sp>
        <p:nvSpPr>
          <p:cNvPr id="1500" name="Google Shape;1500;p55"/>
          <p:cNvSpPr txBox="1"/>
          <p:nvPr/>
        </p:nvSpPr>
        <p:spPr>
          <a:xfrm>
            <a:off x="6049370" y="2800425"/>
            <a:ext cx="2789830" cy="9272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Overpass"/>
                <a:ea typeface="Overpass"/>
                <a:cs typeface="Overpass"/>
                <a:sym typeface="Overpass"/>
              </a:rPr>
              <a:t>It facilitates the communication </a:t>
            </a:r>
            <a:r>
              <a:rPr lang="en" dirty="0">
                <a:solidFill>
                  <a:schemeClr val="accent4"/>
                </a:solidFill>
                <a:latin typeface="Overpass"/>
                <a:ea typeface="Overpass"/>
                <a:cs typeface="Overpass"/>
                <a:sym typeface="Overpass"/>
              </a:rPr>
              <a:t>between incompatable devices or systems </a:t>
            </a:r>
            <a:r>
              <a:rPr lang="en" dirty="0">
                <a:solidFill>
                  <a:schemeClr val="lt1"/>
                </a:solidFill>
                <a:latin typeface="Overpass"/>
                <a:ea typeface="Overpass"/>
                <a:cs typeface="Overpass"/>
                <a:sym typeface="Overpass"/>
              </a:rPr>
              <a:t>by following </a:t>
            </a:r>
            <a:r>
              <a:rPr lang="en" dirty="0">
                <a:solidFill>
                  <a:schemeClr val="bg1"/>
                </a:solidFill>
                <a:latin typeface="Overpass"/>
                <a:ea typeface="Overpass"/>
                <a:cs typeface="Overpass"/>
                <a:sym typeface="Overpass"/>
              </a:rPr>
              <a:t>common communication processes.</a:t>
            </a:r>
            <a:endParaRPr b="1" dirty="0">
              <a:solidFill>
                <a:schemeClr val="bg1"/>
              </a:solidFill>
              <a:latin typeface="Overpass"/>
              <a:ea typeface="Overpass"/>
              <a:cs typeface="Overpass"/>
              <a:sym typeface="Overpass"/>
            </a:endParaRPr>
          </a:p>
        </p:txBody>
      </p:sp>
      <p:sp>
        <p:nvSpPr>
          <p:cNvPr id="1501" name="Google Shape;1501;p55"/>
          <p:cNvSpPr/>
          <p:nvPr/>
        </p:nvSpPr>
        <p:spPr>
          <a:xfrm>
            <a:off x="5004877" y="2532151"/>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2" name="Google Shape;1502;p55"/>
          <p:cNvCxnSpPr>
            <a:stCxn id="1501" idx="6"/>
            <a:endCxn id="1499" idx="1"/>
          </p:cNvCxnSpPr>
          <p:nvPr/>
        </p:nvCxnSpPr>
        <p:spPr>
          <a:xfrm rot="10800000" flipH="1">
            <a:off x="5821477" y="2706451"/>
            <a:ext cx="228000" cy="234000"/>
          </a:xfrm>
          <a:prstGeom prst="bentConnector3">
            <a:avLst>
              <a:gd name="adj1" fmla="val 49976"/>
            </a:avLst>
          </a:prstGeom>
          <a:noFill/>
          <a:ln w="9525" cap="flat" cmpd="sng">
            <a:solidFill>
              <a:schemeClr val="accent4"/>
            </a:solidFill>
            <a:prstDash val="solid"/>
            <a:round/>
            <a:headEnd type="none" w="med" len="med"/>
            <a:tailEnd type="none" w="med" len="med"/>
          </a:ln>
        </p:spPr>
      </p:cxnSp>
      <p:cxnSp>
        <p:nvCxnSpPr>
          <p:cNvPr id="1503" name="Google Shape;1503;p55"/>
          <p:cNvCxnSpPr>
            <a:stCxn id="1501" idx="6"/>
            <a:endCxn id="1500" idx="1"/>
          </p:cNvCxnSpPr>
          <p:nvPr/>
        </p:nvCxnSpPr>
        <p:spPr>
          <a:xfrm>
            <a:off x="5821477" y="2940451"/>
            <a:ext cx="227893" cy="323613"/>
          </a:xfrm>
          <a:prstGeom prst="bentConnector3">
            <a:avLst>
              <a:gd name="adj1" fmla="val 50000"/>
            </a:avLst>
          </a:prstGeom>
          <a:noFill/>
          <a:ln w="9525" cap="flat" cmpd="sng">
            <a:solidFill>
              <a:schemeClr val="accent4"/>
            </a:solidFill>
            <a:prstDash val="solid"/>
            <a:round/>
            <a:headEnd type="none" w="med" len="med"/>
            <a:tailEnd type="none" w="med" len="med"/>
          </a:ln>
        </p:spPr>
      </p:cxnSp>
      <p:sp>
        <p:nvSpPr>
          <p:cNvPr id="1504" name="Google Shape;1504;p55"/>
          <p:cNvSpPr txBox="1"/>
          <p:nvPr/>
        </p:nvSpPr>
        <p:spPr>
          <a:xfrm>
            <a:off x="6049364" y="3618288"/>
            <a:ext cx="278983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accent4"/>
                </a:solidFill>
                <a:latin typeface="Oxanium"/>
                <a:ea typeface="Oxanium"/>
                <a:cs typeface="Oxanium"/>
                <a:sym typeface="Oxanium"/>
              </a:rPr>
              <a:t>Safe and Convenient</a:t>
            </a:r>
            <a:endParaRPr sz="2000" b="1" dirty="0">
              <a:solidFill>
                <a:schemeClr val="accent4"/>
              </a:solidFill>
              <a:latin typeface="Oxanium"/>
              <a:ea typeface="Oxanium"/>
              <a:cs typeface="Oxanium"/>
              <a:sym typeface="Oxanium"/>
            </a:endParaRPr>
          </a:p>
        </p:txBody>
      </p:sp>
      <p:sp>
        <p:nvSpPr>
          <p:cNvPr id="1505" name="Google Shape;1505;p55"/>
          <p:cNvSpPr txBox="1"/>
          <p:nvPr/>
        </p:nvSpPr>
        <p:spPr>
          <a:xfrm>
            <a:off x="6049369" y="4003533"/>
            <a:ext cx="3094631" cy="7850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Overpass"/>
                <a:ea typeface="Overpass"/>
                <a:cs typeface="Overpass"/>
                <a:sym typeface="Overpass"/>
              </a:rPr>
              <a:t>High level of </a:t>
            </a:r>
            <a:r>
              <a:rPr lang="en-US" dirty="0">
                <a:solidFill>
                  <a:schemeClr val="accent4"/>
                </a:solidFill>
                <a:latin typeface="Overpass"/>
                <a:ea typeface="Overpass"/>
                <a:cs typeface="Overpass"/>
                <a:sym typeface="Overpass"/>
              </a:rPr>
              <a:t>Security</a:t>
            </a:r>
            <a:r>
              <a:rPr lang="en-US" dirty="0">
                <a:solidFill>
                  <a:schemeClr val="lt1"/>
                </a:solidFill>
                <a:latin typeface="Overpass"/>
                <a:ea typeface="Overpass"/>
                <a:cs typeface="Overpass"/>
                <a:sym typeface="Overpass"/>
              </a:rPr>
              <a:t>, </a:t>
            </a:r>
            <a:r>
              <a:rPr lang="en-US" dirty="0">
                <a:solidFill>
                  <a:schemeClr val="accent4"/>
                </a:solidFill>
                <a:latin typeface="Overpass"/>
                <a:ea typeface="Overpass"/>
                <a:cs typeface="Overpass"/>
                <a:sym typeface="Overpass"/>
              </a:rPr>
              <a:t>Efficiency</a:t>
            </a:r>
            <a:r>
              <a:rPr lang="en-US" dirty="0">
                <a:solidFill>
                  <a:schemeClr val="lt1"/>
                </a:solidFill>
                <a:latin typeface="Overpass"/>
                <a:ea typeface="Overpass"/>
                <a:cs typeface="Overpass"/>
                <a:sym typeface="Overpass"/>
              </a:rPr>
              <a:t>, and </a:t>
            </a:r>
            <a:r>
              <a:rPr lang="en-US" dirty="0">
                <a:solidFill>
                  <a:schemeClr val="accent4"/>
                </a:solidFill>
                <a:latin typeface="Overpass"/>
                <a:ea typeface="Overpass"/>
                <a:cs typeface="Overpass"/>
                <a:sym typeface="Overpass"/>
              </a:rPr>
              <a:t>Scalability</a:t>
            </a:r>
            <a:r>
              <a:rPr lang="en-US" dirty="0">
                <a:solidFill>
                  <a:schemeClr val="lt1"/>
                </a:solidFill>
                <a:latin typeface="Overpass"/>
                <a:ea typeface="Overpass"/>
                <a:cs typeface="Overpass"/>
                <a:sym typeface="Overpass"/>
              </a:rPr>
              <a:t>. In addition, its </a:t>
            </a:r>
            <a:r>
              <a:rPr lang="en-US" dirty="0">
                <a:solidFill>
                  <a:schemeClr val="accent4"/>
                </a:solidFill>
                <a:latin typeface="Overpass"/>
                <a:ea typeface="Overpass"/>
                <a:cs typeface="Overpass"/>
                <a:sym typeface="Overpass"/>
              </a:rPr>
              <a:t>predictable behavior </a:t>
            </a:r>
            <a:r>
              <a:rPr lang="en-US" dirty="0">
                <a:solidFill>
                  <a:schemeClr val="lt1"/>
                </a:solidFill>
                <a:latin typeface="Overpass"/>
                <a:ea typeface="Overpass"/>
                <a:cs typeface="Overpass"/>
                <a:sym typeface="Overpass"/>
              </a:rPr>
              <a:t>and </a:t>
            </a:r>
            <a:r>
              <a:rPr lang="en-US" dirty="0">
                <a:solidFill>
                  <a:schemeClr val="accent4"/>
                </a:solidFill>
                <a:latin typeface="Overpass"/>
                <a:ea typeface="Overpass"/>
                <a:cs typeface="Overpass"/>
                <a:sym typeface="Overpass"/>
              </a:rPr>
              <a:t>troubleshooting tools </a:t>
            </a:r>
            <a:r>
              <a:rPr lang="en-US" dirty="0">
                <a:solidFill>
                  <a:schemeClr val="lt1"/>
                </a:solidFill>
                <a:latin typeface="Overpass"/>
                <a:ea typeface="Overpass"/>
                <a:cs typeface="Overpass"/>
                <a:sym typeface="Overpass"/>
              </a:rPr>
              <a:t>that we</a:t>
            </a:r>
          </a:p>
          <a:p>
            <a:pPr marL="0" lvl="0" indent="0" algn="l" rtl="0">
              <a:spcBef>
                <a:spcPts val="0"/>
              </a:spcBef>
              <a:spcAft>
                <a:spcPts val="0"/>
              </a:spcAft>
              <a:buNone/>
            </a:pPr>
            <a:r>
              <a:rPr lang="en-US" dirty="0">
                <a:solidFill>
                  <a:schemeClr val="lt1"/>
                </a:solidFill>
                <a:latin typeface="Overpass"/>
                <a:ea typeface="Overpass"/>
                <a:cs typeface="Overpass"/>
                <a:sym typeface="Overpass"/>
              </a:rPr>
              <a:t>could use.</a:t>
            </a:r>
            <a:endParaRPr dirty="0">
              <a:solidFill>
                <a:schemeClr val="lt1"/>
              </a:solidFill>
              <a:latin typeface="Overpass"/>
              <a:ea typeface="Overpass"/>
              <a:cs typeface="Overpass"/>
              <a:sym typeface="Overpass"/>
            </a:endParaRPr>
          </a:p>
        </p:txBody>
      </p:sp>
      <p:sp>
        <p:nvSpPr>
          <p:cNvPr id="1506" name="Google Shape;1506;p55"/>
          <p:cNvSpPr/>
          <p:nvPr/>
        </p:nvSpPr>
        <p:spPr>
          <a:xfrm>
            <a:off x="5004877" y="370793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6"/>
            <a:endCxn id="1504" idx="1"/>
          </p:cNvCxnSpPr>
          <p:nvPr/>
        </p:nvCxnSpPr>
        <p:spPr>
          <a:xfrm flipV="1">
            <a:off x="5821477" y="3882138"/>
            <a:ext cx="227887" cy="2341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1508" name="Google Shape;1508;p55"/>
          <p:cNvCxnSpPr>
            <a:stCxn id="1506" idx="6"/>
          </p:cNvCxnSpPr>
          <p:nvPr/>
        </p:nvCxnSpPr>
        <p:spPr>
          <a:xfrm>
            <a:off x="5821477" y="4116238"/>
            <a:ext cx="228000" cy="177300"/>
          </a:xfrm>
          <a:prstGeom prst="bentConnector3">
            <a:avLst>
              <a:gd name="adj1" fmla="val 49977"/>
            </a:avLst>
          </a:prstGeom>
          <a:noFill/>
          <a:ln w="9525" cap="flat" cmpd="sng">
            <a:solidFill>
              <a:schemeClr val="accent4"/>
            </a:solidFill>
            <a:prstDash val="solid"/>
            <a:round/>
            <a:headEnd type="none" w="med" len="med"/>
            <a:tailEnd type="none" w="med" len="med"/>
          </a:ln>
        </p:spPr>
      </p:cxnSp>
      <p:sp>
        <p:nvSpPr>
          <p:cNvPr id="2" name="مربع نص 1"/>
          <p:cNvSpPr txBox="1"/>
          <p:nvPr/>
        </p:nvSpPr>
        <p:spPr>
          <a:xfrm>
            <a:off x="76200" y="1352549"/>
            <a:ext cx="8915399" cy="738664"/>
          </a:xfrm>
          <a:prstGeom prst="rect">
            <a:avLst/>
          </a:prstGeom>
          <a:noFill/>
        </p:spPr>
        <p:txBody>
          <a:bodyPr wrap="square" rtlCol="0">
            <a:spAutoFit/>
          </a:bodyPr>
          <a:lstStyle/>
          <a:p>
            <a:pPr algn="ctr"/>
            <a:r>
              <a:rPr lang="en-US" dirty="0">
                <a:solidFill>
                  <a:schemeClr val="bg1"/>
                </a:solidFill>
                <a:latin typeface="Overpass" panose="020B0604020202020204" charset="0"/>
              </a:rPr>
              <a:t>Network protocols are a </a:t>
            </a:r>
            <a:r>
              <a:rPr lang="en-US" dirty="0">
                <a:solidFill>
                  <a:schemeClr val="accent4"/>
                </a:solidFill>
                <a:latin typeface="Overpass" panose="020B0604020202020204" charset="0"/>
              </a:rPr>
              <a:t>set of rules</a:t>
            </a:r>
            <a:r>
              <a:rPr lang="en-US" dirty="0">
                <a:solidFill>
                  <a:schemeClr val="bg1"/>
                </a:solidFill>
                <a:latin typeface="Overpass" panose="020B0604020202020204" charset="0"/>
              </a:rPr>
              <a:t> outlining how connected devices </a:t>
            </a:r>
            <a:r>
              <a:rPr lang="en-US" dirty="0">
                <a:solidFill>
                  <a:schemeClr val="accent4"/>
                </a:solidFill>
                <a:latin typeface="Overpass" panose="020B0604020202020204" charset="0"/>
              </a:rPr>
              <a:t>communicate across a network </a:t>
            </a:r>
            <a:r>
              <a:rPr lang="en-US" dirty="0">
                <a:solidFill>
                  <a:schemeClr val="bg1"/>
                </a:solidFill>
                <a:latin typeface="Overpass" panose="020B0604020202020204" charset="0"/>
              </a:rPr>
              <a:t>to exchange information </a:t>
            </a:r>
            <a:r>
              <a:rPr lang="en-US" dirty="0">
                <a:solidFill>
                  <a:schemeClr val="accent4"/>
                </a:solidFill>
                <a:latin typeface="Overpass" panose="020B0604020202020204" charset="0"/>
              </a:rPr>
              <a:t>easily</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safely</a:t>
            </a:r>
            <a:r>
              <a:rPr lang="en-US" dirty="0">
                <a:solidFill>
                  <a:schemeClr val="bg1"/>
                </a:solidFill>
                <a:latin typeface="Overpass" panose="020B0604020202020204" charset="0"/>
              </a:rPr>
              <a:t>. Protocols serve as a </a:t>
            </a:r>
            <a:r>
              <a:rPr lang="en-US" dirty="0">
                <a:solidFill>
                  <a:schemeClr val="accent4"/>
                </a:solidFill>
                <a:latin typeface="Overpass" panose="020B0604020202020204" charset="0"/>
              </a:rPr>
              <a:t>common language </a:t>
            </a:r>
            <a:r>
              <a:rPr lang="en-US" dirty="0">
                <a:solidFill>
                  <a:schemeClr val="bg1"/>
                </a:solidFill>
                <a:latin typeface="Overpass" panose="020B0604020202020204" charset="0"/>
              </a:rPr>
              <a:t>for devices to enable communication </a:t>
            </a:r>
            <a:r>
              <a:rPr lang="en-US" dirty="0">
                <a:solidFill>
                  <a:schemeClr val="accent4"/>
                </a:solidFill>
                <a:latin typeface="Overpass" panose="020B0604020202020204" charset="0"/>
              </a:rPr>
              <a:t>irrespective of differences in software, hardware, or internal processes</a:t>
            </a:r>
            <a:r>
              <a:rPr lang="en-US" dirty="0">
                <a:solidFill>
                  <a:schemeClr val="bg1"/>
                </a:solidFill>
                <a:latin typeface="Overpass" panose="020B0604020202020204" charset="0"/>
              </a:rPr>
              <a:t>.</a:t>
            </a:r>
          </a:p>
        </p:txBody>
      </p:sp>
      <p:sp>
        <p:nvSpPr>
          <p:cNvPr id="95" name="Google Shape;1499;p55"/>
          <p:cNvSpPr txBox="1"/>
          <p:nvPr/>
        </p:nvSpPr>
        <p:spPr>
          <a:xfrm>
            <a:off x="5181600" y="2768223"/>
            <a:ext cx="498287" cy="41254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rgbClr val="F3F3F3"/>
                </a:solidFill>
                <a:latin typeface="Oxanium"/>
                <a:ea typeface="Oxanium"/>
                <a:cs typeface="Oxanium"/>
                <a:sym typeface="Oxanium"/>
              </a:rPr>
              <a:t>01</a:t>
            </a:r>
            <a:endParaRPr sz="2000" b="1" dirty="0">
              <a:solidFill>
                <a:schemeClr val="accent4"/>
              </a:solidFill>
              <a:latin typeface="Oxanium"/>
              <a:ea typeface="Oxanium"/>
              <a:cs typeface="Oxanium"/>
              <a:sym typeface="Oxanium"/>
            </a:endParaRPr>
          </a:p>
        </p:txBody>
      </p:sp>
      <p:sp>
        <p:nvSpPr>
          <p:cNvPr id="96" name="Google Shape;1499;p55"/>
          <p:cNvSpPr txBox="1"/>
          <p:nvPr/>
        </p:nvSpPr>
        <p:spPr>
          <a:xfrm>
            <a:off x="5164033" y="3972512"/>
            <a:ext cx="498287" cy="39186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rgbClr val="F3F3F3"/>
                </a:solidFill>
                <a:latin typeface="Oxanium"/>
                <a:ea typeface="Oxanium"/>
                <a:cs typeface="Oxanium"/>
                <a:sym typeface="Oxanium"/>
              </a:rPr>
              <a:t>02</a:t>
            </a:r>
            <a:endParaRPr sz="2000" b="1" dirty="0">
              <a:solidFill>
                <a:schemeClr val="accent4"/>
              </a:solidFill>
              <a:latin typeface="Oxanium"/>
              <a:ea typeface="Oxanium"/>
              <a:cs typeface="Oxanium"/>
              <a:sym typeface="Oxan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Common </a:t>
            </a:r>
            <a:r>
              <a:rPr lang="en-US" dirty="0">
                <a:solidFill>
                  <a:schemeClr val="accent4"/>
                </a:solidFill>
              </a:rPr>
              <a:t>Networking Protocols</a:t>
            </a:r>
            <a:endParaRPr dirty="0">
              <a:solidFill>
                <a:schemeClr val="accent4"/>
              </a:solidFill>
            </a:endParaRPr>
          </a:p>
        </p:txBody>
      </p:sp>
      <p:sp>
        <p:nvSpPr>
          <p:cNvPr id="2" name="مربع نص 1"/>
          <p:cNvSpPr txBox="1"/>
          <p:nvPr/>
        </p:nvSpPr>
        <p:spPr>
          <a:xfrm>
            <a:off x="381000" y="1199761"/>
            <a:ext cx="8686800" cy="738664"/>
          </a:xfrm>
          <a:prstGeom prst="rect">
            <a:avLst/>
          </a:prstGeom>
          <a:noFill/>
        </p:spPr>
        <p:txBody>
          <a:bodyPr wrap="square" rtlCol="0">
            <a:spAutoFit/>
          </a:bodyPr>
          <a:lstStyle/>
          <a:p>
            <a:r>
              <a:rPr lang="en-US" dirty="0">
                <a:solidFill>
                  <a:schemeClr val="accent4"/>
                </a:solidFill>
                <a:latin typeface="Overpass" panose="020B0604020202020204" charset="0"/>
              </a:rPr>
              <a:t>Networking protocols </a:t>
            </a:r>
            <a:r>
              <a:rPr lang="en-US" dirty="0">
                <a:solidFill>
                  <a:schemeClr val="bg1"/>
                </a:solidFill>
                <a:latin typeface="Overpass" panose="020B0604020202020204" charset="0"/>
              </a:rPr>
              <a:t>are essential for the </a:t>
            </a:r>
            <a:r>
              <a:rPr lang="en-US" dirty="0">
                <a:solidFill>
                  <a:schemeClr val="accent4"/>
                </a:solidFill>
                <a:latin typeface="Overpass" panose="020B0604020202020204" charset="0"/>
              </a:rPr>
              <a:t>communication</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data exchange </a:t>
            </a:r>
            <a:r>
              <a:rPr lang="en-US" dirty="0">
                <a:solidFill>
                  <a:schemeClr val="bg1"/>
                </a:solidFill>
                <a:latin typeface="Overpass" panose="020B0604020202020204" charset="0"/>
              </a:rPr>
              <a:t>between devices on a network. The importance of specific protocols can vary depending on the context and the type of network, but here are five of the most important networking protocols you need to know:</a:t>
            </a:r>
          </a:p>
        </p:txBody>
      </p:sp>
      <p:sp>
        <p:nvSpPr>
          <p:cNvPr id="3" name="مربع نص 2"/>
          <p:cNvSpPr txBox="1"/>
          <p:nvPr/>
        </p:nvSpPr>
        <p:spPr>
          <a:xfrm>
            <a:off x="381000" y="2419350"/>
            <a:ext cx="8534400" cy="2462213"/>
          </a:xfrm>
          <a:prstGeom prst="rect">
            <a:avLst/>
          </a:prstGeom>
          <a:noFill/>
        </p:spPr>
        <p:txBody>
          <a:bodyPr wrap="square" rtlCol="0">
            <a:spAutoFit/>
          </a:bodyPr>
          <a:lstStyle/>
          <a:p>
            <a:r>
              <a:rPr lang="en-US" b="1" dirty="0">
                <a:solidFill>
                  <a:schemeClr val="accent4"/>
                </a:solidFill>
                <a:latin typeface="Overpass" panose="020B0604020202020204" charset="0"/>
              </a:rPr>
              <a:t>Internet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IP</a:t>
            </a:r>
            <a:r>
              <a:rPr lang="en-US" b="1" dirty="0">
                <a:solidFill>
                  <a:schemeClr val="bg1"/>
                </a:solidFill>
                <a:latin typeface="Overpass" panose="020B0604020202020204" charset="0"/>
              </a:rPr>
              <a:t>):</a:t>
            </a:r>
          </a:p>
          <a:p>
            <a:r>
              <a:rPr lang="en-US" dirty="0">
                <a:solidFill>
                  <a:schemeClr val="accent4"/>
                </a:solidFill>
                <a:latin typeface="Overpass" panose="020B0604020202020204" charset="0"/>
              </a:rPr>
              <a:t>IPv4: </a:t>
            </a:r>
            <a:r>
              <a:rPr lang="en-US" dirty="0">
                <a:solidFill>
                  <a:schemeClr val="bg1"/>
                </a:solidFill>
                <a:latin typeface="Overpass" panose="020B0604020202020204" charset="0"/>
              </a:rPr>
              <a:t>The fourth version of the </a:t>
            </a:r>
            <a:r>
              <a:rPr lang="en-US" dirty="0">
                <a:solidFill>
                  <a:schemeClr val="accent4"/>
                </a:solidFill>
                <a:latin typeface="Overpass" panose="020B0604020202020204" charset="0"/>
              </a:rPr>
              <a:t>Internet Protocol </a:t>
            </a:r>
            <a:r>
              <a:rPr lang="en-US" dirty="0">
                <a:solidFill>
                  <a:schemeClr val="bg1"/>
                </a:solidFill>
                <a:latin typeface="Overpass" panose="020B0604020202020204" charset="0"/>
              </a:rPr>
              <a:t>is still widely used for routing data packets across the internet. It assigns unique IP addresses to devices and facilitates the routing of data between them.</a:t>
            </a:r>
          </a:p>
          <a:p>
            <a:endParaRPr lang="en-US" dirty="0">
              <a:solidFill>
                <a:schemeClr val="bg1"/>
              </a:solidFill>
              <a:latin typeface="Overpass" panose="020B0604020202020204" charset="0"/>
            </a:endParaRPr>
          </a:p>
          <a:p>
            <a:r>
              <a:rPr lang="en-US" dirty="0">
                <a:solidFill>
                  <a:schemeClr val="accent4"/>
                </a:solidFill>
                <a:latin typeface="Overpass" panose="020B0604020202020204" charset="0"/>
              </a:rPr>
              <a:t>IPv6: </a:t>
            </a:r>
            <a:r>
              <a:rPr lang="en-US" dirty="0">
                <a:solidFill>
                  <a:schemeClr val="bg1"/>
                </a:solidFill>
                <a:latin typeface="Overpass" panose="020B0604020202020204" charset="0"/>
              </a:rPr>
              <a:t>With the exhaustion of IPv4 addresses, </a:t>
            </a:r>
            <a:r>
              <a:rPr lang="en-US" dirty="0">
                <a:solidFill>
                  <a:schemeClr val="accent4"/>
                </a:solidFill>
                <a:latin typeface="Overpass" panose="020B0604020202020204" charset="0"/>
              </a:rPr>
              <a:t>IPv6</a:t>
            </a:r>
            <a:r>
              <a:rPr lang="en-US" dirty="0">
                <a:solidFill>
                  <a:schemeClr val="bg1"/>
                </a:solidFill>
                <a:latin typeface="Overpass" panose="020B0604020202020204" charset="0"/>
              </a:rPr>
              <a:t> was introduced to provide a </a:t>
            </a:r>
            <a:r>
              <a:rPr lang="en-US" dirty="0">
                <a:solidFill>
                  <a:schemeClr val="accent4"/>
                </a:solidFill>
                <a:latin typeface="Overpass" panose="020B0604020202020204" charset="0"/>
              </a:rPr>
              <a:t>vastly expanded address space</a:t>
            </a:r>
            <a:r>
              <a:rPr lang="en-US" dirty="0">
                <a:solidFill>
                  <a:schemeClr val="bg1"/>
                </a:solidFill>
                <a:latin typeface="Overpass" panose="020B0604020202020204" charset="0"/>
              </a:rPr>
              <a:t>. It is crucial for the continued growth of the internet.</a:t>
            </a:r>
          </a:p>
          <a:p>
            <a:endParaRPr lang="en-US" dirty="0">
              <a:solidFill>
                <a:schemeClr val="bg1"/>
              </a:solidFill>
              <a:latin typeface="Overpass" panose="020B0604020202020204" charset="0"/>
            </a:endParaRPr>
          </a:p>
          <a:p>
            <a:endParaRPr lang="en-US" dirty="0">
              <a:solidFill>
                <a:schemeClr val="bg1"/>
              </a:solidFill>
              <a:latin typeface="Overpass" panose="020B0604020202020204" charset="0"/>
            </a:endParaRPr>
          </a:p>
          <a:p>
            <a:endParaRPr lang="en-US" dirty="0">
              <a:solidFill>
                <a:schemeClr val="bg1"/>
              </a:solidFill>
              <a:latin typeface="Overpass" panose="020B0604020202020204" charset="0"/>
            </a:endParaRPr>
          </a:p>
          <a:p>
            <a:pPr marL="285750" indent="-285750">
              <a:buClr>
                <a:srgbClr val="FF0000"/>
              </a:buClr>
              <a:buFont typeface="Wingdings" panose="05000000000000000000" pitchFamily="2" charset="2"/>
              <a:buChar char="Ø"/>
            </a:pPr>
            <a:r>
              <a:rPr lang="en-US" dirty="0">
                <a:solidFill>
                  <a:srgbClr val="FF0000"/>
                </a:solidFill>
              </a:rPr>
              <a:t>Unfortunately IPv6 was not designed to be IPv4 compatible, meaning that you cannot use IPv6 on IPv4-supported machines.</a:t>
            </a:r>
            <a:endParaRPr lang="en-US" dirty="0">
              <a:solidFill>
                <a:srgbClr val="FF0000"/>
              </a:solidFill>
              <a:latin typeface="Overpas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3" name="مربع نص 2"/>
          <p:cNvSpPr txBox="1"/>
          <p:nvPr/>
        </p:nvSpPr>
        <p:spPr>
          <a:xfrm>
            <a:off x="370114" y="209550"/>
            <a:ext cx="8534400" cy="1077218"/>
          </a:xfrm>
          <a:prstGeom prst="rect">
            <a:avLst/>
          </a:prstGeom>
          <a:noFill/>
        </p:spPr>
        <p:txBody>
          <a:bodyPr wrap="square" rtlCol="0">
            <a:spAutoFit/>
          </a:bodyPr>
          <a:lstStyle/>
          <a:p>
            <a:r>
              <a:rPr lang="en-US" b="1" dirty="0">
                <a:solidFill>
                  <a:schemeClr val="accent4"/>
                </a:solidFill>
                <a:latin typeface="Overpass" panose="020B0604020202020204" charset="0"/>
              </a:rPr>
              <a:t>Transmission Control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TCP</a:t>
            </a:r>
            <a:r>
              <a:rPr lang="en-US" b="1" dirty="0">
                <a:solidFill>
                  <a:schemeClr val="bg1"/>
                </a:solidFill>
                <a:latin typeface="Overpass" panose="020B0604020202020204" charset="0"/>
              </a:rPr>
              <a:t>):</a:t>
            </a:r>
          </a:p>
          <a:p>
            <a:endParaRPr lang="en-US" sz="800" b="1" dirty="0">
              <a:solidFill>
                <a:schemeClr val="bg1"/>
              </a:solidFill>
              <a:latin typeface="Overpass" panose="020B0604020202020204" charset="0"/>
            </a:endParaRPr>
          </a:p>
          <a:p>
            <a:r>
              <a:rPr lang="en-US" dirty="0">
                <a:solidFill>
                  <a:schemeClr val="accent4"/>
                </a:solidFill>
                <a:latin typeface="Overpass" panose="020B0604020202020204" charset="0"/>
              </a:rPr>
              <a:t>TCP</a:t>
            </a:r>
            <a:r>
              <a:rPr lang="en-US" dirty="0">
                <a:solidFill>
                  <a:schemeClr val="bg1"/>
                </a:solidFill>
                <a:latin typeface="Overpass" panose="020B0604020202020204" charset="0"/>
              </a:rPr>
              <a:t> is a reliable, </a:t>
            </a:r>
            <a:r>
              <a:rPr lang="en-US" dirty="0">
                <a:solidFill>
                  <a:schemeClr val="accent4"/>
                </a:solidFill>
                <a:latin typeface="Overpass" panose="020B0604020202020204" charset="0"/>
              </a:rPr>
              <a:t>connection-oriented protocol</a:t>
            </a:r>
            <a:r>
              <a:rPr lang="en-US" dirty="0">
                <a:solidFill>
                  <a:schemeClr val="bg1"/>
                </a:solidFill>
                <a:latin typeface="Overpass" panose="020B0604020202020204" charset="0"/>
              </a:rPr>
              <a:t> that ensures the delivery of data packets in a specific order and </a:t>
            </a:r>
            <a:r>
              <a:rPr lang="en-US" dirty="0">
                <a:solidFill>
                  <a:schemeClr val="accent4"/>
                </a:solidFill>
                <a:latin typeface="Overpass" panose="020B0604020202020204" charset="0"/>
              </a:rPr>
              <a:t>handles error-checking</a:t>
            </a:r>
            <a:r>
              <a:rPr lang="en-US" dirty="0">
                <a:solidFill>
                  <a:schemeClr val="bg1"/>
                </a:solidFill>
                <a:latin typeface="Overpass" panose="020B0604020202020204" charset="0"/>
              </a:rPr>
              <a:t> </a:t>
            </a:r>
            <a:r>
              <a:rPr lang="en-US" dirty="0">
                <a:solidFill>
                  <a:schemeClr val="accent4"/>
                </a:solidFill>
                <a:latin typeface="Overpass" panose="020B0604020202020204" charset="0"/>
              </a:rPr>
              <a:t>and retransmission of lost packets</a:t>
            </a:r>
            <a:r>
              <a:rPr lang="en-US" dirty="0">
                <a:solidFill>
                  <a:schemeClr val="bg1"/>
                </a:solidFill>
                <a:latin typeface="Overpass" panose="020B0604020202020204" charset="0"/>
              </a:rPr>
              <a:t>. It is vital for applications requiring guaranteed and orderly data delivery, such as </a:t>
            </a:r>
            <a:r>
              <a:rPr lang="en-US" dirty="0">
                <a:solidFill>
                  <a:schemeClr val="accent4"/>
                </a:solidFill>
                <a:latin typeface="Overpass" panose="020B0604020202020204" charset="0"/>
              </a:rPr>
              <a:t>web browsing </a:t>
            </a:r>
            <a:r>
              <a:rPr lang="en-US" dirty="0">
                <a:solidFill>
                  <a:schemeClr val="bg1"/>
                </a:solidFill>
                <a:latin typeface="Overpass" panose="020B0604020202020204" charset="0"/>
              </a:rPr>
              <a:t>and </a:t>
            </a:r>
            <a:r>
              <a:rPr lang="en-US" dirty="0">
                <a:solidFill>
                  <a:schemeClr val="accent4"/>
                </a:solidFill>
                <a:latin typeface="Overpass" panose="020B0604020202020204" charset="0"/>
              </a:rPr>
              <a:t>email</a:t>
            </a:r>
            <a:r>
              <a:rPr lang="en-US" dirty="0">
                <a:solidFill>
                  <a:schemeClr val="bg1"/>
                </a:solidFill>
                <a:latin typeface="Overpass" panose="020B0604020202020204" charset="0"/>
              </a:rPr>
              <a:t>.</a:t>
            </a:r>
          </a:p>
        </p:txBody>
      </p:sp>
      <p:sp>
        <p:nvSpPr>
          <p:cNvPr id="6" name="مربع نص 5"/>
          <p:cNvSpPr txBox="1"/>
          <p:nvPr/>
        </p:nvSpPr>
        <p:spPr>
          <a:xfrm>
            <a:off x="370114" y="1428750"/>
            <a:ext cx="8534400" cy="1077218"/>
          </a:xfrm>
          <a:prstGeom prst="rect">
            <a:avLst/>
          </a:prstGeom>
          <a:noFill/>
        </p:spPr>
        <p:txBody>
          <a:bodyPr wrap="square" rtlCol="0">
            <a:spAutoFit/>
          </a:bodyPr>
          <a:lstStyle/>
          <a:p>
            <a:r>
              <a:rPr lang="en-US" b="1" dirty="0">
                <a:solidFill>
                  <a:schemeClr val="accent4"/>
                </a:solidFill>
                <a:latin typeface="Overpass" panose="020B0604020202020204" charset="0"/>
              </a:rPr>
              <a:t>User Datagram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UDP</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endParaRPr lang="en-US" sz="800" dirty="0">
              <a:solidFill>
                <a:schemeClr val="bg1"/>
              </a:solidFill>
              <a:latin typeface="Overpass" panose="020B0604020202020204" charset="0"/>
            </a:endParaRPr>
          </a:p>
          <a:p>
            <a:r>
              <a:rPr lang="en-US" dirty="0">
                <a:solidFill>
                  <a:schemeClr val="accent4"/>
                </a:solidFill>
                <a:latin typeface="Overpass" panose="020B0604020202020204" charset="0"/>
              </a:rPr>
              <a:t>UDP</a:t>
            </a:r>
            <a:r>
              <a:rPr lang="en-US" dirty="0">
                <a:solidFill>
                  <a:schemeClr val="bg1"/>
                </a:solidFill>
                <a:latin typeface="Overpass" panose="020B0604020202020204" charset="0"/>
              </a:rPr>
              <a:t> is a </a:t>
            </a:r>
            <a:r>
              <a:rPr lang="en-US" dirty="0">
                <a:solidFill>
                  <a:schemeClr val="accent4"/>
                </a:solidFill>
                <a:latin typeface="Overpass" panose="020B0604020202020204" charset="0"/>
              </a:rPr>
              <a:t>connectionless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lightweight</a:t>
            </a:r>
            <a:r>
              <a:rPr lang="en-US" dirty="0">
                <a:solidFill>
                  <a:schemeClr val="bg1"/>
                </a:solidFill>
                <a:latin typeface="Overpass" panose="020B0604020202020204" charset="0"/>
              </a:rPr>
              <a:t> protocol that provides </a:t>
            </a:r>
            <a:r>
              <a:rPr lang="en-US" b="1" i="1" u="sng" dirty="0">
                <a:solidFill>
                  <a:srgbClr val="FFFF00"/>
                </a:solidFill>
                <a:latin typeface="Overpass" panose="020B0604020202020204" charset="0"/>
              </a:rPr>
              <a:t>fast</a:t>
            </a:r>
            <a:r>
              <a:rPr lang="en-US" dirty="0">
                <a:solidFill>
                  <a:schemeClr val="bg1"/>
                </a:solidFill>
                <a:latin typeface="Overpass" panose="020B0604020202020204" charset="0"/>
              </a:rPr>
              <a:t> data transmission but does not guarantee packet delivery or order. It is used for </a:t>
            </a:r>
            <a:r>
              <a:rPr lang="en-US" dirty="0">
                <a:solidFill>
                  <a:schemeClr val="accent4"/>
                </a:solidFill>
                <a:latin typeface="Overpass" panose="020B0604020202020204" charset="0"/>
              </a:rPr>
              <a:t>real-time applications </a:t>
            </a:r>
            <a:r>
              <a:rPr lang="en-US" dirty="0">
                <a:solidFill>
                  <a:schemeClr val="bg1"/>
                </a:solidFill>
                <a:latin typeface="Overpass" panose="020B0604020202020204" charset="0"/>
              </a:rPr>
              <a:t>like </a:t>
            </a:r>
            <a:r>
              <a:rPr lang="en-US" dirty="0">
                <a:solidFill>
                  <a:schemeClr val="accent4"/>
                </a:solidFill>
                <a:latin typeface="Overpass" panose="020B0604020202020204" charset="0"/>
              </a:rPr>
              <a:t>video streaming</a:t>
            </a:r>
            <a:r>
              <a:rPr lang="en-US" dirty="0">
                <a:solidFill>
                  <a:schemeClr val="bg1"/>
                </a:solidFill>
                <a:latin typeface="Overpass" panose="020B0604020202020204" charset="0"/>
              </a:rPr>
              <a:t>, </a:t>
            </a:r>
            <a:r>
              <a:rPr lang="en-US" dirty="0">
                <a:solidFill>
                  <a:schemeClr val="accent4"/>
                </a:solidFill>
                <a:latin typeface="Overpass" panose="020B0604020202020204" charset="0"/>
              </a:rPr>
              <a:t>online gaming</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voice over IP </a:t>
            </a:r>
            <a:r>
              <a:rPr lang="en-US" dirty="0">
                <a:solidFill>
                  <a:schemeClr val="bg1"/>
                </a:solidFill>
                <a:latin typeface="Overpass" panose="020B0604020202020204" charset="0"/>
              </a:rPr>
              <a:t>(</a:t>
            </a:r>
            <a:r>
              <a:rPr lang="en-US" dirty="0">
                <a:solidFill>
                  <a:schemeClr val="accent4"/>
                </a:solidFill>
                <a:latin typeface="Overpass" panose="020B0604020202020204" charset="0"/>
              </a:rPr>
              <a:t>VoIP</a:t>
            </a:r>
            <a:r>
              <a:rPr lang="en-US" dirty="0">
                <a:solidFill>
                  <a:schemeClr val="bg1"/>
                </a:solidFill>
                <a:latin typeface="Overpass" panose="020B0604020202020204" charset="0"/>
              </a:rPr>
              <a:t>).</a:t>
            </a:r>
          </a:p>
        </p:txBody>
      </p:sp>
      <p:sp>
        <p:nvSpPr>
          <p:cNvPr id="7" name="مربع نص 6"/>
          <p:cNvSpPr txBox="1"/>
          <p:nvPr/>
        </p:nvSpPr>
        <p:spPr>
          <a:xfrm>
            <a:off x="370114" y="2571285"/>
            <a:ext cx="8534400" cy="861774"/>
          </a:xfrm>
          <a:prstGeom prst="rect">
            <a:avLst/>
          </a:prstGeom>
          <a:noFill/>
        </p:spPr>
        <p:txBody>
          <a:bodyPr wrap="square" rtlCol="0">
            <a:spAutoFit/>
          </a:bodyPr>
          <a:lstStyle/>
          <a:p>
            <a:r>
              <a:rPr lang="en-US" b="1" dirty="0">
                <a:solidFill>
                  <a:schemeClr val="accent4"/>
                </a:solidFill>
                <a:latin typeface="Overpass" panose="020B0604020202020204" charset="0"/>
              </a:rPr>
              <a:t>Hypertext Transfer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HTTP</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endParaRPr lang="en-US" sz="800" dirty="0">
              <a:solidFill>
                <a:schemeClr val="bg1"/>
              </a:solidFill>
              <a:latin typeface="Overpass" panose="020B0604020202020204" charset="0"/>
            </a:endParaRPr>
          </a:p>
          <a:p>
            <a:r>
              <a:rPr lang="en-US" dirty="0">
                <a:solidFill>
                  <a:schemeClr val="accent4"/>
                </a:solidFill>
                <a:latin typeface="Overpass" panose="020B0604020202020204" charset="0"/>
              </a:rPr>
              <a:t>HTTP</a:t>
            </a:r>
            <a:r>
              <a:rPr lang="en-US" dirty="0">
                <a:solidFill>
                  <a:schemeClr val="bg1"/>
                </a:solidFill>
                <a:latin typeface="Overpass" panose="020B0604020202020204" charset="0"/>
              </a:rPr>
              <a:t> is the foundation of data communication on the </a:t>
            </a:r>
            <a:r>
              <a:rPr lang="en-US" dirty="0">
                <a:solidFill>
                  <a:schemeClr val="accent4"/>
                </a:solidFill>
                <a:latin typeface="Overpass" panose="020B0604020202020204" charset="0"/>
              </a:rPr>
              <a:t>World Wide Web </a:t>
            </a:r>
            <a:r>
              <a:rPr lang="en-US" dirty="0">
                <a:solidFill>
                  <a:schemeClr val="bg1"/>
                </a:solidFill>
                <a:latin typeface="Overpass" panose="020B0604020202020204" charset="0"/>
              </a:rPr>
              <a:t>(</a:t>
            </a:r>
            <a:r>
              <a:rPr lang="en-US" dirty="0">
                <a:solidFill>
                  <a:schemeClr val="accent4"/>
                </a:solidFill>
                <a:latin typeface="Overpass" panose="020B0604020202020204" charset="0"/>
              </a:rPr>
              <a:t>WWW</a:t>
            </a:r>
            <a:r>
              <a:rPr lang="en-US" dirty="0">
                <a:solidFill>
                  <a:schemeClr val="bg1"/>
                </a:solidFill>
                <a:latin typeface="Overpass" panose="020B0604020202020204" charset="0"/>
              </a:rPr>
              <a:t>). It defines how web browsers and web servers communicate, allowing the </a:t>
            </a:r>
            <a:r>
              <a:rPr lang="en-US" dirty="0">
                <a:solidFill>
                  <a:schemeClr val="accent4"/>
                </a:solidFill>
                <a:latin typeface="Overpass" panose="020B0604020202020204" charset="0"/>
              </a:rPr>
              <a:t>retrieval</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display</a:t>
            </a:r>
            <a:r>
              <a:rPr lang="en-US" dirty="0">
                <a:solidFill>
                  <a:schemeClr val="bg1"/>
                </a:solidFill>
                <a:latin typeface="Overpass" panose="020B0604020202020204" charset="0"/>
              </a:rPr>
              <a:t> of web pages and resources.</a:t>
            </a:r>
          </a:p>
        </p:txBody>
      </p:sp>
      <p:sp>
        <p:nvSpPr>
          <p:cNvPr id="8" name="مربع نص 7"/>
          <p:cNvSpPr txBox="1"/>
          <p:nvPr/>
        </p:nvSpPr>
        <p:spPr>
          <a:xfrm>
            <a:off x="370114" y="3499200"/>
            <a:ext cx="8579486" cy="861774"/>
          </a:xfrm>
          <a:prstGeom prst="rect">
            <a:avLst/>
          </a:prstGeom>
          <a:noFill/>
        </p:spPr>
        <p:txBody>
          <a:bodyPr wrap="square" rtlCol="0">
            <a:spAutoFit/>
          </a:bodyPr>
          <a:lstStyle/>
          <a:p>
            <a:r>
              <a:rPr lang="en-US" b="1" dirty="0">
                <a:solidFill>
                  <a:schemeClr val="accent4"/>
                </a:solidFill>
                <a:latin typeface="Overpass" panose="020B0604020202020204" charset="0"/>
              </a:rPr>
              <a:t>Simple Mail Transfer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SMTP)</a:t>
            </a:r>
            <a:r>
              <a:rPr lang="en-US" dirty="0">
                <a:solidFill>
                  <a:schemeClr val="accent4"/>
                </a:solidFill>
                <a:latin typeface="Overpass" panose="020B0604020202020204" charset="0"/>
              </a:rPr>
              <a:t>:</a:t>
            </a:r>
          </a:p>
          <a:p>
            <a:endParaRPr lang="en-US" sz="800" dirty="0">
              <a:solidFill>
                <a:schemeClr val="accent4"/>
              </a:solidFill>
              <a:latin typeface="Overpass" panose="020B0604020202020204" charset="0"/>
            </a:endParaRPr>
          </a:p>
          <a:p>
            <a:r>
              <a:rPr lang="en-US" dirty="0">
                <a:solidFill>
                  <a:schemeClr val="accent4"/>
                </a:solidFill>
                <a:latin typeface="Overpass" panose="020B0604020202020204" charset="0"/>
              </a:rPr>
              <a:t>SMTP</a:t>
            </a:r>
            <a:r>
              <a:rPr lang="en-US" dirty="0">
                <a:solidFill>
                  <a:schemeClr val="bg1"/>
                </a:solidFill>
                <a:latin typeface="Overpass" panose="020B0604020202020204" charset="0"/>
              </a:rPr>
              <a:t> is a protocol used for sending </a:t>
            </a:r>
            <a:r>
              <a:rPr lang="en-US" dirty="0">
                <a:solidFill>
                  <a:schemeClr val="accent4"/>
                </a:solidFill>
                <a:latin typeface="Overpass" panose="020B0604020202020204" charset="0"/>
              </a:rPr>
              <a:t>email messages </a:t>
            </a:r>
            <a:r>
              <a:rPr lang="en-US" dirty="0">
                <a:solidFill>
                  <a:schemeClr val="bg1"/>
                </a:solidFill>
                <a:latin typeface="Overpass" panose="020B0604020202020204" charset="0"/>
              </a:rPr>
              <a:t>over the internet. It governs how email clients and servers interact to </a:t>
            </a:r>
            <a:r>
              <a:rPr lang="en-US" dirty="0">
                <a:solidFill>
                  <a:schemeClr val="accent4"/>
                </a:solidFill>
                <a:latin typeface="Overpass" panose="020B0604020202020204" charset="0"/>
              </a:rPr>
              <a:t>send</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receive</a:t>
            </a:r>
            <a:r>
              <a:rPr lang="en-US" dirty="0">
                <a:solidFill>
                  <a:schemeClr val="bg1"/>
                </a:solidFill>
                <a:latin typeface="Overpass" panose="020B0604020202020204" charset="0"/>
              </a:rPr>
              <a:t> email. </a:t>
            </a:r>
            <a:r>
              <a:rPr lang="en-US" dirty="0">
                <a:solidFill>
                  <a:schemeClr val="accent4"/>
                </a:solidFill>
                <a:latin typeface="Overpass" panose="020B0604020202020204" charset="0"/>
              </a:rPr>
              <a:t>SMTP</a:t>
            </a:r>
            <a:r>
              <a:rPr lang="en-US" dirty="0">
                <a:solidFill>
                  <a:schemeClr val="bg1"/>
                </a:solidFill>
                <a:latin typeface="Overpass" panose="020B0604020202020204" charset="0"/>
              </a:rPr>
              <a:t> is essential for electronic communication.</a:t>
            </a:r>
          </a:p>
        </p:txBody>
      </p:sp>
      <p:sp>
        <p:nvSpPr>
          <p:cNvPr id="9" name="مربع نص 8"/>
          <p:cNvSpPr txBox="1"/>
          <p:nvPr/>
        </p:nvSpPr>
        <p:spPr>
          <a:xfrm>
            <a:off x="533400" y="4476750"/>
            <a:ext cx="8228045" cy="461665"/>
          </a:xfrm>
          <a:prstGeom prst="rect">
            <a:avLst/>
          </a:prstGeom>
          <a:noFill/>
        </p:spPr>
        <p:txBody>
          <a:bodyPr wrap="square" rtlCol="0">
            <a:spAutoFit/>
          </a:bodyPr>
          <a:lstStyle/>
          <a:p>
            <a:r>
              <a:rPr lang="en-US" sz="1200" dirty="0">
                <a:solidFill>
                  <a:srgbClr val="FFFF00"/>
                </a:solidFill>
                <a:latin typeface="Overpass" panose="020B0604020202020204" charset="0"/>
              </a:rPr>
              <a:t>HTTPS (Hypertext Transfer Protocol Secure) is a secure version of HTTP, providing encrypted communication for secure data transmission over the internet. It’s immune to man-in-the-middle and sniffing attacks.</a:t>
            </a:r>
          </a:p>
        </p:txBody>
      </p:sp>
      <p:sp>
        <p:nvSpPr>
          <p:cNvPr id="11" name="مستطيل 10"/>
          <p:cNvSpPr/>
          <p:nvPr/>
        </p:nvSpPr>
        <p:spPr>
          <a:xfrm>
            <a:off x="452544" y="4515670"/>
            <a:ext cx="76200" cy="3394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44145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57"/>
          <p:cNvSpPr/>
          <p:nvPr/>
        </p:nvSpPr>
        <p:spPr>
          <a:xfrm>
            <a:off x="20582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txBox="1">
            <a:spLocks noGrp="1"/>
          </p:cNvSpPr>
          <p:nvPr>
            <p:ph type="title"/>
          </p:nvPr>
        </p:nvSpPr>
        <p:spPr>
          <a:xfrm>
            <a:off x="-76200" y="2994181"/>
            <a:ext cx="5943599" cy="8056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TYPES OF NETWORKS</a:t>
            </a:r>
            <a:br>
              <a:rPr lang="en" dirty="0">
                <a:solidFill>
                  <a:schemeClr val="accent4"/>
                </a:solidFill>
              </a:rPr>
            </a:br>
            <a:endParaRPr dirty="0">
              <a:solidFill>
                <a:schemeClr val="accent4"/>
              </a:solidFill>
            </a:endParaRPr>
          </a:p>
        </p:txBody>
      </p:sp>
      <p:sp>
        <p:nvSpPr>
          <p:cNvPr id="1568" name="Google Shape;1568;p5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69" name="Google Shape;1569;p57"/>
          <p:cNvSpPr txBox="1">
            <a:spLocks noGrp="1"/>
          </p:cNvSpPr>
          <p:nvPr>
            <p:ph type="subTitle" idx="1"/>
          </p:nvPr>
        </p:nvSpPr>
        <p:spPr>
          <a:xfrm rot="462">
            <a:off x="1752605" y="3972754"/>
            <a:ext cx="236219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This Section is mainly about different </a:t>
            </a:r>
            <a:r>
              <a:rPr lang="en" dirty="0">
                <a:solidFill>
                  <a:schemeClr val="accent4"/>
                </a:solidFill>
              </a:rPr>
              <a:t>Networks Catigories &amp; Classifications</a:t>
            </a:r>
            <a:endParaRPr dirty="0">
              <a:solidFill>
                <a:schemeClr val="accent4"/>
              </a:solidFill>
            </a:endParaRPr>
          </a:p>
        </p:txBody>
      </p:sp>
      <p:cxnSp>
        <p:nvCxnSpPr>
          <p:cNvPr id="1570" name="Google Shape;1570;p57"/>
          <p:cNvCxnSpPr>
            <a:stCxn id="1566" idx="4"/>
          </p:cNvCxnSpPr>
          <p:nvPr/>
        </p:nvCxnSpPr>
        <p:spPr>
          <a:xfrm>
            <a:off x="2900175" y="2223900"/>
            <a:ext cx="43" cy="592972"/>
          </a:xfrm>
          <a:prstGeom prst="straightConnector1">
            <a:avLst/>
          </a:prstGeom>
          <a:noFill/>
          <a:ln w="9525" cap="rnd" cmpd="sng">
            <a:solidFill>
              <a:schemeClr val="accent4"/>
            </a:solidFill>
            <a:prstDash val="solid"/>
            <a:round/>
            <a:headEnd type="none" w="med" len="med"/>
            <a:tailEnd type="none" w="med" len="med"/>
          </a:ln>
        </p:spPr>
      </p:cxnSp>
      <p:cxnSp>
        <p:nvCxnSpPr>
          <p:cNvPr id="1571" name="Google Shape;1571;p57"/>
          <p:cNvCxnSpPr/>
          <p:nvPr/>
        </p:nvCxnSpPr>
        <p:spPr>
          <a:xfrm>
            <a:off x="2895600" y="3405616"/>
            <a:ext cx="4618" cy="597459"/>
          </a:xfrm>
          <a:prstGeom prst="straightConnector1">
            <a:avLst/>
          </a:prstGeom>
          <a:noFill/>
          <a:ln w="9525" cap="rnd" cmpd="sng">
            <a:solidFill>
              <a:schemeClr val="accent4"/>
            </a:solidFill>
            <a:prstDash val="solid"/>
            <a:round/>
            <a:headEnd type="none" w="med" len="med"/>
            <a:tailEnd type="none" w="med" len="med"/>
          </a:ln>
        </p:spPr>
      </p:cxnSp>
      <p:grpSp>
        <p:nvGrpSpPr>
          <p:cNvPr id="1572" name="Google Shape;1572;p57"/>
          <p:cNvGrpSpPr/>
          <p:nvPr/>
        </p:nvGrpSpPr>
        <p:grpSpPr>
          <a:xfrm flipH="1">
            <a:off x="6043750" y="1622372"/>
            <a:ext cx="3056331" cy="2813745"/>
            <a:chOff x="2074963" y="3797512"/>
            <a:chExt cx="1497688" cy="1378813"/>
          </a:xfrm>
        </p:grpSpPr>
        <p:grpSp>
          <p:nvGrpSpPr>
            <p:cNvPr id="1573" name="Google Shape;1573;p57"/>
            <p:cNvGrpSpPr/>
            <p:nvPr/>
          </p:nvGrpSpPr>
          <p:grpSpPr>
            <a:xfrm>
              <a:off x="2420109" y="3797512"/>
              <a:ext cx="467350" cy="626668"/>
              <a:chOff x="1484150" y="3776550"/>
              <a:chExt cx="417500" cy="559825"/>
            </a:xfrm>
          </p:grpSpPr>
          <p:sp>
            <p:nvSpPr>
              <p:cNvPr id="1574" name="Google Shape;1574;p57"/>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7"/>
            <p:cNvGrpSpPr/>
            <p:nvPr/>
          </p:nvGrpSpPr>
          <p:grpSpPr>
            <a:xfrm>
              <a:off x="2074963" y="4007750"/>
              <a:ext cx="1485761" cy="1168575"/>
              <a:chOff x="2074963" y="4007750"/>
              <a:chExt cx="1485761" cy="1168575"/>
            </a:xfrm>
          </p:grpSpPr>
          <p:sp>
            <p:nvSpPr>
              <p:cNvPr id="1590" name="Google Shape;1590;p57"/>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99" name="Google Shape;1599;p57"/>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57"/>
            <p:cNvGrpSpPr/>
            <p:nvPr/>
          </p:nvGrpSpPr>
          <p:grpSpPr>
            <a:xfrm>
              <a:off x="2567637" y="4061975"/>
              <a:ext cx="814325" cy="880250"/>
              <a:chOff x="2189850" y="3376175"/>
              <a:chExt cx="814325" cy="880250"/>
            </a:xfrm>
          </p:grpSpPr>
          <p:sp>
            <p:nvSpPr>
              <p:cNvPr id="1635" name="Google Shape;1635;p57"/>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57"/>
            <p:cNvGrpSpPr/>
            <p:nvPr/>
          </p:nvGrpSpPr>
          <p:grpSpPr>
            <a:xfrm>
              <a:off x="2758325" y="4138175"/>
              <a:ext cx="814325" cy="880250"/>
              <a:chOff x="3215525" y="3376175"/>
              <a:chExt cx="814325" cy="880250"/>
            </a:xfrm>
          </p:grpSpPr>
          <p:sp>
            <p:nvSpPr>
              <p:cNvPr id="1640" name="Google Shape;1640;p57"/>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8"/>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dirty="0">
                <a:solidFill>
                  <a:schemeClr val="accent4"/>
                </a:solidFill>
              </a:rPr>
              <a:t>TYPES OF NETWORKS</a:t>
            </a:r>
            <a:br>
              <a:rPr lang="en" dirty="0">
                <a:solidFill>
                  <a:schemeClr val="accent4">
                    <a:lumMod val="75000"/>
                  </a:schemeClr>
                </a:solidFill>
              </a:rPr>
            </a:br>
            <a:r>
              <a:rPr lang="en-US" dirty="0"/>
              <a:t>based on </a:t>
            </a:r>
            <a:r>
              <a:rPr lang="en-US" dirty="0">
                <a:solidFill>
                  <a:schemeClr val="accent4">
                    <a:lumMod val="75000"/>
                  </a:schemeClr>
                </a:solidFill>
              </a:rPr>
              <a:t>Geographical Area</a:t>
            </a:r>
            <a:endParaRPr dirty="0">
              <a:solidFill>
                <a:schemeClr val="accent4">
                  <a:lumMod val="75000"/>
                </a:schemeClr>
              </a:solidFill>
            </a:endParaRPr>
          </a:p>
        </p:txBody>
      </p:sp>
      <p:graphicFrame>
        <p:nvGraphicFramePr>
          <p:cNvPr id="1659" name="Google Shape;1659;p58"/>
          <p:cNvGraphicFramePr/>
          <p:nvPr>
            <p:extLst>
              <p:ext uri="{D42A27DB-BD31-4B8C-83A1-F6EECF244321}">
                <p14:modId xmlns:p14="http://schemas.microsoft.com/office/powerpoint/2010/main" val="2296651911"/>
              </p:ext>
            </p:extLst>
          </p:nvPr>
        </p:nvGraphicFramePr>
        <p:xfrm>
          <a:off x="1219200" y="2193873"/>
          <a:ext cx="6629400" cy="2043275"/>
        </p:xfrm>
        <a:graphic>
          <a:graphicData uri="http://schemas.openxmlformats.org/drawingml/2006/table">
            <a:tbl>
              <a:tblPr>
                <a:noFill/>
                <a:tableStyleId>{3CCF7336-7791-4D68-835C-8FA37D533042}</a:tableStyleId>
              </a:tblPr>
              <a:tblGrid>
                <a:gridCol w="2368056">
                  <a:extLst>
                    <a:ext uri="{9D8B030D-6E8A-4147-A177-3AD203B41FA5}">
                      <a16:colId xmlns:a16="http://schemas.microsoft.com/office/drawing/2014/main" val="20000"/>
                    </a:ext>
                  </a:extLst>
                </a:gridCol>
                <a:gridCol w="4261344">
                  <a:extLst>
                    <a:ext uri="{9D8B030D-6E8A-4147-A177-3AD203B41FA5}">
                      <a16:colId xmlns:a16="http://schemas.microsoft.com/office/drawing/2014/main" val="20001"/>
                    </a:ext>
                  </a:extLst>
                </a:gridCol>
              </a:tblGrid>
              <a:tr h="594425">
                <a:tc>
                  <a:txBody>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NAME</a:t>
                      </a:r>
                      <a:endParaRPr sz="2000" b="1" dirty="0">
                        <a:solidFill>
                          <a:schemeClr val="lt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ABOUT</a:t>
                      </a:r>
                      <a:endParaRPr sz="2000" b="1" dirty="0">
                        <a:solidFill>
                          <a:schemeClr val="lt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482950">
                <a:tc>
                  <a:txBody>
                    <a:bodyPr/>
                    <a:lstStyle/>
                    <a:p>
                      <a:pPr marL="0" lvl="0" indent="0" algn="ctr" rtl="0">
                        <a:spcBef>
                          <a:spcPts val="0"/>
                        </a:spcBef>
                        <a:spcAft>
                          <a:spcPts val="0"/>
                        </a:spcAft>
                        <a:buNone/>
                      </a:pPr>
                      <a:r>
                        <a:rPr lang="en" b="1" dirty="0">
                          <a:solidFill>
                            <a:schemeClr val="lt1"/>
                          </a:solidFill>
                          <a:latin typeface="Overpass"/>
                          <a:ea typeface="Overpass"/>
                          <a:cs typeface="Overpass"/>
                          <a:sym typeface="Overpass"/>
                        </a:rPr>
                        <a:t>PAN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Overpass"/>
                          <a:ea typeface="Overpass"/>
                          <a:cs typeface="Overpass"/>
                          <a:sym typeface="Overpass"/>
                        </a:rPr>
                        <a:t>Personal Area</a:t>
                      </a:r>
                      <a:r>
                        <a:rPr lang="en" b="1" baseline="0" dirty="0">
                          <a:solidFill>
                            <a:schemeClr val="lt1"/>
                          </a:solidFill>
                          <a:latin typeface="Overpass"/>
                          <a:ea typeface="Overpass"/>
                          <a:cs typeface="Overpass"/>
                          <a:sym typeface="Overpass"/>
                        </a:rPr>
                        <a:t>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82950">
                <a:tc>
                  <a:txBody>
                    <a:bodyPr/>
                    <a:lstStyle/>
                    <a:p>
                      <a:pPr marL="0" lvl="0" indent="0" algn="ctr" rtl="0">
                        <a:spcBef>
                          <a:spcPts val="0"/>
                        </a:spcBef>
                        <a:spcAft>
                          <a:spcPts val="0"/>
                        </a:spcAft>
                        <a:buNone/>
                      </a:pPr>
                      <a:r>
                        <a:rPr lang="en" b="1" dirty="0">
                          <a:solidFill>
                            <a:schemeClr val="lt1"/>
                          </a:solidFill>
                          <a:latin typeface="Overpass"/>
                          <a:ea typeface="Overpass"/>
                          <a:cs typeface="Overpass"/>
                          <a:sym typeface="Overpass"/>
                        </a:rPr>
                        <a:t>LAN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dirty="0">
                          <a:solidFill>
                            <a:schemeClr val="lt1"/>
                          </a:solidFill>
                          <a:latin typeface="Overpass"/>
                          <a:ea typeface="Overpass"/>
                          <a:cs typeface="Overpass"/>
                          <a:sym typeface="Overpass"/>
                        </a:rPr>
                        <a:t>Local</a:t>
                      </a:r>
                      <a:r>
                        <a:rPr lang="en" b="1" baseline="0" dirty="0">
                          <a:solidFill>
                            <a:schemeClr val="lt1"/>
                          </a:solidFill>
                          <a:latin typeface="Overpass"/>
                          <a:ea typeface="Overpass"/>
                          <a:cs typeface="Overpass"/>
                          <a:sym typeface="Overpass"/>
                        </a:rPr>
                        <a:t> Area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482950">
                <a:tc>
                  <a:txBody>
                    <a:bodyPr/>
                    <a:lstStyle/>
                    <a:p>
                      <a:pPr marL="0" lvl="0" indent="0" algn="ctr" rtl="0">
                        <a:spcBef>
                          <a:spcPts val="0"/>
                        </a:spcBef>
                        <a:spcAft>
                          <a:spcPts val="0"/>
                        </a:spcAft>
                        <a:buNone/>
                      </a:pPr>
                      <a:r>
                        <a:rPr lang="en" b="1" dirty="0">
                          <a:solidFill>
                            <a:schemeClr val="lt1"/>
                          </a:solidFill>
                          <a:latin typeface="Overpass"/>
                          <a:ea typeface="Overpass"/>
                          <a:cs typeface="Overpass"/>
                          <a:sym typeface="Overpass"/>
                        </a:rPr>
                        <a:t>WAN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Overpass"/>
                          <a:ea typeface="Overpass"/>
                          <a:cs typeface="Overpass"/>
                          <a:sym typeface="Overpass"/>
                        </a:rPr>
                        <a:t>Wide Area</a:t>
                      </a:r>
                      <a:r>
                        <a:rPr lang="en" b="1" baseline="0" dirty="0">
                          <a:solidFill>
                            <a:schemeClr val="lt1"/>
                          </a:solidFill>
                          <a:latin typeface="Overpass"/>
                          <a:ea typeface="Overpass"/>
                          <a:cs typeface="Overpass"/>
                          <a:sym typeface="Overpass"/>
                        </a:rPr>
                        <a:t>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p:cNvSpPr txBox="1"/>
          <p:nvPr/>
        </p:nvSpPr>
        <p:spPr>
          <a:xfrm>
            <a:off x="507600" y="181117"/>
            <a:ext cx="8077200" cy="4955203"/>
          </a:xfrm>
          <a:prstGeom prst="rect">
            <a:avLst/>
          </a:prstGeom>
          <a:noFill/>
        </p:spPr>
        <p:txBody>
          <a:bodyPr wrap="square" rtlCol="0">
            <a:spAutoFit/>
          </a:bodyPr>
          <a:lstStyle/>
          <a:p>
            <a:pPr>
              <a:buClr>
                <a:schemeClr val="bg1"/>
              </a:buClr>
            </a:pPr>
            <a:r>
              <a:rPr lang="en-US" b="1" dirty="0">
                <a:solidFill>
                  <a:schemeClr val="accent4"/>
                </a:solidFill>
                <a:latin typeface="Overpass" panose="020B0604020202020204" charset="0"/>
              </a:rPr>
              <a:t>PAN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Personal Area Network</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 </a:t>
            </a:r>
            <a:r>
              <a:rPr lang="en-US" dirty="0">
                <a:solidFill>
                  <a:schemeClr val="accent4"/>
                </a:solidFill>
                <a:latin typeface="Overpass" panose="020B0604020202020204" charset="0"/>
              </a:rPr>
              <a:t>PAN</a:t>
            </a:r>
            <a:r>
              <a:rPr lang="en-US" dirty="0">
                <a:solidFill>
                  <a:schemeClr val="bg1"/>
                </a:solidFill>
                <a:latin typeface="Overpass" panose="020B0604020202020204" charset="0"/>
              </a:rPr>
              <a:t> is the </a:t>
            </a:r>
            <a:r>
              <a:rPr lang="en-US" dirty="0">
                <a:solidFill>
                  <a:schemeClr val="accent4"/>
                </a:solidFill>
                <a:latin typeface="Overpass" panose="020B0604020202020204" charset="0"/>
              </a:rPr>
              <a:t>smallest</a:t>
            </a:r>
            <a:r>
              <a:rPr lang="en-US" dirty="0">
                <a:solidFill>
                  <a:schemeClr val="bg1"/>
                </a:solidFill>
                <a:latin typeface="Overpass" panose="020B0604020202020204" charset="0"/>
              </a:rPr>
              <a:t> type of network, typically covering a very short range, usually </a:t>
            </a:r>
            <a:r>
              <a:rPr lang="en-US" dirty="0">
                <a:solidFill>
                  <a:schemeClr val="accent4"/>
                </a:solidFill>
                <a:latin typeface="Overpass" panose="020B0604020202020204" charset="0"/>
              </a:rPr>
              <a:t>within a few meters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It's designed for personal devices like </a:t>
            </a:r>
            <a:r>
              <a:rPr lang="en-US" dirty="0">
                <a:solidFill>
                  <a:schemeClr val="accent4"/>
                </a:solidFill>
                <a:latin typeface="Overpass" panose="020B0604020202020204" charset="0"/>
              </a:rPr>
              <a:t>smartphones, laptops, </a:t>
            </a:r>
            <a:r>
              <a:rPr lang="en-US" dirty="0">
                <a:solidFill>
                  <a:schemeClr val="bg1"/>
                </a:solidFill>
                <a:latin typeface="Overpass" panose="020B0604020202020204" charset="0"/>
              </a:rPr>
              <a:t>and</a:t>
            </a:r>
            <a:r>
              <a:rPr lang="en-US" dirty="0">
                <a:solidFill>
                  <a:schemeClr val="accent4"/>
                </a:solidFill>
                <a:latin typeface="Overpass" panose="020B0604020202020204" charset="0"/>
              </a:rPr>
              <a:t> wearable technology </a:t>
            </a:r>
            <a:r>
              <a:rPr lang="en-US" dirty="0">
                <a:solidFill>
                  <a:schemeClr val="bg1"/>
                </a:solidFill>
                <a:latin typeface="Overpass" panose="020B0604020202020204" charset="0"/>
              </a:rPr>
              <a:t>to communicate with one another.</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Bluetooth</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Wi-Fi Direct </a:t>
            </a:r>
            <a:r>
              <a:rPr lang="en-US" dirty="0">
                <a:solidFill>
                  <a:schemeClr val="bg1"/>
                </a:solidFill>
                <a:latin typeface="Overpass" panose="020B0604020202020204" charset="0"/>
              </a:rPr>
              <a:t>are examples of technologies used in </a:t>
            </a:r>
            <a:r>
              <a:rPr lang="en-US" dirty="0">
                <a:solidFill>
                  <a:schemeClr val="accent4"/>
                </a:solidFill>
                <a:latin typeface="Overpass" panose="020B0604020202020204" charset="0"/>
              </a:rPr>
              <a:t>PANs</a:t>
            </a:r>
            <a:r>
              <a:rPr lang="en-US" dirty="0">
                <a:solidFill>
                  <a:schemeClr val="bg1"/>
                </a:solidFill>
                <a:latin typeface="Overpass" panose="020B0604020202020204" charset="0"/>
              </a:rPr>
              <a:t>.</a:t>
            </a:r>
            <a:endParaRPr lang="" dirty="0">
              <a:solidFill>
                <a:schemeClr val="bg1"/>
              </a:solidFill>
              <a:latin typeface="Overpass" panose="020B0604020202020204" charset="0"/>
            </a:endParaRPr>
          </a:p>
          <a:p>
            <a:pPr lvl="1">
              <a:buClr>
                <a:schemeClr val="bg1"/>
              </a:buClr>
            </a:pPr>
            <a:endParaRPr lang="en-US" sz="800" dirty="0">
              <a:solidFill>
                <a:schemeClr val="bg1"/>
              </a:solidFill>
              <a:latin typeface="Overpass" panose="020B0604020202020204" charset="0"/>
            </a:endParaRPr>
          </a:p>
          <a:p>
            <a:pPr>
              <a:buClr>
                <a:schemeClr val="bg1"/>
              </a:buClr>
            </a:pPr>
            <a:r>
              <a:rPr lang="en-US" b="1" dirty="0">
                <a:solidFill>
                  <a:schemeClr val="accent4"/>
                </a:solidFill>
                <a:latin typeface="Overpass" panose="020B0604020202020204" charset="0"/>
              </a:rPr>
              <a:t>LAN</a:t>
            </a:r>
            <a:r>
              <a:rPr lang="en-US" b="1" dirty="0">
                <a:solidFill>
                  <a:schemeClr val="bg1"/>
                </a:solidFill>
                <a:latin typeface="Overpass" panose="020B0604020202020204" charset="0"/>
              </a:rPr>
              <a:t> (</a:t>
            </a:r>
            <a:r>
              <a:rPr lang="en-US" b="1" dirty="0">
                <a:solidFill>
                  <a:schemeClr val="accent4"/>
                </a:solidFill>
                <a:latin typeface="Overpass" panose="020B0604020202020204" charset="0"/>
              </a:rPr>
              <a:t>Local Area Network</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 </a:t>
            </a:r>
            <a:r>
              <a:rPr lang="en-US" dirty="0">
                <a:solidFill>
                  <a:schemeClr val="accent4"/>
                </a:solidFill>
                <a:latin typeface="Overpass" panose="020B0604020202020204" charset="0"/>
              </a:rPr>
              <a:t>LAN</a:t>
            </a:r>
            <a:r>
              <a:rPr lang="en-US" dirty="0">
                <a:solidFill>
                  <a:schemeClr val="bg1"/>
                </a:solidFill>
                <a:latin typeface="Overpass" panose="020B0604020202020204" charset="0"/>
              </a:rPr>
              <a:t> covers a </a:t>
            </a:r>
            <a:r>
              <a:rPr lang="en-US" dirty="0">
                <a:solidFill>
                  <a:schemeClr val="accent4"/>
                </a:solidFill>
                <a:latin typeface="Overpass" panose="020B0604020202020204" charset="0"/>
              </a:rPr>
              <a:t>limited geographic area</a:t>
            </a:r>
            <a:r>
              <a:rPr lang="en-US" dirty="0">
                <a:solidFill>
                  <a:schemeClr val="bg1"/>
                </a:solidFill>
                <a:latin typeface="Overpass" panose="020B0604020202020204" charset="0"/>
              </a:rPr>
              <a:t>, such as a </a:t>
            </a:r>
            <a:r>
              <a:rPr lang="en-US" dirty="0">
                <a:solidFill>
                  <a:schemeClr val="accent4"/>
                </a:solidFill>
                <a:latin typeface="Overpass" panose="020B0604020202020204" charset="0"/>
              </a:rPr>
              <a:t>home</a:t>
            </a:r>
            <a:r>
              <a:rPr lang="en-US" dirty="0">
                <a:solidFill>
                  <a:schemeClr val="bg1"/>
                </a:solidFill>
                <a:latin typeface="Overpass" panose="020B0604020202020204" charset="0"/>
              </a:rPr>
              <a:t>, </a:t>
            </a:r>
            <a:r>
              <a:rPr lang="en-US" dirty="0">
                <a:solidFill>
                  <a:schemeClr val="accent4"/>
                </a:solidFill>
                <a:latin typeface="Overpass" panose="020B0604020202020204" charset="0"/>
              </a:rPr>
              <a:t>office</a:t>
            </a:r>
            <a:r>
              <a:rPr lang="en-US" dirty="0">
                <a:solidFill>
                  <a:schemeClr val="bg1"/>
                </a:solidFill>
                <a:latin typeface="Overpass" panose="020B0604020202020204" charset="0"/>
              </a:rPr>
              <a:t>, or </a:t>
            </a:r>
            <a:r>
              <a:rPr lang="en-US" i="1" dirty="0">
                <a:solidFill>
                  <a:srgbClr val="FFFF00"/>
                </a:solidFill>
                <a:latin typeface="Overpass" panose="020B0604020202020204" charset="0"/>
              </a:rPr>
              <a:t>campus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It connects multiple devices and computers in close proximity, allowing them to share resources like </a:t>
            </a:r>
            <a:r>
              <a:rPr lang="en-US" dirty="0">
                <a:solidFill>
                  <a:schemeClr val="accent4"/>
                </a:solidFill>
                <a:latin typeface="Overpass" panose="020B0604020202020204" charset="0"/>
              </a:rPr>
              <a:t>files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printers</a:t>
            </a:r>
            <a:r>
              <a:rPr lang="en-US" dirty="0">
                <a:solidFill>
                  <a:schemeClr val="bg1"/>
                </a:solidFill>
                <a:latin typeface="Overpass" panose="020B0604020202020204" charset="0"/>
              </a:rPr>
              <a:t>, and </a:t>
            </a:r>
            <a:r>
              <a:rPr lang="en-US" u="sng" dirty="0">
                <a:solidFill>
                  <a:schemeClr val="accent4"/>
                </a:solidFill>
                <a:latin typeface="Overpass" panose="020B0604020202020204" charset="0"/>
              </a:rPr>
              <a:t>internet access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Ethernet</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Wi-Fi</a:t>
            </a:r>
            <a:r>
              <a:rPr lang="en-US" dirty="0">
                <a:solidFill>
                  <a:schemeClr val="bg1"/>
                </a:solidFill>
                <a:latin typeface="Overpass" panose="020B0604020202020204" charset="0"/>
              </a:rPr>
              <a:t> are common technologies used in </a:t>
            </a:r>
            <a:r>
              <a:rPr lang="en-US" dirty="0">
                <a:solidFill>
                  <a:schemeClr val="accent4"/>
                </a:solidFill>
                <a:latin typeface="Overpass" panose="020B0604020202020204" charset="0"/>
              </a:rPr>
              <a:t>LANs</a:t>
            </a:r>
            <a:r>
              <a:rPr lang="en-US" dirty="0">
                <a:solidFill>
                  <a:schemeClr val="bg1"/>
                </a:solidFill>
                <a:latin typeface="Overpass" panose="020B0604020202020204" charset="0"/>
              </a:rPr>
              <a:t>.</a:t>
            </a:r>
            <a:endParaRPr lang="" dirty="0">
              <a:solidFill>
                <a:schemeClr val="bg1"/>
              </a:solidFill>
              <a:latin typeface="Overpass" panose="020B0604020202020204" charset="0"/>
            </a:endParaRPr>
          </a:p>
          <a:p>
            <a:pPr lvl="1">
              <a:buClr>
                <a:schemeClr val="bg1"/>
              </a:buClr>
            </a:pPr>
            <a:endParaRPr lang="en-US" sz="800" dirty="0">
              <a:solidFill>
                <a:schemeClr val="bg1"/>
              </a:solidFill>
              <a:latin typeface="Overpass" panose="020B0604020202020204" charset="0"/>
            </a:endParaRPr>
          </a:p>
          <a:p>
            <a:pPr>
              <a:buClr>
                <a:schemeClr val="bg1"/>
              </a:buClr>
            </a:pPr>
            <a:r>
              <a:rPr lang="en-US" b="1" dirty="0">
                <a:solidFill>
                  <a:schemeClr val="accent4"/>
                </a:solidFill>
                <a:latin typeface="Overpass" panose="020B0604020202020204" charset="0"/>
              </a:rPr>
              <a:t>WAN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Wide Area Network</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WANs</a:t>
            </a:r>
            <a:r>
              <a:rPr lang="en-US" dirty="0">
                <a:solidFill>
                  <a:schemeClr val="bg1"/>
                </a:solidFill>
                <a:latin typeface="Overpass" panose="020B0604020202020204" charset="0"/>
              </a:rPr>
              <a:t> cover a much </a:t>
            </a:r>
            <a:r>
              <a:rPr lang="en-US" dirty="0">
                <a:solidFill>
                  <a:schemeClr val="accent4"/>
                </a:solidFill>
                <a:latin typeface="Overpass" panose="020B0604020202020204" charset="0"/>
              </a:rPr>
              <a:t>larger geographic area</a:t>
            </a:r>
            <a:r>
              <a:rPr lang="en-US" dirty="0">
                <a:solidFill>
                  <a:schemeClr val="bg1"/>
                </a:solidFill>
                <a:latin typeface="Overpass" panose="020B0604020202020204" charset="0"/>
              </a:rPr>
              <a:t>, often spanning </a:t>
            </a:r>
            <a:r>
              <a:rPr lang="en-US" dirty="0">
                <a:solidFill>
                  <a:schemeClr val="accent4"/>
                </a:solidFill>
                <a:latin typeface="Overpass" panose="020B0604020202020204" charset="0"/>
              </a:rPr>
              <a:t>cities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countries</a:t>
            </a:r>
            <a:r>
              <a:rPr lang="en-US" dirty="0">
                <a:solidFill>
                  <a:schemeClr val="bg1"/>
                </a:solidFill>
                <a:latin typeface="Overpass" panose="020B0604020202020204" charset="0"/>
              </a:rPr>
              <a:t>, or even the </a:t>
            </a:r>
            <a:r>
              <a:rPr lang="en-US" dirty="0">
                <a:solidFill>
                  <a:schemeClr val="accent4"/>
                </a:solidFill>
                <a:latin typeface="Overpass" panose="020B0604020202020204" charset="0"/>
              </a:rPr>
              <a:t>entire globe</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They </a:t>
            </a:r>
            <a:r>
              <a:rPr lang="en-US" dirty="0">
                <a:solidFill>
                  <a:srgbClr val="FFFF00"/>
                </a:solidFill>
                <a:latin typeface="Overpass" panose="020B0604020202020204" charset="0"/>
              </a:rPr>
              <a:t>connect LANs that are geographically separated</a:t>
            </a:r>
            <a:r>
              <a:rPr lang="en-US" dirty="0">
                <a:solidFill>
                  <a:schemeClr val="bg1"/>
                </a:solidFill>
                <a:latin typeface="Overpass" panose="020B0604020202020204" charset="0"/>
              </a:rPr>
              <a:t>, enabling long-distance communication.</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The internet itself is the largest example of a </a:t>
            </a:r>
            <a:r>
              <a:rPr lang="en-US" dirty="0">
                <a:solidFill>
                  <a:schemeClr val="accent4"/>
                </a:solidFill>
                <a:latin typeface="Overpass" panose="020B0604020202020204" charset="0"/>
              </a:rPr>
              <a:t>WAN</a:t>
            </a:r>
            <a:r>
              <a:rPr lang="en-US" dirty="0">
                <a:solidFill>
                  <a:schemeClr val="bg1"/>
                </a:solidFill>
                <a:latin typeface="Overpass" panose="020B0604020202020204" charset="0"/>
              </a:rPr>
              <a:t>, but private networks, like those used by corporations, can also be </a:t>
            </a:r>
            <a:r>
              <a:rPr lang="en-US" dirty="0">
                <a:solidFill>
                  <a:schemeClr val="accent4"/>
                </a:solidFill>
                <a:latin typeface="Overpass" panose="020B0604020202020204" charset="0"/>
              </a:rPr>
              <a:t>WANs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Technologies such as </a:t>
            </a:r>
            <a:r>
              <a:rPr lang="en-US" dirty="0">
                <a:solidFill>
                  <a:schemeClr val="accent4"/>
                </a:solidFill>
                <a:latin typeface="Overpass" panose="020B0604020202020204" charset="0"/>
              </a:rPr>
              <a:t>leased lines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satellite links</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virtual private networks </a:t>
            </a:r>
            <a:r>
              <a:rPr lang="en-US" dirty="0">
                <a:solidFill>
                  <a:schemeClr val="bg1"/>
                </a:solidFill>
                <a:latin typeface="Overpass" panose="020B0604020202020204" charset="0"/>
              </a:rPr>
              <a:t>(</a:t>
            </a:r>
            <a:r>
              <a:rPr lang="en-US" dirty="0">
                <a:solidFill>
                  <a:schemeClr val="accent4"/>
                </a:solidFill>
                <a:latin typeface="Overpass" panose="020B0604020202020204" charset="0"/>
              </a:rPr>
              <a:t>VPNs</a:t>
            </a:r>
            <a:r>
              <a:rPr lang="en-US" dirty="0">
                <a:solidFill>
                  <a:schemeClr val="bg1"/>
                </a:solidFill>
                <a:latin typeface="Overpass" panose="020B0604020202020204" charset="0"/>
              </a:rPr>
              <a:t>) are used to create and connect </a:t>
            </a:r>
            <a:r>
              <a:rPr lang="en-US" dirty="0">
                <a:solidFill>
                  <a:schemeClr val="accent4"/>
                </a:solidFill>
                <a:latin typeface="Overpass" panose="020B0604020202020204" charset="0"/>
              </a:rPr>
              <a:t>WANs</a:t>
            </a:r>
            <a:r>
              <a:rPr lang="en-US" dirty="0">
                <a:solidFill>
                  <a:schemeClr val="bg1"/>
                </a:solidFill>
                <a:latin typeface="Overpass" panose="020B0604020202020204" charset="0"/>
              </a:rPr>
              <a:t>.</a:t>
            </a:r>
          </a:p>
          <a:p>
            <a:pPr marL="285750" indent="-285750">
              <a:buClr>
                <a:schemeClr val="bg1"/>
              </a:buClr>
              <a:buFont typeface="Courier New" panose="02070309020205020404" pitchFamily="49" charset="0"/>
              <a:buChar char="o"/>
            </a:pPr>
            <a:r>
              <a:rPr lang="en-US" dirty="0">
                <a:solidFill>
                  <a:schemeClr val="bg1"/>
                </a:solidFill>
                <a:latin typeface="Overpass" panose="020B0604020202020204" charset="0"/>
              </a:rPr>
              <a:t>These network types vary in terms of their coverage area, purpose, and the technologies used to establish and maintain connections.</a:t>
            </a:r>
          </a:p>
        </p:txBody>
      </p:sp>
    </p:spTree>
    <p:extLst>
      <p:ext uri="{BB962C8B-B14F-4D97-AF65-F5344CB8AC3E}">
        <p14:creationId xmlns:p14="http://schemas.microsoft.com/office/powerpoint/2010/main" val="418410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285750"/>
            <a:ext cx="7704000" cy="888750"/>
          </a:xfrm>
        </p:spPr>
        <p:txBody>
          <a:bodyPr/>
          <a:lstStyle/>
          <a:p>
            <a:r>
              <a:rPr lang="en-US" dirty="0">
                <a:solidFill>
                  <a:schemeClr val="accent4"/>
                </a:solidFill>
              </a:rPr>
              <a:t>TYPES OF NETWORKS</a:t>
            </a:r>
            <a:br>
              <a:rPr lang="en-US" dirty="0"/>
            </a:br>
            <a:r>
              <a:rPr lang="en-US" dirty="0"/>
              <a:t>based on </a:t>
            </a:r>
            <a:r>
              <a:rPr lang="en-US" dirty="0">
                <a:solidFill>
                  <a:schemeClr val="accent4">
                    <a:lumMod val="75000"/>
                  </a:schemeClr>
                </a:solidFill>
              </a:rPr>
              <a:t>Network Topology</a:t>
            </a:r>
          </a:p>
        </p:txBody>
      </p:sp>
      <p:graphicFrame>
        <p:nvGraphicFramePr>
          <p:cNvPr id="4" name="Google Shape;1659;p58"/>
          <p:cNvGraphicFramePr/>
          <p:nvPr>
            <p:extLst>
              <p:ext uri="{D42A27DB-BD31-4B8C-83A1-F6EECF244321}">
                <p14:modId xmlns:p14="http://schemas.microsoft.com/office/powerpoint/2010/main" val="3526549700"/>
              </p:ext>
            </p:extLst>
          </p:nvPr>
        </p:nvGraphicFramePr>
        <p:xfrm>
          <a:off x="1265855" y="1596708"/>
          <a:ext cx="6629400" cy="3047970"/>
        </p:xfrm>
        <a:graphic>
          <a:graphicData uri="http://schemas.openxmlformats.org/drawingml/2006/table">
            <a:tbl>
              <a:tblPr>
                <a:noFill/>
                <a:tableStyleId>{3CCF7336-7791-4D68-835C-8FA37D533042}</a:tableStyleId>
              </a:tblPr>
              <a:tblGrid>
                <a:gridCol w="2368056">
                  <a:extLst>
                    <a:ext uri="{9D8B030D-6E8A-4147-A177-3AD203B41FA5}">
                      <a16:colId xmlns:a16="http://schemas.microsoft.com/office/drawing/2014/main" val="20000"/>
                    </a:ext>
                  </a:extLst>
                </a:gridCol>
                <a:gridCol w="4261344">
                  <a:extLst>
                    <a:ext uri="{9D8B030D-6E8A-4147-A177-3AD203B41FA5}">
                      <a16:colId xmlns:a16="http://schemas.microsoft.com/office/drawing/2014/main" val="20001"/>
                    </a:ext>
                  </a:extLst>
                </a:gridCol>
              </a:tblGrid>
              <a:tr h="762000">
                <a:tc>
                  <a:txBody>
                    <a:bodyPr/>
                    <a:lstStyle/>
                    <a:p>
                      <a:pPr marL="0" lvl="0" indent="0" algn="ctr" rtl="0">
                        <a:spcBef>
                          <a:spcPts val="0"/>
                        </a:spcBef>
                        <a:spcAft>
                          <a:spcPts val="0"/>
                        </a:spcAft>
                        <a:buNone/>
                      </a:pPr>
                      <a:r>
                        <a:rPr lang="en" sz="2000" b="1" dirty="0">
                          <a:solidFill>
                            <a:schemeClr val="bg1"/>
                          </a:solidFill>
                          <a:latin typeface="Oxanium"/>
                          <a:ea typeface="Oxanium"/>
                          <a:cs typeface="Oxanium"/>
                          <a:sym typeface="Oxanium"/>
                        </a:rPr>
                        <a:t>NAME</a:t>
                      </a:r>
                      <a:endParaRPr sz="2000" b="1" dirty="0">
                        <a:solidFill>
                          <a:schemeClr val="bg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bg1"/>
                          </a:solidFill>
                          <a:latin typeface="Oxanium"/>
                          <a:ea typeface="Oxanium"/>
                          <a:cs typeface="Oxanium"/>
                          <a:sym typeface="Oxanium"/>
                        </a:rPr>
                        <a:t>ABOUT</a:t>
                      </a:r>
                      <a:endParaRPr sz="2000" b="1" dirty="0">
                        <a:solidFill>
                          <a:schemeClr val="bg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533400">
                <a:tc>
                  <a:txBody>
                    <a:bodyPr/>
                    <a:lstStyle/>
                    <a:p>
                      <a:pPr marL="0" lvl="0" indent="0" algn="ctr" rtl="0">
                        <a:spcBef>
                          <a:spcPts val="0"/>
                        </a:spcBef>
                        <a:spcAft>
                          <a:spcPts val="0"/>
                        </a:spcAft>
                        <a:buNone/>
                      </a:pPr>
                      <a:r>
                        <a:rPr lang="en-US" sz="1400" b="1" i="0" u="none" strike="noStrike" cap="none" dirty="0">
                          <a:solidFill>
                            <a:schemeClr val="bg1"/>
                          </a:solidFill>
                          <a:effectLst/>
                          <a:latin typeface="Arial"/>
                          <a:ea typeface="Arial"/>
                          <a:cs typeface="Arial"/>
                          <a:sym typeface="Arial"/>
                        </a:rPr>
                        <a:t>Linear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lgn="ctr">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lgn="ctr">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chemeClr val="bg1"/>
                          </a:solidFill>
                          <a:effectLst/>
                          <a:latin typeface="Arial"/>
                          <a:ea typeface="Arial"/>
                          <a:cs typeface="Arial"/>
                          <a:sym typeface="Arial"/>
                        </a:rPr>
                        <a:t>Devices are connected in a linear or sequential manner, with each device connecting to two others.</a:t>
                      </a:r>
                      <a:endParaRPr dirty="0">
                        <a:solidFill>
                          <a:schemeClr val="bg1"/>
                        </a:solidFill>
                        <a:latin typeface="Overpass"/>
                        <a:ea typeface="Overpass"/>
                        <a:cs typeface="Overpass"/>
                        <a:sym typeface="Overpass"/>
                      </a:endParaRPr>
                    </a:p>
                  </a:txBody>
                  <a:tcPr marL="91425" marR="91425" marT="91425" marB="91425" anchor="ctr">
                    <a:lnL w="9525" cap="flat" cmpd="sng" algn="ctr">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lgn="ctr">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533400">
                <a:tc>
                  <a:txBody>
                    <a:bodyPr/>
                    <a:lstStyle/>
                    <a:p>
                      <a:pPr marL="0" lvl="0" indent="0" algn="ctr" rtl="0">
                        <a:spcBef>
                          <a:spcPts val="0"/>
                        </a:spcBef>
                        <a:spcAft>
                          <a:spcPts val="0"/>
                        </a:spcAft>
                        <a:buNone/>
                      </a:pPr>
                      <a:r>
                        <a:rPr lang="en-US" b="1" dirty="0">
                          <a:solidFill>
                            <a:schemeClr val="bg1"/>
                          </a:solidFill>
                          <a:latin typeface="Overpass"/>
                          <a:ea typeface="Overpass"/>
                          <a:cs typeface="Overpass"/>
                          <a:sym typeface="Overpass"/>
                        </a:rPr>
                        <a:t>Bus</a:t>
                      </a:r>
                      <a:r>
                        <a:rPr lang="en-US" b="1" baseline="0" dirty="0">
                          <a:solidFill>
                            <a:schemeClr val="bg1"/>
                          </a:solidFill>
                          <a:latin typeface="Overpass"/>
                          <a:ea typeface="Overpass"/>
                          <a:cs typeface="Overpass"/>
                          <a:sym typeface="Overpass"/>
                        </a:rPr>
                        <a:t>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bg1"/>
                          </a:solidFill>
                          <a:latin typeface="Overpass"/>
                          <a:ea typeface="Overpass"/>
                          <a:cs typeface="Overpass"/>
                          <a:sym typeface="Overpass"/>
                        </a:rPr>
                        <a:t>Personal Area</a:t>
                      </a:r>
                      <a:r>
                        <a:rPr lang="en" b="1" baseline="0" dirty="0">
                          <a:solidFill>
                            <a:schemeClr val="bg1"/>
                          </a:solidFill>
                          <a:latin typeface="Overpass"/>
                          <a:ea typeface="Overpass"/>
                          <a:cs typeface="Overpass"/>
                          <a:sym typeface="Overpass"/>
                        </a:rPr>
                        <a:t> Network</a:t>
                      </a:r>
                      <a:endParaRPr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609600">
                <a:tc>
                  <a:txBody>
                    <a:bodyPr/>
                    <a:lstStyle/>
                    <a:p>
                      <a:pPr marL="0" lvl="0" indent="0" algn="ctr" rtl="0">
                        <a:spcBef>
                          <a:spcPts val="0"/>
                        </a:spcBef>
                        <a:spcAft>
                          <a:spcPts val="0"/>
                        </a:spcAft>
                        <a:buNone/>
                      </a:pPr>
                      <a:r>
                        <a:rPr lang="en" b="1" dirty="0">
                          <a:solidFill>
                            <a:schemeClr val="bg1"/>
                          </a:solidFill>
                          <a:latin typeface="Overpass"/>
                          <a:ea typeface="Overpass"/>
                          <a:cs typeface="Overpass"/>
                          <a:sym typeface="Overpass"/>
                        </a:rPr>
                        <a:t>Star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b="1" dirty="0">
                          <a:solidFill>
                            <a:schemeClr val="bg1"/>
                          </a:solidFill>
                          <a:latin typeface="Overpass"/>
                          <a:ea typeface="Overpass"/>
                          <a:cs typeface="Overpass"/>
                          <a:sym typeface="Overpass"/>
                        </a:rPr>
                        <a:t>Devices are connected to a central hub or switch.</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533400">
                <a:tc>
                  <a:txBody>
                    <a:bodyPr/>
                    <a:lstStyle/>
                    <a:p>
                      <a:pPr marL="0" lvl="0" indent="0" algn="ctr" rtl="0">
                        <a:spcBef>
                          <a:spcPts val="0"/>
                        </a:spcBef>
                        <a:spcAft>
                          <a:spcPts val="0"/>
                        </a:spcAft>
                        <a:buNone/>
                      </a:pPr>
                      <a:r>
                        <a:rPr lang="en" b="1" dirty="0">
                          <a:solidFill>
                            <a:schemeClr val="bg1"/>
                          </a:solidFill>
                          <a:latin typeface="Overpass"/>
                          <a:ea typeface="Overpass"/>
                          <a:cs typeface="Overpass"/>
                          <a:sym typeface="Overpass"/>
                        </a:rPr>
                        <a:t>Ring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bg1"/>
                          </a:solidFill>
                          <a:latin typeface="Overpass"/>
                          <a:ea typeface="Overpass"/>
                          <a:cs typeface="Overpass"/>
                          <a:sym typeface="Overpass"/>
                        </a:rPr>
                        <a:t>Wide Area</a:t>
                      </a:r>
                      <a:r>
                        <a:rPr lang="en" b="1" baseline="0" dirty="0">
                          <a:solidFill>
                            <a:schemeClr val="bg1"/>
                          </a:solidFill>
                          <a:latin typeface="Overpass"/>
                          <a:ea typeface="Overpass"/>
                          <a:cs typeface="Overpass"/>
                          <a:sym typeface="Overpass"/>
                        </a:rPr>
                        <a:t> Network</a:t>
                      </a:r>
                      <a:endParaRPr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1757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9" name="مربع نص 8"/>
          <p:cNvSpPr txBox="1"/>
          <p:nvPr/>
        </p:nvSpPr>
        <p:spPr>
          <a:xfrm>
            <a:off x="461400" y="201543"/>
            <a:ext cx="8534400" cy="4832092"/>
          </a:xfrm>
          <a:prstGeom prst="rect">
            <a:avLst/>
          </a:prstGeom>
          <a:noFill/>
        </p:spPr>
        <p:txBody>
          <a:bodyPr wrap="square" rtlCol="0">
            <a:spAutoFit/>
          </a:bodyPr>
          <a:lstStyle/>
          <a:p>
            <a:pPr>
              <a:buClr>
                <a:schemeClr val="bg1"/>
              </a:buClr>
            </a:pPr>
            <a:r>
              <a:rPr lang="en-US" b="1" dirty="0">
                <a:solidFill>
                  <a:schemeClr val="accent4"/>
                </a:solidFill>
                <a:latin typeface="Overpass" panose="020B0604020202020204" charset="0"/>
              </a:rPr>
              <a:t>Star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to a </a:t>
            </a:r>
            <a:r>
              <a:rPr lang="en-US" dirty="0">
                <a:solidFill>
                  <a:schemeClr val="accent4"/>
                </a:solidFill>
                <a:latin typeface="Overpass" panose="020B0604020202020204" charset="0"/>
              </a:rPr>
              <a:t>central hub </a:t>
            </a:r>
            <a:r>
              <a:rPr lang="en-US" dirty="0">
                <a:solidFill>
                  <a:schemeClr val="bg1"/>
                </a:solidFill>
                <a:latin typeface="Overpass" panose="020B0604020202020204" charset="0"/>
              </a:rPr>
              <a:t>or </a:t>
            </a:r>
            <a:r>
              <a:rPr lang="en-US" dirty="0">
                <a:solidFill>
                  <a:schemeClr val="accent4"/>
                </a:solidFill>
                <a:latin typeface="Overpass" panose="020B0604020202020204" charset="0"/>
              </a:rPr>
              <a:t>switch</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Each device has its </a:t>
            </a:r>
            <a:r>
              <a:rPr lang="en-US" dirty="0">
                <a:solidFill>
                  <a:schemeClr val="accent4"/>
                </a:solidFill>
                <a:latin typeface="Overpass" panose="020B0604020202020204" charset="0"/>
              </a:rPr>
              <a:t>cable link </a:t>
            </a:r>
            <a:r>
              <a:rPr lang="en-US" dirty="0">
                <a:solidFill>
                  <a:schemeClr val="bg1"/>
                </a:solidFill>
                <a:latin typeface="Overpass" panose="020B0604020202020204" charset="0"/>
              </a:rPr>
              <a:t>to the </a:t>
            </a:r>
            <a:r>
              <a:rPr lang="en-US" dirty="0">
                <a:solidFill>
                  <a:schemeClr val="accent4"/>
                </a:solidFill>
                <a:latin typeface="Overpass" panose="020B0604020202020204" charset="0"/>
              </a:rPr>
              <a:t>central hub</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Easy</a:t>
            </a:r>
            <a:r>
              <a:rPr lang="en-US" dirty="0">
                <a:solidFill>
                  <a:schemeClr val="bg1"/>
                </a:solidFill>
                <a:latin typeface="Overpass" panose="020B0604020202020204" charset="0"/>
              </a:rPr>
              <a:t> to </a:t>
            </a:r>
            <a:r>
              <a:rPr lang="en-US" dirty="0">
                <a:solidFill>
                  <a:schemeClr val="accent4"/>
                </a:solidFill>
                <a:latin typeface="Overpass" panose="020B0604020202020204" charset="0"/>
              </a:rPr>
              <a:t>set up </a:t>
            </a:r>
            <a:r>
              <a:rPr lang="en-US" dirty="0">
                <a:solidFill>
                  <a:schemeClr val="bg1"/>
                </a:solidFill>
                <a:latin typeface="Overpass" panose="020B0604020202020204" charset="0"/>
              </a:rPr>
              <a:t>and </a:t>
            </a:r>
            <a:r>
              <a:rPr lang="en-US" dirty="0">
                <a:solidFill>
                  <a:schemeClr val="accent4"/>
                </a:solidFill>
                <a:latin typeface="Overpass" panose="020B0604020202020204" charset="0"/>
              </a:rPr>
              <a:t>manage</a:t>
            </a:r>
            <a:r>
              <a:rPr lang="en-US" dirty="0">
                <a:solidFill>
                  <a:schemeClr val="bg1"/>
                </a:solidFill>
                <a:latin typeface="Overpass" panose="020B0604020202020204" charset="0"/>
              </a:rPr>
              <a:t>, making </a:t>
            </a:r>
            <a:r>
              <a:rPr lang="en-US" dirty="0">
                <a:solidFill>
                  <a:schemeClr val="accent4"/>
                </a:solidFill>
                <a:latin typeface="Overpass" panose="020B0604020202020204" charset="0"/>
              </a:rPr>
              <a:t>it ideal for small to medium-sized </a:t>
            </a:r>
            <a:r>
              <a:rPr lang="en-US" dirty="0">
                <a:solidFill>
                  <a:schemeClr val="bg1"/>
                </a:solidFill>
                <a:latin typeface="Overpass" panose="020B0604020202020204" charset="0"/>
              </a:rPr>
              <a:t>networks.</a:t>
            </a:r>
          </a:p>
          <a:p>
            <a:pPr marL="285750" lvl="1" indent="-285750">
              <a:buClr>
                <a:schemeClr val="bg1"/>
              </a:buClr>
              <a:buFont typeface="Courier New" panose="02070309020205020404" pitchFamily="49" charset="0"/>
              <a:buChar char="o"/>
            </a:pPr>
            <a:r>
              <a:rPr lang="en-US" dirty="0">
                <a:solidFill>
                  <a:srgbClr val="FFFF00"/>
                </a:solidFill>
                <a:latin typeface="Overpass" panose="020B0604020202020204" charset="0"/>
              </a:rPr>
              <a:t>If the central hub fails</a:t>
            </a:r>
            <a:r>
              <a:rPr lang="en-US" dirty="0">
                <a:solidFill>
                  <a:schemeClr val="bg1"/>
                </a:solidFill>
                <a:latin typeface="Overpass" panose="020B0604020202020204" charset="0"/>
              </a:rPr>
              <a:t>, it can </a:t>
            </a:r>
            <a:r>
              <a:rPr lang="en-US" dirty="0">
                <a:solidFill>
                  <a:srgbClr val="FF0000"/>
                </a:solidFill>
                <a:latin typeface="Overpass" panose="020B0604020202020204" charset="0"/>
              </a:rPr>
              <a:t>disrupt the entire network</a:t>
            </a:r>
            <a:r>
              <a:rPr lang="en-US" dirty="0">
                <a:solidFill>
                  <a:schemeClr val="bg1"/>
                </a:solidFill>
                <a:latin typeface="Overpass" panose="020B0604020202020204" charset="0"/>
              </a:rPr>
              <a:t>, although this is less likely with modern, reliable hubs or switches.</a:t>
            </a:r>
          </a:p>
          <a:p>
            <a:pPr>
              <a:buClr>
                <a:schemeClr val="bg1"/>
              </a:buClr>
            </a:pPr>
            <a:r>
              <a:rPr lang="en-US" b="1" dirty="0">
                <a:solidFill>
                  <a:schemeClr val="accent4"/>
                </a:solidFill>
                <a:latin typeface="Overpass" panose="020B0604020202020204" charset="0"/>
              </a:rPr>
              <a:t>Ring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in a </a:t>
            </a:r>
            <a:r>
              <a:rPr lang="en-US" dirty="0">
                <a:solidFill>
                  <a:schemeClr val="accent4"/>
                </a:solidFill>
                <a:latin typeface="Overpass" panose="020B0604020202020204" charset="0"/>
              </a:rPr>
              <a:t>closed loop</a:t>
            </a:r>
            <a:r>
              <a:rPr lang="en-US" dirty="0">
                <a:solidFill>
                  <a:schemeClr val="bg1"/>
                </a:solidFill>
                <a:latin typeface="Overpass" panose="020B0604020202020204" charset="0"/>
              </a:rPr>
              <a:t>, with each device connecting to exactly two others.</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circulates around the ring.</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Even data distribution </a:t>
            </a:r>
            <a:r>
              <a:rPr lang="en-US" dirty="0">
                <a:solidFill>
                  <a:schemeClr val="bg1"/>
                </a:solidFill>
                <a:latin typeface="Overpass" panose="020B0604020202020204" charset="0"/>
              </a:rPr>
              <a:t>with predictable data path.</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Vulnerable to disruption </a:t>
            </a:r>
            <a:r>
              <a:rPr lang="en-US" dirty="0">
                <a:solidFill>
                  <a:srgbClr val="FFFF00"/>
                </a:solidFill>
                <a:latin typeface="Overpass" panose="020B0604020202020204" charset="0"/>
              </a:rPr>
              <a:t>if one device or connection fails</a:t>
            </a:r>
            <a:r>
              <a:rPr lang="en-US" dirty="0">
                <a:solidFill>
                  <a:schemeClr val="bg1"/>
                </a:solidFill>
                <a:latin typeface="Overpass" panose="020B0604020202020204" charset="0"/>
              </a:rPr>
              <a:t>; the </a:t>
            </a:r>
            <a:r>
              <a:rPr lang="en-US" dirty="0">
                <a:solidFill>
                  <a:srgbClr val="FF0000"/>
                </a:solidFill>
                <a:latin typeface="Overpass" panose="020B0604020202020204" charset="0"/>
              </a:rPr>
              <a:t>entire network can be affected</a:t>
            </a:r>
            <a:r>
              <a:rPr lang="en-US" dirty="0">
                <a:solidFill>
                  <a:schemeClr val="bg1"/>
                </a:solidFill>
                <a:latin typeface="Overpass" panose="020B0604020202020204" charset="0"/>
              </a:rPr>
              <a:t>.</a:t>
            </a:r>
          </a:p>
          <a:p>
            <a:pPr>
              <a:buClr>
                <a:schemeClr val="bg1"/>
              </a:buClr>
            </a:pPr>
            <a:r>
              <a:rPr lang="en-US" b="1" dirty="0">
                <a:solidFill>
                  <a:schemeClr val="accent4"/>
                </a:solidFill>
                <a:latin typeface="Overpass" panose="020B0604020202020204" charset="0"/>
              </a:rPr>
              <a:t>Bus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All devices are connected to a </a:t>
            </a:r>
            <a:r>
              <a:rPr lang="en-US" dirty="0">
                <a:solidFill>
                  <a:schemeClr val="accent4"/>
                </a:solidFill>
                <a:latin typeface="Overpass" panose="020B0604020202020204" charset="0"/>
              </a:rPr>
              <a:t>single central cable or bus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travels along the bus, and </a:t>
            </a:r>
            <a:r>
              <a:rPr lang="en-US" dirty="0">
                <a:solidFill>
                  <a:schemeClr val="accent4"/>
                </a:solidFill>
                <a:latin typeface="Overpass" panose="020B0604020202020204" charset="0"/>
              </a:rPr>
              <a:t>devices</a:t>
            </a:r>
            <a:r>
              <a:rPr lang="en-US" dirty="0">
                <a:solidFill>
                  <a:schemeClr val="bg1"/>
                </a:solidFill>
                <a:latin typeface="Overpass" panose="020B0604020202020204" charset="0"/>
              </a:rPr>
              <a:t> receive and process data based on their unique addresses.</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Simple</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cost-effective</a:t>
            </a:r>
            <a:r>
              <a:rPr lang="en-US" dirty="0">
                <a:solidFill>
                  <a:schemeClr val="bg1"/>
                </a:solidFill>
                <a:latin typeface="Overpass" panose="020B0604020202020204" charset="0"/>
              </a:rPr>
              <a:t> for </a:t>
            </a:r>
            <a:r>
              <a:rPr lang="en-US" i="1" u="sng" dirty="0">
                <a:solidFill>
                  <a:srgbClr val="FFFF00"/>
                </a:solidFill>
                <a:latin typeface="Overpass" panose="020B0604020202020204" charset="0"/>
              </a:rPr>
              <a:t>small</a:t>
            </a:r>
            <a:r>
              <a:rPr lang="en-US" dirty="0">
                <a:solidFill>
                  <a:schemeClr val="bg1"/>
                </a:solidFill>
                <a:latin typeface="Overpass" panose="020B0604020202020204" charset="0"/>
              </a:rPr>
              <a:t> networks.</a:t>
            </a:r>
          </a:p>
          <a:p>
            <a:pPr marL="285750" lvl="1" indent="-285750">
              <a:buClr>
                <a:schemeClr val="bg1"/>
              </a:buClr>
              <a:buFont typeface="Courier New" panose="02070309020205020404" pitchFamily="49" charset="0"/>
              <a:buChar char="o"/>
            </a:pPr>
            <a:r>
              <a:rPr lang="en-US" dirty="0">
                <a:solidFill>
                  <a:srgbClr val="FFFF00"/>
                </a:solidFill>
                <a:latin typeface="Overpass" panose="020B0604020202020204" charset="0"/>
              </a:rPr>
              <a:t>Susceptible to signal collisions</a:t>
            </a:r>
            <a:r>
              <a:rPr lang="en-US" dirty="0">
                <a:solidFill>
                  <a:schemeClr val="bg1"/>
                </a:solidFill>
                <a:latin typeface="Overpass" panose="020B0604020202020204" charset="0"/>
              </a:rPr>
              <a:t>, which can lead to </a:t>
            </a:r>
            <a:r>
              <a:rPr lang="en-US" dirty="0">
                <a:solidFill>
                  <a:srgbClr val="FF0000"/>
                </a:solidFill>
                <a:latin typeface="Overpass" panose="020B0604020202020204" charset="0"/>
              </a:rPr>
              <a:t>performance issues, and a failure in the central cable can bring down the entire network</a:t>
            </a:r>
            <a:r>
              <a:rPr lang="en-US" dirty="0">
                <a:solidFill>
                  <a:schemeClr val="bg1"/>
                </a:solidFill>
                <a:latin typeface="Overpass" panose="020B0604020202020204" charset="0"/>
              </a:rPr>
              <a:t>.</a:t>
            </a:r>
          </a:p>
          <a:p>
            <a:pPr>
              <a:buClr>
                <a:schemeClr val="bg1"/>
              </a:buClr>
            </a:pPr>
            <a:r>
              <a:rPr lang="en-US" b="1" dirty="0">
                <a:solidFill>
                  <a:schemeClr val="accent4"/>
                </a:solidFill>
                <a:latin typeface="Overpass" panose="020B0604020202020204" charset="0"/>
              </a:rPr>
              <a:t>Linear Topology</a:t>
            </a:r>
            <a:r>
              <a:rPr lang="en-US" dirty="0">
                <a:solidFill>
                  <a:schemeClr val="accent4"/>
                </a:solidFill>
                <a:latin typeface="Overpass" panose="020B0604020202020204" charset="0"/>
              </a:rPr>
              <a:t> </a:t>
            </a:r>
            <a:r>
              <a:rPr lang="en-US" dirty="0">
                <a:solidFill>
                  <a:schemeClr val="bg1"/>
                </a:solidFill>
                <a:latin typeface="Overpass" panose="020B0604020202020204" charset="0"/>
              </a:rPr>
              <a:t>(</a:t>
            </a:r>
            <a:r>
              <a:rPr lang="en-US" dirty="0">
                <a:solidFill>
                  <a:schemeClr val="accent4"/>
                </a:solidFill>
                <a:latin typeface="Overpass" panose="020B0604020202020204" charset="0"/>
              </a:rPr>
              <a:t>Daisy-Chain</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in a </a:t>
            </a:r>
            <a:r>
              <a:rPr lang="en-US" dirty="0">
                <a:solidFill>
                  <a:schemeClr val="accent4"/>
                </a:solidFill>
                <a:latin typeface="Overpass" panose="020B0604020202020204" charset="0"/>
              </a:rPr>
              <a:t>linear or sequential manner</a:t>
            </a:r>
            <a:r>
              <a:rPr lang="en-US" dirty="0">
                <a:solidFill>
                  <a:schemeClr val="bg1"/>
                </a:solidFill>
                <a:latin typeface="Overpass" panose="020B0604020202020204" charset="0"/>
              </a:rPr>
              <a:t>, with </a:t>
            </a:r>
            <a:r>
              <a:rPr lang="en-US" dirty="0">
                <a:solidFill>
                  <a:schemeClr val="accent4"/>
                </a:solidFill>
                <a:latin typeface="Overpass" panose="020B0604020202020204" charset="0"/>
              </a:rPr>
              <a:t>each device connecting to two others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travels from </a:t>
            </a:r>
            <a:r>
              <a:rPr lang="en-US" dirty="0">
                <a:solidFill>
                  <a:schemeClr val="accent4"/>
                </a:solidFill>
                <a:latin typeface="Overpass" panose="020B0604020202020204" charset="0"/>
              </a:rPr>
              <a:t>one end to the other</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Simple setup, suitable for small networks with a clear start and end point.</a:t>
            </a:r>
          </a:p>
          <a:p>
            <a:pPr marL="285750" lvl="1" indent="-285750">
              <a:buClr>
                <a:schemeClr val="bg1"/>
              </a:buClr>
              <a:buFont typeface="Courier New" panose="02070309020205020404" pitchFamily="49" charset="0"/>
              <a:buChar char="o"/>
            </a:pPr>
            <a:r>
              <a:rPr lang="en-US" dirty="0">
                <a:solidFill>
                  <a:srgbClr val="FF0000"/>
                </a:solidFill>
                <a:latin typeface="Overpass" panose="020B0604020202020204" charset="0"/>
              </a:rPr>
              <a:t>Susceptible to disruption </a:t>
            </a:r>
            <a:r>
              <a:rPr lang="en-US" dirty="0">
                <a:solidFill>
                  <a:srgbClr val="FFFF00"/>
                </a:solidFill>
                <a:latin typeface="Overpass" panose="020B0604020202020204" charset="0"/>
              </a:rPr>
              <a:t>if any device or connection in the chain fails</a:t>
            </a:r>
            <a:r>
              <a:rPr lang="en-US" dirty="0">
                <a:solidFill>
                  <a:schemeClr val="bg1"/>
                </a:solidFill>
                <a:latin typeface="Overpass" panose="020B060402020202020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7" name="Google Shape;1937;p73"/>
          <p:cNvSpPr txBox="1">
            <a:spLocks noGrp="1"/>
          </p:cNvSpPr>
          <p:nvPr>
            <p:ph type="title"/>
          </p:nvPr>
        </p:nvSpPr>
        <p:spPr>
          <a:xfrm>
            <a:off x="720000" y="285750"/>
            <a:ext cx="7704000" cy="888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TOPOLOGIES DIAGRAM</a:t>
            </a:r>
            <a:endParaRPr dirty="0"/>
          </a:p>
        </p:txBody>
      </p:sp>
      <p:grpSp>
        <p:nvGrpSpPr>
          <p:cNvPr id="1938" name="Google Shape;1938;p73"/>
          <p:cNvGrpSpPr/>
          <p:nvPr/>
        </p:nvGrpSpPr>
        <p:grpSpPr>
          <a:xfrm>
            <a:off x="844427" y="1123950"/>
            <a:ext cx="7391400" cy="3733801"/>
            <a:chOff x="3134000" y="1972250"/>
            <a:chExt cx="3747993" cy="2394923"/>
          </a:xfrm>
        </p:grpSpPr>
        <p:sp>
          <p:nvSpPr>
            <p:cNvPr id="1939" name="Google Shape;1939;p73"/>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41" name="Google Shape;1941;p73"/>
          <p:cNvPicPr preferRelativeResize="0"/>
          <p:nvPr/>
        </p:nvPicPr>
        <p:blipFill>
          <a:blip r:embed="rId3">
            <a:extLst>
              <a:ext uri="{28A0092B-C50C-407E-A947-70E740481C1C}">
                <a14:useLocalDpi xmlns:a14="http://schemas.microsoft.com/office/drawing/2010/main" val="0"/>
              </a:ext>
            </a:extLst>
          </a:blip>
          <a:stretch>
            <a:fillRect/>
          </a:stretch>
        </p:blipFill>
        <p:spPr>
          <a:xfrm>
            <a:off x="1570655" y="1292823"/>
            <a:ext cx="5943600" cy="3061072"/>
          </a:xfrm>
          <a:prstGeom prst="roundRect">
            <a:avLst>
              <a:gd name="adj" fmla="val 6013"/>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3"/>
          <p:cNvSpPr txBox="1">
            <a:spLocks noGrp="1"/>
          </p:cNvSpPr>
          <p:nvPr>
            <p:ph type="subTitle" idx="1"/>
          </p:nvPr>
        </p:nvSpPr>
        <p:spPr>
          <a:xfrm>
            <a:off x="381000" y="3333750"/>
            <a:ext cx="2819400" cy="8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latin typeface="Anaheim"/>
                <a:ea typeface="Anaheim"/>
                <a:cs typeface="Anaheim"/>
                <a:sym typeface="Anaheim"/>
              </a:rPr>
              <a:t>Email: </a:t>
            </a:r>
            <a:r>
              <a:rPr lang="en-US" b="1" dirty="0">
                <a:solidFill>
                  <a:schemeClr val="accent4"/>
                </a:solidFill>
                <a:latin typeface="Anaheim"/>
                <a:ea typeface="Anaheim"/>
                <a:cs typeface="Anaheim"/>
                <a:sym typeface="Anaheim"/>
              </a:rPr>
              <a:t>atiyakhodari999@gmail.com</a:t>
            </a:r>
          </a:p>
          <a:p>
            <a:pPr marL="0" lvl="0" indent="0" algn="l" rtl="0">
              <a:spcBef>
                <a:spcPts val="0"/>
              </a:spcBef>
              <a:spcAft>
                <a:spcPts val="0"/>
              </a:spcAft>
              <a:buNone/>
            </a:pPr>
            <a:r>
              <a:rPr lang="en-US" dirty="0">
                <a:solidFill>
                  <a:schemeClr val="bg1"/>
                </a:solidFill>
                <a:latin typeface="Anaheim"/>
                <a:ea typeface="Anaheim"/>
                <a:cs typeface="Anaheim"/>
                <a:sym typeface="Anaheim"/>
              </a:rPr>
              <a:t>Covering:</a:t>
            </a:r>
            <a:r>
              <a:rPr lang="en-US" dirty="0">
                <a:solidFill>
                  <a:schemeClr val="accent4"/>
                </a:solidFill>
                <a:latin typeface="Anaheim"/>
                <a:ea typeface="Anaheim"/>
                <a:cs typeface="Anaheim"/>
                <a:sym typeface="Anaheim"/>
              </a:rPr>
              <a:t> </a:t>
            </a:r>
            <a:r>
              <a:rPr lang="en-US" b="1" dirty="0">
                <a:solidFill>
                  <a:schemeClr val="accent4"/>
                </a:solidFill>
                <a:latin typeface="Anaheim"/>
                <a:ea typeface="Anaheim"/>
                <a:cs typeface="Anaheim"/>
                <a:sym typeface="Anaheim"/>
              </a:rPr>
              <a:t>Computer Networks, College Admission, GUI, AI</a:t>
            </a:r>
            <a:r>
              <a:rPr lang="en-US" dirty="0">
                <a:solidFill>
                  <a:schemeClr val="accent4"/>
                </a:solidFill>
                <a:latin typeface="Anaheim"/>
                <a:ea typeface="Anaheim"/>
                <a:cs typeface="Anaheim"/>
                <a:sym typeface="Anaheim"/>
              </a:rPr>
              <a:t>,…</a:t>
            </a:r>
          </a:p>
        </p:txBody>
      </p:sp>
      <p:sp>
        <p:nvSpPr>
          <p:cNvPr id="1213" name="Google Shape;1213;p43"/>
          <p:cNvSpPr txBox="1">
            <a:spLocks noGrp="1"/>
          </p:cNvSpPr>
          <p:nvPr>
            <p:ph type="title"/>
          </p:nvPr>
        </p:nvSpPr>
        <p:spPr>
          <a:xfrm>
            <a:off x="152400" y="666750"/>
            <a:ext cx="8763000" cy="228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WHOAMI?</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63"/>
          <p:cNvSpPr/>
          <p:nvPr/>
        </p:nvSpPr>
        <p:spPr>
          <a:xfrm>
            <a:off x="59205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txBox="1">
            <a:spLocks noGrp="1"/>
          </p:cNvSpPr>
          <p:nvPr>
            <p:ph type="title"/>
          </p:nvPr>
        </p:nvSpPr>
        <p:spPr>
          <a:xfrm>
            <a:off x="228600" y="1840150"/>
            <a:ext cx="482460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NETWOK DEVICES</a:t>
            </a:r>
            <a:endParaRPr dirty="0"/>
          </a:p>
        </p:txBody>
      </p:sp>
      <p:sp>
        <p:nvSpPr>
          <p:cNvPr id="1726" name="Google Shape;1726;p6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7" name="Google Shape;1727;p63"/>
          <p:cNvSpPr txBox="1">
            <a:spLocks noGrp="1"/>
          </p:cNvSpPr>
          <p:nvPr>
            <p:ph type="subTitle" idx="1"/>
          </p:nvPr>
        </p:nvSpPr>
        <p:spPr>
          <a:xfrm rot="462">
            <a:off x="2667017" y="3098402"/>
            <a:ext cx="2285958" cy="997347"/>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Discussing </a:t>
            </a:r>
            <a:r>
              <a:rPr lang="en-US" dirty="0">
                <a:solidFill>
                  <a:schemeClr val="accent4"/>
                </a:solidFill>
              </a:rPr>
              <a:t>Routers, Network Switches, Modems, Access Points, </a:t>
            </a:r>
            <a:r>
              <a:rPr lang="en-US" dirty="0">
                <a:solidFill>
                  <a:schemeClr val="bg1"/>
                </a:solidFill>
              </a:rPr>
              <a:t>and</a:t>
            </a:r>
            <a:r>
              <a:rPr lang="en-US" dirty="0">
                <a:solidFill>
                  <a:schemeClr val="accent4"/>
                </a:solidFill>
              </a:rPr>
              <a:t> NICs</a:t>
            </a:r>
            <a:endParaRPr dirty="0">
              <a:solidFill>
                <a:schemeClr val="accent4"/>
              </a:solidFill>
            </a:endParaRPr>
          </a:p>
        </p:txBody>
      </p:sp>
      <p:cxnSp>
        <p:nvCxnSpPr>
          <p:cNvPr id="1728" name="Google Shape;1728;p63"/>
          <p:cNvCxnSpPr>
            <a:stCxn id="1729" idx="3"/>
            <a:endCxn id="1725" idx="2"/>
          </p:cNvCxnSpPr>
          <p:nvPr/>
        </p:nvCxnSpPr>
        <p:spPr>
          <a:xfrm>
            <a:off x="5053209" y="2261050"/>
            <a:ext cx="867304" cy="3107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730" name="Google Shape;1730;p63"/>
          <p:cNvCxnSpPr>
            <a:endCxn id="1725" idx="2"/>
          </p:cNvCxnSpPr>
          <p:nvPr/>
        </p:nvCxnSpPr>
        <p:spPr>
          <a:xfrm flipV="1">
            <a:off x="5053209" y="2571750"/>
            <a:ext cx="867304" cy="764162"/>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3" name="مربع نص 12"/>
          <p:cNvSpPr txBox="1"/>
          <p:nvPr/>
        </p:nvSpPr>
        <p:spPr>
          <a:xfrm>
            <a:off x="1066800" y="514350"/>
            <a:ext cx="7010400" cy="4401205"/>
          </a:xfrm>
          <a:prstGeom prst="rect">
            <a:avLst/>
          </a:prstGeom>
          <a:noFill/>
        </p:spPr>
        <p:txBody>
          <a:bodyPr wrap="square" rtlCol="0">
            <a:spAutoFit/>
          </a:bodyPr>
          <a:lstStyle/>
          <a:p>
            <a:r>
              <a:rPr lang="en-US" b="1" dirty="0">
                <a:solidFill>
                  <a:schemeClr val="accent4"/>
                </a:solidFill>
              </a:rPr>
              <a:t>Router</a:t>
            </a:r>
            <a:r>
              <a:rPr lang="en-US" dirty="0">
                <a:solidFill>
                  <a:schemeClr val="bg1"/>
                </a:solidFill>
              </a:rPr>
              <a:t>:</a:t>
            </a:r>
          </a:p>
          <a:p>
            <a:r>
              <a:rPr lang="en-US" dirty="0">
                <a:solidFill>
                  <a:schemeClr val="bg1"/>
                </a:solidFill>
              </a:rPr>
              <a:t>Connects and manages data between different networks.</a:t>
            </a:r>
          </a:p>
          <a:p>
            <a:r>
              <a:rPr lang="en-US" dirty="0">
                <a:solidFill>
                  <a:schemeClr val="bg1"/>
                </a:solidFill>
              </a:rPr>
              <a:t>Assigns </a:t>
            </a:r>
            <a:r>
              <a:rPr lang="en-US" dirty="0">
                <a:solidFill>
                  <a:schemeClr val="accent4"/>
                </a:solidFill>
              </a:rPr>
              <a:t>IP</a:t>
            </a:r>
            <a:r>
              <a:rPr lang="en-US" dirty="0">
                <a:solidFill>
                  <a:schemeClr val="bg1"/>
                </a:solidFill>
              </a:rPr>
              <a:t> addresses and handles </a:t>
            </a:r>
            <a:r>
              <a:rPr lang="en-US" dirty="0">
                <a:solidFill>
                  <a:schemeClr val="accent4"/>
                </a:solidFill>
              </a:rPr>
              <a:t>network security</a:t>
            </a:r>
            <a:r>
              <a:rPr lang="en-US" dirty="0">
                <a:solidFill>
                  <a:schemeClr val="bg1"/>
                </a:solidFill>
              </a:rPr>
              <a:t>.</a:t>
            </a:r>
          </a:p>
          <a:p>
            <a:r>
              <a:rPr lang="en-US" dirty="0">
                <a:solidFill>
                  <a:schemeClr val="bg1"/>
                </a:solidFill>
              </a:rPr>
              <a:t>Often includes features like </a:t>
            </a:r>
            <a:r>
              <a:rPr lang="en-US" i="1" u="sng" dirty="0">
                <a:solidFill>
                  <a:srgbClr val="FFFF00"/>
                </a:solidFill>
              </a:rPr>
              <a:t>NAT</a:t>
            </a:r>
            <a:r>
              <a:rPr lang="en-US" dirty="0">
                <a:solidFill>
                  <a:srgbClr val="FFFF00"/>
                </a:solidFill>
              </a:rPr>
              <a:t> </a:t>
            </a:r>
            <a:r>
              <a:rPr lang="en-US" dirty="0">
                <a:solidFill>
                  <a:schemeClr val="bg1"/>
                </a:solidFill>
              </a:rPr>
              <a:t>and </a:t>
            </a:r>
            <a:r>
              <a:rPr lang="en-US" dirty="0">
                <a:solidFill>
                  <a:schemeClr val="accent4"/>
                </a:solidFill>
              </a:rPr>
              <a:t>firewalls</a:t>
            </a:r>
            <a:r>
              <a:rPr lang="en-US" dirty="0">
                <a:solidFill>
                  <a:schemeClr val="bg1"/>
                </a:solidFill>
              </a:rPr>
              <a:t>.</a:t>
            </a:r>
          </a:p>
          <a:p>
            <a:r>
              <a:rPr lang="en-US" b="1" dirty="0">
                <a:solidFill>
                  <a:schemeClr val="accent4"/>
                </a:solidFill>
              </a:rPr>
              <a:t>Switch</a:t>
            </a:r>
            <a:r>
              <a:rPr lang="en-US" dirty="0">
                <a:solidFill>
                  <a:schemeClr val="bg1"/>
                </a:solidFill>
              </a:rPr>
              <a:t>:</a:t>
            </a:r>
          </a:p>
          <a:p>
            <a:r>
              <a:rPr lang="en-US" dirty="0">
                <a:solidFill>
                  <a:schemeClr val="bg1"/>
                </a:solidFill>
              </a:rPr>
              <a:t>Connects devices within a </a:t>
            </a:r>
            <a:r>
              <a:rPr lang="en-US" dirty="0">
                <a:solidFill>
                  <a:schemeClr val="accent4"/>
                </a:solidFill>
              </a:rPr>
              <a:t>local network</a:t>
            </a:r>
            <a:r>
              <a:rPr lang="en-US" dirty="0">
                <a:solidFill>
                  <a:schemeClr val="bg1"/>
                </a:solidFill>
              </a:rPr>
              <a:t>.</a:t>
            </a:r>
          </a:p>
          <a:p>
            <a:r>
              <a:rPr lang="en-US" dirty="0">
                <a:solidFill>
                  <a:schemeClr val="bg1"/>
                </a:solidFill>
              </a:rPr>
              <a:t>Uses </a:t>
            </a:r>
            <a:r>
              <a:rPr lang="en-US" dirty="0">
                <a:solidFill>
                  <a:schemeClr val="accent4"/>
                </a:solidFill>
              </a:rPr>
              <a:t>MAC</a:t>
            </a:r>
            <a:r>
              <a:rPr lang="en-US" dirty="0">
                <a:solidFill>
                  <a:schemeClr val="bg1"/>
                </a:solidFill>
              </a:rPr>
              <a:t> addresses to efficiently forward data.</a:t>
            </a:r>
          </a:p>
          <a:p>
            <a:r>
              <a:rPr lang="en-US" dirty="0">
                <a:solidFill>
                  <a:schemeClr val="bg1"/>
                </a:solidFill>
              </a:rPr>
              <a:t>Enhances local network performance.</a:t>
            </a:r>
          </a:p>
          <a:p>
            <a:r>
              <a:rPr lang="en-US" b="1" dirty="0">
                <a:solidFill>
                  <a:schemeClr val="accent4"/>
                </a:solidFill>
              </a:rPr>
              <a:t>Modem</a:t>
            </a:r>
            <a:r>
              <a:rPr lang="en-US" dirty="0">
                <a:solidFill>
                  <a:schemeClr val="bg1"/>
                </a:solidFill>
              </a:rPr>
              <a:t>:</a:t>
            </a:r>
          </a:p>
          <a:p>
            <a:r>
              <a:rPr lang="en-US" dirty="0">
                <a:solidFill>
                  <a:schemeClr val="bg1"/>
                </a:solidFill>
              </a:rPr>
              <a:t>Converts </a:t>
            </a:r>
            <a:r>
              <a:rPr lang="en-US" dirty="0">
                <a:solidFill>
                  <a:schemeClr val="accent4"/>
                </a:solidFill>
              </a:rPr>
              <a:t>digital data </a:t>
            </a:r>
            <a:r>
              <a:rPr lang="en-US" dirty="0">
                <a:solidFill>
                  <a:schemeClr val="bg1"/>
                </a:solidFill>
              </a:rPr>
              <a:t>for </a:t>
            </a:r>
            <a:r>
              <a:rPr lang="en-US" dirty="0">
                <a:solidFill>
                  <a:schemeClr val="accent4"/>
                </a:solidFill>
              </a:rPr>
              <a:t>internet transmission</a:t>
            </a:r>
            <a:r>
              <a:rPr lang="en-US" dirty="0">
                <a:solidFill>
                  <a:schemeClr val="bg1"/>
                </a:solidFill>
              </a:rPr>
              <a:t>.</a:t>
            </a:r>
          </a:p>
          <a:p>
            <a:r>
              <a:rPr lang="en-US" dirty="0">
                <a:solidFill>
                  <a:schemeClr val="bg1"/>
                </a:solidFill>
              </a:rPr>
              <a:t>Establishes the link between your network and your internet service provider.</a:t>
            </a:r>
          </a:p>
          <a:p>
            <a:r>
              <a:rPr lang="en-US" dirty="0">
                <a:solidFill>
                  <a:schemeClr val="bg1"/>
                </a:solidFill>
              </a:rPr>
              <a:t>Types include </a:t>
            </a:r>
            <a:r>
              <a:rPr lang="en-US" dirty="0">
                <a:solidFill>
                  <a:schemeClr val="accent4"/>
                </a:solidFill>
              </a:rPr>
              <a:t>DSL</a:t>
            </a:r>
            <a:r>
              <a:rPr lang="en-US" dirty="0">
                <a:solidFill>
                  <a:schemeClr val="bg1"/>
                </a:solidFill>
              </a:rPr>
              <a:t>, </a:t>
            </a:r>
            <a:r>
              <a:rPr lang="en-US" dirty="0">
                <a:solidFill>
                  <a:schemeClr val="accent4"/>
                </a:solidFill>
              </a:rPr>
              <a:t>cable</a:t>
            </a:r>
            <a:r>
              <a:rPr lang="en-US" dirty="0">
                <a:solidFill>
                  <a:schemeClr val="bg1"/>
                </a:solidFill>
              </a:rPr>
              <a:t>, and </a:t>
            </a:r>
            <a:r>
              <a:rPr lang="en-US" dirty="0">
                <a:solidFill>
                  <a:schemeClr val="accent4"/>
                </a:solidFill>
              </a:rPr>
              <a:t>fiber optic modems</a:t>
            </a:r>
            <a:r>
              <a:rPr lang="en-US" dirty="0">
                <a:solidFill>
                  <a:schemeClr val="bg1"/>
                </a:solidFill>
              </a:rPr>
              <a:t>.</a:t>
            </a:r>
          </a:p>
          <a:p>
            <a:r>
              <a:rPr lang="en-US" b="1" dirty="0">
                <a:solidFill>
                  <a:schemeClr val="accent4"/>
                </a:solidFill>
              </a:rPr>
              <a:t>Access Point</a:t>
            </a:r>
            <a:r>
              <a:rPr lang="en-US" b="1" dirty="0">
                <a:solidFill>
                  <a:schemeClr val="bg1"/>
                </a:solidFill>
              </a:rPr>
              <a:t> (</a:t>
            </a:r>
            <a:r>
              <a:rPr lang="en-US" b="1" dirty="0">
                <a:solidFill>
                  <a:schemeClr val="accent4"/>
                </a:solidFill>
              </a:rPr>
              <a:t>AP</a:t>
            </a:r>
            <a:r>
              <a:rPr lang="en-US" b="1" dirty="0">
                <a:solidFill>
                  <a:schemeClr val="bg1"/>
                </a:solidFill>
              </a:rPr>
              <a:t>)</a:t>
            </a:r>
            <a:r>
              <a:rPr lang="en-US" dirty="0">
                <a:solidFill>
                  <a:schemeClr val="bg1"/>
                </a:solidFill>
              </a:rPr>
              <a:t>:</a:t>
            </a:r>
          </a:p>
          <a:p>
            <a:r>
              <a:rPr lang="en-US" dirty="0">
                <a:solidFill>
                  <a:schemeClr val="bg1"/>
                </a:solidFill>
              </a:rPr>
              <a:t>Provides </a:t>
            </a:r>
            <a:r>
              <a:rPr lang="en-US" dirty="0">
                <a:solidFill>
                  <a:schemeClr val="accent4"/>
                </a:solidFill>
              </a:rPr>
              <a:t>wireless connectivity</a:t>
            </a:r>
            <a:r>
              <a:rPr lang="en-US" dirty="0">
                <a:solidFill>
                  <a:schemeClr val="bg1"/>
                </a:solidFill>
              </a:rPr>
              <a:t> to wired networks.</a:t>
            </a:r>
          </a:p>
          <a:p>
            <a:r>
              <a:rPr lang="en-US" dirty="0">
                <a:solidFill>
                  <a:schemeClr val="bg1"/>
                </a:solidFill>
              </a:rPr>
              <a:t>Broadcasts the network's name (</a:t>
            </a:r>
            <a:r>
              <a:rPr lang="en-US" dirty="0">
                <a:solidFill>
                  <a:schemeClr val="accent4"/>
                </a:solidFill>
              </a:rPr>
              <a:t>SSID</a:t>
            </a:r>
            <a:r>
              <a:rPr lang="en-US" dirty="0">
                <a:solidFill>
                  <a:schemeClr val="bg1"/>
                </a:solidFill>
              </a:rPr>
              <a:t>) for Wi-Fi devices to connect.</a:t>
            </a:r>
          </a:p>
          <a:p>
            <a:r>
              <a:rPr lang="en-US" dirty="0">
                <a:solidFill>
                  <a:schemeClr val="bg1"/>
                </a:solidFill>
              </a:rPr>
              <a:t>Extends network coverage in homes and offices.</a:t>
            </a:r>
          </a:p>
          <a:p>
            <a:r>
              <a:rPr lang="en-US" b="1" dirty="0">
                <a:solidFill>
                  <a:schemeClr val="accent4"/>
                </a:solidFill>
              </a:rPr>
              <a:t>Network Interface Card </a:t>
            </a:r>
            <a:r>
              <a:rPr lang="en-US" b="1" dirty="0">
                <a:solidFill>
                  <a:schemeClr val="bg1"/>
                </a:solidFill>
              </a:rPr>
              <a:t>(</a:t>
            </a:r>
            <a:r>
              <a:rPr lang="en-US" b="1" dirty="0">
                <a:solidFill>
                  <a:schemeClr val="accent4"/>
                </a:solidFill>
              </a:rPr>
              <a:t>NIC</a:t>
            </a:r>
            <a:r>
              <a:rPr lang="en-US" b="1" dirty="0">
                <a:solidFill>
                  <a:schemeClr val="bg1"/>
                </a:solidFill>
              </a:rPr>
              <a:t>)</a:t>
            </a:r>
            <a:r>
              <a:rPr lang="en-US" dirty="0">
                <a:solidFill>
                  <a:schemeClr val="bg1"/>
                </a:solidFill>
              </a:rPr>
              <a:t>:</a:t>
            </a:r>
          </a:p>
          <a:p>
            <a:r>
              <a:rPr lang="en-US" u="sng" dirty="0">
                <a:solidFill>
                  <a:schemeClr val="accent4"/>
                </a:solidFill>
              </a:rPr>
              <a:t>Hardware</a:t>
            </a:r>
            <a:r>
              <a:rPr lang="en-US" dirty="0">
                <a:solidFill>
                  <a:schemeClr val="bg1"/>
                </a:solidFill>
              </a:rPr>
              <a:t> that enables device connection to networks.</a:t>
            </a:r>
          </a:p>
          <a:p>
            <a:r>
              <a:rPr lang="en-US" dirty="0">
                <a:solidFill>
                  <a:schemeClr val="bg1"/>
                </a:solidFill>
              </a:rPr>
              <a:t>Available in wired (</a:t>
            </a:r>
            <a:r>
              <a:rPr lang="en-US" dirty="0">
                <a:solidFill>
                  <a:schemeClr val="accent4"/>
                </a:solidFill>
              </a:rPr>
              <a:t>Ethernet</a:t>
            </a:r>
            <a:r>
              <a:rPr lang="en-US" dirty="0">
                <a:solidFill>
                  <a:schemeClr val="bg1"/>
                </a:solidFill>
              </a:rPr>
              <a:t>) and wireless (</a:t>
            </a:r>
            <a:r>
              <a:rPr lang="en-US" dirty="0">
                <a:solidFill>
                  <a:schemeClr val="accent4"/>
                </a:solidFill>
              </a:rPr>
              <a:t>Wi-Fi</a:t>
            </a:r>
            <a:r>
              <a:rPr lang="en-US" dirty="0">
                <a:solidFill>
                  <a:schemeClr val="bg1"/>
                </a:solidFill>
              </a:rPr>
              <a:t>) versions.</a:t>
            </a:r>
          </a:p>
          <a:p>
            <a:r>
              <a:rPr lang="en-US" dirty="0">
                <a:solidFill>
                  <a:schemeClr val="bg1"/>
                </a:solidFill>
              </a:rPr>
              <a:t>Each NIC has a </a:t>
            </a:r>
            <a:r>
              <a:rPr lang="en-US" dirty="0">
                <a:solidFill>
                  <a:schemeClr val="accent4"/>
                </a:solidFill>
              </a:rPr>
              <a:t>unique MAC address </a:t>
            </a:r>
            <a:r>
              <a:rPr lang="en-US" dirty="0">
                <a:solidFill>
                  <a:schemeClr val="bg1"/>
                </a:solidFill>
              </a:rPr>
              <a:t>for device identification.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7" name="Google Shape;1937;p73"/>
          <p:cNvSpPr txBox="1">
            <a:spLocks noGrp="1"/>
          </p:cNvSpPr>
          <p:nvPr>
            <p:ph type="title"/>
          </p:nvPr>
        </p:nvSpPr>
        <p:spPr>
          <a:xfrm>
            <a:off x="720000" y="285750"/>
            <a:ext cx="7704000" cy="888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N</a:t>
            </a:r>
            <a:r>
              <a:rPr lang="en-US" dirty="0">
                <a:solidFill>
                  <a:schemeClr val="accent4"/>
                </a:solidFill>
              </a:rPr>
              <a:t>ETWORKING DEVICES</a:t>
            </a:r>
            <a:r>
              <a:rPr lang="en" dirty="0">
                <a:solidFill>
                  <a:schemeClr val="accent4"/>
                </a:solidFill>
              </a:rPr>
              <a:t> DIAGRAM</a:t>
            </a:r>
            <a:endParaRPr dirty="0"/>
          </a:p>
        </p:txBody>
      </p:sp>
      <p:grpSp>
        <p:nvGrpSpPr>
          <p:cNvPr id="1938" name="Google Shape;1938;p73"/>
          <p:cNvGrpSpPr/>
          <p:nvPr/>
        </p:nvGrpSpPr>
        <p:grpSpPr>
          <a:xfrm>
            <a:off x="891082" y="1123950"/>
            <a:ext cx="7391400" cy="3733801"/>
            <a:chOff x="3134000" y="1972250"/>
            <a:chExt cx="3747993" cy="2394923"/>
          </a:xfrm>
        </p:grpSpPr>
        <p:sp>
          <p:nvSpPr>
            <p:cNvPr id="1939" name="Google Shape;1939;p73"/>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41" name="Google Shape;1941;p73"/>
          <p:cNvPicPr preferRelativeResize="0"/>
          <p:nvPr/>
        </p:nvPicPr>
        <p:blipFill>
          <a:blip r:embed="rId3">
            <a:extLst>
              <a:ext uri="{28A0092B-C50C-407E-A947-70E740481C1C}">
                <a14:useLocalDpi xmlns:a14="http://schemas.microsoft.com/office/drawing/2010/main" val="0"/>
              </a:ext>
            </a:extLst>
          </a:blip>
          <a:stretch>
            <a:fillRect/>
          </a:stretch>
        </p:blipFill>
        <p:spPr>
          <a:xfrm>
            <a:off x="1569103" y="1292823"/>
            <a:ext cx="6019800" cy="3061072"/>
          </a:xfrm>
          <a:prstGeom prst="roundRect">
            <a:avLst>
              <a:gd name="adj" fmla="val 6013"/>
            </a:avLst>
          </a:prstGeom>
          <a:noFill/>
          <a:ln w="9525" cap="flat" cmpd="sng">
            <a:solidFill>
              <a:schemeClr val="accent4"/>
            </a:solidFill>
            <a:prstDash val="solid"/>
            <a:round/>
            <a:headEnd type="none" w="sm" len="sm"/>
            <a:tailEnd type="none" w="sm" len="sm"/>
          </a:ln>
        </p:spPr>
      </p:pic>
    </p:spTree>
    <p:extLst>
      <p:ext uri="{BB962C8B-B14F-4D97-AF65-F5344CB8AC3E}">
        <p14:creationId xmlns:p14="http://schemas.microsoft.com/office/powerpoint/2010/main" val="370041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68"/>
          <p:cNvSpPr/>
          <p:nvPr/>
        </p:nvSpPr>
        <p:spPr>
          <a:xfrm>
            <a:off x="37301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8"/>
          <p:cNvSpPr txBox="1">
            <a:spLocks noGrp="1"/>
          </p:cNvSpPr>
          <p:nvPr>
            <p:ph type="title"/>
          </p:nvPr>
        </p:nvSpPr>
        <p:spPr>
          <a:xfrm>
            <a:off x="990600" y="2677350"/>
            <a:ext cx="716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NETWORKS SECURITY</a:t>
            </a:r>
            <a:endParaRPr dirty="0">
              <a:solidFill>
                <a:schemeClr val="accent4"/>
              </a:solidFill>
            </a:endParaRPr>
          </a:p>
        </p:txBody>
      </p:sp>
      <p:sp>
        <p:nvSpPr>
          <p:cNvPr id="1882" name="Google Shape;1882;p6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883" name="Google Shape;1883;p6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 the last section of this lesson, we’re talking about </a:t>
            </a:r>
            <a:r>
              <a:rPr lang="en" dirty="0">
                <a:solidFill>
                  <a:schemeClr val="accent4"/>
                </a:solidFill>
              </a:rPr>
              <a:t>security</a:t>
            </a:r>
            <a:r>
              <a:rPr lang="en" dirty="0"/>
              <a:t>!</a:t>
            </a:r>
            <a:endParaRPr dirty="0"/>
          </a:p>
        </p:txBody>
      </p:sp>
      <p:cxnSp>
        <p:nvCxnSpPr>
          <p:cNvPr id="1884" name="Google Shape;1884;p68"/>
          <p:cNvCxnSpPr>
            <a:stCxn id="1880" idx="4"/>
            <a:endCxn id="1881" idx="0"/>
          </p:cNvCxnSpPr>
          <p:nvPr/>
        </p:nvCxnSpPr>
        <p:spPr>
          <a:xfrm flipH="1">
            <a:off x="4572000" y="2223900"/>
            <a:ext cx="75" cy="453450"/>
          </a:xfrm>
          <a:prstGeom prst="straightConnector1">
            <a:avLst/>
          </a:prstGeom>
          <a:noFill/>
          <a:ln w="9525" cap="rnd" cmpd="sng">
            <a:solidFill>
              <a:schemeClr val="accent4"/>
            </a:solidFill>
            <a:prstDash val="solid"/>
            <a:round/>
            <a:headEnd type="none" w="med" len="med"/>
            <a:tailEnd type="none" w="med" len="med"/>
          </a:ln>
        </p:spPr>
      </p:cxnSp>
      <p:cxnSp>
        <p:nvCxnSpPr>
          <p:cNvPr id="1885" name="Google Shape;1885;p68"/>
          <p:cNvCxnSpPr>
            <a:stCxn id="1881" idx="2"/>
            <a:endCxn id="1883" idx="0"/>
          </p:cNvCxnSpPr>
          <p:nvPr/>
        </p:nvCxnSpPr>
        <p:spPr>
          <a:xfrm>
            <a:off x="4572000" y="3519150"/>
            <a:ext cx="118" cy="453600"/>
          </a:xfrm>
          <a:prstGeom prst="straightConnector1">
            <a:avLst/>
          </a:prstGeom>
          <a:noFill/>
          <a:ln w="9525" cap="rnd" cmpd="sng">
            <a:solidFill>
              <a:schemeClr val="accent4"/>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8" name="مربع نص 7"/>
          <p:cNvSpPr txBox="1"/>
          <p:nvPr/>
        </p:nvSpPr>
        <p:spPr>
          <a:xfrm>
            <a:off x="835384" y="195957"/>
            <a:ext cx="7543800" cy="4924425"/>
          </a:xfrm>
          <a:prstGeom prst="rect">
            <a:avLst/>
          </a:prstGeom>
          <a:noFill/>
        </p:spPr>
        <p:txBody>
          <a:bodyPr wrap="square" rtlCol="0">
            <a:spAutoFit/>
          </a:bodyPr>
          <a:lstStyle/>
          <a:p>
            <a:r>
              <a:rPr lang="en-US" b="1" dirty="0">
                <a:solidFill>
                  <a:schemeClr val="accent4"/>
                </a:solidFill>
              </a:rPr>
              <a:t>ENCRYPTION</a:t>
            </a:r>
            <a:r>
              <a:rPr lang="en-US" dirty="0">
                <a:solidFill>
                  <a:schemeClr val="bg1"/>
                </a:solidFill>
              </a:rPr>
              <a:t>:</a:t>
            </a:r>
          </a:p>
          <a:p>
            <a:endParaRPr lang="en-US" sz="800" dirty="0">
              <a:solidFill>
                <a:schemeClr val="bg1"/>
              </a:solidFill>
            </a:endParaRPr>
          </a:p>
          <a:p>
            <a:r>
              <a:rPr lang="en-US" b="1" dirty="0">
                <a:solidFill>
                  <a:schemeClr val="accent4"/>
                </a:solidFill>
              </a:rPr>
              <a:t>Function</a:t>
            </a:r>
            <a:r>
              <a:rPr lang="en-US" dirty="0">
                <a:solidFill>
                  <a:schemeClr val="bg1"/>
                </a:solidFill>
              </a:rPr>
              <a:t>: Encryption is a security measure that </a:t>
            </a:r>
            <a:r>
              <a:rPr lang="en-US" dirty="0">
                <a:solidFill>
                  <a:schemeClr val="accent4"/>
                </a:solidFill>
              </a:rPr>
              <a:t>converts data into an unreadable format</a:t>
            </a:r>
            <a:r>
              <a:rPr lang="en-US" dirty="0">
                <a:solidFill>
                  <a:schemeClr val="bg1"/>
                </a:solidFill>
              </a:rPr>
              <a:t>, known as </a:t>
            </a:r>
            <a:r>
              <a:rPr lang="en-US" dirty="0">
                <a:solidFill>
                  <a:schemeClr val="accent4"/>
                </a:solidFill>
              </a:rPr>
              <a:t>cipher-text</a:t>
            </a:r>
            <a:r>
              <a:rPr lang="en-US" dirty="0">
                <a:solidFill>
                  <a:schemeClr val="bg1"/>
                </a:solidFill>
              </a:rPr>
              <a:t>, to protect it from </a:t>
            </a:r>
            <a:r>
              <a:rPr lang="en-US" dirty="0">
                <a:solidFill>
                  <a:schemeClr val="accent4"/>
                </a:solidFill>
              </a:rPr>
              <a:t>unauthorized access </a:t>
            </a:r>
            <a:r>
              <a:rPr lang="en-US" dirty="0">
                <a:solidFill>
                  <a:schemeClr val="bg1"/>
                </a:solidFill>
              </a:rPr>
              <a:t>during transmission or storage. It ensures that even if data is intercepted, it remains confidential.</a:t>
            </a:r>
          </a:p>
          <a:p>
            <a:endParaRPr lang="en-US" sz="800" dirty="0">
              <a:solidFill>
                <a:schemeClr val="bg1"/>
              </a:solidFill>
            </a:endParaRPr>
          </a:p>
          <a:p>
            <a:r>
              <a:rPr lang="en-US" b="1" dirty="0">
                <a:solidFill>
                  <a:schemeClr val="accent4"/>
                </a:solidFill>
              </a:rPr>
              <a:t>TYPES</a:t>
            </a:r>
            <a:r>
              <a:rPr lang="en-US" dirty="0">
                <a:solidFill>
                  <a:schemeClr val="bg1"/>
                </a:solidFill>
              </a:rPr>
              <a:t>:</a:t>
            </a:r>
          </a:p>
          <a:p>
            <a:endParaRPr lang="en-US" sz="800" dirty="0">
              <a:solidFill>
                <a:schemeClr val="bg1"/>
              </a:solidFill>
            </a:endParaRPr>
          </a:p>
          <a:p>
            <a:pPr lvl="1"/>
            <a:r>
              <a:rPr lang="en-US" b="1" dirty="0">
                <a:solidFill>
                  <a:schemeClr val="accent4"/>
                </a:solidFill>
              </a:rPr>
              <a:t>SSL</a:t>
            </a:r>
            <a:r>
              <a:rPr lang="en-US" b="1" dirty="0">
                <a:solidFill>
                  <a:schemeClr val="bg1"/>
                </a:solidFill>
              </a:rPr>
              <a:t>/</a:t>
            </a:r>
            <a:r>
              <a:rPr lang="en-US" b="1" dirty="0">
                <a:solidFill>
                  <a:schemeClr val="accent4"/>
                </a:solidFill>
              </a:rPr>
              <a:t>TLS</a:t>
            </a:r>
            <a:r>
              <a:rPr lang="en-US" b="1" dirty="0">
                <a:solidFill>
                  <a:schemeClr val="bg1"/>
                </a:solidFill>
              </a:rPr>
              <a:t> (</a:t>
            </a:r>
            <a:r>
              <a:rPr lang="en-US" b="1" dirty="0">
                <a:solidFill>
                  <a:schemeClr val="accent4"/>
                </a:solidFill>
              </a:rPr>
              <a:t>Secure Sockets Layer</a:t>
            </a:r>
            <a:r>
              <a:rPr lang="en-US" b="1" dirty="0">
                <a:solidFill>
                  <a:schemeClr val="bg1"/>
                </a:solidFill>
              </a:rPr>
              <a:t>/</a:t>
            </a:r>
            <a:r>
              <a:rPr lang="en-US" b="1" dirty="0">
                <a:solidFill>
                  <a:schemeClr val="accent4"/>
                </a:solidFill>
              </a:rPr>
              <a:t>Transport Layer Security</a:t>
            </a:r>
            <a:r>
              <a:rPr lang="en-US" b="1" dirty="0">
                <a:solidFill>
                  <a:schemeClr val="bg1"/>
                </a:solidFill>
              </a:rPr>
              <a:t>)</a:t>
            </a:r>
            <a:r>
              <a:rPr lang="en-US" dirty="0">
                <a:solidFill>
                  <a:schemeClr val="bg1"/>
                </a:solidFill>
              </a:rPr>
              <a:t>: Commonly used for securing </a:t>
            </a:r>
            <a:r>
              <a:rPr lang="en-US" dirty="0">
                <a:solidFill>
                  <a:schemeClr val="accent4"/>
                </a:solidFill>
              </a:rPr>
              <a:t>web traffic </a:t>
            </a:r>
            <a:r>
              <a:rPr lang="en-US" dirty="0">
                <a:solidFill>
                  <a:schemeClr val="bg1"/>
                </a:solidFill>
              </a:rPr>
              <a:t>(</a:t>
            </a:r>
            <a:r>
              <a:rPr lang="en-US" dirty="0">
                <a:solidFill>
                  <a:schemeClr val="accent4"/>
                </a:solidFill>
              </a:rPr>
              <a:t>HTTPS</a:t>
            </a:r>
            <a:r>
              <a:rPr lang="en-US" dirty="0">
                <a:solidFill>
                  <a:schemeClr val="bg1"/>
                </a:solidFill>
              </a:rPr>
              <a:t>), </a:t>
            </a:r>
            <a:r>
              <a:rPr lang="en-US" dirty="0">
                <a:solidFill>
                  <a:schemeClr val="accent4"/>
                </a:solidFill>
              </a:rPr>
              <a:t>SSL</a:t>
            </a:r>
            <a:r>
              <a:rPr lang="en-US" dirty="0">
                <a:solidFill>
                  <a:schemeClr val="bg1"/>
                </a:solidFill>
              </a:rPr>
              <a:t>/</a:t>
            </a:r>
            <a:r>
              <a:rPr lang="en-US" dirty="0">
                <a:solidFill>
                  <a:schemeClr val="accent4"/>
                </a:solidFill>
              </a:rPr>
              <a:t>TLS</a:t>
            </a:r>
            <a:r>
              <a:rPr lang="en-US" dirty="0">
                <a:solidFill>
                  <a:schemeClr val="bg1"/>
                </a:solidFill>
              </a:rPr>
              <a:t> encrypts data exchanged between a user's </a:t>
            </a:r>
            <a:r>
              <a:rPr lang="en-US" dirty="0">
                <a:solidFill>
                  <a:schemeClr val="accent4"/>
                </a:solidFill>
              </a:rPr>
              <a:t>web browser </a:t>
            </a:r>
            <a:r>
              <a:rPr lang="en-US" dirty="0">
                <a:solidFill>
                  <a:schemeClr val="bg1"/>
                </a:solidFill>
              </a:rPr>
              <a:t>and a </a:t>
            </a:r>
            <a:r>
              <a:rPr lang="en-US" dirty="0">
                <a:solidFill>
                  <a:schemeClr val="accent4"/>
                </a:solidFill>
              </a:rPr>
              <a:t>web server</a:t>
            </a:r>
            <a:r>
              <a:rPr lang="en-US" dirty="0">
                <a:solidFill>
                  <a:schemeClr val="bg1"/>
                </a:solidFill>
              </a:rPr>
              <a:t>.</a:t>
            </a:r>
          </a:p>
          <a:p>
            <a:pPr lvl="1"/>
            <a:endParaRPr lang="en-US" sz="800" dirty="0">
              <a:solidFill>
                <a:schemeClr val="bg1"/>
              </a:solidFill>
            </a:endParaRPr>
          </a:p>
          <a:p>
            <a:pPr lvl="1"/>
            <a:r>
              <a:rPr lang="en-US" b="1" dirty="0">
                <a:solidFill>
                  <a:schemeClr val="accent4"/>
                </a:solidFill>
              </a:rPr>
              <a:t>VPN</a:t>
            </a:r>
            <a:r>
              <a:rPr lang="en-US" b="1" dirty="0">
                <a:solidFill>
                  <a:schemeClr val="bg1"/>
                </a:solidFill>
              </a:rPr>
              <a:t> (</a:t>
            </a:r>
            <a:r>
              <a:rPr lang="en-US" b="1" dirty="0">
                <a:solidFill>
                  <a:schemeClr val="accent4"/>
                </a:solidFill>
              </a:rPr>
              <a:t>Virtual Private Network</a:t>
            </a:r>
            <a:r>
              <a:rPr lang="en-US" b="1" dirty="0">
                <a:solidFill>
                  <a:schemeClr val="bg1"/>
                </a:solidFill>
              </a:rPr>
              <a:t>)</a:t>
            </a:r>
            <a:r>
              <a:rPr lang="en-US" dirty="0">
                <a:solidFill>
                  <a:schemeClr val="bg1"/>
                </a:solidFill>
              </a:rPr>
              <a:t>: </a:t>
            </a:r>
            <a:r>
              <a:rPr lang="en-US" dirty="0">
                <a:solidFill>
                  <a:schemeClr val="accent4"/>
                </a:solidFill>
              </a:rPr>
              <a:t>VPNs</a:t>
            </a:r>
            <a:r>
              <a:rPr lang="en-US" dirty="0">
                <a:solidFill>
                  <a:schemeClr val="bg1"/>
                </a:solidFill>
              </a:rPr>
              <a:t> establish </a:t>
            </a:r>
            <a:r>
              <a:rPr lang="en-US" dirty="0">
                <a:solidFill>
                  <a:schemeClr val="accent4"/>
                </a:solidFill>
              </a:rPr>
              <a:t>encrypted tunnels over public networks</a:t>
            </a:r>
            <a:r>
              <a:rPr lang="en-US" dirty="0">
                <a:solidFill>
                  <a:schemeClr val="bg1"/>
                </a:solidFill>
              </a:rPr>
              <a:t>, allowing secure communication between remote devices and corporate networks.</a:t>
            </a:r>
          </a:p>
          <a:p>
            <a:pPr lvl="1"/>
            <a:endParaRPr lang="en-US" sz="800" dirty="0">
              <a:solidFill>
                <a:schemeClr val="bg1"/>
              </a:solidFill>
            </a:endParaRPr>
          </a:p>
          <a:p>
            <a:pPr lvl="1"/>
            <a:r>
              <a:rPr lang="en-US" b="1" dirty="0">
                <a:solidFill>
                  <a:schemeClr val="accent4"/>
                </a:solidFill>
              </a:rPr>
              <a:t>End-to-End Encryption</a:t>
            </a:r>
            <a:r>
              <a:rPr lang="en-US" dirty="0">
                <a:solidFill>
                  <a:schemeClr val="bg1"/>
                </a:solidFill>
              </a:rPr>
              <a:t>: Ensures that data remains encrypted from the sender's device until it reaches the recipient's device. </a:t>
            </a:r>
            <a:r>
              <a:rPr lang="en-US" dirty="0">
                <a:solidFill>
                  <a:schemeClr val="accent4"/>
                </a:solidFill>
              </a:rPr>
              <a:t>Messaging apps </a:t>
            </a:r>
            <a:r>
              <a:rPr lang="en-US" dirty="0">
                <a:solidFill>
                  <a:schemeClr val="bg1"/>
                </a:solidFill>
              </a:rPr>
              <a:t>like </a:t>
            </a:r>
            <a:r>
              <a:rPr lang="en-US" dirty="0">
                <a:solidFill>
                  <a:srgbClr val="21FF3B"/>
                </a:solidFill>
              </a:rPr>
              <a:t>WhatsApp</a:t>
            </a:r>
            <a:r>
              <a:rPr lang="en-US" dirty="0">
                <a:solidFill>
                  <a:srgbClr val="92D050"/>
                </a:solidFill>
              </a:rPr>
              <a:t> </a:t>
            </a:r>
            <a:r>
              <a:rPr lang="en-US" dirty="0">
                <a:solidFill>
                  <a:schemeClr val="bg1"/>
                </a:solidFill>
              </a:rPr>
              <a:t>and </a:t>
            </a:r>
            <a:r>
              <a:rPr lang="en-US" dirty="0">
                <a:solidFill>
                  <a:schemeClr val="bg2">
                    <a:lumMod val="50000"/>
                    <a:lumOff val="50000"/>
                  </a:schemeClr>
                </a:solidFill>
              </a:rPr>
              <a:t>Signal</a:t>
            </a:r>
            <a:r>
              <a:rPr lang="en-US" dirty="0">
                <a:solidFill>
                  <a:schemeClr val="bg1"/>
                </a:solidFill>
              </a:rPr>
              <a:t> use this approach.</a:t>
            </a:r>
          </a:p>
          <a:p>
            <a:pPr lvl="1"/>
            <a:endParaRPr lang="en-US" sz="800" dirty="0">
              <a:solidFill>
                <a:schemeClr val="bg1"/>
              </a:solidFill>
            </a:endParaRPr>
          </a:p>
          <a:p>
            <a:r>
              <a:rPr lang="en-US" b="1" dirty="0">
                <a:solidFill>
                  <a:schemeClr val="accent4"/>
                </a:solidFill>
              </a:rPr>
              <a:t>BEST PRACTICE</a:t>
            </a:r>
            <a:r>
              <a:rPr lang="en-US" dirty="0">
                <a:solidFill>
                  <a:schemeClr val="bg1"/>
                </a:solidFill>
              </a:rPr>
              <a:t>:</a:t>
            </a:r>
          </a:p>
          <a:p>
            <a:endParaRPr lang="en-US" sz="800" dirty="0">
              <a:solidFill>
                <a:schemeClr val="bg1"/>
              </a:solidFill>
            </a:endParaRPr>
          </a:p>
          <a:p>
            <a:pPr lvl="1"/>
            <a:r>
              <a:rPr lang="en-US" dirty="0">
                <a:solidFill>
                  <a:schemeClr val="bg1"/>
                </a:solidFill>
              </a:rPr>
              <a:t>Implement </a:t>
            </a:r>
            <a:r>
              <a:rPr lang="en-US" dirty="0">
                <a:solidFill>
                  <a:schemeClr val="accent4"/>
                </a:solidFill>
              </a:rPr>
              <a:t>encryption</a:t>
            </a:r>
            <a:r>
              <a:rPr lang="en-US" dirty="0">
                <a:solidFill>
                  <a:schemeClr val="bg1"/>
                </a:solidFill>
              </a:rPr>
              <a:t> for sensitive data both in </a:t>
            </a:r>
            <a:r>
              <a:rPr lang="en-US" dirty="0">
                <a:solidFill>
                  <a:schemeClr val="accent4"/>
                </a:solidFill>
              </a:rPr>
              <a:t>transit</a:t>
            </a:r>
            <a:r>
              <a:rPr lang="en-US" dirty="0">
                <a:solidFill>
                  <a:schemeClr val="bg1"/>
                </a:solidFill>
              </a:rPr>
              <a:t> and at </a:t>
            </a:r>
            <a:r>
              <a:rPr lang="en-US" dirty="0">
                <a:solidFill>
                  <a:schemeClr val="accent4"/>
                </a:solidFill>
              </a:rPr>
              <a:t>rest</a:t>
            </a:r>
            <a:r>
              <a:rPr lang="en-US" dirty="0">
                <a:solidFill>
                  <a:schemeClr val="bg1"/>
                </a:solidFill>
              </a:rPr>
              <a:t>.</a:t>
            </a:r>
          </a:p>
          <a:p>
            <a:pPr lvl="1"/>
            <a:r>
              <a:rPr lang="en-US" dirty="0">
                <a:solidFill>
                  <a:schemeClr val="bg1"/>
                </a:solidFill>
              </a:rPr>
              <a:t>Use strong encryption </a:t>
            </a:r>
            <a:r>
              <a:rPr lang="en-US" dirty="0">
                <a:solidFill>
                  <a:schemeClr val="accent4"/>
                </a:solidFill>
              </a:rPr>
              <a:t>algorithms</a:t>
            </a:r>
            <a:r>
              <a:rPr lang="en-US" dirty="0">
                <a:solidFill>
                  <a:schemeClr val="bg1"/>
                </a:solidFill>
              </a:rPr>
              <a:t> and </a:t>
            </a:r>
            <a:r>
              <a:rPr lang="en-US" dirty="0">
                <a:solidFill>
                  <a:schemeClr val="accent4"/>
                </a:solidFill>
              </a:rPr>
              <a:t>protocols</a:t>
            </a:r>
            <a:r>
              <a:rPr lang="en-US" dirty="0">
                <a:solidFill>
                  <a:schemeClr val="bg1"/>
                </a:solidFill>
              </a:rPr>
              <a:t>.</a:t>
            </a:r>
          </a:p>
          <a:p>
            <a:pPr lvl="1"/>
            <a:r>
              <a:rPr lang="en-US" dirty="0">
                <a:solidFill>
                  <a:schemeClr val="bg1"/>
                </a:solidFill>
              </a:rPr>
              <a:t>Regularly update encryption </a:t>
            </a:r>
            <a:r>
              <a:rPr lang="en-US" dirty="0">
                <a:solidFill>
                  <a:schemeClr val="accent4"/>
                </a:solidFill>
              </a:rPr>
              <a:t>keys</a:t>
            </a:r>
            <a:r>
              <a:rPr lang="en-US" dirty="0">
                <a:solidFill>
                  <a:schemeClr val="bg1"/>
                </a:solidFill>
              </a:rPr>
              <a:t> and </a:t>
            </a:r>
            <a:r>
              <a:rPr lang="en-US" dirty="0">
                <a:solidFill>
                  <a:schemeClr val="accent4"/>
                </a:solidFill>
              </a:rPr>
              <a:t>certificates</a:t>
            </a:r>
            <a:r>
              <a:rPr lang="en-US" dirty="0">
                <a:solidFill>
                  <a:schemeClr val="bg1"/>
                </a:solidFill>
              </a:rPr>
              <a:t>.</a:t>
            </a:r>
          </a:p>
          <a:p>
            <a:pPr lvl="1"/>
            <a:r>
              <a:rPr lang="en-US" dirty="0">
                <a:solidFill>
                  <a:schemeClr val="bg1"/>
                </a:solidFill>
              </a:rPr>
              <a:t>Educate users about the importance of encryption and secure practices.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8" name="مربع نص 7"/>
          <p:cNvSpPr txBox="1"/>
          <p:nvPr/>
        </p:nvSpPr>
        <p:spPr>
          <a:xfrm>
            <a:off x="914584" y="195957"/>
            <a:ext cx="7543800" cy="4739759"/>
          </a:xfrm>
          <a:prstGeom prst="rect">
            <a:avLst/>
          </a:prstGeom>
          <a:noFill/>
        </p:spPr>
        <p:txBody>
          <a:bodyPr wrap="square" rtlCol="0">
            <a:spAutoFit/>
          </a:bodyPr>
          <a:lstStyle/>
          <a:p>
            <a:r>
              <a:rPr lang="en-US" b="1" dirty="0">
                <a:solidFill>
                  <a:schemeClr val="accent4"/>
                </a:solidFill>
              </a:rPr>
              <a:t>FIREWALLS:</a:t>
            </a:r>
          </a:p>
          <a:p>
            <a:endParaRPr lang="en-US" sz="800" b="1" dirty="0">
              <a:solidFill>
                <a:schemeClr val="accent4"/>
              </a:solidFill>
            </a:endParaRPr>
          </a:p>
          <a:p>
            <a:r>
              <a:rPr lang="en-US" b="1" dirty="0">
                <a:solidFill>
                  <a:schemeClr val="accent4"/>
                </a:solidFill>
              </a:rPr>
              <a:t>Function:</a:t>
            </a:r>
          </a:p>
          <a:p>
            <a:endParaRPr lang="en-US" sz="800" b="1" dirty="0">
              <a:solidFill>
                <a:schemeClr val="accent4"/>
              </a:solidFill>
            </a:endParaRPr>
          </a:p>
          <a:p>
            <a:r>
              <a:rPr lang="en-US" dirty="0">
                <a:solidFill>
                  <a:schemeClr val="bg1"/>
                </a:solidFill>
              </a:rPr>
              <a:t>Firewalls are network security </a:t>
            </a:r>
            <a:r>
              <a:rPr lang="en-US" dirty="0">
                <a:solidFill>
                  <a:schemeClr val="accent4"/>
                </a:solidFill>
              </a:rPr>
              <a:t>devices</a:t>
            </a:r>
            <a:r>
              <a:rPr lang="en-US" dirty="0">
                <a:solidFill>
                  <a:schemeClr val="bg1"/>
                </a:solidFill>
              </a:rPr>
              <a:t> or </a:t>
            </a:r>
            <a:r>
              <a:rPr lang="en-US" dirty="0">
                <a:solidFill>
                  <a:schemeClr val="accent4"/>
                </a:solidFill>
              </a:rPr>
              <a:t>software</a:t>
            </a:r>
            <a:r>
              <a:rPr lang="en-US" dirty="0">
                <a:solidFill>
                  <a:schemeClr val="bg1"/>
                </a:solidFill>
              </a:rPr>
              <a:t> that act as a </a:t>
            </a:r>
            <a:r>
              <a:rPr lang="en-US" dirty="0">
                <a:solidFill>
                  <a:srgbClr val="FFFF00"/>
                </a:solidFill>
              </a:rPr>
              <a:t>barrier between a trusted network and untrusted networks</a:t>
            </a:r>
            <a:r>
              <a:rPr lang="en-US" dirty="0">
                <a:solidFill>
                  <a:schemeClr val="bg1"/>
                </a:solidFill>
              </a:rPr>
              <a:t>, controlling </a:t>
            </a:r>
            <a:r>
              <a:rPr lang="en-US" u="sng" dirty="0">
                <a:solidFill>
                  <a:schemeClr val="accent4"/>
                </a:solidFill>
              </a:rPr>
              <a:t>incoming</a:t>
            </a:r>
            <a:r>
              <a:rPr lang="en-US" dirty="0">
                <a:solidFill>
                  <a:schemeClr val="bg1"/>
                </a:solidFill>
              </a:rPr>
              <a:t> and </a:t>
            </a:r>
            <a:r>
              <a:rPr lang="en-US" u="sng" dirty="0">
                <a:solidFill>
                  <a:schemeClr val="accent4"/>
                </a:solidFill>
              </a:rPr>
              <a:t>outgoing</a:t>
            </a:r>
            <a:r>
              <a:rPr lang="en-US" dirty="0">
                <a:solidFill>
                  <a:schemeClr val="bg1"/>
                </a:solidFill>
              </a:rPr>
              <a:t> traffic based on predefined security rules.</a:t>
            </a:r>
          </a:p>
          <a:p>
            <a:endParaRPr lang="en-US" sz="800" b="1" dirty="0">
              <a:solidFill>
                <a:schemeClr val="accent4"/>
              </a:solidFill>
            </a:endParaRPr>
          </a:p>
          <a:p>
            <a:r>
              <a:rPr lang="en-US" b="1" dirty="0">
                <a:solidFill>
                  <a:schemeClr val="accent4"/>
                </a:solidFill>
              </a:rPr>
              <a:t>TYPES:</a:t>
            </a:r>
          </a:p>
          <a:p>
            <a:endParaRPr lang="en-US" sz="800" b="1" dirty="0">
              <a:solidFill>
                <a:schemeClr val="accent4"/>
              </a:solidFill>
            </a:endParaRPr>
          </a:p>
          <a:p>
            <a:r>
              <a:rPr lang="en-US" b="1" dirty="0">
                <a:solidFill>
                  <a:schemeClr val="accent4"/>
                </a:solidFill>
              </a:rPr>
              <a:t>Network Firewalls</a:t>
            </a:r>
            <a:r>
              <a:rPr lang="en-US" b="1" dirty="0">
                <a:solidFill>
                  <a:schemeClr val="bg1"/>
                </a:solidFill>
              </a:rPr>
              <a:t>: </a:t>
            </a:r>
            <a:r>
              <a:rPr lang="en-US" dirty="0">
                <a:solidFill>
                  <a:schemeClr val="bg1"/>
                </a:solidFill>
              </a:rPr>
              <a:t>Protect entire networks by inspecting and filtering traffic at the network level.</a:t>
            </a:r>
          </a:p>
          <a:p>
            <a:endParaRPr lang="en-US" sz="800" b="1" dirty="0">
              <a:solidFill>
                <a:schemeClr val="bg1"/>
              </a:solidFill>
            </a:endParaRPr>
          </a:p>
          <a:p>
            <a:r>
              <a:rPr lang="en-US" b="1" dirty="0">
                <a:solidFill>
                  <a:schemeClr val="accent4"/>
                </a:solidFill>
              </a:rPr>
              <a:t>Host-Based Firewalls</a:t>
            </a:r>
            <a:r>
              <a:rPr lang="en-US" b="1" dirty="0">
                <a:solidFill>
                  <a:schemeClr val="bg1"/>
                </a:solidFill>
              </a:rPr>
              <a:t>:</a:t>
            </a:r>
            <a:r>
              <a:rPr lang="en-US" dirty="0">
                <a:solidFill>
                  <a:schemeClr val="bg1"/>
                </a:solidFill>
              </a:rPr>
              <a:t> Installed on individual devices, they control traffic at the device level.</a:t>
            </a:r>
          </a:p>
          <a:p>
            <a:endParaRPr lang="en-US" sz="800" b="1" dirty="0">
              <a:solidFill>
                <a:schemeClr val="bg1"/>
              </a:solidFill>
            </a:endParaRPr>
          </a:p>
          <a:p>
            <a:r>
              <a:rPr lang="en-US" b="1" dirty="0">
                <a:solidFill>
                  <a:schemeClr val="accent4"/>
                </a:solidFill>
              </a:rPr>
              <a:t>Next-Generation Firewalls </a:t>
            </a:r>
            <a:r>
              <a:rPr lang="en-US" b="1" dirty="0">
                <a:solidFill>
                  <a:schemeClr val="bg1"/>
                </a:solidFill>
              </a:rPr>
              <a:t>(</a:t>
            </a:r>
            <a:r>
              <a:rPr lang="en-US" b="1" dirty="0">
                <a:solidFill>
                  <a:schemeClr val="accent4"/>
                </a:solidFill>
              </a:rPr>
              <a:t>NGFWs</a:t>
            </a:r>
            <a:r>
              <a:rPr lang="en-US" b="1" dirty="0">
                <a:solidFill>
                  <a:schemeClr val="bg1"/>
                </a:solidFill>
              </a:rPr>
              <a:t>): </a:t>
            </a:r>
            <a:r>
              <a:rPr lang="en-US" dirty="0">
                <a:solidFill>
                  <a:schemeClr val="bg1"/>
                </a:solidFill>
              </a:rPr>
              <a:t>Combine traditional firewall functions with advanced security features like intrusion detection and application-layer filtering.</a:t>
            </a:r>
          </a:p>
          <a:p>
            <a:endParaRPr lang="en-US" sz="800" b="1" dirty="0">
              <a:solidFill>
                <a:schemeClr val="bg1"/>
              </a:solidFill>
            </a:endParaRPr>
          </a:p>
          <a:p>
            <a:r>
              <a:rPr lang="en-US" b="1" dirty="0">
                <a:solidFill>
                  <a:schemeClr val="accent4"/>
                </a:solidFill>
              </a:rPr>
              <a:t>BEST  PRACTICE:</a:t>
            </a:r>
          </a:p>
          <a:p>
            <a:endParaRPr lang="en-US" sz="800" b="1" dirty="0">
              <a:solidFill>
                <a:schemeClr val="bg1"/>
              </a:solidFill>
            </a:endParaRPr>
          </a:p>
          <a:p>
            <a:r>
              <a:rPr lang="en-US" dirty="0">
                <a:solidFill>
                  <a:schemeClr val="bg1"/>
                </a:solidFill>
              </a:rPr>
              <a:t>Configure firewalls to block unnecessary </a:t>
            </a:r>
            <a:r>
              <a:rPr lang="en-US" dirty="0">
                <a:solidFill>
                  <a:srgbClr val="FFFF00"/>
                </a:solidFill>
              </a:rPr>
              <a:t>ports</a:t>
            </a:r>
            <a:r>
              <a:rPr lang="en-US" dirty="0">
                <a:solidFill>
                  <a:schemeClr val="bg1"/>
                </a:solidFill>
              </a:rPr>
              <a:t> and </a:t>
            </a:r>
            <a:r>
              <a:rPr lang="en-US" dirty="0">
                <a:solidFill>
                  <a:srgbClr val="FFFF00"/>
                </a:solidFill>
              </a:rPr>
              <a:t>services</a:t>
            </a:r>
            <a:r>
              <a:rPr lang="en-US" dirty="0">
                <a:solidFill>
                  <a:schemeClr val="bg1"/>
                </a:solidFill>
              </a:rPr>
              <a:t>.</a:t>
            </a:r>
          </a:p>
          <a:p>
            <a:r>
              <a:rPr lang="en-US" dirty="0">
                <a:solidFill>
                  <a:schemeClr val="bg1"/>
                </a:solidFill>
              </a:rPr>
              <a:t>Regularly </a:t>
            </a:r>
            <a:r>
              <a:rPr lang="en-US" dirty="0">
                <a:solidFill>
                  <a:schemeClr val="accent4"/>
                </a:solidFill>
              </a:rPr>
              <a:t>update firewall rules</a:t>
            </a:r>
            <a:r>
              <a:rPr lang="en-US" dirty="0">
                <a:solidFill>
                  <a:schemeClr val="bg1"/>
                </a:solidFill>
              </a:rPr>
              <a:t> to reflect changing security requirements.</a:t>
            </a:r>
          </a:p>
          <a:p>
            <a:r>
              <a:rPr lang="en-US" dirty="0">
                <a:solidFill>
                  <a:schemeClr val="bg1"/>
                </a:solidFill>
              </a:rPr>
              <a:t>Implement </a:t>
            </a:r>
            <a:r>
              <a:rPr lang="en-US" dirty="0">
                <a:solidFill>
                  <a:schemeClr val="accent4"/>
                </a:solidFill>
              </a:rPr>
              <a:t>intrusion detection </a:t>
            </a:r>
            <a:r>
              <a:rPr lang="en-US" dirty="0">
                <a:solidFill>
                  <a:schemeClr val="bg1"/>
                </a:solidFill>
              </a:rPr>
              <a:t>and </a:t>
            </a:r>
            <a:r>
              <a:rPr lang="en-US" dirty="0">
                <a:solidFill>
                  <a:schemeClr val="accent4"/>
                </a:solidFill>
              </a:rPr>
              <a:t>prevention features </a:t>
            </a:r>
            <a:r>
              <a:rPr lang="en-US" dirty="0">
                <a:solidFill>
                  <a:schemeClr val="bg1"/>
                </a:solidFill>
              </a:rPr>
              <a:t>in </a:t>
            </a:r>
            <a:r>
              <a:rPr lang="en-US" dirty="0">
                <a:solidFill>
                  <a:schemeClr val="accent4"/>
                </a:solidFill>
              </a:rPr>
              <a:t>NGFWs</a:t>
            </a:r>
            <a:r>
              <a:rPr lang="en-US" dirty="0">
                <a:solidFill>
                  <a:schemeClr val="bg1"/>
                </a:solidFill>
              </a:rPr>
              <a:t> for </a:t>
            </a:r>
            <a:r>
              <a:rPr lang="en-US" dirty="0">
                <a:solidFill>
                  <a:srgbClr val="FFFF00"/>
                </a:solidFill>
              </a:rPr>
              <a:t>real-time threat detection</a:t>
            </a:r>
            <a:r>
              <a:rPr lang="en-US" dirty="0">
                <a:solidFill>
                  <a:schemeClr val="bg1"/>
                </a:solidFill>
              </a:rPr>
              <a:t>.</a:t>
            </a:r>
          </a:p>
          <a:p>
            <a:r>
              <a:rPr lang="en-US" dirty="0">
                <a:solidFill>
                  <a:schemeClr val="bg1"/>
                </a:solidFill>
              </a:rPr>
              <a:t>Monitor firewall </a:t>
            </a:r>
            <a:r>
              <a:rPr lang="en-US" dirty="0">
                <a:solidFill>
                  <a:schemeClr val="accent4"/>
                </a:solidFill>
              </a:rPr>
              <a:t>logs </a:t>
            </a:r>
            <a:r>
              <a:rPr lang="en-US" dirty="0">
                <a:solidFill>
                  <a:schemeClr val="bg1"/>
                </a:solidFill>
              </a:rPr>
              <a:t>for </a:t>
            </a:r>
            <a:r>
              <a:rPr lang="en-US" dirty="0">
                <a:solidFill>
                  <a:schemeClr val="accent4"/>
                </a:solidFill>
              </a:rPr>
              <a:t>signs</a:t>
            </a:r>
            <a:r>
              <a:rPr lang="en-US" dirty="0">
                <a:solidFill>
                  <a:schemeClr val="bg1"/>
                </a:solidFill>
              </a:rPr>
              <a:t> of suspicious activity.</a:t>
            </a:r>
          </a:p>
        </p:txBody>
      </p:sp>
    </p:spTree>
    <p:extLst>
      <p:ext uri="{BB962C8B-B14F-4D97-AF65-F5344CB8AC3E}">
        <p14:creationId xmlns:p14="http://schemas.microsoft.com/office/powerpoint/2010/main" val="3131265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grpSp>
        <p:nvGrpSpPr>
          <p:cNvPr id="1957" name="Google Shape;1957;p75"/>
          <p:cNvGrpSpPr/>
          <p:nvPr/>
        </p:nvGrpSpPr>
        <p:grpSpPr>
          <a:xfrm>
            <a:off x="-964227" y="705875"/>
            <a:ext cx="4072362" cy="3732199"/>
            <a:chOff x="-2371508" y="0"/>
            <a:chExt cx="5715596" cy="5238174"/>
          </a:xfrm>
        </p:grpSpPr>
        <p:sp>
          <p:nvSpPr>
            <p:cNvPr id="1958" name="Google Shape;1958;p7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9" name="Google Shape;1989;p75"/>
            <p:cNvGrpSpPr/>
            <p:nvPr/>
          </p:nvGrpSpPr>
          <p:grpSpPr>
            <a:xfrm>
              <a:off x="644017" y="1155146"/>
              <a:ext cx="1256716" cy="1149297"/>
              <a:chOff x="5236975" y="645825"/>
              <a:chExt cx="338400" cy="309475"/>
            </a:xfrm>
          </p:grpSpPr>
          <p:sp>
            <p:nvSpPr>
              <p:cNvPr id="1990" name="Google Shape;1990;p7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7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6" name="Google Shape;1996;p75"/>
            <p:cNvGrpSpPr/>
            <p:nvPr/>
          </p:nvGrpSpPr>
          <p:grpSpPr>
            <a:xfrm>
              <a:off x="780242" y="144556"/>
              <a:ext cx="2563846" cy="4987406"/>
              <a:chOff x="5376250" y="373700"/>
              <a:chExt cx="690375" cy="1342975"/>
            </a:xfrm>
          </p:grpSpPr>
          <p:sp>
            <p:nvSpPr>
              <p:cNvPr id="1997" name="Google Shape;1997;p7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7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2002" name="Google Shape;2002;p7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solidFill>
              </a:rPr>
              <a:t>Does anyone have any questions?</a:t>
            </a:r>
            <a:endParaRPr b="1" dirty="0">
              <a:solidFill>
                <a:schemeClr val="accent4"/>
              </a:solidFill>
            </a:endParaRPr>
          </a:p>
          <a:p>
            <a:pPr marL="0" lvl="0" indent="0" algn="ctr" rtl="0">
              <a:spcBef>
                <a:spcPts val="0"/>
              </a:spcBef>
              <a:spcAft>
                <a:spcPts val="0"/>
              </a:spcAft>
              <a:buNone/>
            </a:pPr>
            <a:endParaRPr lang="en-US" dirty="0"/>
          </a:p>
          <a:p>
            <a:pPr marL="0" indent="0"/>
            <a:r>
              <a:rPr lang="en-US" dirty="0">
                <a:solidFill>
                  <a:schemeClr val="accent4"/>
                </a:solidFill>
              </a:rPr>
              <a:t>Presenter: </a:t>
            </a:r>
            <a:r>
              <a:rPr lang="en-US" dirty="0" err="1">
                <a:solidFill>
                  <a:schemeClr val="accent4"/>
                </a:solidFill>
              </a:rPr>
              <a:t>Atiya</a:t>
            </a:r>
            <a:r>
              <a:rPr lang="en-US" dirty="0">
                <a:solidFill>
                  <a:schemeClr val="accent4"/>
                </a:solidFill>
              </a:rPr>
              <a:t> </a:t>
            </a:r>
            <a:r>
              <a:rPr lang="en-US" dirty="0" err="1">
                <a:solidFill>
                  <a:schemeClr val="accent4"/>
                </a:solidFill>
              </a:rPr>
              <a:t>Samih</a:t>
            </a:r>
            <a:r>
              <a:rPr lang="en-US" dirty="0">
                <a:solidFill>
                  <a:schemeClr val="accent4"/>
                </a:solidFill>
              </a:rPr>
              <a:t> </a:t>
            </a:r>
            <a:r>
              <a:rPr lang="en-US" dirty="0" err="1">
                <a:solidFill>
                  <a:schemeClr val="accent4"/>
                </a:solidFill>
              </a:rPr>
              <a:t>Alkhodari</a:t>
            </a:r>
            <a:r>
              <a:rPr lang="en-US" u="sng" dirty="0">
                <a:solidFill>
                  <a:schemeClr val="accent4"/>
                </a:solidFill>
                <a:effectLst>
                  <a:outerShdw blurRad="38100" dist="38100" dir="2700000" algn="tl">
                    <a:srgbClr val="000000">
                      <a:alpha val="43137"/>
                    </a:srgbClr>
                  </a:outerShdw>
                </a:effectLst>
                <a:hlinkClick r:id="rId3"/>
              </a:rPr>
              <a:t> </a:t>
            </a:r>
          </a:p>
          <a:p>
            <a:pPr marL="0" lvl="0" indent="0" algn="ctr" rtl="0">
              <a:spcBef>
                <a:spcPts val="0"/>
              </a:spcBef>
              <a:spcAft>
                <a:spcPts val="0"/>
              </a:spcAft>
              <a:buNone/>
            </a:pPr>
            <a:r>
              <a:rPr lang="en-US" u="sng" dirty="0">
                <a:solidFill>
                  <a:schemeClr val="accent4"/>
                </a:solidFill>
                <a:effectLst>
                  <a:outerShdw blurRad="38100" dist="38100" dir="2700000" algn="tl">
                    <a:srgbClr val="000000">
                      <a:alpha val="43137"/>
                    </a:srgbClr>
                  </a:outerShdw>
                </a:effectLst>
                <a:hlinkClick r:id="rId3"/>
              </a:rPr>
              <a:t>atiyakhodari999@gmail.com</a:t>
            </a:r>
            <a:endParaRPr lang="en-US" u="sng" dirty="0">
              <a:solidFill>
                <a:schemeClr val="accent4"/>
              </a:solidFill>
              <a:effectLst>
                <a:outerShdw blurRad="38100" dist="38100" dir="2700000" algn="tl">
                  <a:srgbClr val="000000">
                    <a:alpha val="43137"/>
                  </a:srgbClr>
                </a:outerShdw>
              </a:effectLst>
            </a:endParaRPr>
          </a:p>
        </p:txBody>
      </p:sp>
      <p:sp>
        <p:nvSpPr>
          <p:cNvPr id="2004" name="Google Shape;2004;p75"/>
          <p:cNvSpPr/>
          <p:nvPr/>
        </p:nvSpPr>
        <p:spPr>
          <a:xfrm>
            <a:off x="7607388" y="5399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5"/>
          <p:cNvSpPr/>
          <p:nvPr/>
        </p:nvSpPr>
        <p:spPr>
          <a:xfrm>
            <a:off x="7607388" y="1622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6" name="Google Shape;2006;p75"/>
          <p:cNvCxnSpPr>
            <a:stCxn id="2004" idx="4"/>
            <a:endCxn id="2005" idx="0"/>
          </p:cNvCxnSpPr>
          <p:nvPr/>
        </p:nvCxnSpPr>
        <p:spPr>
          <a:xfrm>
            <a:off x="8015688" y="1356588"/>
            <a:ext cx="0" cy="265800"/>
          </a:xfrm>
          <a:prstGeom prst="straightConnector1">
            <a:avLst/>
          </a:prstGeom>
          <a:noFill/>
          <a:ln w="9525" cap="rnd" cmpd="sng">
            <a:solidFill>
              <a:schemeClr val="accent4"/>
            </a:solidFill>
            <a:prstDash val="solid"/>
            <a:round/>
            <a:headEnd type="none" w="med" len="med"/>
            <a:tailEnd type="none" w="med" len="med"/>
          </a:ln>
        </p:spPr>
      </p:cxnSp>
      <p:sp>
        <p:nvSpPr>
          <p:cNvPr id="2007" name="Google Shape;2007;p75"/>
          <p:cNvSpPr/>
          <p:nvPr/>
        </p:nvSpPr>
        <p:spPr>
          <a:xfrm>
            <a:off x="7607388" y="37868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5"/>
          <p:cNvSpPr/>
          <p:nvPr/>
        </p:nvSpPr>
        <p:spPr>
          <a:xfrm>
            <a:off x="7607388" y="27045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75"/>
          <p:cNvCxnSpPr>
            <a:stCxn id="2005" idx="4"/>
            <a:endCxn id="2008" idx="0"/>
          </p:cNvCxnSpPr>
          <p:nvPr/>
        </p:nvCxnSpPr>
        <p:spPr>
          <a:xfrm>
            <a:off x="8015688" y="2438888"/>
            <a:ext cx="0" cy="265800"/>
          </a:xfrm>
          <a:prstGeom prst="straightConnector1">
            <a:avLst/>
          </a:prstGeom>
          <a:noFill/>
          <a:ln w="9525" cap="rnd" cmpd="sng">
            <a:solidFill>
              <a:schemeClr val="accent4"/>
            </a:solidFill>
            <a:prstDash val="solid"/>
            <a:round/>
            <a:headEnd type="none" w="med" len="med"/>
            <a:tailEnd type="none" w="med" len="med"/>
          </a:ln>
        </p:spPr>
      </p:cxnSp>
      <p:cxnSp>
        <p:nvCxnSpPr>
          <p:cNvPr id="2010" name="Google Shape;2010;p75"/>
          <p:cNvCxnSpPr>
            <a:stCxn id="2008" idx="4"/>
            <a:endCxn id="2007" idx="0"/>
          </p:cNvCxnSpPr>
          <p:nvPr/>
        </p:nvCxnSpPr>
        <p:spPr>
          <a:xfrm>
            <a:off x="8015688" y="3521188"/>
            <a:ext cx="0" cy="265800"/>
          </a:xfrm>
          <a:prstGeom prst="straightConnector1">
            <a:avLst/>
          </a:prstGeom>
          <a:noFill/>
          <a:ln w="9525" cap="rnd" cmpd="sng">
            <a:solidFill>
              <a:schemeClr val="accent4"/>
            </a:solidFill>
            <a:prstDash val="solid"/>
            <a:round/>
            <a:headEnd type="none" w="med" len="med"/>
            <a:tailEnd type="none" w="med" len="med"/>
          </a:ln>
        </p:spPr>
      </p:cxnSp>
      <p:sp>
        <p:nvSpPr>
          <p:cNvPr id="2011" name="Google Shape;2011;p75"/>
          <p:cNvSpPr/>
          <p:nvPr/>
        </p:nvSpPr>
        <p:spPr>
          <a:xfrm>
            <a:off x="7811737" y="2922435"/>
            <a:ext cx="407922" cy="381021"/>
          </a:xfrm>
          <a:custGeom>
            <a:avLst/>
            <a:gdLst/>
            <a:ahLst/>
            <a:cxnLst/>
            <a:rect l="l" t="t" r="r" b="b"/>
            <a:pathLst>
              <a:path w="23610" h="22053" extrusionOk="0">
                <a:moveTo>
                  <a:pt x="6199" y="7795"/>
                </a:moveTo>
                <a:cubicBezTo>
                  <a:pt x="4930" y="7795"/>
                  <a:pt x="4057" y="9181"/>
                  <a:pt x="4611" y="10328"/>
                </a:cubicBezTo>
                <a:cubicBezTo>
                  <a:pt x="5267" y="11740"/>
                  <a:pt x="6639" y="12618"/>
                  <a:pt x="8190" y="12618"/>
                </a:cubicBezTo>
                <a:cubicBezTo>
                  <a:pt x="9077" y="12618"/>
                  <a:pt x="9913" y="12334"/>
                  <a:pt x="10612" y="11795"/>
                </a:cubicBezTo>
                <a:cubicBezTo>
                  <a:pt x="10989" y="11504"/>
                  <a:pt x="11057" y="10964"/>
                  <a:pt x="10768" y="10587"/>
                </a:cubicBezTo>
                <a:cubicBezTo>
                  <a:pt x="10598" y="10367"/>
                  <a:pt x="10343" y="10252"/>
                  <a:pt x="10085" y="10252"/>
                </a:cubicBezTo>
                <a:cubicBezTo>
                  <a:pt x="9902" y="10252"/>
                  <a:pt x="9717" y="10310"/>
                  <a:pt x="9560" y="10431"/>
                </a:cubicBezTo>
                <a:cubicBezTo>
                  <a:pt x="9164" y="10745"/>
                  <a:pt x="8688" y="10893"/>
                  <a:pt x="8213" y="10893"/>
                </a:cubicBezTo>
                <a:cubicBezTo>
                  <a:pt x="7372" y="10893"/>
                  <a:pt x="6538" y="10428"/>
                  <a:pt x="6174" y="9600"/>
                </a:cubicBezTo>
                <a:cubicBezTo>
                  <a:pt x="6170" y="9591"/>
                  <a:pt x="6160" y="9569"/>
                  <a:pt x="6178" y="9542"/>
                </a:cubicBezTo>
                <a:cubicBezTo>
                  <a:pt x="6194" y="9518"/>
                  <a:pt x="6213" y="9518"/>
                  <a:pt x="6224" y="9518"/>
                </a:cubicBezTo>
                <a:lnTo>
                  <a:pt x="7890" y="9518"/>
                </a:lnTo>
                <a:cubicBezTo>
                  <a:pt x="9031" y="9471"/>
                  <a:pt x="9031" y="7841"/>
                  <a:pt x="7890" y="7795"/>
                </a:cubicBezTo>
                <a:lnTo>
                  <a:pt x="6223" y="7795"/>
                </a:lnTo>
                <a:cubicBezTo>
                  <a:pt x="6215" y="7795"/>
                  <a:pt x="6207" y="7795"/>
                  <a:pt x="6199" y="7795"/>
                </a:cubicBezTo>
                <a:close/>
                <a:moveTo>
                  <a:pt x="13784" y="4823"/>
                </a:moveTo>
                <a:cubicBezTo>
                  <a:pt x="12071" y="4823"/>
                  <a:pt x="10423" y="6133"/>
                  <a:pt x="10427" y="8141"/>
                </a:cubicBezTo>
                <a:cubicBezTo>
                  <a:pt x="10427" y="8617"/>
                  <a:pt x="10812" y="9002"/>
                  <a:pt x="11289" y="9002"/>
                </a:cubicBezTo>
                <a:cubicBezTo>
                  <a:pt x="11765" y="9002"/>
                  <a:pt x="12150" y="8617"/>
                  <a:pt x="12150" y="8141"/>
                </a:cubicBezTo>
                <a:cubicBezTo>
                  <a:pt x="12150" y="7247"/>
                  <a:pt x="12855" y="6546"/>
                  <a:pt x="13758" y="6546"/>
                </a:cubicBezTo>
                <a:cubicBezTo>
                  <a:pt x="14666" y="6546"/>
                  <a:pt x="15378" y="7255"/>
                  <a:pt x="15378" y="8163"/>
                </a:cubicBezTo>
                <a:lnTo>
                  <a:pt x="15378" y="10814"/>
                </a:lnTo>
                <a:cubicBezTo>
                  <a:pt x="15378" y="13443"/>
                  <a:pt x="13235" y="15583"/>
                  <a:pt x="10601" y="15589"/>
                </a:cubicBezTo>
                <a:cubicBezTo>
                  <a:pt x="9006" y="15585"/>
                  <a:pt x="7517" y="14793"/>
                  <a:pt x="6619" y="13468"/>
                </a:cubicBezTo>
                <a:cubicBezTo>
                  <a:pt x="6452" y="13223"/>
                  <a:pt x="6182" y="13091"/>
                  <a:pt x="5906" y="13091"/>
                </a:cubicBezTo>
                <a:cubicBezTo>
                  <a:pt x="5740" y="13091"/>
                  <a:pt x="5572" y="13139"/>
                  <a:pt x="5424" y="13239"/>
                </a:cubicBezTo>
                <a:cubicBezTo>
                  <a:pt x="5030" y="13507"/>
                  <a:pt x="4928" y="14041"/>
                  <a:pt x="5193" y="14435"/>
                </a:cubicBezTo>
                <a:cubicBezTo>
                  <a:pt x="6413" y="16231"/>
                  <a:pt x="8433" y="17306"/>
                  <a:pt x="10602" y="17310"/>
                </a:cubicBezTo>
                <a:cubicBezTo>
                  <a:pt x="14188" y="17305"/>
                  <a:pt x="17104" y="14391"/>
                  <a:pt x="17104" y="10814"/>
                </a:cubicBezTo>
                <a:lnTo>
                  <a:pt x="17104" y="9690"/>
                </a:lnTo>
                <a:lnTo>
                  <a:pt x="17361" y="9690"/>
                </a:lnTo>
                <a:cubicBezTo>
                  <a:pt x="18504" y="9645"/>
                  <a:pt x="18504" y="8014"/>
                  <a:pt x="17361" y="7969"/>
                </a:cubicBezTo>
                <a:lnTo>
                  <a:pt x="17095" y="7967"/>
                </a:lnTo>
                <a:cubicBezTo>
                  <a:pt x="17048" y="7148"/>
                  <a:pt x="16707" y="6387"/>
                  <a:pt x="16127" y="5804"/>
                </a:cubicBezTo>
                <a:cubicBezTo>
                  <a:pt x="15449" y="5127"/>
                  <a:pt x="14609" y="4823"/>
                  <a:pt x="13784" y="4823"/>
                </a:cubicBezTo>
                <a:close/>
                <a:moveTo>
                  <a:pt x="11305" y="1723"/>
                </a:moveTo>
                <a:cubicBezTo>
                  <a:pt x="13592" y="1723"/>
                  <a:pt x="15921" y="2570"/>
                  <a:pt x="17816" y="4466"/>
                </a:cubicBezTo>
                <a:cubicBezTo>
                  <a:pt x="23610" y="10277"/>
                  <a:pt x="19404" y="20325"/>
                  <a:pt x="11180" y="20325"/>
                </a:cubicBezTo>
                <a:cubicBezTo>
                  <a:pt x="11174" y="20325"/>
                  <a:pt x="11168" y="20325"/>
                  <a:pt x="11162" y="20325"/>
                </a:cubicBezTo>
                <a:lnTo>
                  <a:pt x="11154" y="20325"/>
                </a:lnTo>
                <a:cubicBezTo>
                  <a:pt x="9689" y="20325"/>
                  <a:pt x="8291" y="19998"/>
                  <a:pt x="7001" y="19352"/>
                </a:cubicBezTo>
                <a:cubicBezTo>
                  <a:pt x="6225" y="18962"/>
                  <a:pt x="5383" y="18769"/>
                  <a:pt x="4542" y="18769"/>
                </a:cubicBezTo>
                <a:cubicBezTo>
                  <a:pt x="3632" y="18769"/>
                  <a:pt x="2724" y="18995"/>
                  <a:pt x="1903" y="19440"/>
                </a:cubicBezTo>
                <a:lnTo>
                  <a:pt x="1903" y="11126"/>
                </a:lnTo>
                <a:lnTo>
                  <a:pt x="1903" y="11117"/>
                </a:lnTo>
                <a:cubicBezTo>
                  <a:pt x="1874" y="5477"/>
                  <a:pt x="6494" y="1723"/>
                  <a:pt x="11305" y="1723"/>
                </a:cubicBezTo>
                <a:close/>
                <a:moveTo>
                  <a:pt x="11415" y="1"/>
                </a:moveTo>
                <a:cubicBezTo>
                  <a:pt x="11345" y="1"/>
                  <a:pt x="11274" y="1"/>
                  <a:pt x="11203" y="3"/>
                </a:cubicBezTo>
                <a:cubicBezTo>
                  <a:pt x="11134" y="1"/>
                  <a:pt x="11065" y="1"/>
                  <a:pt x="10995" y="1"/>
                </a:cubicBezTo>
                <a:cubicBezTo>
                  <a:pt x="5139" y="1"/>
                  <a:pt x="0" y="5261"/>
                  <a:pt x="180" y="11131"/>
                </a:cubicBezTo>
                <a:lnTo>
                  <a:pt x="180" y="21189"/>
                </a:lnTo>
                <a:cubicBezTo>
                  <a:pt x="173" y="21650"/>
                  <a:pt x="571" y="22051"/>
                  <a:pt x="1029" y="22051"/>
                </a:cubicBezTo>
                <a:cubicBezTo>
                  <a:pt x="1033" y="22051"/>
                  <a:pt x="1037" y="22051"/>
                  <a:pt x="1041" y="22051"/>
                </a:cubicBezTo>
                <a:cubicBezTo>
                  <a:pt x="1266" y="22051"/>
                  <a:pt x="1486" y="21964"/>
                  <a:pt x="1651" y="21798"/>
                </a:cubicBezTo>
                <a:lnTo>
                  <a:pt x="1820" y="21630"/>
                </a:lnTo>
                <a:cubicBezTo>
                  <a:pt x="2565" y="20887"/>
                  <a:pt x="3549" y="20495"/>
                  <a:pt x="4543" y="20495"/>
                </a:cubicBezTo>
                <a:cubicBezTo>
                  <a:pt x="5117" y="20495"/>
                  <a:pt x="5694" y="20625"/>
                  <a:pt x="6230" y="20894"/>
                </a:cubicBezTo>
                <a:cubicBezTo>
                  <a:pt x="7762" y="21661"/>
                  <a:pt x="9418" y="22051"/>
                  <a:pt x="11154" y="22051"/>
                </a:cubicBezTo>
                <a:lnTo>
                  <a:pt x="11163" y="22051"/>
                </a:lnTo>
                <a:cubicBezTo>
                  <a:pt x="11231" y="22052"/>
                  <a:pt x="11298" y="22053"/>
                  <a:pt x="11366" y="22053"/>
                </a:cubicBezTo>
                <a:cubicBezTo>
                  <a:pt x="17184" y="22053"/>
                  <a:pt x="22290" y="16974"/>
                  <a:pt x="22228" y="11134"/>
                </a:cubicBezTo>
                <a:cubicBezTo>
                  <a:pt x="22404" y="5215"/>
                  <a:pt x="17322" y="1"/>
                  <a:pt x="11415"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5"/>
          <p:cNvSpPr/>
          <p:nvPr/>
        </p:nvSpPr>
        <p:spPr>
          <a:xfrm>
            <a:off x="7828216" y="3994564"/>
            <a:ext cx="374956" cy="381107"/>
          </a:xfrm>
          <a:custGeom>
            <a:avLst/>
            <a:gdLst/>
            <a:ahLst/>
            <a:cxnLst/>
            <a:rect l="l" t="t" r="r" b="b"/>
            <a:pathLst>
              <a:path w="21702" h="22058" extrusionOk="0">
                <a:moveTo>
                  <a:pt x="13142" y="6504"/>
                </a:moveTo>
                <a:cubicBezTo>
                  <a:pt x="12546" y="6504"/>
                  <a:pt x="12064" y="6986"/>
                  <a:pt x="12064" y="7581"/>
                </a:cubicBezTo>
                <a:cubicBezTo>
                  <a:pt x="12093" y="8295"/>
                  <a:pt x="12617" y="8653"/>
                  <a:pt x="13141" y="8653"/>
                </a:cubicBezTo>
                <a:cubicBezTo>
                  <a:pt x="13665" y="8653"/>
                  <a:pt x="14190" y="8295"/>
                  <a:pt x="14218" y="7581"/>
                </a:cubicBezTo>
                <a:cubicBezTo>
                  <a:pt x="14219" y="6987"/>
                  <a:pt x="13736" y="6504"/>
                  <a:pt x="13142" y="6504"/>
                </a:cubicBezTo>
                <a:close/>
                <a:moveTo>
                  <a:pt x="8704" y="6504"/>
                </a:moveTo>
                <a:cubicBezTo>
                  <a:pt x="7276" y="6561"/>
                  <a:pt x="7276" y="8600"/>
                  <a:pt x="8704" y="8657"/>
                </a:cubicBezTo>
                <a:cubicBezTo>
                  <a:pt x="9300" y="8657"/>
                  <a:pt x="9782" y="8177"/>
                  <a:pt x="9782" y="7581"/>
                </a:cubicBezTo>
                <a:cubicBezTo>
                  <a:pt x="9782" y="6987"/>
                  <a:pt x="9300" y="6504"/>
                  <a:pt x="8704" y="6504"/>
                </a:cubicBezTo>
                <a:close/>
                <a:moveTo>
                  <a:pt x="10936" y="1723"/>
                </a:moveTo>
                <a:cubicBezTo>
                  <a:pt x="12068" y="1723"/>
                  <a:pt x="13200" y="2112"/>
                  <a:pt x="14197" y="2890"/>
                </a:cubicBezTo>
                <a:cubicBezTo>
                  <a:pt x="15382" y="3802"/>
                  <a:pt x="15985" y="4993"/>
                  <a:pt x="15985" y="6426"/>
                </a:cubicBezTo>
                <a:lnTo>
                  <a:pt x="15985" y="7290"/>
                </a:lnTo>
                <a:cubicBezTo>
                  <a:pt x="15985" y="7908"/>
                  <a:pt x="16290" y="8484"/>
                  <a:pt x="16804" y="8828"/>
                </a:cubicBezTo>
                <a:cubicBezTo>
                  <a:pt x="17114" y="9038"/>
                  <a:pt x="17476" y="9146"/>
                  <a:pt x="17840" y="9146"/>
                </a:cubicBezTo>
                <a:cubicBezTo>
                  <a:pt x="18071" y="9146"/>
                  <a:pt x="18303" y="9102"/>
                  <a:pt x="18523" y="9015"/>
                </a:cubicBezTo>
                <a:cubicBezTo>
                  <a:pt x="18616" y="8981"/>
                  <a:pt x="18712" y="8964"/>
                  <a:pt x="18808" y="8964"/>
                </a:cubicBezTo>
                <a:cubicBezTo>
                  <a:pt x="18925" y="8964"/>
                  <a:pt x="19042" y="8989"/>
                  <a:pt x="19152" y="9040"/>
                </a:cubicBezTo>
                <a:cubicBezTo>
                  <a:pt x="19358" y="9133"/>
                  <a:pt x="19514" y="9303"/>
                  <a:pt x="19592" y="9516"/>
                </a:cubicBezTo>
                <a:cubicBezTo>
                  <a:pt x="19756" y="9955"/>
                  <a:pt x="19534" y="10445"/>
                  <a:pt x="19099" y="10609"/>
                </a:cubicBezTo>
                <a:cubicBezTo>
                  <a:pt x="19093" y="10610"/>
                  <a:pt x="18434" y="10872"/>
                  <a:pt x="17857" y="11099"/>
                </a:cubicBezTo>
                <a:cubicBezTo>
                  <a:pt x="17280" y="11327"/>
                  <a:pt x="16849" y="11799"/>
                  <a:pt x="16677" y="12396"/>
                </a:cubicBezTo>
                <a:cubicBezTo>
                  <a:pt x="16506" y="12990"/>
                  <a:pt x="16617" y="13614"/>
                  <a:pt x="16981" y="14108"/>
                </a:cubicBezTo>
                <a:cubicBezTo>
                  <a:pt x="17331" y="14587"/>
                  <a:pt x="17791" y="15042"/>
                  <a:pt x="18347" y="15462"/>
                </a:cubicBezTo>
                <a:cubicBezTo>
                  <a:pt x="19250" y="16117"/>
                  <a:pt x="19207" y="17551"/>
                  <a:pt x="18270" y="18155"/>
                </a:cubicBezTo>
                <a:cubicBezTo>
                  <a:pt x="16177" y="19604"/>
                  <a:pt x="13556" y="20332"/>
                  <a:pt x="10937" y="20332"/>
                </a:cubicBezTo>
                <a:cubicBezTo>
                  <a:pt x="8324" y="20332"/>
                  <a:pt x="5712" y="19607"/>
                  <a:pt x="3628" y="18152"/>
                </a:cubicBezTo>
                <a:cubicBezTo>
                  <a:pt x="3178" y="17847"/>
                  <a:pt x="2910" y="17361"/>
                  <a:pt x="2896" y="16815"/>
                </a:cubicBezTo>
                <a:cubicBezTo>
                  <a:pt x="2882" y="16282"/>
                  <a:pt x="3115" y="15793"/>
                  <a:pt x="3536" y="15476"/>
                </a:cubicBezTo>
                <a:cubicBezTo>
                  <a:pt x="4102" y="15049"/>
                  <a:pt x="4566" y="14585"/>
                  <a:pt x="4920" y="14098"/>
                </a:cubicBezTo>
                <a:cubicBezTo>
                  <a:pt x="5681" y="13092"/>
                  <a:pt x="5233" y="11553"/>
                  <a:pt x="4056" y="11102"/>
                </a:cubicBezTo>
                <a:cubicBezTo>
                  <a:pt x="4056" y="11102"/>
                  <a:pt x="2844" y="10612"/>
                  <a:pt x="2836" y="10609"/>
                </a:cubicBezTo>
                <a:cubicBezTo>
                  <a:pt x="2137" y="10352"/>
                  <a:pt x="2100" y="9349"/>
                  <a:pt x="2781" y="9040"/>
                </a:cubicBezTo>
                <a:cubicBezTo>
                  <a:pt x="2890" y="8988"/>
                  <a:pt x="3008" y="8963"/>
                  <a:pt x="3125" y="8963"/>
                </a:cubicBezTo>
                <a:cubicBezTo>
                  <a:pt x="3220" y="8963"/>
                  <a:pt x="3314" y="8978"/>
                  <a:pt x="3405" y="9013"/>
                </a:cubicBezTo>
                <a:cubicBezTo>
                  <a:pt x="3627" y="9107"/>
                  <a:pt x="3855" y="9150"/>
                  <a:pt x="4080" y="9150"/>
                </a:cubicBezTo>
                <a:cubicBezTo>
                  <a:pt x="5036" y="9150"/>
                  <a:pt x="5919" y="8359"/>
                  <a:pt x="5904" y="7332"/>
                </a:cubicBezTo>
                <a:lnTo>
                  <a:pt x="5904" y="6426"/>
                </a:lnTo>
                <a:cubicBezTo>
                  <a:pt x="5904" y="4981"/>
                  <a:pt x="6501" y="3793"/>
                  <a:pt x="7676" y="2890"/>
                </a:cubicBezTo>
                <a:cubicBezTo>
                  <a:pt x="8672" y="2112"/>
                  <a:pt x="9804" y="1723"/>
                  <a:pt x="10936" y="1723"/>
                </a:cubicBezTo>
                <a:close/>
                <a:moveTo>
                  <a:pt x="10937" y="1"/>
                </a:moveTo>
                <a:cubicBezTo>
                  <a:pt x="9429" y="1"/>
                  <a:pt x="7922" y="508"/>
                  <a:pt x="6626" y="1523"/>
                </a:cubicBezTo>
                <a:cubicBezTo>
                  <a:pt x="5027" y="2751"/>
                  <a:pt x="4181" y="4447"/>
                  <a:pt x="4181" y="6426"/>
                </a:cubicBezTo>
                <a:lnTo>
                  <a:pt x="4181" y="7332"/>
                </a:lnTo>
                <a:cubicBezTo>
                  <a:pt x="4181" y="7344"/>
                  <a:pt x="4183" y="7382"/>
                  <a:pt x="4140" y="7408"/>
                </a:cubicBezTo>
                <a:cubicBezTo>
                  <a:pt x="4124" y="7418"/>
                  <a:pt x="4107" y="7421"/>
                  <a:pt x="4091" y="7421"/>
                </a:cubicBezTo>
                <a:cubicBezTo>
                  <a:pt x="4057" y="7421"/>
                  <a:pt x="4027" y="7405"/>
                  <a:pt x="4019" y="7403"/>
                </a:cubicBezTo>
                <a:cubicBezTo>
                  <a:pt x="3727" y="7294"/>
                  <a:pt x="3423" y="7239"/>
                  <a:pt x="3121" y="7239"/>
                </a:cubicBezTo>
                <a:cubicBezTo>
                  <a:pt x="2759" y="7239"/>
                  <a:pt x="2400" y="7317"/>
                  <a:pt x="2062" y="7472"/>
                </a:cubicBezTo>
                <a:cubicBezTo>
                  <a:pt x="1" y="8406"/>
                  <a:pt x="103" y="11420"/>
                  <a:pt x="2218" y="12218"/>
                </a:cubicBezTo>
                <a:lnTo>
                  <a:pt x="3408" y="12700"/>
                </a:lnTo>
                <a:cubicBezTo>
                  <a:pt x="3512" y="12741"/>
                  <a:pt x="3549" y="12823"/>
                  <a:pt x="3561" y="12870"/>
                </a:cubicBezTo>
                <a:cubicBezTo>
                  <a:pt x="3577" y="12924"/>
                  <a:pt x="3581" y="13005"/>
                  <a:pt x="3523" y="13085"/>
                </a:cubicBezTo>
                <a:cubicBezTo>
                  <a:pt x="3271" y="13436"/>
                  <a:pt x="2925" y="13777"/>
                  <a:pt x="2495" y="14101"/>
                </a:cubicBezTo>
                <a:cubicBezTo>
                  <a:pt x="1625" y="14761"/>
                  <a:pt x="1145" y="15767"/>
                  <a:pt x="1173" y="16862"/>
                </a:cubicBezTo>
                <a:cubicBezTo>
                  <a:pt x="1200" y="17952"/>
                  <a:pt x="1759" y="18968"/>
                  <a:pt x="2662" y="19579"/>
                </a:cubicBezTo>
                <a:cubicBezTo>
                  <a:pt x="5106" y="21233"/>
                  <a:pt x="7942" y="22057"/>
                  <a:pt x="10928" y="22057"/>
                </a:cubicBezTo>
                <a:cubicBezTo>
                  <a:pt x="10931" y="22057"/>
                  <a:pt x="10933" y="22057"/>
                  <a:pt x="10936" y="22057"/>
                </a:cubicBezTo>
                <a:cubicBezTo>
                  <a:pt x="10938" y="22057"/>
                  <a:pt x="10941" y="22057"/>
                  <a:pt x="10944" y="22057"/>
                </a:cubicBezTo>
                <a:cubicBezTo>
                  <a:pt x="13933" y="22057"/>
                  <a:pt x="16776" y="21231"/>
                  <a:pt x="19230" y="19587"/>
                </a:cubicBezTo>
                <a:cubicBezTo>
                  <a:pt x="21138" y="18343"/>
                  <a:pt x="21234" y="15430"/>
                  <a:pt x="19386" y="14086"/>
                </a:cubicBezTo>
                <a:cubicBezTo>
                  <a:pt x="18964" y="13766"/>
                  <a:pt x="18623" y="13432"/>
                  <a:pt x="18370" y="13089"/>
                </a:cubicBezTo>
                <a:cubicBezTo>
                  <a:pt x="18312" y="13008"/>
                  <a:pt x="18317" y="12927"/>
                  <a:pt x="18333" y="12873"/>
                </a:cubicBezTo>
                <a:cubicBezTo>
                  <a:pt x="18347" y="12828"/>
                  <a:pt x="18384" y="12742"/>
                  <a:pt x="18489" y="12701"/>
                </a:cubicBezTo>
                <a:lnTo>
                  <a:pt x="19712" y="12219"/>
                </a:lnTo>
                <a:cubicBezTo>
                  <a:pt x="21031" y="11722"/>
                  <a:pt x="21702" y="10242"/>
                  <a:pt x="21211" y="8917"/>
                </a:cubicBezTo>
                <a:cubicBezTo>
                  <a:pt x="20971" y="8272"/>
                  <a:pt x="20495" y="7759"/>
                  <a:pt x="19872" y="7472"/>
                </a:cubicBezTo>
                <a:cubicBezTo>
                  <a:pt x="19534" y="7317"/>
                  <a:pt x="19173" y="7239"/>
                  <a:pt x="18812" y="7239"/>
                </a:cubicBezTo>
                <a:cubicBezTo>
                  <a:pt x="18509" y="7239"/>
                  <a:pt x="18205" y="7294"/>
                  <a:pt x="17914" y="7403"/>
                </a:cubicBezTo>
                <a:cubicBezTo>
                  <a:pt x="17897" y="7414"/>
                  <a:pt x="17874" y="7421"/>
                  <a:pt x="17848" y="7421"/>
                </a:cubicBezTo>
                <a:cubicBezTo>
                  <a:pt x="17784" y="7421"/>
                  <a:pt x="17709" y="7383"/>
                  <a:pt x="17709" y="7290"/>
                </a:cubicBezTo>
                <a:lnTo>
                  <a:pt x="17709" y="6426"/>
                </a:lnTo>
                <a:cubicBezTo>
                  <a:pt x="17709" y="4455"/>
                  <a:pt x="16856" y="2760"/>
                  <a:pt x="15247" y="1523"/>
                </a:cubicBezTo>
                <a:cubicBezTo>
                  <a:pt x="13951" y="508"/>
                  <a:pt x="12444" y="1"/>
                  <a:pt x="10937"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5"/>
          <p:cNvSpPr/>
          <p:nvPr/>
        </p:nvSpPr>
        <p:spPr>
          <a:xfrm>
            <a:off x="7806183" y="1840093"/>
            <a:ext cx="397002" cy="381107"/>
          </a:xfrm>
          <a:custGeom>
            <a:avLst/>
            <a:gdLst/>
            <a:ahLst/>
            <a:cxnLst/>
            <a:rect l="l" t="t" r="r" b="b"/>
            <a:pathLst>
              <a:path w="22978" h="22058" extrusionOk="0">
                <a:moveTo>
                  <a:pt x="19464" y="1"/>
                </a:moveTo>
                <a:cubicBezTo>
                  <a:pt x="18868" y="1"/>
                  <a:pt x="18388" y="482"/>
                  <a:pt x="18388" y="1078"/>
                </a:cubicBezTo>
                <a:cubicBezTo>
                  <a:pt x="18388" y="1674"/>
                  <a:pt x="18868" y="2154"/>
                  <a:pt x="19464" y="2154"/>
                </a:cubicBezTo>
                <a:cubicBezTo>
                  <a:pt x="20892" y="2097"/>
                  <a:pt x="20892" y="57"/>
                  <a:pt x="19464" y="1"/>
                </a:cubicBezTo>
                <a:close/>
                <a:moveTo>
                  <a:pt x="1068" y="12785"/>
                </a:moveTo>
                <a:cubicBezTo>
                  <a:pt x="1068" y="12785"/>
                  <a:pt x="1065" y="12804"/>
                  <a:pt x="1065" y="12804"/>
                </a:cubicBezTo>
                <a:cubicBezTo>
                  <a:pt x="1065" y="12804"/>
                  <a:pt x="1066" y="12801"/>
                  <a:pt x="1068" y="12794"/>
                </a:cubicBezTo>
                <a:cubicBezTo>
                  <a:pt x="1068" y="12787"/>
                  <a:pt x="1069" y="12785"/>
                  <a:pt x="1068" y="12785"/>
                </a:cubicBezTo>
                <a:close/>
                <a:moveTo>
                  <a:pt x="14649" y="10853"/>
                </a:moveTo>
                <a:cubicBezTo>
                  <a:pt x="14629" y="10853"/>
                  <a:pt x="14608" y="10853"/>
                  <a:pt x="14588" y="10853"/>
                </a:cubicBezTo>
                <a:lnTo>
                  <a:pt x="13521" y="10853"/>
                </a:lnTo>
                <a:cubicBezTo>
                  <a:pt x="12378" y="10897"/>
                  <a:pt x="12377" y="12531"/>
                  <a:pt x="13518" y="12577"/>
                </a:cubicBezTo>
                <a:lnTo>
                  <a:pt x="14615" y="12577"/>
                </a:lnTo>
                <a:cubicBezTo>
                  <a:pt x="14628" y="12577"/>
                  <a:pt x="14641" y="12577"/>
                  <a:pt x="14653" y="12577"/>
                </a:cubicBezTo>
                <a:cubicBezTo>
                  <a:pt x="15147" y="12577"/>
                  <a:pt x="15674" y="12793"/>
                  <a:pt x="16224" y="13217"/>
                </a:cubicBezTo>
                <a:cubicBezTo>
                  <a:pt x="16381" y="13338"/>
                  <a:pt x="16566" y="13396"/>
                  <a:pt x="16749" y="13396"/>
                </a:cubicBezTo>
                <a:cubicBezTo>
                  <a:pt x="17006" y="13396"/>
                  <a:pt x="17262" y="13281"/>
                  <a:pt x="17433" y="13059"/>
                </a:cubicBezTo>
                <a:cubicBezTo>
                  <a:pt x="17724" y="12683"/>
                  <a:pt x="17653" y="12140"/>
                  <a:pt x="17276" y="11851"/>
                </a:cubicBezTo>
                <a:cubicBezTo>
                  <a:pt x="16415" y="11187"/>
                  <a:pt x="15531" y="10853"/>
                  <a:pt x="14649" y="10853"/>
                </a:cubicBezTo>
                <a:close/>
                <a:moveTo>
                  <a:pt x="8783" y="10847"/>
                </a:moveTo>
                <a:cubicBezTo>
                  <a:pt x="7641" y="10847"/>
                  <a:pt x="6849" y="10955"/>
                  <a:pt x="5687" y="11918"/>
                </a:cubicBezTo>
                <a:cubicBezTo>
                  <a:pt x="5322" y="12224"/>
                  <a:pt x="5276" y="12768"/>
                  <a:pt x="5582" y="13132"/>
                </a:cubicBezTo>
                <a:cubicBezTo>
                  <a:pt x="5753" y="13334"/>
                  <a:pt x="5996" y="13439"/>
                  <a:pt x="6242" y="13439"/>
                </a:cubicBezTo>
                <a:cubicBezTo>
                  <a:pt x="6436" y="13439"/>
                  <a:pt x="6634" y="13373"/>
                  <a:pt x="6795" y="13237"/>
                </a:cubicBezTo>
                <a:cubicBezTo>
                  <a:pt x="7316" y="12799"/>
                  <a:pt x="7817" y="12577"/>
                  <a:pt x="8287" y="12577"/>
                </a:cubicBezTo>
                <a:lnTo>
                  <a:pt x="9471" y="12577"/>
                </a:lnTo>
                <a:cubicBezTo>
                  <a:pt x="10614" y="12531"/>
                  <a:pt x="10614" y="10900"/>
                  <a:pt x="9471" y="10853"/>
                </a:cubicBezTo>
                <a:cubicBezTo>
                  <a:pt x="9226" y="10851"/>
                  <a:pt x="8998" y="10847"/>
                  <a:pt x="8783" y="10847"/>
                </a:cubicBezTo>
                <a:close/>
                <a:moveTo>
                  <a:pt x="7869" y="14688"/>
                </a:moveTo>
                <a:cubicBezTo>
                  <a:pt x="7190" y="14688"/>
                  <a:pt x="6779" y="15475"/>
                  <a:pt x="7163" y="16032"/>
                </a:cubicBezTo>
                <a:cubicBezTo>
                  <a:pt x="8277" y="17656"/>
                  <a:pt x="9886" y="18464"/>
                  <a:pt x="11494" y="18464"/>
                </a:cubicBezTo>
                <a:cubicBezTo>
                  <a:pt x="13108" y="18464"/>
                  <a:pt x="14720" y="17650"/>
                  <a:pt x="15829" y="16032"/>
                </a:cubicBezTo>
                <a:cubicBezTo>
                  <a:pt x="16213" y="15475"/>
                  <a:pt x="15802" y="14690"/>
                  <a:pt x="15123" y="14690"/>
                </a:cubicBezTo>
                <a:cubicBezTo>
                  <a:pt x="15120" y="14690"/>
                  <a:pt x="15117" y="14690"/>
                  <a:pt x="15114" y="14690"/>
                </a:cubicBezTo>
                <a:cubicBezTo>
                  <a:pt x="14809" y="14690"/>
                  <a:pt x="14540" y="14850"/>
                  <a:pt x="14388" y="15089"/>
                </a:cubicBezTo>
                <a:cubicBezTo>
                  <a:pt x="13601" y="16193"/>
                  <a:pt x="12548" y="16742"/>
                  <a:pt x="11496" y="16742"/>
                </a:cubicBezTo>
                <a:cubicBezTo>
                  <a:pt x="10442" y="16742"/>
                  <a:pt x="9388" y="16190"/>
                  <a:pt x="8605" y="15092"/>
                </a:cubicBezTo>
                <a:cubicBezTo>
                  <a:pt x="8453" y="14849"/>
                  <a:pt x="8183" y="14688"/>
                  <a:pt x="7878" y="14688"/>
                </a:cubicBezTo>
                <a:cubicBezTo>
                  <a:pt x="7875" y="14688"/>
                  <a:pt x="7872" y="14688"/>
                  <a:pt x="7869" y="14688"/>
                </a:cubicBezTo>
                <a:close/>
                <a:moveTo>
                  <a:pt x="15889" y="218"/>
                </a:moveTo>
                <a:cubicBezTo>
                  <a:pt x="13010" y="218"/>
                  <a:pt x="10635" y="2774"/>
                  <a:pt x="10635" y="5655"/>
                </a:cubicBezTo>
                <a:cubicBezTo>
                  <a:pt x="10635" y="5861"/>
                  <a:pt x="10479" y="6035"/>
                  <a:pt x="10280" y="6053"/>
                </a:cubicBezTo>
                <a:cubicBezTo>
                  <a:pt x="8797" y="6182"/>
                  <a:pt x="7397" y="6539"/>
                  <a:pt x="6118" y="7115"/>
                </a:cubicBezTo>
                <a:cubicBezTo>
                  <a:pt x="5915" y="7206"/>
                  <a:pt x="5698" y="7251"/>
                  <a:pt x="5481" y="7251"/>
                </a:cubicBezTo>
                <a:cubicBezTo>
                  <a:pt x="5288" y="7251"/>
                  <a:pt x="5096" y="7215"/>
                  <a:pt x="4915" y="7142"/>
                </a:cubicBezTo>
                <a:cubicBezTo>
                  <a:pt x="4529" y="6984"/>
                  <a:pt x="4122" y="6904"/>
                  <a:pt x="3705" y="6904"/>
                </a:cubicBezTo>
                <a:cubicBezTo>
                  <a:pt x="3671" y="6904"/>
                  <a:pt x="3636" y="6905"/>
                  <a:pt x="3602" y="6906"/>
                </a:cubicBezTo>
                <a:cubicBezTo>
                  <a:pt x="2773" y="6930"/>
                  <a:pt x="1993" y="7271"/>
                  <a:pt x="1404" y="7867"/>
                </a:cubicBezTo>
                <a:cubicBezTo>
                  <a:pt x="816" y="8462"/>
                  <a:pt x="483" y="9246"/>
                  <a:pt x="469" y="10076"/>
                </a:cubicBezTo>
                <a:cubicBezTo>
                  <a:pt x="459" y="10647"/>
                  <a:pt x="600" y="11213"/>
                  <a:pt x="878" y="11710"/>
                </a:cubicBezTo>
                <a:cubicBezTo>
                  <a:pt x="1072" y="12054"/>
                  <a:pt x="1139" y="12441"/>
                  <a:pt x="1068" y="12796"/>
                </a:cubicBezTo>
                <a:cubicBezTo>
                  <a:pt x="1" y="18324"/>
                  <a:pt x="5980" y="22058"/>
                  <a:pt x="11210" y="22058"/>
                </a:cubicBezTo>
                <a:cubicBezTo>
                  <a:pt x="11305" y="22058"/>
                  <a:pt x="11400" y="22057"/>
                  <a:pt x="11495" y="22054"/>
                </a:cubicBezTo>
                <a:cubicBezTo>
                  <a:pt x="11589" y="22057"/>
                  <a:pt x="11684" y="22058"/>
                  <a:pt x="11778" y="22058"/>
                </a:cubicBezTo>
                <a:cubicBezTo>
                  <a:pt x="17002" y="22058"/>
                  <a:pt x="22977" y="18334"/>
                  <a:pt x="21927" y="12812"/>
                </a:cubicBezTo>
                <a:cubicBezTo>
                  <a:pt x="21853" y="12438"/>
                  <a:pt x="21914" y="12057"/>
                  <a:pt x="22099" y="11732"/>
                </a:cubicBezTo>
                <a:cubicBezTo>
                  <a:pt x="22385" y="11229"/>
                  <a:pt x="22531" y="10654"/>
                  <a:pt x="22524" y="10076"/>
                </a:cubicBezTo>
                <a:cubicBezTo>
                  <a:pt x="22510" y="9246"/>
                  <a:pt x="22177" y="8462"/>
                  <a:pt x="21589" y="7867"/>
                </a:cubicBezTo>
                <a:cubicBezTo>
                  <a:pt x="21000" y="7271"/>
                  <a:pt x="20221" y="6930"/>
                  <a:pt x="19391" y="6906"/>
                </a:cubicBezTo>
                <a:cubicBezTo>
                  <a:pt x="19357" y="6905"/>
                  <a:pt x="19322" y="6904"/>
                  <a:pt x="19288" y="6904"/>
                </a:cubicBezTo>
                <a:cubicBezTo>
                  <a:pt x="18875" y="6904"/>
                  <a:pt x="18471" y="6983"/>
                  <a:pt x="18089" y="7136"/>
                </a:cubicBezTo>
                <a:cubicBezTo>
                  <a:pt x="17902" y="7211"/>
                  <a:pt x="17704" y="7249"/>
                  <a:pt x="17506" y="7249"/>
                </a:cubicBezTo>
                <a:cubicBezTo>
                  <a:pt x="17292" y="7249"/>
                  <a:pt x="17079" y="7204"/>
                  <a:pt x="16882" y="7116"/>
                </a:cubicBezTo>
                <a:cubicBezTo>
                  <a:pt x="16237" y="6825"/>
                  <a:pt x="15549" y="6588"/>
                  <a:pt x="14838" y="6408"/>
                </a:cubicBezTo>
                <a:cubicBezTo>
                  <a:pt x="14767" y="6390"/>
                  <a:pt x="14695" y="6381"/>
                  <a:pt x="14624" y="6381"/>
                </a:cubicBezTo>
                <a:cubicBezTo>
                  <a:pt x="14240" y="6381"/>
                  <a:pt x="13892" y="6641"/>
                  <a:pt x="13792" y="7031"/>
                </a:cubicBezTo>
                <a:cubicBezTo>
                  <a:pt x="13676" y="7493"/>
                  <a:pt x="13954" y="7961"/>
                  <a:pt x="14416" y="8079"/>
                </a:cubicBezTo>
                <a:cubicBezTo>
                  <a:pt x="15029" y="8235"/>
                  <a:pt x="15620" y="8438"/>
                  <a:pt x="16173" y="8687"/>
                </a:cubicBezTo>
                <a:cubicBezTo>
                  <a:pt x="16592" y="8876"/>
                  <a:pt x="17047" y="8970"/>
                  <a:pt x="17503" y="8970"/>
                </a:cubicBezTo>
                <a:cubicBezTo>
                  <a:pt x="17920" y="8970"/>
                  <a:pt x="18337" y="8891"/>
                  <a:pt x="18730" y="8734"/>
                </a:cubicBezTo>
                <a:cubicBezTo>
                  <a:pt x="18909" y="8662"/>
                  <a:pt x="19099" y="8627"/>
                  <a:pt x="19294" y="8627"/>
                </a:cubicBezTo>
                <a:cubicBezTo>
                  <a:pt x="19308" y="8627"/>
                  <a:pt x="19323" y="8627"/>
                  <a:pt x="19337" y="8627"/>
                </a:cubicBezTo>
                <a:cubicBezTo>
                  <a:pt x="20450" y="8654"/>
                  <a:pt x="21168" y="9914"/>
                  <a:pt x="20602" y="10879"/>
                </a:cubicBezTo>
                <a:cubicBezTo>
                  <a:pt x="20214" y="11564"/>
                  <a:pt x="20084" y="12371"/>
                  <a:pt x="20239" y="13149"/>
                </a:cubicBezTo>
                <a:cubicBezTo>
                  <a:pt x="21013" y="17606"/>
                  <a:pt x="15875" y="20335"/>
                  <a:pt x="11704" y="20335"/>
                </a:cubicBezTo>
                <a:cubicBezTo>
                  <a:pt x="11634" y="20335"/>
                  <a:pt x="11565" y="20334"/>
                  <a:pt x="11497" y="20333"/>
                </a:cubicBezTo>
                <a:cubicBezTo>
                  <a:pt x="11428" y="20334"/>
                  <a:pt x="11359" y="20335"/>
                  <a:pt x="11290" y="20335"/>
                </a:cubicBezTo>
                <a:cubicBezTo>
                  <a:pt x="7111" y="20335"/>
                  <a:pt x="1973" y="17602"/>
                  <a:pt x="2756" y="13139"/>
                </a:cubicBezTo>
                <a:cubicBezTo>
                  <a:pt x="2910" y="12380"/>
                  <a:pt x="2778" y="11574"/>
                  <a:pt x="2384" y="10869"/>
                </a:cubicBezTo>
                <a:cubicBezTo>
                  <a:pt x="2254" y="10639"/>
                  <a:pt x="2188" y="10376"/>
                  <a:pt x="2193" y="10107"/>
                </a:cubicBezTo>
                <a:cubicBezTo>
                  <a:pt x="2208" y="9315"/>
                  <a:pt x="2863" y="8653"/>
                  <a:pt x="3655" y="8629"/>
                </a:cubicBezTo>
                <a:cubicBezTo>
                  <a:pt x="3668" y="8628"/>
                  <a:pt x="3682" y="8628"/>
                  <a:pt x="3696" y="8628"/>
                </a:cubicBezTo>
                <a:cubicBezTo>
                  <a:pt x="3894" y="8628"/>
                  <a:pt x="4086" y="8666"/>
                  <a:pt x="4267" y="8740"/>
                </a:cubicBezTo>
                <a:cubicBezTo>
                  <a:pt x="4653" y="8897"/>
                  <a:pt x="5066" y="8976"/>
                  <a:pt x="5480" y="8976"/>
                </a:cubicBezTo>
                <a:cubicBezTo>
                  <a:pt x="5939" y="8976"/>
                  <a:pt x="6399" y="8880"/>
                  <a:pt x="6824" y="8688"/>
                </a:cubicBezTo>
                <a:cubicBezTo>
                  <a:pt x="7927" y="8192"/>
                  <a:pt x="9138" y="7882"/>
                  <a:pt x="10428" y="7770"/>
                </a:cubicBezTo>
                <a:cubicBezTo>
                  <a:pt x="10956" y="7725"/>
                  <a:pt x="11445" y="7482"/>
                  <a:pt x="11804" y="7086"/>
                </a:cubicBezTo>
                <a:cubicBezTo>
                  <a:pt x="12162" y="6694"/>
                  <a:pt x="12357" y="6187"/>
                  <a:pt x="12357" y="5657"/>
                </a:cubicBezTo>
                <a:cubicBezTo>
                  <a:pt x="12357" y="3726"/>
                  <a:pt x="13960" y="1941"/>
                  <a:pt x="15889" y="1941"/>
                </a:cubicBezTo>
                <a:cubicBezTo>
                  <a:pt x="16365" y="1941"/>
                  <a:pt x="16750" y="1556"/>
                  <a:pt x="16750" y="1079"/>
                </a:cubicBezTo>
                <a:cubicBezTo>
                  <a:pt x="16750" y="603"/>
                  <a:pt x="16365" y="218"/>
                  <a:pt x="15889" y="218"/>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5"/>
          <p:cNvSpPr/>
          <p:nvPr/>
        </p:nvSpPr>
        <p:spPr>
          <a:xfrm>
            <a:off x="7817180" y="815833"/>
            <a:ext cx="375000" cy="290101"/>
          </a:xfrm>
          <a:custGeom>
            <a:avLst/>
            <a:gdLst/>
            <a:ahLst/>
            <a:cxnLst/>
            <a:rect l="l" t="t" r="r" b="b"/>
            <a:pathLst>
              <a:path w="22275" h="17232" extrusionOk="0">
                <a:moveTo>
                  <a:pt x="10022" y="6235"/>
                </a:moveTo>
                <a:cubicBezTo>
                  <a:pt x="10089" y="6235"/>
                  <a:pt x="10166" y="6251"/>
                  <a:pt x="10245" y="6299"/>
                </a:cubicBezTo>
                <a:lnTo>
                  <a:pt x="13517" y="8245"/>
                </a:lnTo>
                <a:cubicBezTo>
                  <a:pt x="13796" y="8411"/>
                  <a:pt x="13796" y="8797"/>
                  <a:pt x="13517" y="8964"/>
                </a:cubicBezTo>
                <a:lnTo>
                  <a:pt x="10245" y="10910"/>
                </a:lnTo>
                <a:cubicBezTo>
                  <a:pt x="10166" y="10957"/>
                  <a:pt x="10091" y="10972"/>
                  <a:pt x="10024" y="10972"/>
                </a:cubicBezTo>
                <a:cubicBezTo>
                  <a:pt x="9923" y="10972"/>
                  <a:pt x="9842" y="10936"/>
                  <a:pt x="9802" y="10913"/>
                </a:cubicBezTo>
                <a:cubicBezTo>
                  <a:pt x="9722" y="10868"/>
                  <a:pt x="9587" y="10761"/>
                  <a:pt x="9587" y="10549"/>
                </a:cubicBezTo>
                <a:lnTo>
                  <a:pt x="9587" y="6657"/>
                </a:lnTo>
                <a:cubicBezTo>
                  <a:pt x="9587" y="6447"/>
                  <a:pt x="9722" y="6340"/>
                  <a:pt x="9802" y="6294"/>
                </a:cubicBezTo>
                <a:cubicBezTo>
                  <a:pt x="9840" y="6272"/>
                  <a:pt x="9921" y="6235"/>
                  <a:pt x="10022" y="6235"/>
                </a:cubicBezTo>
                <a:close/>
                <a:moveTo>
                  <a:pt x="10020" y="4511"/>
                </a:moveTo>
                <a:cubicBezTo>
                  <a:pt x="9653" y="4511"/>
                  <a:pt x="9285" y="4607"/>
                  <a:pt x="8949" y="4798"/>
                </a:cubicBezTo>
                <a:cubicBezTo>
                  <a:pt x="8268" y="5185"/>
                  <a:pt x="7863" y="5880"/>
                  <a:pt x="7863" y="6660"/>
                </a:cubicBezTo>
                <a:lnTo>
                  <a:pt x="7863" y="10551"/>
                </a:lnTo>
                <a:cubicBezTo>
                  <a:pt x="7836" y="11706"/>
                  <a:pt x="8852" y="12699"/>
                  <a:pt x="9992" y="12699"/>
                </a:cubicBezTo>
                <a:cubicBezTo>
                  <a:pt x="10001" y="12699"/>
                  <a:pt x="10011" y="12699"/>
                  <a:pt x="10021" y="12699"/>
                </a:cubicBezTo>
                <a:cubicBezTo>
                  <a:pt x="10400" y="12699"/>
                  <a:pt x="10781" y="12596"/>
                  <a:pt x="11125" y="12391"/>
                </a:cubicBezTo>
                <a:lnTo>
                  <a:pt x="14396" y="10446"/>
                </a:lnTo>
                <a:cubicBezTo>
                  <a:pt x="15787" y="9648"/>
                  <a:pt x="15787" y="7563"/>
                  <a:pt x="14396" y="6764"/>
                </a:cubicBezTo>
                <a:lnTo>
                  <a:pt x="11125" y="4819"/>
                </a:lnTo>
                <a:cubicBezTo>
                  <a:pt x="10781" y="4614"/>
                  <a:pt x="10401" y="4511"/>
                  <a:pt x="10020" y="4511"/>
                </a:cubicBezTo>
                <a:close/>
                <a:moveTo>
                  <a:pt x="11138" y="1722"/>
                </a:moveTo>
                <a:cubicBezTo>
                  <a:pt x="13874" y="1722"/>
                  <a:pt x="16278" y="1901"/>
                  <a:pt x="17812" y="2051"/>
                </a:cubicBezTo>
                <a:cubicBezTo>
                  <a:pt x="19007" y="2169"/>
                  <a:pt x="19959" y="3080"/>
                  <a:pt x="20129" y="4268"/>
                </a:cubicBezTo>
                <a:cubicBezTo>
                  <a:pt x="20336" y="5741"/>
                  <a:pt x="20443" y="7203"/>
                  <a:pt x="20443" y="8615"/>
                </a:cubicBezTo>
                <a:cubicBezTo>
                  <a:pt x="20443" y="10025"/>
                  <a:pt x="20336" y="11487"/>
                  <a:pt x="20129" y="12960"/>
                </a:cubicBezTo>
                <a:cubicBezTo>
                  <a:pt x="19959" y="14148"/>
                  <a:pt x="19007" y="15061"/>
                  <a:pt x="17812" y="15178"/>
                </a:cubicBezTo>
                <a:cubicBezTo>
                  <a:pt x="16278" y="15327"/>
                  <a:pt x="13874" y="15506"/>
                  <a:pt x="11138" y="15506"/>
                </a:cubicBezTo>
                <a:cubicBezTo>
                  <a:pt x="8402" y="15506"/>
                  <a:pt x="5998" y="15328"/>
                  <a:pt x="4464" y="15178"/>
                </a:cubicBezTo>
                <a:cubicBezTo>
                  <a:pt x="3267" y="15061"/>
                  <a:pt x="2316" y="14148"/>
                  <a:pt x="2147" y="12960"/>
                </a:cubicBezTo>
                <a:cubicBezTo>
                  <a:pt x="1940" y="11487"/>
                  <a:pt x="1833" y="10025"/>
                  <a:pt x="1833" y="8615"/>
                </a:cubicBezTo>
                <a:cubicBezTo>
                  <a:pt x="1833" y="7203"/>
                  <a:pt x="1940" y="5741"/>
                  <a:pt x="2147" y="4268"/>
                </a:cubicBezTo>
                <a:cubicBezTo>
                  <a:pt x="2316" y="3080"/>
                  <a:pt x="3269" y="2169"/>
                  <a:pt x="4464" y="2051"/>
                </a:cubicBezTo>
                <a:cubicBezTo>
                  <a:pt x="5998" y="1901"/>
                  <a:pt x="8402" y="1722"/>
                  <a:pt x="11138" y="1722"/>
                </a:cubicBezTo>
                <a:close/>
                <a:moveTo>
                  <a:pt x="11138" y="1"/>
                </a:moveTo>
                <a:cubicBezTo>
                  <a:pt x="8332" y="1"/>
                  <a:pt x="5870" y="183"/>
                  <a:pt x="4296" y="338"/>
                </a:cubicBezTo>
                <a:cubicBezTo>
                  <a:pt x="2306" y="534"/>
                  <a:pt x="722" y="2051"/>
                  <a:pt x="442" y="4028"/>
                </a:cubicBezTo>
                <a:cubicBezTo>
                  <a:pt x="1" y="7161"/>
                  <a:pt x="1" y="10072"/>
                  <a:pt x="442" y="13203"/>
                </a:cubicBezTo>
                <a:cubicBezTo>
                  <a:pt x="722" y="15182"/>
                  <a:pt x="2306" y="16698"/>
                  <a:pt x="4296" y="16895"/>
                </a:cubicBezTo>
                <a:cubicBezTo>
                  <a:pt x="5867" y="17048"/>
                  <a:pt x="8332" y="17231"/>
                  <a:pt x="11138" y="17231"/>
                </a:cubicBezTo>
                <a:cubicBezTo>
                  <a:pt x="13944" y="17231"/>
                  <a:pt x="16407" y="17047"/>
                  <a:pt x="17978" y="16895"/>
                </a:cubicBezTo>
                <a:cubicBezTo>
                  <a:pt x="19968" y="16698"/>
                  <a:pt x="21553" y="15182"/>
                  <a:pt x="21834" y="13203"/>
                </a:cubicBezTo>
                <a:cubicBezTo>
                  <a:pt x="22275" y="10072"/>
                  <a:pt x="22275" y="7161"/>
                  <a:pt x="21834" y="4028"/>
                </a:cubicBezTo>
                <a:cubicBezTo>
                  <a:pt x="21553" y="2051"/>
                  <a:pt x="19968" y="534"/>
                  <a:pt x="17978" y="338"/>
                </a:cubicBezTo>
                <a:cubicBezTo>
                  <a:pt x="16407" y="183"/>
                  <a:pt x="13944" y="1"/>
                  <a:pt x="11138"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24" name="Google Shape;1224;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3" action="ppaction://hlinksldjump"/>
              </a:rPr>
              <a:t>01</a:t>
            </a:r>
            <a:endParaRPr dirty="0"/>
          </a:p>
        </p:txBody>
      </p:sp>
      <p:sp>
        <p:nvSpPr>
          <p:cNvPr id="1225" name="Google Shape;1225;p44"/>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solidFill>
                <a:uFill>
                  <a:noFill/>
                </a:uFill>
              </a:rPr>
              <a:t>INTRODUCTION</a:t>
            </a:r>
            <a:endParaRPr dirty="0">
              <a:solidFill>
                <a:schemeClr val="accent4"/>
              </a:solidFill>
            </a:endParaRPr>
          </a:p>
        </p:txBody>
      </p:sp>
      <p:sp>
        <p:nvSpPr>
          <p:cNvPr id="1226" name="Google Shape;1226;p4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hlink"/>
                </a:solidFill>
                <a:uFill>
                  <a:noFill/>
                </a:uFill>
              </a:rPr>
              <a:t>Networking </a:t>
            </a:r>
            <a:r>
              <a:rPr lang="en" dirty="0">
                <a:solidFill>
                  <a:schemeClr val="accent4"/>
                </a:solidFill>
                <a:uFill>
                  <a:noFill/>
                </a:uFill>
              </a:rPr>
              <a:t>overview</a:t>
            </a:r>
            <a:r>
              <a:rPr lang="en" dirty="0">
                <a:solidFill>
                  <a:schemeClr val="hlink"/>
                </a:solidFill>
                <a:uFill>
                  <a:noFill/>
                </a:uFill>
              </a:rPr>
              <a:t> and the basic principals. Importance of networks.</a:t>
            </a:r>
            <a:endParaRPr dirty="0"/>
          </a:p>
        </p:txBody>
      </p:sp>
      <p:sp>
        <p:nvSpPr>
          <p:cNvPr id="1227" name="Google Shape;1227;p44"/>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4" action="ppaction://hlinksldjump"/>
              </a:rPr>
              <a:t>05</a:t>
            </a:r>
            <a:endParaRPr dirty="0"/>
          </a:p>
        </p:txBody>
      </p:sp>
      <p:sp>
        <p:nvSpPr>
          <p:cNvPr id="1228" name="Google Shape;1228;p44"/>
          <p:cNvSpPr txBox="1">
            <a:spLocks noGrp="1"/>
          </p:cNvSpPr>
          <p:nvPr>
            <p:ph type="title" idx="4"/>
          </p:nvPr>
        </p:nvSpPr>
        <p:spPr>
          <a:xfrm>
            <a:off x="304800" y="3626673"/>
            <a:ext cx="29040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solidFill>
                <a:uFill>
                  <a:noFill/>
                </a:uFill>
              </a:rPr>
              <a:t>NETWORKS SECURITY</a:t>
            </a:r>
            <a:endParaRPr dirty="0">
              <a:solidFill>
                <a:schemeClr val="accent4"/>
              </a:solidFill>
            </a:endParaRPr>
          </a:p>
        </p:txBody>
      </p:sp>
      <p:sp>
        <p:nvSpPr>
          <p:cNvPr id="1229" name="Google Shape;1229;p44"/>
          <p:cNvSpPr txBox="1">
            <a:spLocks noGrp="1"/>
          </p:cNvSpPr>
          <p:nvPr>
            <p:ph type="subTitle" idx="5"/>
          </p:nvPr>
        </p:nvSpPr>
        <p:spPr>
          <a:xfrm>
            <a:off x="533400" y="4001978"/>
            <a:ext cx="2675400" cy="1008172"/>
          </a:xfrm>
          <a:prstGeom prst="rect">
            <a:avLst/>
          </a:prstGeom>
        </p:spPr>
        <p:txBody>
          <a:bodyPr spcFirstLastPara="1" wrap="square" lIns="91425" tIns="91425" rIns="91425" bIns="91425" anchor="t" anchorCtr="0">
            <a:noAutofit/>
          </a:bodyPr>
          <a:lstStyle/>
          <a:p>
            <a:pPr marL="0" lvl="0" indent="0"/>
            <a:r>
              <a:rPr lang="en-US" dirty="0"/>
              <a:t>Highlighting the importance of </a:t>
            </a:r>
            <a:r>
              <a:rPr lang="en-US" dirty="0">
                <a:solidFill>
                  <a:schemeClr val="accent4"/>
                </a:solidFill>
              </a:rPr>
              <a:t>Networks Security </a:t>
            </a:r>
            <a:r>
              <a:rPr lang="en-US" dirty="0"/>
              <a:t>and some basic security measures such as </a:t>
            </a:r>
            <a:r>
              <a:rPr lang="en-US" dirty="0">
                <a:solidFill>
                  <a:schemeClr val="accent4"/>
                </a:solidFill>
              </a:rPr>
              <a:t>Firewalls</a:t>
            </a:r>
            <a:r>
              <a:rPr lang="en-US" dirty="0"/>
              <a:t> and </a:t>
            </a:r>
            <a:r>
              <a:rPr lang="en-US" dirty="0">
                <a:solidFill>
                  <a:schemeClr val="accent4"/>
                </a:solidFill>
              </a:rPr>
              <a:t>Encryption.</a:t>
            </a:r>
            <a:endParaRPr dirty="0"/>
          </a:p>
        </p:txBody>
      </p:sp>
      <p:sp>
        <p:nvSpPr>
          <p:cNvPr id="1230" name="Google Shape;1230;p44"/>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5" action="ppaction://hlinksldjump"/>
              </a:rPr>
              <a:t>03</a:t>
            </a:r>
            <a:endParaRPr dirty="0"/>
          </a:p>
        </p:txBody>
      </p:sp>
      <p:sp>
        <p:nvSpPr>
          <p:cNvPr id="1231" name="Google Shape;1231;p44"/>
          <p:cNvSpPr txBox="1">
            <a:spLocks noGrp="1"/>
          </p:cNvSpPr>
          <p:nvPr>
            <p:ph type="title" idx="7"/>
          </p:nvPr>
        </p:nvSpPr>
        <p:spPr>
          <a:xfrm>
            <a:off x="381000" y="2064655"/>
            <a:ext cx="28278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solidFill>
                <a:uFill>
                  <a:noFill/>
                </a:uFill>
              </a:rPr>
              <a:t>TYPES OF NETWORKS</a:t>
            </a:r>
            <a:endParaRPr dirty="0">
              <a:solidFill>
                <a:schemeClr val="accent4"/>
              </a:solidFill>
            </a:endParaRPr>
          </a:p>
        </p:txBody>
      </p:sp>
      <p:sp>
        <p:nvSpPr>
          <p:cNvPr id="1232" name="Google Shape;1232;p44"/>
          <p:cNvSpPr txBox="1">
            <a:spLocks noGrp="1"/>
          </p:cNvSpPr>
          <p:nvPr>
            <p:ph type="subTitle" idx="8"/>
          </p:nvPr>
        </p:nvSpPr>
        <p:spPr>
          <a:xfrm>
            <a:off x="609600" y="2439966"/>
            <a:ext cx="2599200" cy="7908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Introducing </a:t>
            </a:r>
            <a:r>
              <a:rPr lang="en-US" dirty="0">
                <a:solidFill>
                  <a:schemeClr val="accent4"/>
                </a:solidFill>
              </a:rPr>
              <a:t>LANs</a:t>
            </a:r>
            <a:r>
              <a:rPr lang="en-US" dirty="0"/>
              <a:t> and </a:t>
            </a:r>
            <a:r>
              <a:rPr lang="en-US" dirty="0">
                <a:solidFill>
                  <a:schemeClr val="accent4"/>
                </a:solidFill>
              </a:rPr>
              <a:t>WANs </a:t>
            </a:r>
            <a:r>
              <a:rPr lang="en-US" dirty="0">
                <a:solidFill>
                  <a:schemeClr val="bg1"/>
                </a:solidFill>
              </a:rPr>
              <a:t>networks</a:t>
            </a:r>
            <a:r>
              <a:rPr lang="en-US" dirty="0"/>
              <a:t>. Explain the concept of </a:t>
            </a:r>
            <a:r>
              <a:rPr lang="en-US" dirty="0">
                <a:solidFill>
                  <a:schemeClr val="accent4"/>
                </a:solidFill>
              </a:rPr>
              <a:t>Network Topologies</a:t>
            </a:r>
            <a:endParaRPr dirty="0">
              <a:solidFill>
                <a:schemeClr val="accent4"/>
              </a:solidFill>
            </a:endParaRPr>
          </a:p>
        </p:txBody>
      </p:sp>
      <p:sp>
        <p:nvSpPr>
          <p:cNvPr id="1233" name="Google Shape;1233;p44"/>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6" action="ppaction://hlinksldjump"/>
              </a:rPr>
              <a:t>02</a:t>
            </a:r>
            <a:endParaRPr dirty="0"/>
          </a:p>
        </p:txBody>
      </p:sp>
      <p:sp>
        <p:nvSpPr>
          <p:cNvPr id="1234" name="Google Shape;1234;p44"/>
          <p:cNvSpPr txBox="1">
            <a:spLocks noGrp="1"/>
          </p:cNvSpPr>
          <p:nvPr>
            <p:ph type="title" idx="13"/>
          </p:nvPr>
        </p:nvSpPr>
        <p:spPr>
          <a:xfrm flipH="1">
            <a:off x="5934924" y="1349525"/>
            <a:ext cx="298047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NETWORKING BASICS</a:t>
            </a:r>
            <a:endParaRPr dirty="0">
              <a:solidFill>
                <a:schemeClr val="accent4"/>
              </a:solidFill>
            </a:endParaRPr>
          </a:p>
        </p:txBody>
      </p:sp>
      <p:sp>
        <p:nvSpPr>
          <p:cNvPr id="1235" name="Google Shape;1235;p44"/>
          <p:cNvSpPr txBox="1">
            <a:spLocks noGrp="1"/>
          </p:cNvSpPr>
          <p:nvPr>
            <p:ph type="subTitle" idx="14"/>
          </p:nvPr>
        </p:nvSpPr>
        <p:spPr>
          <a:xfrm flipH="1">
            <a:off x="5935200" y="1724828"/>
            <a:ext cx="2827800" cy="6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hlink"/>
                </a:solidFill>
                <a:uFill>
                  <a:noFill/>
                </a:uFill>
              </a:rPr>
              <a:t>Covering </a:t>
            </a:r>
            <a:r>
              <a:rPr lang="en" dirty="0">
                <a:solidFill>
                  <a:schemeClr val="accent4"/>
                </a:solidFill>
                <a:uFill>
                  <a:noFill/>
                </a:uFill>
              </a:rPr>
              <a:t>OSI</a:t>
            </a:r>
            <a:r>
              <a:rPr lang="en" dirty="0">
                <a:solidFill>
                  <a:schemeClr val="hlink"/>
                </a:solidFill>
                <a:uFill>
                  <a:noFill/>
                </a:uFill>
              </a:rPr>
              <a:t> Model briefly. </a:t>
            </a:r>
            <a:r>
              <a:rPr lang="en-US" dirty="0">
                <a:solidFill>
                  <a:schemeClr val="hlink"/>
                </a:solidFill>
                <a:uFill>
                  <a:noFill/>
                </a:uFill>
              </a:rPr>
              <a:t>Explaining</a:t>
            </a:r>
            <a:r>
              <a:rPr lang="en" dirty="0">
                <a:solidFill>
                  <a:schemeClr val="hlink"/>
                </a:solidFill>
                <a:uFill>
                  <a:noFill/>
                </a:uFill>
              </a:rPr>
              <a:t> </a:t>
            </a:r>
            <a:r>
              <a:rPr lang="en" dirty="0">
                <a:solidFill>
                  <a:schemeClr val="accent4"/>
                </a:solidFill>
                <a:uFill>
                  <a:noFill/>
                </a:uFill>
              </a:rPr>
              <a:t>Protocols</a:t>
            </a:r>
            <a:r>
              <a:rPr lang="en" dirty="0">
                <a:solidFill>
                  <a:schemeClr val="hlink"/>
                </a:solidFill>
                <a:uFill>
                  <a:noFill/>
                </a:uFill>
              </a:rPr>
              <a:t> and their pivotal role</a:t>
            </a:r>
            <a:r>
              <a:rPr lang="en" dirty="0"/>
              <a:t>.</a:t>
            </a:r>
            <a:endParaRPr lang="en" dirty="0">
              <a:solidFill>
                <a:schemeClr val="hlink"/>
              </a:solidFill>
              <a:uFill>
                <a:noFill/>
              </a:uFill>
            </a:endParaRPr>
          </a:p>
        </p:txBody>
      </p:sp>
      <p:sp>
        <p:nvSpPr>
          <p:cNvPr id="1218" name="Google Shape;1218;p44"/>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7" action="ppaction://hlinksldjump"/>
              </a:rPr>
              <a:t>04</a:t>
            </a:r>
            <a:endParaRPr dirty="0"/>
          </a:p>
        </p:txBody>
      </p:sp>
      <p:sp>
        <p:nvSpPr>
          <p:cNvPr id="1236" name="Google Shape;1236;p44"/>
          <p:cNvSpPr txBox="1">
            <a:spLocks noGrp="1"/>
          </p:cNvSpPr>
          <p:nvPr>
            <p:ph type="title" idx="1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uFill>
                  <a:noFill/>
                </a:uFill>
              </a:rPr>
              <a:t>NETWORK DEVICES</a:t>
            </a:r>
            <a:endParaRPr dirty="0">
              <a:solidFill>
                <a:schemeClr val="accent4"/>
              </a:solidFill>
            </a:endParaRPr>
          </a:p>
        </p:txBody>
      </p:sp>
      <p:sp>
        <p:nvSpPr>
          <p:cNvPr id="1237" name="Google Shape;1237;p44"/>
          <p:cNvSpPr txBox="1">
            <a:spLocks noGrp="1"/>
          </p:cNvSpPr>
          <p:nvPr>
            <p:ph type="subTitle" idx="17"/>
          </p:nvPr>
        </p:nvSpPr>
        <p:spPr>
          <a:xfrm flipH="1">
            <a:off x="5935200" y="3211476"/>
            <a:ext cx="2336400" cy="1228512"/>
          </a:xfrm>
          <a:prstGeom prst="rect">
            <a:avLst/>
          </a:prstGeom>
        </p:spPr>
        <p:txBody>
          <a:bodyPr spcFirstLastPara="1" wrap="square" lIns="91425" tIns="91425" rIns="91425" bIns="91425" anchor="t" anchorCtr="0">
            <a:noAutofit/>
          </a:bodyPr>
          <a:lstStyle/>
          <a:p>
            <a:pPr marL="0" lvl="0" indent="0"/>
            <a:r>
              <a:rPr lang="en-US" dirty="0"/>
              <a:t>Discuss common networking devices like </a:t>
            </a:r>
            <a:r>
              <a:rPr lang="en-US" dirty="0">
                <a:solidFill>
                  <a:schemeClr val="accent4"/>
                </a:solidFill>
              </a:rPr>
              <a:t>Routers</a:t>
            </a:r>
            <a:r>
              <a:rPr lang="en-US" dirty="0"/>
              <a:t>, </a:t>
            </a:r>
            <a:r>
              <a:rPr lang="en-US" dirty="0">
                <a:solidFill>
                  <a:schemeClr val="accent4"/>
                </a:solidFill>
              </a:rPr>
              <a:t>Switches</a:t>
            </a:r>
            <a:r>
              <a:rPr lang="en-US" dirty="0"/>
              <a:t>, and </a:t>
            </a:r>
            <a:r>
              <a:rPr lang="en-US" dirty="0">
                <a:solidFill>
                  <a:schemeClr val="accent4"/>
                </a:solidFill>
              </a:rPr>
              <a:t>Modems</a:t>
            </a:r>
            <a:r>
              <a:rPr lang="en-US" dirty="0"/>
              <a:t>. Discussing their basic functions.</a:t>
            </a:r>
            <a:endParaRPr dirty="0"/>
          </a:p>
        </p:txBody>
      </p:sp>
      <p:sp>
        <p:nvSpPr>
          <p:cNvPr id="1219" name="Google Shape;1219;p44"/>
          <p:cNvSpPr/>
          <p:nvPr/>
        </p:nvSpPr>
        <p:spPr>
          <a:xfrm>
            <a:off x="4270662" y="7290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270662" y="15061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4270662" y="22831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4270662" y="30602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4270662" y="38372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8" name="Google Shape;1238;p44"/>
          <p:cNvCxnSpPr>
            <a:stCxn id="1219" idx="4"/>
            <a:endCxn id="1220" idx="0"/>
          </p:cNvCxnSpPr>
          <p:nvPr/>
        </p:nvCxnSpPr>
        <p:spPr>
          <a:xfrm>
            <a:off x="4572012" y="13317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39" name="Google Shape;1239;p44"/>
          <p:cNvCxnSpPr>
            <a:stCxn id="1220" idx="4"/>
            <a:endCxn id="1221" idx="0"/>
          </p:cNvCxnSpPr>
          <p:nvPr/>
        </p:nvCxnSpPr>
        <p:spPr>
          <a:xfrm>
            <a:off x="4572012" y="21088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0" name="Google Shape;1240;p44"/>
          <p:cNvCxnSpPr>
            <a:stCxn id="1221" idx="4"/>
            <a:endCxn id="1222" idx="0"/>
          </p:cNvCxnSpPr>
          <p:nvPr/>
        </p:nvCxnSpPr>
        <p:spPr>
          <a:xfrm>
            <a:off x="4572012" y="28858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1" name="Google Shape;1241;p44"/>
          <p:cNvCxnSpPr>
            <a:stCxn id="1222" idx="4"/>
            <a:endCxn id="1223" idx="0"/>
          </p:cNvCxnSpPr>
          <p:nvPr/>
        </p:nvCxnSpPr>
        <p:spPr>
          <a:xfrm>
            <a:off x="4572012" y="36629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2" name="Google Shape;1242;p44"/>
          <p:cNvCxnSpPr>
            <a:stCxn id="1225" idx="3"/>
            <a:endCxn id="1219" idx="2"/>
          </p:cNvCxnSpPr>
          <p:nvPr/>
        </p:nvCxnSpPr>
        <p:spPr>
          <a:xfrm>
            <a:off x="3208800" y="805275"/>
            <a:ext cx="1062000" cy="225300"/>
          </a:xfrm>
          <a:prstGeom prst="bentConnector3">
            <a:avLst>
              <a:gd name="adj1" fmla="val 49994"/>
            </a:avLst>
          </a:prstGeom>
          <a:noFill/>
          <a:ln w="9525" cap="rnd" cmpd="sng">
            <a:solidFill>
              <a:schemeClr val="accent4"/>
            </a:solidFill>
            <a:prstDash val="solid"/>
            <a:round/>
            <a:headEnd type="none" w="med" len="med"/>
            <a:tailEnd type="none" w="med" len="med"/>
          </a:ln>
        </p:spPr>
      </p:cxnSp>
      <p:cxnSp>
        <p:nvCxnSpPr>
          <p:cNvPr id="1243" name="Google Shape;1243;p44"/>
          <p:cNvCxnSpPr>
            <a:stCxn id="1220" idx="6"/>
            <a:endCxn id="1234" idx="3"/>
          </p:cNvCxnSpPr>
          <p:nvPr/>
        </p:nvCxnSpPr>
        <p:spPr>
          <a:xfrm flipV="1">
            <a:off x="4873362" y="1613375"/>
            <a:ext cx="1061562" cy="194113"/>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4" name="Google Shape;1244;p44"/>
          <p:cNvCxnSpPr>
            <a:stCxn id="1231" idx="3"/>
            <a:endCxn id="1221" idx="2"/>
          </p:cNvCxnSpPr>
          <p:nvPr/>
        </p:nvCxnSpPr>
        <p:spPr>
          <a:xfrm>
            <a:off x="3208800" y="2328505"/>
            <a:ext cx="1061862" cy="256033"/>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5" name="Google Shape;1245;p44"/>
          <p:cNvCxnSpPr>
            <a:stCxn id="1222" idx="6"/>
            <a:endCxn id="1236" idx="3"/>
          </p:cNvCxnSpPr>
          <p:nvPr/>
        </p:nvCxnSpPr>
        <p:spPr>
          <a:xfrm rot="10800000" flipH="1">
            <a:off x="4873362" y="3099988"/>
            <a:ext cx="1061700" cy="261600"/>
          </a:xfrm>
          <a:prstGeom prst="bentConnector3">
            <a:avLst>
              <a:gd name="adj1" fmla="val 50006"/>
            </a:avLst>
          </a:prstGeom>
          <a:noFill/>
          <a:ln w="9525" cap="rnd" cmpd="sng">
            <a:solidFill>
              <a:schemeClr val="accent4"/>
            </a:solidFill>
            <a:prstDash val="solid"/>
            <a:round/>
            <a:headEnd type="none" w="med" len="med"/>
            <a:tailEnd type="none" w="med" len="med"/>
          </a:ln>
        </p:spPr>
      </p:cxnSp>
      <p:cxnSp>
        <p:nvCxnSpPr>
          <p:cNvPr id="1246" name="Google Shape;1246;p44"/>
          <p:cNvCxnSpPr>
            <a:stCxn id="1228" idx="3"/>
            <a:endCxn id="1223" idx="2"/>
          </p:cNvCxnSpPr>
          <p:nvPr/>
        </p:nvCxnSpPr>
        <p:spPr>
          <a:xfrm>
            <a:off x="3208800" y="3890523"/>
            <a:ext cx="1061862" cy="248115"/>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53" name="Google Shape;1253;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254" name="Google Shape;1254;p4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In this part of the lesson. We’re going to be discussing </a:t>
            </a:r>
            <a:r>
              <a:rPr lang="en-US" dirty="0">
                <a:solidFill>
                  <a:schemeClr val="accent4"/>
                </a:solidFill>
              </a:rPr>
              <a:t>Networking Fundamentals</a:t>
            </a:r>
            <a:endParaRPr dirty="0">
              <a:solidFill>
                <a:schemeClr val="accent4"/>
              </a:solidFill>
            </a:endParaRPr>
          </a:p>
        </p:txBody>
      </p:sp>
      <p:cxnSp>
        <p:nvCxnSpPr>
          <p:cNvPr id="1255" name="Google Shape;1255;p45"/>
          <p:cNvCxnSpPr>
            <a:stCxn id="1251" idx="4"/>
            <a:endCxn id="1252"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256" name="Google Shape;1256;p45"/>
          <p:cNvCxnSpPr>
            <a:stCxn id="1252" idx="2"/>
            <a:endCxn id="1254"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209800" y="742951"/>
            <a:ext cx="4863587" cy="220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4"/>
                </a:solidFill>
              </a:rPr>
              <a:t>ABOUT Networking</a:t>
            </a:r>
            <a:endParaRPr dirty="0">
              <a:solidFill>
                <a:schemeClr val="accent4"/>
              </a:solidFill>
            </a:endParaRPr>
          </a:p>
        </p:txBody>
      </p:sp>
      <p:sp>
        <p:nvSpPr>
          <p:cNvPr id="1306" name="Google Shape;1306;p46"/>
          <p:cNvSpPr txBox="1">
            <a:spLocks noGrp="1"/>
          </p:cNvSpPr>
          <p:nvPr>
            <p:ph type="subTitle" idx="1"/>
          </p:nvPr>
        </p:nvSpPr>
        <p:spPr>
          <a:xfrm>
            <a:off x="2070600" y="2800350"/>
            <a:ext cx="5002800" cy="1391775"/>
          </a:xfrm>
          <a:prstGeom prst="rect">
            <a:avLst/>
          </a:prstGeom>
        </p:spPr>
        <p:txBody>
          <a:bodyPr spcFirstLastPara="1" wrap="square" lIns="91425" tIns="91425" rIns="91425" bIns="91425" anchor="t" anchorCtr="0">
            <a:noAutofit/>
          </a:bodyPr>
          <a:lstStyle/>
          <a:p>
            <a:pPr marL="0" lvl="0" indent="0"/>
            <a:r>
              <a:rPr lang="en-US" dirty="0"/>
              <a:t>In the modern digital age, networking is an indispensable part of our daily lives. It is the foundation upon which the global information infrastructure is built, enabling communication, data exchange, and the sharing of resources across the world. Whether you're sending an email, streaming a video, or accessing a website, networking is at the core of these activities, making it a critical field of study and practice.</a:t>
            </a:r>
            <a:endParaRPr dirty="0"/>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a:off x="1536588" y="1302425"/>
            <a:ext cx="673212" cy="545426"/>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flipV="1">
            <a:off x="7073388" y="1302425"/>
            <a:ext cx="534001" cy="545426"/>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stCxn id="1311" idx="6"/>
            <a:endCxn id="1306" idx="1"/>
          </p:cNvCxnSpPr>
          <p:nvPr/>
        </p:nvCxnSpPr>
        <p:spPr>
          <a:xfrm flipV="1">
            <a:off x="1536588" y="3496238"/>
            <a:ext cx="534012" cy="3448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stCxn id="1310" idx="2"/>
            <a:endCxn id="1306" idx="3"/>
          </p:cNvCxnSpPr>
          <p:nvPr/>
        </p:nvCxnSpPr>
        <p:spPr>
          <a:xfrm rot="10800000">
            <a:off x="7073400" y="3496238"/>
            <a:ext cx="533988" cy="3448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7"/>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1"/>
                </a:solidFill>
              </a:rPr>
              <a:t>COLD WAR</a:t>
            </a:r>
            <a:endParaRPr dirty="0">
              <a:solidFill>
                <a:schemeClr val="bg1"/>
              </a:solidFill>
            </a:endParaRPr>
          </a:p>
        </p:txBody>
      </p:sp>
      <p:sp>
        <p:nvSpPr>
          <p:cNvPr id="1326" name="Google Shape;1326;p47"/>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1990s</a:t>
            </a:r>
            <a:endParaRPr dirty="0">
              <a:solidFill>
                <a:schemeClr val="bg1"/>
              </a:solidFill>
            </a:endParaRPr>
          </a:p>
        </p:txBody>
      </p:sp>
      <p:sp>
        <p:nvSpPr>
          <p:cNvPr id="1327" name="Google Shape;1327;p47"/>
          <p:cNvSpPr txBox="1">
            <a:spLocks noGrp="1"/>
          </p:cNvSpPr>
          <p:nvPr>
            <p:ph type="subTitle" idx="3"/>
          </p:nvPr>
        </p:nvSpPr>
        <p:spPr>
          <a:xfrm>
            <a:off x="720000" y="2073850"/>
            <a:ext cx="2907600" cy="286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a:solidFill>
                  <a:schemeClr val="bg1"/>
                </a:solidFill>
              </a:rPr>
              <a:t>T</a:t>
            </a:r>
            <a:r>
              <a:rPr lang="en" b="1" dirty="0">
                <a:solidFill>
                  <a:schemeClr val="bg1"/>
                </a:solidFill>
              </a:rPr>
              <a:t>he </a:t>
            </a:r>
            <a:r>
              <a:rPr lang="en" b="1" dirty="0">
                <a:solidFill>
                  <a:schemeClr val="accent4"/>
                </a:solidFill>
              </a:rPr>
              <a:t>Cold War </a:t>
            </a:r>
            <a:r>
              <a:rPr lang="en" b="1" dirty="0">
                <a:solidFill>
                  <a:schemeClr val="bg1"/>
                </a:solidFill>
              </a:rPr>
              <a:t>was the incentive to create a </a:t>
            </a:r>
            <a:r>
              <a:rPr lang="en" b="1" dirty="0">
                <a:solidFill>
                  <a:schemeClr val="accent4"/>
                </a:solidFill>
              </a:rPr>
              <a:t>decenteralized</a:t>
            </a:r>
            <a:r>
              <a:rPr lang="en" b="1" dirty="0">
                <a:solidFill>
                  <a:schemeClr val="bg1"/>
                </a:solidFill>
              </a:rPr>
              <a:t> and robust communication system.</a:t>
            </a:r>
          </a:p>
          <a:p>
            <a:pPr marL="0" lvl="0" indent="0" algn="r" rtl="0">
              <a:spcBef>
                <a:spcPts val="0"/>
              </a:spcBef>
              <a:spcAft>
                <a:spcPts val="0"/>
              </a:spcAft>
              <a:buNone/>
            </a:pPr>
            <a:endParaRPr lang="en" b="1" dirty="0">
              <a:solidFill>
                <a:schemeClr val="bg1"/>
              </a:solidFill>
            </a:endParaRPr>
          </a:p>
          <a:p>
            <a:pPr marL="0" lvl="0" indent="0"/>
            <a:r>
              <a:rPr lang="en-US" b="1" dirty="0"/>
              <a:t>So, the Internet was primarily conceived as a solution to create a network that could withstand </a:t>
            </a:r>
            <a:r>
              <a:rPr lang="en-US" b="1" dirty="0">
                <a:solidFill>
                  <a:schemeClr val="accent4"/>
                </a:solidFill>
              </a:rPr>
              <a:t>disruptions</a:t>
            </a:r>
            <a:r>
              <a:rPr lang="en-US" b="1" dirty="0"/>
              <a:t> caused by a </a:t>
            </a:r>
            <a:r>
              <a:rPr lang="en-US" b="1" dirty="0">
                <a:solidFill>
                  <a:schemeClr val="accent4"/>
                </a:solidFill>
              </a:rPr>
              <a:t>military conflict</a:t>
            </a:r>
            <a:r>
              <a:rPr lang="en-US" b="1" dirty="0"/>
              <a:t>.</a:t>
            </a:r>
          </a:p>
          <a:p>
            <a:pPr marL="0" lvl="0" indent="0"/>
            <a:endParaRPr lang="en-US" b="1" dirty="0">
              <a:solidFill>
                <a:schemeClr val="bg1"/>
              </a:solidFill>
            </a:endParaRPr>
          </a:p>
          <a:p>
            <a:pPr marL="0" lvl="0" indent="0"/>
            <a:r>
              <a:rPr lang="en-US" b="1" dirty="0">
                <a:solidFill>
                  <a:schemeClr val="bg1"/>
                </a:solidFill>
              </a:rPr>
              <a:t>Internet was first introduced back in the </a:t>
            </a:r>
            <a:r>
              <a:rPr lang="en-US" b="1" dirty="0">
                <a:solidFill>
                  <a:schemeClr val="accent4"/>
                </a:solidFill>
              </a:rPr>
              <a:t>1960s.</a:t>
            </a:r>
            <a:endParaRPr b="1" dirty="0">
              <a:solidFill>
                <a:schemeClr val="accent4"/>
              </a:solidFill>
            </a:endParaRPr>
          </a:p>
        </p:txBody>
      </p:sp>
      <p:sp>
        <p:nvSpPr>
          <p:cNvPr id="1328" name="Google Shape;1328;p47"/>
          <p:cNvSpPr txBox="1">
            <a:spLocks noGrp="1"/>
          </p:cNvSpPr>
          <p:nvPr>
            <p:ph type="subTitle" idx="4"/>
          </p:nvPr>
        </p:nvSpPr>
        <p:spPr>
          <a:xfrm>
            <a:off x="5516400" y="3539874"/>
            <a:ext cx="3094200" cy="1394075"/>
          </a:xfrm>
          <a:prstGeom prst="rect">
            <a:avLst/>
          </a:prstGeom>
        </p:spPr>
        <p:txBody>
          <a:bodyPr spcFirstLastPara="1" wrap="square" lIns="91425" tIns="91425" rIns="91425" bIns="91425" anchor="t" anchorCtr="0">
            <a:noAutofit/>
          </a:bodyPr>
          <a:lstStyle/>
          <a:p>
            <a:pPr marL="0" lvl="0" indent="0"/>
            <a:r>
              <a:rPr lang="en-US" dirty="0"/>
              <a:t>The </a:t>
            </a:r>
            <a:r>
              <a:rPr lang="en-US" dirty="0">
                <a:solidFill>
                  <a:schemeClr val="accent4"/>
                </a:solidFill>
              </a:rPr>
              <a:t>1990s</a:t>
            </a:r>
            <a:r>
              <a:rPr lang="en-US" dirty="0"/>
              <a:t> saw the commercialization and global expansion of internet, transforming it into the </a:t>
            </a:r>
            <a:r>
              <a:rPr lang="en-US" dirty="0">
                <a:solidFill>
                  <a:schemeClr val="accent4"/>
                </a:solidFill>
              </a:rPr>
              <a:t>global communication</a:t>
            </a:r>
            <a:r>
              <a:rPr lang="en-US" dirty="0"/>
              <a:t> and </a:t>
            </a:r>
            <a:r>
              <a:rPr lang="en-US" dirty="0">
                <a:solidFill>
                  <a:schemeClr val="accent4"/>
                </a:solidFill>
              </a:rPr>
              <a:t>information-sharing</a:t>
            </a:r>
            <a:r>
              <a:rPr lang="en-US" dirty="0"/>
              <a:t> platform.</a:t>
            </a:r>
            <a:endParaRPr dirty="0"/>
          </a:p>
        </p:txBody>
      </p:sp>
      <p:sp>
        <p:nvSpPr>
          <p:cNvPr id="1329" name="Google Shape;1329;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t>
            </a:r>
            <a:r>
              <a:rPr lang="en">
                <a:solidFill>
                  <a:schemeClr val="accent4"/>
                </a:solidFill>
              </a:rPr>
              <a:t>ORIGINS</a:t>
            </a:r>
            <a:r>
              <a:rPr lang="en"/>
              <a:t> OF THE INTERNET</a:t>
            </a:r>
            <a:endParaRPr/>
          </a:p>
        </p:txBody>
      </p:sp>
      <p:sp>
        <p:nvSpPr>
          <p:cNvPr id="1330" name="Google Shape;1330;p47"/>
          <p:cNvSpPr/>
          <p:nvPr/>
        </p:nvSpPr>
        <p:spPr>
          <a:xfrm>
            <a:off x="4165713" y="1883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4165713" y="334931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4" name="Google Shape;1334;p47"/>
          <p:cNvCxnSpPr>
            <a:stCxn id="1325" idx="3"/>
            <a:endCxn id="1330" idx="2"/>
          </p:cNvCxnSpPr>
          <p:nvPr/>
        </p:nvCxnSpPr>
        <p:spPr>
          <a:xfrm>
            <a:off x="3627600" y="1931400"/>
            <a:ext cx="538200" cy="360300"/>
          </a:xfrm>
          <a:prstGeom prst="bentConnector3">
            <a:avLst>
              <a:gd name="adj1" fmla="val 49992"/>
            </a:avLst>
          </a:prstGeom>
          <a:noFill/>
          <a:ln w="9525" cap="rnd" cmpd="sng">
            <a:solidFill>
              <a:schemeClr val="accent4"/>
            </a:solidFill>
            <a:prstDash val="solid"/>
            <a:round/>
            <a:headEnd type="none" w="med" len="med"/>
            <a:tailEnd type="none" w="med" len="med"/>
          </a:ln>
        </p:spPr>
      </p:cxnSp>
      <p:cxnSp>
        <p:nvCxnSpPr>
          <p:cNvPr id="1335" name="Google Shape;1335;p47"/>
          <p:cNvCxnSpPr>
            <a:stCxn id="1331" idx="6"/>
            <a:endCxn id="1326" idx="1"/>
          </p:cNvCxnSpPr>
          <p:nvPr/>
        </p:nvCxnSpPr>
        <p:spPr>
          <a:xfrm flipV="1">
            <a:off x="4982313" y="3397425"/>
            <a:ext cx="534087" cy="36018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36" name="Google Shape;1336;p47"/>
          <p:cNvCxnSpPr/>
          <p:nvPr/>
        </p:nvCxnSpPr>
        <p:spPr>
          <a:xfrm>
            <a:off x="4564679" y="2699813"/>
            <a:ext cx="0" cy="649500"/>
          </a:xfrm>
          <a:prstGeom prst="straightConnector1">
            <a:avLst/>
          </a:prstGeom>
          <a:noFill/>
          <a:ln w="9525" cap="rnd" cmpd="sng">
            <a:solidFill>
              <a:schemeClr val="accent4"/>
            </a:solidFill>
            <a:prstDash val="solid"/>
            <a:round/>
            <a:headEnd type="none" w="med" len="med"/>
            <a:tailEnd type="none" w="med" len="med"/>
          </a:ln>
        </p:spPr>
      </p:cxnSp>
      <p:sp>
        <p:nvSpPr>
          <p:cNvPr id="14" name="Google Shape;2047;p76"/>
          <p:cNvSpPr/>
          <p:nvPr/>
        </p:nvSpPr>
        <p:spPr>
          <a:xfrm>
            <a:off x="4412694" y="2130217"/>
            <a:ext cx="322637" cy="322741"/>
          </a:xfrm>
          <a:custGeom>
            <a:avLst/>
            <a:gdLst/>
            <a:ahLst/>
            <a:cxnLst/>
            <a:rect l="l" t="t" r="r" b="b"/>
            <a:pathLst>
              <a:path w="9328" h="9331" extrusionOk="0">
                <a:moveTo>
                  <a:pt x="8386" y="3990"/>
                </a:moveTo>
                <a:lnTo>
                  <a:pt x="9277" y="2044"/>
                </a:lnTo>
                <a:cubicBezTo>
                  <a:pt x="9328" y="1932"/>
                  <a:pt x="9319" y="1801"/>
                  <a:pt x="9252" y="1697"/>
                </a:cubicBezTo>
                <a:cubicBezTo>
                  <a:pt x="9184" y="1593"/>
                  <a:pt x="9070" y="1529"/>
                  <a:pt x="8946" y="1529"/>
                </a:cubicBezTo>
                <a:lnTo>
                  <a:pt x="7783" y="1529"/>
                </a:lnTo>
                <a:lnTo>
                  <a:pt x="7783" y="385"/>
                </a:lnTo>
                <a:cubicBezTo>
                  <a:pt x="7783" y="261"/>
                  <a:pt x="7719" y="145"/>
                  <a:pt x="7615" y="78"/>
                </a:cubicBezTo>
                <a:cubicBezTo>
                  <a:pt x="7509" y="9"/>
                  <a:pt x="7378" y="0"/>
                  <a:pt x="7266" y="53"/>
                </a:cubicBezTo>
                <a:lnTo>
                  <a:pt x="5303" y="962"/>
                </a:lnTo>
                <a:cubicBezTo>
                  <a:pt x="5173" y="1023"/>
                  <a:pt x="5092" y="1151"/>
                  <a:pt x="5092" y="1292"/>
                </a:cubicBezTo>
                <a:lnTo>
                  <a:pt x="5092" y="2470"/>
                </a:lnTo>
                <a:cubicBezTo>
                  <a:pt x="4878" y="2568"/>
                  <a:pt x="4664" y="2667"/>
                  <a:pt x="4453" y="2763"/>
                </a:cubicBezTo>
                <a:cubicBezTo>
                  <a:pt x="2863" y="3490"/>
                  <a:pt x="1364" y="4177"/>
                  <a:pt x="556" y="4975"/>
                </a:cubicBezTo>
                <a:lnTo>
                  <a:pt x="555" y="4977"/>
                </a:lnTo>
                <a:cubicBezTo>
                  <a:pt x="197" y="5336"/>
                  <a:pt x="1" y="5810"/>
                  <a:pt x="1" y="6315"/>
                </a:cubicBezTo>
                <a:lnTo>
                  <a:pt x="1" y="7874"/>
                </a:lnTo>
                <a:cubicBezTo>
                  <a:pt x="1" y="8676"/>
                  <a:pt x="652" y="9329"/>
                  <a:pt x="1455" y="9329"/>
                </a:cubicBezTo>
                <a:lnTo>
                  <a:pt x="3041" y="9329"/>
                </a:lnTo>
                <a:cubicBezTo>
                  <a:pt x="3543" y="9329"/>
                  <a:pt x="4017" y="9134"/>
                  <a:pt x="4373" y="8779"/>
                </a:cubicBezTo>
                <a:cubicBezTo>
                  <a:pt x="5034" y="8174"/>
                  <a:pt x="5583" y="7122"/>
                  <a:pt x="6206" y="5730"/>
                </a:cubicBezTo>
                <a:cubicBezTo>
                  <a:pt x="6245" y="5639"/>
                  <a:pt x="6287" y="5548"/>
                  <a:pt x="6328" y="5455"/>
                </a:cubicBezTo>
                <a:cubicBezTo>
                  <a:pt x="6410" y="5272"/>
                  <a:pt x="6325" y="5057"/>
                  <a:pt x="6142" y="4975"/>
                </a:cubicBezTo>
                <a:cubicBezTo>
                  <a:pt x="5959" y="4894"/>
                  <a:pt x="5743" y="4977"/>
                  <a:pt x="5662" y="5161"/>
                </a:cubicBezTo>
                <a:cubicBezTo>
                  <a:pt x="5623" y="5252"/>
                  <a:pt x="5582" y="5343"/>
                  <a:pt x="5543" y="5432"/>
                </a:cubicBezTo>
                <a:cubicBezTo>
                  <a:pt x="5084" y="6456"/>
                  <a:pt x="4590" y="7471"/>
                  <a:pt x="4055" y="8065"/>
                </a:cubicBezTo>
                <a:lnTo>
                  <a:pt x="2076" y="6087"/>
                </a:lnTo>
                <a:cubicBezTo>
                  <a:pt x="1934" y="5944"/>
                  <a:pt x="1704" y="5944"/>
                  <a:pt x="1561" y="6087"/>
                </a:cubicBezTo>
                <a:cubicBezTo>
                  <a:pt x="1420" y="6228"/>
                  <a:pt x="1420" y="6459"/>
                  <a:pt x="1561" y="6601"/>
                </a:cubicBezTo>
                <a:lnTo>
                  <a:pt x="3474" y="8514"/>
                </a:lnTo>
                <a:cubicBezTo>
                  <a:pt x="3337" y="8568"/>
                  <a:pt x="3191" y="8597"/>
                  <a:pt x="3041" y="8597"/>
                </a:cubicBezTo>
                <a:lnTo>
                  <a:pt x="1455" y="8597"/>
                </a:lnTo>
                <a:cubicBezTo>
                  <a:pt x="1052" y="8597"/>
                  <a:pt x="728" y="8271"/>
                  <a:pt x="728" y="7870"/>
                </a:cubicBezTo>
                <a:lnTo>
                  <a:pt x="728" y="6312"/>
                </a:lnTo>
                <a:cubicBezTo>
                  <a:pt x="728" y="6001"/>
                  <a:pt x="849" y="5708"/>
                  <a:pt x="1067" y="5489"/>
                </a:cubicBezTo>
                <a:cubicBezTo>
                  <a:pt x="1784" y="4779"/>
                  <a:pt x="3295" y="4088"/>
                  <a:pt x="4754" y="3419"/>
                </a:cubicBezTo>
                <a:cubicBezTo>
                  <a:pt x="4965" y="3323"/>
                  <a:pt x="5183" y="3222"/>
                  <a:pt x="5397" y="3125"/>
                </a:cubicBezTo>
                <a:lnTo>
                  <a:pt x="6344" y="4036"/>
                </a:lnTo>
                <a:cubicBezTo>
                  <a:pt x="6410" y="4132"/>
                  <a:pt x="6520" y="4196"/>
                  <a:pt x="6645" y="4196"/>
                </a:cubicBezTo>
                <a:lnTo>
                  <a:pt x="8053" y="4196"/>
                </a:lnTo>
                <a:cubicBezTo>
                  <a:pt x="8197" y="4203"/>
                  <a:pt x="8325" y="4118"/>
                  <a:pt x="8386" y="3990"/>
                </a:cubicBezTo>
                <a:close/>
                <a:moveTo>
                  <a:pt x="6805" y="3476"/>
                </a:moveTo>
                <a:lnTo>
                  <a:pt x="5816" y="2524"/>
                </a:lnTo>
                <a:lnTo>
                  <a:pt x="5816" y="2511"/>
                </a:lnTo>
                <a:lnTo>
                  <a:pt x="5816" y="1526"/>
                </a:lnTo>
                <a:lnTo>
                  <a:pt x="7053" y="953"/>
                </a:lnTo>
                <a:lnTo>
                  <a:pt x="7053" y="1893"/>
                </a:lnTo>
                <a:cubicBezTo>
                  <a:pt x="7053" y="2094"/>
                  <a:pt x="7217" y="2257"/>
                  <a:pt x="7416" y="2257"/>
                </a:cubicBezTo>
                <a:lnTo>
                  <a:pt x="8376" y="2257"/>
                </a:lnTo>
                <a:lnTo>
                  <a:pt x="7819" y="3476"/>
                </a:lnTo>
                <a:close/>
                <a:moveTo>
                  <a:pt x="1144" y="1404"/>
                </a:moveTo>
                <a:cubicBezTo>
                  <a:pt x="1001" y="1262"/>
                  <a:pt x="1001" y="1032"/>
                  <a:pt x="1144" y="889"/>
                </a:cubicBezTo>
                <a:cubicBezTo>
                  <a:pt x="1285" y="748"/>
                  <a:pt x="1516" y="748"/>
                  <a:pt x="1659" y="889"/>
                </a:cubicBezTo>
                <a:lnTo>
                  <a:pt x="2168" y="1398"/>
                </a:lnTo>
                <a:cubicBezTo>
                  <a:pt x="2309" y="1541"/>
                  <a:pt x="2309" y="1771"/>
                  <a:pt x="2168" y="1913"/>
                </a:cubicBezTo>
                <a:cubicBezTo>
                  <a:pt x="2097" y="1985"/>
                  <a:pt x="2004" y="2021"/>
                  <a:pt x="1911" y="2021"/>
                </a:cubicBezTo>
                <a:cubicBezTo>
                  <a:pt x="1819" y="2021"/>
                  <a:pt x="1726" y="1985"/>
                  <a:pt x="1654" y="1913"/>
                </a:cubicBezTo>
                <a:close/>
                <a:moveTo>
                  <a:pt x="3201" y="1112"/>
                </a:moveTo>
                <a:lnTo>
                  <a:pt x="3201" y="385"/>
                </a:lnTo>
                <a:cubicBezTo>
                  <a:pt x="3201" y="184"/>
                  <a:pt x="3364" y="21"/>
                  <a:pt x="3564" y="21"/>
                </a:cubicBezTo>
                <a:cubicBezTo>
                  <a:pt x="3764" y="21"/>
                  <a:pt x="3928" y="184"/>
                  <a:pt x="3928" y="385"/>
                </a:cubicBezTo>
                <a:lnTo>
                  <a:pt x="3928" y="1112"/>
                </a:lnTo>
                <a:cubicBezTo>
                  <a:pt x="3928" y="1311"/>
                  <a:pt x="3764" y="1475"/>
                  <a:pt x="3564" y="1475"/>
                </a:cubicBezTo>
                <a:cubicBezTo>
                  <a:pt x="3364" y="1475"/>
                  <a:pt x="3201" y="1313"/>
                  <a:pt x="3201" y="1112"/>
                </a:cubicBezTo>
                <a:close/>
                <a:moveTo>
                  <a:pt x="1" y="3076"/>
                </a:moveTo>
                <a:cubicBezTo>
                  <a:pt x="1" y="2875"/>
                  <a:pt x="164" y="2712"/>
                  <a:pt x="364" y="2712"/>
                </a:cubicBezTo>
                <a:lnTo>
                  <a:pt x="1092" y="2712"/>
                </a:lnTo>
                <a:cubicBezTo>
                  <a:pt x="1291" y="2712"/>
                  <a:pt x="1455" y="2875"/>
                  <a:pt x="1455" y="3076"/>
                </a:cubicBezTo>
                <a:cubicBezTo>
                  <a:pt x="1455" y="3275"/>
                  <a:pt x="1291" y="3439"/>
                  <a:pt x="1092" y="3439"/>
                </a:cubicBezTo>
                <a:lnTo>
                  <a:pt x="364" y="3439"/>
                </a:lnTo>
                <a:cubicBezTo>
                  <a:pt x="162" y="3439"/>
                  <a:pt x="1" y="3276"/>
                  <a:pt x="1" y="3076"/>
                </a:cubicBezTo>
                <a:close/>
                <a:moveTo>
                  <a:pt x="8439" y="7674"/>
                </a:moveTo>
                <a:cubicBezTo>
                  <a:pt x="8580" y="7816"/>
                  <a:pt x="8580" y="8046"/>
                  <a:pt x="8439" y="8188"/>
                </a:cubicBezTo>
                <a:cubicBezTo>
                  <a:pt x="8367" y="8258"/>
                  <a:pt x="8274" y="8295"/>
                  <a:pt x="8183" y="8295"/>
                </a:cubicBezTo>
                <a:cubicBezTo>
                  <a:pt x="8090" y="8295"/>
                  <a:pt x="7997" y="8258"/>
                  <a:pt x="7925" y="8188"/>
                </a:cubicBezTo>
                <a:lnTo>
                  <a:pt x="7416" y="7679"/>
                </a:lnTo>
                <a:cubicBezTo>
                  <a:pt x="7275" y="7537"/>
                  <a:pt x="7275" y="7307"/>
                  <a:pt x="7416" y="7164"/>
                </a:cubicBezTo>
                <a:cubicBezTo>
                  <a:pt x="7559" y="7022"/>
                  <a:pt x="7789" y="7022"/>
                  <a:pt x="7931" y="7164"/>
                </a:cubicBezTo>
                <a:close/>
                <a:moveTo>
                  <a:pt x="9310" y="5767"/>
                </a:moveTo>
                <a:cubicBezTo>
                  <a:pt x="9310" y="5966"/>
                  <a:pt x="9146" y="6130"/>
                  <a:pt x="8946" y="6130"/>
                </a:cubicBezTo>
                <a:lnTo>
                  <a:pt x="8219" y="6130"/>
                </a:lnTo>
                <a:cubicBezTo>
                  <a:pt x="8018" y="6130"/>
                  <a:pt x="7855" y="5966"/>
                  <a:pt x="7855" y="5767"/>
                </a:cubicBezTo>
                <a:cubicBezTo>
                  <a:pt x="7855" y="5566"/>
                  <a:pt x="8018" y="5403"/>
                  <a:pt x="8219" y="5403"/>
                </a:cubicBezTo>
                <a:lnTo>
                  <a:pt x="8946" y="5403"/>
                </a:lnTo>
                <a:cubicBezTo>
                  <a:pt x="9146" y="5403"/>
                  <a:pt x="9310" y="5566"/>
                  <a:pt x="9310" y="5767"/>
                </a:cubicBezTo>
                <a:close/>
                <a:moveTo>
                  <a:pt x="6619" y="8239"/>
                </a:moveTo>
                <a:lnTo>
                  <a:pt x="6619" y="8967"/>
                </a:lnTo>
                <a:cubicBezTo>
                  <a:pt x="6619" y="9166"/>
                  <a:pt x="6455" y="9330"/>
                  <a:pt x="6255" y="9330"/>
                </a:cubicBezTo>
                <a:cubicBezTo>
                  <a:pt x="6055" y="9330"/>
                  <a:pt x="5892" y="9166"/>
                  <a:pt x="5892" y="8967"/>
                </a:cubicBezTo>
                <a:lnTo>
                  <a:pt x="5892" y="8239"/>
                </a:lnTo>
                <a:cubicBezTo>
                  <a:pt x="5892" y="8039"/>
                  <a:pt x="6055" y="7876"/>
                  <a:pt x="6255" y="7876"/>
                </a:cubicBezTo>
                <a:cubicBezTo>
                  <a:pt x="6455" y="7876"/>
                  <a:pt x="6619" y="8039"/>
                  <a:pt x="6619" y="823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3;p77"/>
          <p:cNvSpPr/>
          <p:nvPr/>
        </p:nvSpPr>
        <p:spPr>
          <a:xfrm>
            <a:off x="4408565" y="3602506"/>
            <a:ext cx="330890" cy="328875"/>
          </a:xfrm>
          <a:custGeom>
            <a:avLst/>
            <a:gdLst/>
            <a:ahLst/>
            <a:cxnLst/>
            <a:rect l="l" t="t" r="r" b="b"/>
            <a:pathLst>
              <a:path w="9917" h="9759" extrusionOk="0">
                <a:moveTo>
                  <a:pt x="5776" y="5261"/>
                </a:moveTo>
                <a:cubicBezTo>
                  <a:pt x="5985" y="5261"/>
                  <a:pt x="6157" y="5092"/>
                  <a:pt x="6157" y="4880"/>
                </a:cubicBezTo>
                <a:cubicBezTo>
                  <a:pt x="6157" y="4670"/>
                  <a:pt x="5986" y="4498"/>
                  <a:pt x="5776" y="4498"/>
                </a:cubicBezTo>
                <a:lnTo>
                  <a:pt x="5261" y="4498"/>
                </a:lnTo>
                <a:lnTo>
                  <a:pt x="5261" y="2988"/>
                </a:lnTo>
                <a:cubicBezTo>
                  <a:pt x="5689" y="2977"/>
                  <a:pt x="6105" y="2945"/>
                  <a:pt x="6502" y="2894"/>
                </a:cubicBezTo>
                <a:cubicBezTo>
                  <a:pt x="6602" y="3270"/>
                  <a:pt x="6673" y="3681"/>
                  <a:pt x="6712" y="4115"/>
                </a:cubicBezTo>
                <a:cubicBezTo>
                  <a:pt x="6732" y="4324"/>
                  <a:pt x="6916" y="4479"/>
                  <a:pt x="7125" y="4460"/>
                </a:cubicBezTo>
                <a:cubicBezTo>
                  <a:pt x="7336" y="4441"/>
                  <a:pt x="7490" y="4255"/>
                  <a:pt x="7472" y="4046"/>
                </a:cubicBezTo>
                <a:cubicBezTo>
                  <a:pt x="7431" y="3601"/>
                  <a:pt x="7359" y="3174"/>
                  <a:pt x="7258" y="2771"/>
                </a:cubicBezTo>
                <a:cubicBezTo>
                  <a:pt x="7620" y="2698"/>
                  <a:pt x="7956" y="2606"/>
                  <a:pt x="8254" y="2502"/>
                </a:cubicBezTo>
                <a:cubicBezTo>
                  <a:pt x="8732" y="3174"/>
                  <a:pt x="9011" y="3994"/>
                  <a:pt x="9011" y="4880"/>
                </a:cubicBezTo>
                <a:cubicBezTo>
                  <a:pt x="9011" y="5055"/>
                  <a:pt x="9001" y="5231"/>
                  <a:pt x="8979" y="5403"/>
                </a:cubicBezTo>
                <a:cubicBezTo>
                  <a:pt x="8953" y="5611"/>
                  <a:pt x="9101" y="5802"/>
                  <a:pt x="9309" y="5828"/>
                </a:cubicBezTo>
                <a:cubicBezTo>
                  <a:pt x="9327" y="5831"/>
                  <a:pt x="9343" y="5832"/>
                  <a:pt x="9358" y="5832"/>
                </a:cubicBezTo>
                <a:cubicBezTo>
                  <a:pt x="9546" y="5832"/>
                  <a:pt x="9711" y="5690"/>
                  <a:pt x="9735" y="5498"/>
                </a:cubicBezTo>
                <a:cubicBezTo>
                  <a:pt x="9762" y="5293"/>
                  <a:pt x="9773" y="5086"/>
                  <a:pt x="9773" y="4878"/>
                </a:cubicBezTo>
                <a:cubicBezTo>
                  <a:pt x="9773" y="3575"/>
                  <a:pt x="9266" y="2351"/>
                  <a:pt x="8345" y="1429"/>
                </a:cubicBezTo>
                <a:cubicBezTo>
                  <a:pt x="7423" y="506"/>
                  <a:pt x="6200" y="1"/>
                  <a:pt x="4898" y="1"/>
                </a:cubicBezTo>
                <a:lnTo>
                  <a:pt x="4892" y="1"/>
                </a:lnTo>
                <a:lnTo>
                  <a:pt x="4878" y="1"/>
                </a:lnTo>
                <a:cubicBezTo>
                  <a:pt x="3577" y="1"/>
                  <a:pt x="2351" y="509"/>
                  <a:pt x="1428" y="1429"/>
                </a:cubicBezTo>
                <a:cubicBezTo>
                  <a:pt x="508" y="2351"/>
                  <a:pt x="1" y="3574"/>
                  <a:pt x="1" y="4878"/>
                </a:cubicBezTo>
                <a:cubicBezTo>
                  <a:pt x="1" y="6180"/>
                  <a:pt x="509" y="7405"/>
                  <a:pt x="1428" y="8327"/>
                </a:cubicBezTo>
                <a:cubicBezTo>
                  <a:pt x="2351" y="9248"/>
                  <a:pt x="3574" y="9755"/>
                  <a:pt x="4878" y="9755"/>
                </a:cubicBezTo>
                <a:lnTo>
                  <a:pt x="4892" y="9755"/>
                </a:lnTo>
                <a:lnTo>
                  <a:pt x="4898" y="9755"/>
                </a:lnTo>
                <a:cubicBezTo>
                  <a:pt x="5182" y="9755"/>
                  <a:pt x="5466" y="9729"/>
                  <a:pt x="5745" y="9682"/>
                </a:cubicBezTo>
                <a:cubicBezTo>
                  <a:pt x="5953" y="9645"/>
                  <a:pt x="6090" y="9450"/>
                  <a:pt x="6054" y="9240"/>
                </a:cubicBezTo>
                <a:cubicBezTo>
                  <a:pt x="6052" y="9225"/>
                  <a:pt x="6047" y="9213"/>
                  <a:pt x="6043" y="9196"/>
                </a:cubicBezTo>
                <a:cubicBezTo>
                  <a:pt x="6076" y="9082"/>
                  <a:pt x="6058" y="8955"/>
                  <a:pt x="5977" y="8853"/>
                </a:cubicBezTo>
                <a:cubicBezTo>
                  <a:pt x="5847" y="8688"/>
                  <a:pt x="5609" y="8659"/>
                  <a:pt x="5443" y="8788"/>
                </a:cubicBezTo>
                <a:cubicBezTo>
                  <a:pt x="5382" y="8836"/>
                  <a:pt x="5321" y="8876"/>
                  <a:pt x="5258" y="8906"/>
                </a:cubicBezTo>
                <a:lnTo>
                  <a:pt x="5258" y="7513"/>
                </a:lnTo>
                <a:cubicBezTo>
                  <a:pt x="5379" y="7517"/>
                  <a:pt x="5498" y="7521"/>
                  <a:pt x="5617" y="7529"/>
                </a:cubicBezTo>
                <a:cubicBezTo>
                  <a:pt x="5826" y="7539"/>
                  <a:pt x="6006" y="7379"/>
                  <a:pt x="6020" y="7170"/>
                </a:cubicBezTo>
                <a:cubicBezTo>
                  <a:pt x="6031" y="6959"/>
                  <a:pt x="5870" y="6781"/>
                  <a:pt x="5661" y="6767"/>
                </a:cubicBezTo>
                <a:cubicBezTo>
                  <a:pt x="5527" y="6759"/>
                  <a:pt x="5394" y="6753"/>
                  <a:pt x="5258" y="6750"/>
                </a:cubicBezTo>
                <a:lnTo>
                  <a:pt x="5258" y="5260"/>
                </a:lnTo>
                <a:close/>
                <a:moveTo>
                  <a:pt x="3629" y="7889"/>
                </a:moveTo>
                <a:cubicBezTo>
                  <a:pt x="3581" y="7793"/>
                  <a:pt x="3534" y="7691"/>
                  <a:pt x="3493" y="7587"/>
                </a:cubicBezTo>
                <a:cubicBezTo>
                  <a:pt x="3815" y="7550"/>
                  <a:pt x="4152" y="7526"/>
                  <a:pt x="4498" y="7515"/>
                </a:cubicBezTo>
                <a:lnTo>
                  <a:pt x="4498" y="8900"/>
                </a:lnTo>
                <a:cubicBezTo>
                  <a:pt x="4185" y="8740"/>
                  <a:pt x="3882" y="8390"/>
                  <a:pt x="3629" y="7889"/>
                </a:cubicBezTo>
                <a:close/>
                <a:moveTo>
                  <a:pt x="2948" y="8230"/>
                </a:moveTo>
                <a:cubicBezTo>
                  <a:pt x="3018" y="8370"/>
                  <a:pt x="3093" y="8500"/>
                  <a:pt x="3169" y="8622"/>
                </a:cubicBezTo>
                <a:cubicBezTo>
                  <a:pt x="2754" y="8431"/>
                  <a:pt x="2375" y="8175"/>
                  <a:pt x="2047" y="7863"/>
                </a:cubicBezTo>
                <a:cubicBezTo>
                  <a:pt x="2254" y="7802"/>
                  <a:pt x="2480" y="7749"/>
                  <a:pt x="2719" y="7700"/>
                </a:cubicBezTo>
                <a:cubicBezTo>
                  <a:pt x="2789" y="7886"/>
                  <a:pt x="2865" y="8063"/>
                  <a:pt x="2948" y="8230"/>
                </a:cubicBezTo>
                <a:close/>
                <a:moveTo>
                  <a:pt x="1509" y="7237"/>
                </a:moveTo>
                <a:cubicBezTo>
                  <a:pt x="1108" y="6666"/>
                  <a:pt x="851" y="5990"/>
                  <a:pt x="783" y="5260"/>
                </a:cubicBezTo>
                <a:lnTo>
                  <a:pt x="2258" y="5260"/>
                </a:lnTo>
                <a:cubicBezTo>
                  <a:pt x="2282" y="5858"/>
                  <a:pt x="2363" y="6437"/>
                  <a:pt x="2494" y="6970"/>
                </a:cubicBezTo>
                <a:cubicBezTo>
                  <a:pt x="2137" y="7045"/>
                  <a:pt x="1806" y="7133"/>
                  <a:pt x="1509" y="7237"/>
                </a:cubicBezTo>
                <a:close/>
                <a:moveTo>
                  <a:pt x="1518" y="2507"/>
                </a:moveTo>
                <a:cubicBezTo>
                  <a:pt x="1813" y="2610"/>
                  <a:pt x="2143" y="2698"/>
                  <a:pt x="2500" y="2771"/>
                </a:cubicBezTo>
                <a:cubicBezTo>
                  <a:pt x="2364" y="3308"/>
                  <a:pt x="2282" y="3893"/>
                  <a:pt x="2258" y="4499"/>
                </a:cubicBezTo>
                <a:lnTo>
                  <a:pt x="783" y="4499"/>
                </a:lnTo>
                <a:cubicBezTo>
                  <a:pt x="851" y="3763"/>
                  <a:pt x="1114" y="3082"/>
                  <a:pt x="1518" y="2507"/>
                </a:cubicBezTo>
                <a:close/>
                <a:moveTo>
                  <a:pt x="4498" y="2227"/>
                </a:moveTo>
                <a:cubicBezTo>
                  <a:pt x="4156" y="2217"/>
                  <a:pt x="3820" y="2192"/>
                  <a:pt x="3499" y="2155"/>
                </a:cubicBezTo>
                <a:cubicBezTo>
                  <a:pt x="3540" y="2056"/>
                  <a:pt x="3583" y="1963"/>
                  <a:pt x="3629" y="1871"/>
                </a:cubicBezTo>
                <a:cubicBezTo>
                  <a:pt x="3879" y="1369"/>
                  <a:pt x="4183" y="1022"/>
                  <a:pt x="4498" y="862"/>
                </a:cubicBezTo>
                <a:close/>
                <a:moveTo>
                  <a:pt x="2948" y="1532"/>
                </a:moveTo>
                <a:cubicBezTo>
                  <a:pt x="2868" y="1693"/>
                  <a:pt x="2794" y="1862"/>
                  <a:pt x="2726" y="2041"/>
                </a:cubicBezTo>
                <a:cubicBezTo>
                  <a:pt x="2493" y="1995"/>
                  <a:pt x="2271" y="1945"/>
                  <a:pt x="2065" y="1884"/>
                </a:cubicBezTo>
                <a:cubicBezTo>
                  <a:pt x="2389" y="1578"/>
                  <a:pt x="2761" y="1326"/>
                  <a:pt x="3172" y="1138"/>
                </a:cubicBezTo>
                <a:cubicBezTo>
                  <a:pt x="3093" y="1259"/>
                  <a:pt x="3018" y="1390"/>
                  <a:pt x="2948" y="1532"/>
                </a:cubicBezTo>
                <a:close/>
                <a:moveTo>
                  <a:pt x="3253" y="2894"/>
                </a:moveTo>
                <a:cubicBezTo>
                  <a:pt x="3653" y="2946"/>
                  <a:pt x="4070" y="2977"/>
                  <a:pt x="4498" y="2991"/>
                </a:cubicBezTo>
                <a:lnTo>
                  <a:pt x="4498" y="4499"/>
                </a:lnTo>
                <a:lnTo>
                  <a:pt x="3021" y="4499"/>
                </a:lnTo>
                <a:cubicBezTo>
                  <a:pt x="3045" y="3931"/>
                  <a:pt x="3126" y="3388"/>
                  <a:pt x="3253" y="2894"/>
                </a:cubicBezTo>
                <a:close/>
                <a:moveTo>
                  <a:pt x="5260" y="2227"/>
                </a:moveTo>
                <a:lnTo>
                  <a:pt x="5260" y="862"/>
                </a:lnTo>
                <a:cubicBezTo>
                  <a:pt x="5640" y="1053"/>
                  <a:pt x="5991" y="1519"/>
                  <a:pt x="6254" y="2158"/>
                </a:cubicBezTo>
                <a:cubicBezTo>
                  <a:pt x="5936" y="2194"/>
                  <a:pt x="5602" y="2217"/>
                  <a:pt x="5260" y="2227"/>
                </a:cubicBezTo>
                <a:close/>
                <a:moveTo>
                  <a:pt x="6657" y="1251"/>
                </a:moveTo>
                <a:cubicBezTo>
                  <a:pt x="6632" y="1207"/>
                  <a:pt x="6605" y="1168"/>
                  <a:pt x="6579" y="1125"/>
                </a:cubicBezTo>
                <a:cubicBezTo>
                  <a:pt x="6997" y="1313"/>
                  <a:pt x="7379" y="1568"/>
                  <a:pt x="7709" y="1879"/>
                </a:cubicBezTo>
                <a:cubicBezTo>
                  <a:pt x="7498" y="1940"/>
                  <a:pt x="7272" y="1995"/>
                  <a:pt x="7031" y="2041"/>
                </a:cubicBezTo>
                <a:cubicBezTo>
                  <a:pt x="6922" y="1754"/>
                  <a:pt x="6796" y="1487"/>
                  <a:pt x="6657" y="1251"/>
                </a:cubicBezTo>
                <a:close/>
                <a:moveTo>
                  <a:pt x="4498" y="6752"/>
                </a:moveTo>
                <a:cubicBezTo>
                  <a:pt x="4069" y="6764"/>
                  <a:pt x="3649" y="6796"/>
                  <a:pt x="3250" y="6848"/>
                </a:cubicBezTo>
                <a:cubicBezTo>
                  <a:pt x="3123" y="6359"/>
                  <a:pt x="3045" y="5823"/>
                  <a:pt x="3021" y="5261"/>
                </a:cubicBezTo>
                <a:lnTo>
                  <a:pt x="4498" y="5261"/>
                </a:lnTo>
                <a:close/>
                <a:moveTo>
                  <a:pt x="9581" y="7042"/>
                </a:moveTo>
                <a:lnTo>
                  <a:pt x="7532" y="5400"/>
                </a:lnTo>
                <a:cubicBezTo>
                  <a:pt x="7428" y="5319"/>
                  <a:pt x="7310" y="5281"/>
                  <a:pt x="7193" y="5281"/>
                </a:cubicBezTo>
                <a:cubicBezTo>
                  <a:pt x="6915" y="5281"/>
                  <a:pt x="6651" y="5498"/>
                  <a:pt x="6651" y="5816"/>
                </a:cubicBezTo>
                <a:lnTo>
                  <a:pt x="6651" y="8535"/>
                </a:lnTo>
                <a:cubicBezTo>
                  <a:pt x="6651" y="8843"/>
                  <a:pt x="6907" y="9053"/>
                  <a:pt x="7176" y="9053"/>
                </a:cubicBezTo>
                <a:cubicBezTo>
                  <a:pt x="7298" y="9053"/>
                  <a:pt x="7425" y="9008"/>
                  <a:pt x="7529" y="8912"/>
                </a:cubicBezTo>
                <a:lnTo>
                  <a:pt x="8013" y="8468"/>
                </a:lnTo>
                <a:lnTo>
                  <a:pt x="8536" y="9544"/>
                </a:lnTo>
                <a:cubicBezTo>
                  <a:pt x="8604" y="9680"/>
                  <a:pt x="8739" y="9758"/>
                  <a:pt x="8878" y="9758"/>
                </a:cubicBezTo>
                <a:cubicBezTo>
                  <a:pt x="8933" y="9758"/>
                  <a:pt x="8991" y="9744"/>
                  <a:pt x="9045" y="9720"/>
                </a:cubicBezTo>
                <a:cubicBezTo>
                  <a:pt x="9234" y="9628"/>
                  <a:pt x="9312" y="9399"/>
                  <a:pt x="9220" y="9210"/>
                </a:cubicBezTo>
                <a:lnTo>
                  <a:pt x="8697" y="8138"/>
                </a:lnTo>
                <a:lnTo>
                  <a:pt x="8831" y="8074"/>
                </a:lnTo>
                <a:lnTo>
                  <a:pt x="9375" y="7944"/>
                </a:lnTo>
                <a:cubicBezTo>
                  <a:pt x="9795" y="7842"/>
                  <a:pt x="9917" y="7309"/>
                  <a:pt x="9581" y="7042"/>
                </a:cubicBezTo>
                <a:close/>
                <a:moveTo>
                  <a:pt x="8655" y="7332"/>
                </a:moveTo>
                <a:cubicBezTo>
                  <a:pt x="8604" y="7344"/>
                  <a:pt x="8553" y="7361"/>
                  <a:pt x="8509" y="7384"/>
                </a:cubicBezTo>
                <a:lnTo>
                  <a:pt x="7704" y="7764"/>
                </a:lnTo>
                <a:cubicBezTo>
                  <a:pt x="7634" y="7796"/>
                  <a:pt x="7571" y="7840"/>
                  <a:pt x="7513" y="7891"/>
                </a:cubicBezTo>
                <a:lnTo>
                  <a:pt x="7414" y="7984"/>
                </a:lnTo>
                <a:lnTo>
                  <a:pt x="7414" y="6281"/>
                </a:lnTo>
                <a:lnTo>
                  <a:pt x="8710" y="7320"/>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9"/>
        <p:cNvGrpSpPr/>
        <p:nvPr/>
      </p:nvGrpSpPr>
      <p:grpSpPr>
        <a:xfrm>
          <a:off x="0" y="0"/>
          <a:ext cx="0" cy="0"/>
          <a:chOff x="0" y="0"/>
          <a:chExt cx="0" cy="0"/>
        </a:xfrm>
      </p:grpSpPr>
      <p:sp>
        <p:nvSpPr>
          <p:cNvPr id="1430" name="Google Shape;1430;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 I Really Need To Create A </a:t>
            </a:r>
            <a:r>
              <a:rPr lang="en" dirty="0">
                <a:solidFill>
                  <a:schemeClr val="accent4"/>
                </a:solidFill>
              </a:rPr>
              <a:t>Network</a:t>
            </a:r>
            <a:r>
              <a:rPr lang="en"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Fundemental Network </a:t>
            </a:r>
            <a:r>
              <a:rPr lang="en" dirty="0">
                <a:solidFill>
                  <a:schemeClr val="accent4"/>
                </a:solidFill>
              </a:rPr>
              <a:t>Components</a:t>
            </a:r>
            <a:endParaRPr dirty="0">
              <a:solidFill>
                <a:schemeClr val="accent4"/>
              </a:solidFill>
            </a:endParaRPr>
          </a:p>
        </p:txBody>
      </p:sp>
      <p:sp>
        <p:nvSpPr>
          <p:cNvPr id="1390" name="Google Shape;1390;p50"/>
          <p:cNvSpPr/>
          <p:nvPr/>
        </p:nvSpPr>
        <p:spPr>
          <a:xfrm>
            <a:off x="10775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31349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51923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72497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txBox="1"/>
          <p:nvPr/>
        </p:nvSpPr>
        <p:spPr>
          <a:xfrm>
            <a:off x="533400" y="3611075"/>
            <a:ext cx="1905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Network Devices</a:t>
            </a:r>
            <a:endParaRPr sz="2000" b="1" dirty="0">
              <a:solidFill>
                <a:srgbClr val="F3F3F3"/>
              </a:solidFill>
              <a:latin typeface="Oxanium"/>
              <a:ea typeface="Oxanium"/>
              <a:cs typeface="Oxanium"/>
              <a:sym typeface="Oxanium"/>
            </a:endParaRPr>
          </a:p>
        </p:txBody>
      </p:sp>
      <p:sp>
        <p:nvSpPr>
          <p:cNvPr id="1395" name="Google Shape;1395;p50"/>
          <p:cNvSpPr txBox="1"/>
          <p:nvPr/>
        </p:nvSpPr>
        <p:spPr>
          <a:xfrm>
            <a:off x="533400" y="4138774"/>
            <a:ext cx="1905000" cy="8713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verpass"/>
                <a:ea typeface="Overpass"/>
                <a:cs typeface="Overpass"/>
                <a:sym typeface="Overpass"/>
              </a:rPr>
              <a:t>Including </a:t>
            </a:r>
            <a:r>
              <a:rPr lang="en" dirty="0">
                <a:solidFill>
                  <a:schemeClr val="accent4"/>
                </a:solidFill>
                <a:latin typeface="Overpass"/>
                <a:ea typeface="Overpass"/>
                <a:cs typeface="Overpass"/>
                <a:sym typeface="Overpass"/>
              </a:rPr>
              <a:t>Computer, Modems, </a:t>
            </a:r>
            <a:r>
              <a:rPr lang="en-US" dirty="0">
                <a:solidFill>
                  <a:schemeClr val="accent4"/>
                </a:solidFill>
                <a:latin typeface="Overpass"/>
                <a:ea typeface="Overpass"/>
                <a:cs typeface="Overpass"/>
                <a:sym typeface="Overpass"/>
              </a:rPr>
              <a:t>R</a:t>
            </a:r>
            <a:r>
              <a:rPr lang="en" dirty="0">
                <a:solidFill>
                  <a:schemeClr val="accent4"/>
                </a:solidFill>
                <a:latin typeface="Overpass"/>
                <a:ea typeface="Overpass"/>
                <a:cs typeface="Overpass"/>
                <a:sym typeface="Overpass"/>
              </a:rPr>
              <a:t>outers, Switches, and Acess Points, NIC</a:t>
            </a:r>
            <a:r>
              <a:rPr lang="en-US" dirty="0">
                <a:solidFill>
                  <a:schemeClr val="accent4"/>
                </a:solidFill>
                <a:latin typeface="Overpass"/>
                <a:ea typeface="Overpass"/>
                <a:cs typeface="Overpass"/>
                <a:sym typeface="Overpass"/>
              </a:rPr>
              <a:t>s</a:t>
            </a:r>
            <a:r>
              <a:rPr lang="en" dirty="0">
                <a:solidFill>
                  <a:schemeClr val="bg1"/>
                </a:solidFill>
                <a:latin typeface="Overpass"/>
                <a:ea typeface="Overpass"/>
                <a:cs typeface="Overpass"/>
                <a:sym typeface="Overpass"/>
              </a:rPr>
              <a:t>,…</a:t>
            </a:r>
            <a:endParaRPr dirty="0">
              <a:solidFill>
                <a:schemeClr val="lt1"/>
              </a:solidFill>
              <a:latin typeface="Overpass"/>
              <a:ea typeface="Overpass"/>
              <a:cs typeface="Overpass"/>
              <a:sym typeface="Overpass"/>
            </a:endParaRPr>
          </a:p>
        </p:txBody>
      </p:sp>
      <p:sp>
        <p:nvSpPr>
          <p:cNvPr id="1396" name="Google Shape;1396;p50"/>
          <p:cNvSpPr txBox="1"/>
          <p:nvPr/>
        </p:nvSpPr>
        <p:spPr>
          <a:xfrm>
            <a:off x="2777401"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Network Cabiling</a:t>
            </a:r>
            <a:endParaRPr sz="2000" b="1" dirty="0">
              <a:solidFill>
                <a:srgbClr val="F3F3F3"/>
              </a:solidFill>
              <a:latin typeface="Oxanium"/>
              <a:ea typeface="Oxanium"/>
              <a:cs typeface="Oxanium"/>
              <a:sym typeface="Oxanium"/>
            </a:endParaRPr>
          </a:p>
        </p:txBody>
      </p:sp>
      <p:sp>
        <p:nvSpPr>
          <p:cNvPr id="1397" name="Google Shape;1397;p50"/>
          <p:cNvSpPr txBox="1"/>
          <p:nvPr/>
        </p:nvSpPr>
        <p:spPr>
          <a:xfrm>
            <a:off x="2514588" y="4138774"/>
            <a:ext cx="2066762" cy="8713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latin typeface="Overpass"/>
                <a:ea typeface="Overpass"/>
                <a:cs typeface="Overpass"/>
                <a:sym typeface="Overpass"/>
              </a:rPr>
              <a:t>Encompassing </a:t>
            </a:r>
            <a:r>
              <a:rPr lang="en-US" dirty="0">
                <a:solidFill>
                  <a:schemeClr val="accent4"/>
                </a:solidFill>
                <a:latin typeface="Overpass"/>
                <a:ea typeface="Overpass"/>
                <a:cs typeface="Overpass"/>
                <a:sym typeface="Overpass"/>
              </a:rPr>
              <a:t>Ethernet</a:t>
            </a:r>
            <a:r>
              <a:rPr lang="en-US" dirty="0">
                <a:solidFill>
                  <a:schemeClr val="lt1"/>
                </a:solidFill>
                <a:latin typeface="Overpass"/>
                <a:ea typeface="Overpass"/>
                <a:cs typeface="Overpass"/>
                <a:sym typeface="Overpass"/>
              </a:rPr>
              <a:t> and </a:t>
            </a:r>
            <a:r>
              <a:rPr lang="en-US" dirty="0">
                <a:solidFill>
                  <a:schemeClr val="accent4"/>
                </a:solidFill>
                <a:latin typeface="Overpass"/>
                <a:ea typeface="Overpass"/>
                <a:cs typeface="Overpass"/>
                <a:sym typeface="Overpass"/>
              </a:rPr>
              <a:t>Fiber</a:t>
            </a:r>
            <a:r>
              <a:rPr lang="en-US" dirty="0">
                <a:solidFill>
                  <a:schemeClr val="lt1"/>
                </a:solidFill>
                <a:latin typeface="Overpass"/>
                <a:ea typeface="Overpass"/>
                <a:cs typeface="Overpass"/>
                <a:sym typeface="Overpass"/>
              </a:rPr>
              <a:t> </a:t>
            </a:r>
            <a:r>
              <a:rPr lang="en-US" dirty="0">
                <a:solidFill>
                  <a:schemeClr val="accent4"/>
                </a:solidFill>
                <a:latin typeface="Overpass"/>
                <a:ea typeface="Overpass"/>
                <a:cs typeface="Overpass"/>
                <a:sym typeface="Overpass"/>
              </a:rPr>
              <a:t>Optic Cables</a:t>
            </a:r>
            <a:r>
              <a:rPr lang="en-US" dirty="0">
                <a:solidFill>
                  <a:schemeClr val="lt1"/>
                </a:solidFill>
                <a:latin typeface="Overpass"/>
                <a:ea typeface="Overpass"/>
                <a:cs typeface="Overpass"/>
                <a:sym typeface="Overpass"/>
              </a:rPr>
              <a:t>, and </a:t>
            </a:r>
            <a:r>
              <a:rPr lang="en-US" dirty="0">
                <a:solidFill>
                  <a:schemeClr val="accent4"/>
                </a:solidFill>
                <a:latin typeface="Overpass"/>
                <a:ea typeface="Overpass"/>
                <a:cs typeface="Overpass"/>
                <a:sym typeface="Overpass"/>
              </a:rPr>
              <a:t>Wireless Access Points</a:t>
            </a:r>
            <a:endParaRPr dirty="0">
              <a:solidFill>
                <a:schemeClr val="accent4"/>
              </a:solidFill>
              <a:latin typeface="Overpass"/>
              <a:ea typeface="Overpass"/>
              <a:cs typeface="Overpass"/>
              <a:sym typeface="Overpass"/>
            </a:endParaRPr>
          </a:p>
        </p:txBody>
      </p:sp>
      <p:sp>
        <p:nvSpPr>
          <p:cNvPr id="1398" name="Google Shape;1398;p50"/>
          <p:cNvSpPr txBox="1"/>
          <p:nvPr/>
        </p:nvSpPr>
        <p:spPr>
          <a:xfrm>
            <a:off x="4853500"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F3F3F3"/>
                </a:solidFill>
                <a:latin typeface="Oxanium"/>
                <a:ea typeface="Oxanium"/>
                <a:cs typeface="Oxanium"/>
                <a:sym typeface="Oxanium"/>
              </a:rPr>
              <a:t>Network Software</a:t>
            </a:r>
            <a:endParaRPr sz="2000" b="1" dirty="0">
              <a:solidFill>
                <a:srgbClr val="F3F3F3"/>
              </a:solidFill>
              <a:latin typeface="Oxanium"/>
              <a:ea typeface="Oxanium"/>
              <a:cs typeface="Oxanium"/>
              <a:sym typeface="Oxanium"/>
            </a:endParaRPr>
          </a:p>
        </p:txBody>
      </p:sp>
      <p:sp>
        <p:nvSpPr>
          <p:cNvPr id="1399" name="Google Shape;1399;p50"/>
          <p:cNvSpPr txBox="1"/>
          <p:nvPr/>
        </p:nvSpPr>
        <p:spPr>
          <a:xfrm>
            <a:off x="4581350" y="4138775"/>
            <a:ext cx="2048038" cy="8713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verpass"/>
                <a:ea typeface="Overpass"/>
                <a:cs typeface="Overpass"/>
                <a:sym typeface="Overpass"/>
              </a:rPr>
              <a:t>Including </a:t>
            </a:r>
            <a:r>
              <a:rPr lang="en" dirty="0">
                <a:solidFill>
                  <a:schemeClr val="accent4"/>
                </a:solidFill>
                <a:latin typeface="Overpass"/>
                <a:ea typeface="Overpass"/>
                <a:cs typeface="Overpass"/>
                <a:sym typeface="Overpass"/>
              </a:rPr>
              <a:t>Protocols, Firewalls, Network Management, Services and Applica</a:t>
            </a:r>
            <a:r>
              <a:rPr lang="en-US" dirty="0">
                <a:solidFill>
                  <a:schemeClr val="accent4"/>
                </a:solidFill>
                <a:latin typeface="Overpass"/>
                <a:ea typeface="Overpass"/>
                <a:cs typeface="Overpass"/>
                <a:sym typeface="Overpass"/>
              </a:rPr>
              <a:t>t</a:t>
            </a:r>
            <a:r>
              <a:rPr lang="en" dirty="0">
                <a:solidFill>
                  <a:schemeClr val="accent4"/>
                </a:solidFill>
                <a:latin typeface="Overpass"/>
                <a:ea typeface="Overpass"/>
                <a:cs typeface="Overpass"/>
                <a:sym typeface="Overpass"/>
              </a:rPr>
              <a:t>ions</a:t>
            </a:r>
            <a:endParaRPr dirty="0">
              <a:solidFill>
                <a:schemeClr val="lt1"/>
              </a:solidFill>
              <a:latin typeface="Overpass"/>
              <a:ea typeface="Overpass"/>
              <a:cs typeface="Overpass"/>
              <a:sym typeface="Overpass"/>
            </a:endParaRPr>
          </a:p>
        </p:txBody>
      </p:sp>
      <p:sp>
        <p:nvSpPr>
          <p:cNvPr id="1400" name="Google Shape;1400;p50"/>
          <p:cNvSpPr txBox="1"/>
          <p:nvPr/>
        </p:nvSpPr>
        <p:spPr>
          <a:xfrm>
            <a:off x="6892200"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Cloud Software</a:t>
            </a:r>
            <a:endParaRPr sz="2000" b="1" dirty="0">
              <a:solidFill>
                <a:srgbClr val="F3F3F3"/>
              </a:solidFill>
              <a:latin typeface="Oxanium"/>
              <a:ea typeface="Oxanium"/>
              <a:cs typeface="Oxanium"/>
              <a:sym typeface="Oxanium"/>
            </a:endParaRPr>
          </a:p>
        </p:txBody>
      </p:sp>
      <p:sp>
        <p:nvSpPr>
          <p:cNvPr id="1401" name="Google Shape;1401;p50"/>
          <p:cNvSpPr txBox="1"/>
          <p:nvPr/>
        </p:nvSpPr>
        <p:spPr>
          <a:xfrm>
            <a:off x="6553200" y="4138774"/>
            <a:ext cx="2286000" cy="871376"/>
          </a:xfrm>
          <a:prstGeom prst="rect">
            <a:avLst/>
          </a:prstGeom>
          <a:noFill/>
          <a:ln>
            <a:noFill/>
          </a:ln>
        </p:spPr>
        <p:txBody>
          <a:bodyPr spcFirstLastPara="1" wrap="square" lIns="91425" tIns="91425" rIns="91425" bIns="91425" anchor="t" anchorCtr="0">
            <a:noAutofit/>
          </a:bodyPr>
          <a:lstStyle/>
          <a:p>
            <a:pPr lvl="0" algn="ctr"/>
            <a:r>
              <a:rPr lang="en-US" dirty="0">
                <a:solidFill>
                  <a:schemeClr val="bg1"/>
                </a:solidFill>
                <a:latin typeface="Söhne"/>
              </a:rPr>
              <a:t>Virtualization technologies like </a:t>
            </a:r>
            <a:r>
              <a:rPr lang="en-US" dirty="0">
                <a:solidFill>
                  <a:schemeClr val="accent4"/>
                </a:solidFill>
                <a:latin typeface="Söhne"/>
              </a:rPr>
              <a:t>VMware</a:t>
            </a:r>
            <a:r>
              <a:rPr lang="en-US" dirty="0">
                <a:solidFill>
                  <a:srgbClr val="D1D5DB"/>
                </a:solidFill>
                <a:latin typeface="Söhne"/>
              </a:rPr>
              <a:t> and </a:t>
            </a:r>
            <a:r>
              <a:rPr lang="en-US" dirty="0">
                <a:solidFill>
                  <a:schemeClr val="accent4"/>
                </a:solidFill>
                <a:latin typeface="Söhne"/>
              </a:rPr>
              <a:t>virtual private networks VPNs,</a:t>
            </a:r>
          </a:p>
          <a:p>
            <a:pPr lvl="0" algn="ctr"/>
            <a:r>
              <a:rPr lang="en-US" dirty="0">
                <a:solidFill>
                  <a:schemeClr val="accent4"/>
                </a:solidFill>
                <a:latin typeface="Overpass"/>
                <a:ea typeface="Overpass"/>
                <a:cs typeface="Overpass"/>
                <a:sym typeface="Overpass"/>
              </a:rPr>
              <a:t>Cloud Computing.</a:t>
            </a:r>
            <a:endParaRPr dirty="0">
              <a:solidFill>
                <a:schemeClr val="accent4"/>
              </a:solidFill>
              <a:latin typeface="Overpass"/>
              <a:ea typeface="Overpass"/>
              <a:cs typeface="Overpass"/>
              <a:sym typeface="Overpass"/>
            </a:endParaRPr>
          </a:p>
        </p:txBody>
      </p:sp>
      <p:cxnSp>
        <p:nvCxnSpPr>
          <p:cNvPr id="1402" name="Google Shape;1402;p50"/>
          <p:cNvCxnSpPr>
            <a:stCxn id="1390" idx="4"/>
            <a:endCxn id="1394" idx="0"/>
          </p:cNvCxnSpPr>
          <p:nvPr/>
        </p:nvCxnSpPr>
        <p:spPr>
          <a:xfrm>
            <a:off x="1485888" y="2801076"/>
            <a:ext cx="12" cy="809999"/>
          </a:xfrm>
          <a:prstGeom prst="straightConnector1">
            <a:avLst/>
          </a:prstGeom>
          <a:noFill/>
          <a:ln w="9525" cap="flat" cmpd="sng">
            <a:solidFill>
              <a:schemeClr val="accent4"/>
            </a:solidFill>
            <a:prstDash val="solid"/>
            <a:round/>
            <a:headEnd type="none" w="med" len="med"/>
            <a:tailEnd type="none" w="med" len="med"/>
          </a:ln>
        </p:spPr>
      </p:cxnSp>
      <p:cxnSp>
        <p:nvCxnSpPr>
          <p:cNvPr id="1403" name="Google Shape;1403;p50"/>
          <p:cNvCxnSpPr>
            <a:stCxn id="1391" idx="4"/>
            <a:endCxn id="1396" idx="0"/>
          </p:cNvCxnSpPr>
          <p:nvPr/>
        </p:nvCxnSpPr>
        <p:spPr>
          <a:xfrm>
            <a:off x="3543288" y="2801076"/>
            <a:ext cx="13" cy="809999"/>
          </a:xfrm>
          <a:prstGeom prst="straightConnector1">
            <a:avLst/>
          </a:prstGeom>
          <a:noFill/>
          <a:ln w="9525" cap="flat" cmpd="sng">
            <a:solidFill>
              <a:schemeClr val="accent4"/>
            </a:solidFill>
            <a:prstDash val="solid"/>
            <a:round/>
            <a:headEnd type="none" w="med" len="med"/>
            <a:tailEnd type="none" w="med" len="med"/>
          </a:ln>
        </p:spPr>
      </p:cxnSp>
      <p:cxnSp>
        <p:nvCxnSpPr>
          <p:cNvPr id="1404" name="Google Shape;1404;p50"/>
          <p:cNvCxnSpPr>
            <a:stCxn id="1392" idx="4"/>
            <a:endCxn id="1398" idx="0"/>
          </p:cNvCxnSpPr>
          <p:nvPr/>
        </p:nvCxnSpPr>
        <p:spPr>
          <a:xfrm>
            <a:off x="5600688" y="2801076"/>
            <a:ext cx="18600" cy="810000"/>
          </a:xfrm>
          <a:prstGeom prst="straightConnector1">
            <a:avLst/>
          </a:prstGeom>
          <a:noFill/>
          <a:ln w="9525" cap="flat" cmpd="sng">
            <a:solidFill>
              <a:schemeClr val="accent4"/>
            </a:solidFill>
            <a:prstDash val="solid"/>
            <a:round/>
            <a:headEnd type="none" w="med" len="med"/>
            <a:tailEnd type="none" w="med" len="med"/>
          </a:ln>
        </p:spPr>
      </p:cxnSp>
      <p:cxnSp>
        <p:nvCxnSpPr>
          <p:cNvPr id="1405" name="Google Shape;1405;p50"/>
          <p:cNvCxnSpPr>
            <a:stCxn id="1393" idx="4"/>
            <a:endCxn id="1400" idx="0"/>
          </p:cNvCxnSpPr>
          <p:nvPr/>
        </p:nvCxnSpPr>
        <p:spPr>
          <a:xfrm>
            <a:off x="7658088" y="2801076"/>
            <a:ext cx="0" cy="810000"/>
          </a:xfrm>
          <a:prstGeom prst="straightConnector1">
            <a:avLst/>
          </a:prstGeom>
          <a:noFill/>
          <a:ln w="9525" cap="flat" cmpd="sng">
            <a:solidFill>
              <a:schemeClr val="accent4"/>
            </a:solidFill>
            <a:prstDash val="solid"/>
            <a:round/>
            <a:headEnd type="none" w="med" len="med"/>
            <a:tailEnd type="none" w="med" len="med"/>
          </a:ln>
        </p:spPr>
      </p:cxnSp>
      <p:cxnSp>
        <p:nvCxnSpPr>
          <p:cNvPr id="1406" name="Google Shape;1406;p50"/>
          <p:cNvCxnSpPr>
            <a:stCxn id="1390" idx="6"/>
            <a:endCxn id="1391" idx="2"/>
          </p:cNvCxnSpPr>
          <p:nvPr/>
        </p:nvCxnSpPr>
        <p:spPr>
          <a:xfrm>
            <a:off x="18941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07" name="Google Shape;1407;p50"/>
          <p:cNvCxnSpPr>
            <a:stCxn id="1394" idx="3"/>
            <a:endCxn id="1396" idx="1"/>
          </p:cNvCxnSpPr>
          <p:nvPr/>
        </p:nvCxnSpPr>
        <p:spPr>
          <a:xfrm>
            <a:off x="2438400" y="3874925"/>
            <a:ext cx="339001" cy="0"/>
          </a:xfrm>
          <a:prstGeom prst="straightConnector1">
            <a:avLst/>
          </a:prstGeom>
          <a:noFill/>
          <a:ln w="9525" cap="flat" cmpd="sng">
            <a:solidFill>
              <a:schemeClr val="accent4"/>
            </a:solidFill>
            <a:prstDash val="solid"/>
            <a:round/>
            <a:headEnd type="none" w="med" len="med"/>
            <a:tailEnd type="none" w="med" len="med"/>
          </a:ln>
        </p:spPr>
      </p:cxnSp>
      <p:cxnSp>
        <p:nvCxnSpPr>
          <p:cNvPr id="1408" name="Google Shape;1408;p50"/>
          <p:cNvCxnSpPr>
            <a:stCxn id="1396" idx="3"/>
            <a:endCxn id="1398" idx="1"/>
          </p:cNvCxnSpPr>
          <p:nvPr/>
        </p:nvCxnSpPr>
        <p:spPr>
          <a:xfrm>
            <a:off x="4309201" y="3874925"/>
            <a:ext cx="544299" cy="0"/>
          </a:xfrm>
          <a:prstGeom prst="straightConnector1">
            <a:avLst/>
          </a:prstGeom>
          <a:noFill/>
          <a:ln w="9525" cap="flat" cmpd="sng">
            <a:solidFill>
              <a:schemeClr val="accent4"/>
            </a:solidFill>
            <a:prstDash val="solid"/>
            <a:round/>
            <a:headEnd type="none" w="med" len="med"/>
            <a:tailEnd type="none" w="med" len="med"/>
          </a:ln>
        </p:spPr>
      </p:cxnSp>
      <p:cxnSp>
        <p:nvCxnSpPr>
          <p:cNvPr id="1409" name="Google Shape;1409;p50"/>
          <p:cNvCxnSpPr>
            <a:endCxn id="1392" idx="2"/>
          </p:cNvCxnSpPr>
          <p:nvPr/>
        </p:nvCxnSpPr>
        <p:spPr>
          <a:xfrm>
            <a:off x="39515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0" name="Google Shape;1410;p50"/>
          <p:cNvCxnSpPr>
            <a:stCxn id="1392" idx="6"/>
            <a:endCxn id="1393" idx="2"/>
          </p:cNvCxnSpPr>
          <p:nvPr/>
        </p:nvCxnSpPr>
        <p:spPr>
          <a:xfrm>
            <a:off x="60089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1" name="Google Shape;1411;p50"/>
          <p:cNvCxnSpPr>
            <a:stCxn id="1398" idx="3"/>
            <a:endCxn id="1400" idx="1"/>
          </p:cNvCxnSpPr>
          <p:nvPr/>
        </p:nvCxnSpPr>
        <p:spPr>
          <a:xfrm>
            <a:off x="6385300" y="3874925"/>
            <a:ext cx="507000" cy="0"/>
          </a:xfrm>
          <a:prstGeom prst="straightConnector1">
            <a:avLst/>
          </a:prstGeom>
          <a:noFill/>
          <a:ln w="9525" cap="flat" cmpd="sng">
            <a:solidFill>
              <a:schemeClr val="accent4"/>
            </a:solidFill>
            <a:prstDash val="solid"/>
            <a:round/>
            <a:headEnd type="none" w="med" len="med"/>
            <a:tailEnd type="none" w="med" len="med"/>
          </a:ln>
        </p:spPr>
      </p:cxnSp>
      <p:sp>
        <p:nvSpPr>
          <p:cNvPr id="30" name="Google Shape;1394;p50"/>
          <p:cNvSpPr txBox="1"/>
          <p:nvPr/>
        </p:nvSpPr>
        <p:spPr>
          <a:xfrm>
            <a:off x="750312" y="2128926"/>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01</a:t>
            </a:r>
            <a:endParaRPr sz="2000" b="1" dirty="0">
              <a:solidFill>
                <a:srgbClr val="F3F3F3"/>
              </a:solidFill>
              <a:latin typeface="Oxanium"/>
              <a:ea typeface="Oxanium"/>
              <a:cs typeface="Oxanium"/>
              <a:sym typeface="Oxanium"/>
            </a:endParaRPr>
          </a:p>
        </p:txBody>
      </p:sp>
      <p:sp>
        <p:nvSpPr>
          <p:cNvPr id="38" name="Google Shape;1394;p50"/>
          <p:cNvSpPr txBox="1"/>
          <p:nvPr/>
        </p:nvSpPr>
        <p:spPr>
          <a:xfrm>
            <a:off x="6945456"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03</a:t>
            </a:r>
            <a:endParaRPr sz="2000" b="1" dirty="0">
              <a:solidFill>
                <a:srgbClr val="F3F3F3"/>
              </a:solidFill>
              <a:latin typeface="Oxanium"/>
              <a:ea typeface="Oxanium"/>
              <a:cs typeface="Oxanium"/>
              <a:sym typeface="Oxanium"/>
            </a:endParaRPr>
          </a:p>
        </p:txBody>
      </p:sp>
      <p:sp>
        <p:nvSpPr>
          <p:cNvPr id="39" name="Google Shape;1394;p50"/>
          <p:cNvSpPr txBox="1"/>
          <p:nvPr/>
        </p:nvSpPr>
        <p:spPr>
          <a:xfrm>
            <a:off x="2792544"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02</a:t>
            </a:r>
            <a:endParaRPr sz="2000" b="1" dirty="0">
              <a:solidFill>
                <a:srgbClr val="F3F3F3"/>
              </a:solidFill>
              <a:latin typeface="Oxanium"/>
              <a:ea typeface="Oxanium"/>
              <a:cs typeface="Oxanium"/>
              <a:sym typeface="Oxanium"/>
            </a:endParaRPr>
          </a:p>
        </p:txBody>
      </p:sp>
      <p:sp>
        <p:nvSpPr>
          <p:cNvPr id="40" name="Google Shape;1394;p50"/>
          <p:cNvSpPr txBox="1"/>
          <p:nvPr/>
        </p:nvSpPr>
        <p:spPr>
          <a:xfrm>
            <a:off x="4859244"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03</a:t>
            </a:r>
            <a:endParaRPr sz="2000" b="1" dirty="0">
              <a:solidFill>
                <a:srgbClr val="F3F3F3"/>
              </a:solidFill>
              <a:latin typeface="Oxanium"/>
              <a:ea typeface="Oxanium"/>
              <a:cs typeface="Oxanium"/>
              <a:sym typeface="Oxanium"/>
            </a:endParaRPr>
          </a:p>
        </p:txBody>
      </p:sp>
      <p:sp>
        <p:nvSpPr>
          <p:cNvPr id="31" name="Google Shape;1394;p50"/>
          <p:cNvSpPr txBox="1"/>
          <p:nvPr/>
        </p:nvSpPr>
        <p:spPr>
          <a:xfrm>
            <a:off x="5905488" y="1656148"/>
            <a:ext cx="1447800" cy="4727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1"/>
                </a:solidFill>
                <a:latin typeface="Oxanium"/>
                <a:ea typeface="Oxanium"/>
                <a:cs typeface="Oxanium"/>
                <a:sym typeface="Oxanium"/>
              </a:rPr>
              <a:t>Software</a:t>
            </a:r>
            <a:endParaRPr sz="2000" b="1" dirty="0">
              <a:solidFill>
                <a:schemeClr val="bg1"/>
              </a:solidFill>
              <a:latin typeface="Oxanium"/>
              <a:ea typeface="Oxanium"/>
              <a:cs typeface="Oxanium"/>
              <a:sym typeface="Oxanium"/>
            </a:endParaRPr>
          </a:p>
        </p:txBody>
      </p:sp>
      <p:sp>
        <p:nvSpPr>
          <p:cNvPr id="32" name="Google Shape;1394;p50"/>
          <p:cNvSpPr txBox="1"/>
          <p:nvPr/>
        </p:nvSpPr>
        <p:spPr>
          <a:xfrm>
            <a:off x="1785282" y="1656149"/>
            <a:ext cx="1458612" cy="5277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1"/>
                </a:solidFill>
                <a:latin typeface="Oxanium"/>
                <a:ea typeface="Oxanium"/>
                <a:cs typeface="Oxanium"/>
                <a:sym typeface="Oxanium"/>
              </a:rPr>
              <a:t>Hardware</a:t>
            </a:r>
            <a:endParaRPr sz="2000" b="1" dirty="0">
              <a:solidFill>
                <a:schemeClr val="bg1"/>
              </a:solidFill>
              <a:latin typeface="Oxanium"/>
              <a:ea typeface="Oxanium"/>
              <a:cs typeface="Oxanium"/>
              <a:sym typeface="Oxan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51"/>
          <p:cNvSpPr/>
          <p:nvPr/>
        </p:nvSpPr>
        <p:spPr>
          <a:xfrm>
            <a:off x="11051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Networking Basics</a:t>
            </a:r>
            <a:endParaRPr dirty="0">
              <a:solidFill>
                <a:schemeClr val="accent4"/>
              </a:solidFill>
            </a:endParaRPr>
          </a:p>
        </p:txBody>
      </p:sp>
      <p:sp>
        <p:nvSpPr>
          <p:cNvPr id="1422" name="Google Shape;1422;p5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23" name="Google Shape;1423;p51"/>
          <p:cNvSpPr txBox="1">
            <a:spLocks noGrp="1"/>
          </p:cNvSpPr>
          <p:nvPr>
            <p:ph type="subTitle" idx="1"/>
          </p:nvPr>
        </p:nvSpPr>
        <p:spPr>
          <a:xfrm rot="462">
            <a:off x="3221284" y="2639862"/>
            <a:ext cx="2233200" cy="36656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Courier New" panose="02070309020205020404" pitchFamily="49" charset="0"/>
              <a:buChar char="o"/>
            </a:pPr>
            <a:r>
              <a:rPr lang="en" dirty="0"/>
              <a:t>In this section, we will delve deeper inside the realm of </a:t>
            </a:r>
            <a:r>
              <a:rPr lang="en" dirty="0">
                <a:solidFill>
                  <a:schemeClr val="accent4"/>
                </a:solidFill>
              </a:rPr>
              <a:t>networking</a:t>
            </a:r>
            <a:r>
              <a:rPr lang="en" dirty="0"/>
              <a:t>!</a:t>
            </a:r>
          </a:p>
          <a:p>
            <a:pPr marL="285750" lvl="0" indent="-285750" algn="l" rtl="0">
              <a:spcBef>
                <a:spcPts val="0"/>
              </a:spcBef>
              <a:spcAft>
                <a:spcPts val="1600"/>
              </a:spcAft>
              <a:buFont typeface="Courier New" panose="02070309020205020404" pitchFamily="49" charset="0"/>
              <a:buChar char="o"/>
            </a:pPr>
            <a:r>
              <a:rPr lang="en-US" dirty="0"/>
              <a:t>We will cover the </a:t>
            </a:r>
            <a:r>
              <a:rPr lang="en-US" dirty="0">
                <a:solidFill>
                  <a:schemeClr val="accent4"/>
                </a:solidFill>
              </a:rPr>
              <a:t>OSI Model</a:t>
            </a:r>
            <a:r>
              <a:rPr lang="en-US" dirty="0"/>
              <a:t> and its </a:t>
            </a:r>
            <a:r>
              <a:rPr lang="en-US" dirty="0">
                <a:solidFill>
                  <a:schemeClr val="accent4"/>
                </a:solidFill>
              </a:rPr>
              <a:t>layers</a:t>
            </a:r>
            <a:r>
              <a:rPr lang="en-US" dirty="0"/>
              <a:t> and </a:t>
            </a:r>
            <a:r>
              <a:rPr lang="en-US" dirty="0">
                <a:solidFill>
                  <a:schemeClr val="accent4"/>
                </a:solidFill>
              </a:rPr>
              <a:t>Networking protocols</a:t>
            </a:r>
            <a:endParaRPr dirty="0">
              <a:solidFill>
                <a:schemeClr val="accent4"/>
              </a:solidFill>
            </a:endParaRPr>
          </a:p>
        </p:txBody>
      </p:sp>
      <p:cxnSp>
        <p:nvCxnSpPr>
          <p:cNvPr id="1424" name="Google Shape;1424;p51"/>
          <p:cNvCxnSpPr>
            <a:endCxn id="1421" idx="1"/>
          </p:cNvCxnSpPr>
          <p:nvPr/>
        </p:nvCxnSpPr>
        <p:spPr>
          <a:xfrm rot="10800000" flipH="1">
            <a:off x="2788900" y="2293800"/>
            <a:ext cx="432600" cy="2781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425" name="Google Shape;1425;p51"/>
          <p:cNvCxnSpPr>
            <a:stCxn id="1420" idx="6"/>
            <a:endCxn id="1423" idx="1"/>
          </p:cNvCxnSpPr>
          <p:nvPr/>
        </p:nvCxnSpPr>
        <p:spPr>
          <a:xfrm>
            <a:off x="2789013" y="2571750"/>
            <a:ext cx="432271" cy="1900806"/>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511</TotalTime>
  <Words>2059</Words>
  <Application>Microsoft Office PowerPoint</Application>
  <PresentationFormat>On-screen Show (16:9)</PresentationFormat>
  <Paragraphs>231</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Overpass</vt:lpstr>
      <vt:lpstr>Courier New</vt:lpstr>
      <vt:lpstr>Arial</vt:lpstr>
      <vt:lpstr>Wingdings</vt:lpstr>
      <vt:lpstr>Oxanium</vt:lpstr>
      <vt:lpstr>Söhne</vt:lpstr>
      <vt:lpstr>Anaheim</vt:lpstr>
      <vt:lpstr>Jua</vt:lpstr>
      <vt:lpstr>History of Internet Class for College by Slidesgo</vt:lpstr>
      <vt:lpstr>Computer Networks Lesson (1)</vt:lpstr>
      <vt:lpstr>WHOAMI?</vt:lpstr>
      <vt:lpstr>01</vt:lpstr>
      <vt:lpstr>INTRODUCTION</vt:lpstr>
      <vt:lpstr>ABOUT Networking</vt:lpstr>
      <vt:lpstr>THE ORIGINS OF THE INTERNET</vt:lpstr>
      <vt:lpstr>What Do I Really Need To Create A Network?</vt:lpstr>
      <vt:lpstr>Fundemental Network Components</vt:lpstr>
      <vt:lpstr>Networking Basics</vt:lpstr>
      <vt:lpstr>What is the OSI Model?</vt:lpstr>
      <vt:lpstr>The Role of Network Protocols</vt:lpstr>
      <vt:lpstr>Common Networking Protocols</vt:lpstr>
      <vt:lpstr>PowerPoint Presentation</vt:lpstr>
      <vt:lpstr>TYPES OF NETWORKS </vt:lpstr>
      <vt:lpstr>TYPES OF NETWORKS based on Geographical Area</vt:lpstr>
      <vt:lpstr>PowerPoint Presentation</vt:lpstr>
      <vt:lpstr>TYPES OF NETWORKS based on Network Topology</vt:lpstr>
      <vt:lpstr>PowerPoint Presentation</vt:lpstr>
      <vt:lpstr>TOPOLOGIES DIAGRAM</vt:lpstr>
      <vt:lpstr>NETWOK DEVICES</vt:lpstr>
      <vt:lpstr>PowerPoint Presentation</vt:lpstr>
      <vt:lpstr>NETWORKING DEVICES DIAGRAM</vt:lpstr>
      <vt:lpstr>NETWORKS SECURITY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Lesson (1)</dc:title>
  <cp:lastModifiedBy>سامح الخضري</cp:lastModifiedBy>
  <cp:revision>46</cp:revision>
  <dcterms:modified xsi:type="dcterms:W3CDTF">2023-10-26T06:10:18Z</dcterms:modified>
</cp:coreProperties>
</file>