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13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11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0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27FB-577B-49F0-B4A4-CC6724CAEC8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E0C925-DE31-4A5E-A489-7F5E722A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5A72-8E83-50D2-7847-958FB5FC3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Söhne"/>
              </a:rPr>
              <a:t>DDoS Detection Using Machine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03694-6F72-C9E8-C66F-B667CF177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Söhne"/>
              </a:rPr>
              <a:t>An Approach to Enhance Network Security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2956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94C3-A7DB-41C6-C7E0-7EA2476A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97D0-94AF-1C55-CA5F-5D96DA11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Attack Types Overview:</a:t>
            </a:r>
          </a:p>
          <a:p>
            <a:r>
              <a:rPr lang="en-US" dirty="0"/>
              <a:t>  - DoS (Denial of Service): Overloading the network to disrupt services.</a:t>
            </a:r>
          </a:p>
          <a:p>
            <a:r>
              <a:rPr lang="en-US" dirty="0"/>
              <a:t>  - Probe: Systematic exploration for vulnerabilities, including activities like port scanning.</a:t>
            </a:r>
          </a:p>
          <a:p>
            <a:r>
              <a:rPr lang="en-US" dirty="0"/>
              <a:t>  - U2R (User to Root): Unauthorized access attempts aiming for escalated privileges.</a:t>
            </a:r>
          </a:p>
          <a:p>
            <a:r>
              <a:rPr lang="en-US" dirty="0"/>
              <a:t>  - Sybil: Coordinated attacks from multiple sources targeting network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79233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C7BD-4DA2-132E-8CC5-F7BFC491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688"/>
            <a:ext cx="10515600" cy="5831275"/>
          </a:xfrm>
        </p:spPr>
        <p:txBody>
          <a:bodyPr>
            <a:normAutofit/>
          </a:bodyPr>
          <a:lstStyle/>
          <a:p>
            <a:r>
              <a:rPr lang="en-US" dirty="0"/>
              <a:t>Classification Scheme:</a:t>
            </a:r>
          </a:p>
          <a:p>
            <a:r>
              <a:rPr lang="en-US" dirty="0"/>
              <a:t>  - Attacks are categorized into 'Normal,' 'DoS,' 'Probe,' 'U2R,' and 'Sybil' for more granular analysis.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 Balanced Representation:</a:t>
            </a:r>
          </a:p>
          <a:p>
            <a:r>
              <a:rPr lang="en-US" dirty="0"/>
              <a:t>  - The dataset provides a balanced representation of normal and malicious network activities for comprehensive analysis.</a:t>
            </a:r>
          </a:p>
          <a:p>
            <a:endParaRPr lang="en-US" dirty="0"/>
          </a:p>
          <a:p>
            <a:r>
              <a:rPr lang="en-US" dirty="0"/>
              <a:t>- Real-world Relevance:</a:t>
            </a:r>
          </a:p>
          <a:p>
            <a:r>
              <a:rPr lang="en-US" dirty="0"/>
              <a:t>  - The dataset mirrors real-world scenarios, making it suitable for developing and testing effective security solutions.</a:t>
            </a:r>
          </a:p>
          <a:p>
            <a:endParaRPr lang="en-US" dirty="0"/>
          </a:p>
          <a:p>
            <a:r>
              <a:rPr lang="en-US" dirty="0"/>
              <a:t>- Enabling Machine Learning Models:</a:t>
            </a:r>
          </a:p>
          <a:p>
            <a:r>
              <a:rPr lang="en-US" dirty="0"/>
              <a:t>  - Features within the dataset empower machine learning models to discern patterns and enhance DDoS detection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5404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3088-EE8E-8A6C-EE6B-990E1D7C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BD03-E746-6A11-EE19-1520783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Data Preprocessing: Loading, Column Naming, Attack Classification.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Exploratory Data Analysis (EDA): Visualizing Attack Distributions.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Feature Engineering: Encoding Categorical Features, Handling Numeric Features.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Model Building: </a:t>
            </a:r>
            <a:r>
              <a:rPr lang="en-US" b="0" i="0" dirty="0" err="1">
                <a:effectLst/>
                <a:latin typeface="Söhne"/>
              </a:rPr>
              <a:t>RandomForestClassifier</a:t>
            </a:r>
            <a:r>
              <a:rPr lang="en-US" b="0" i="0" dirty="0">
                <a:effectLst/>
                <a:latin typeface="Söhne"/>
              </a:rPr>
              <a:t>, Logistic Regression, K-Nearest Neighbors.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Model Evaluation: Confusion Matrix and Heatmap.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7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C932-38E7-9DD5-E318-7928ABAC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Tools and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6A25-E709-57DA-433E-C2A4A277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Python as the programming language.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Libraries: NumPy, Pandas, Matplotlib, Seaborn, Scikit-learn.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Random Forest, Logistic Regression, K-Nearest Neighbors as machine learning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586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8CD9-7387-F9D9-8900-150BB749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Model Performance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7FE6-E2D2-D423-8704-457CE4CF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48276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1. Accuracy Evaluation:</a:t>
            </a:r>
          </a:p>
          <a:p>
            <a:r>
              <a:rPr lang="en-US" dirty="0"/>
              <a:t>   - The </a:t>
            </a:r>
            <a:r>
              <a:rPr lang="en-US" dirty="0" err="1"/>
              <a:t>RandomForestClassifier</a:t>
            </a:r>
            <a:r>
              <a:rPr lang="en-US" dirty="0"/>
              <a:t> achieved a base accuracy score, providing an initial measure of model performance.</a:t>
            </a:r>
          </a:p>
          <a:p>
            <a:endParaRPr lang="en-US" dirty="0"/>
          </a:p>
          <a:p>
            <a:r>
              <a:rPr lang="en-US" b="1" dirty="0"/>
              <a:t>2. Model Comparison:</a:t>
            </a:r>
          </a:p>
          <a:p>
            <a:r>
              <a:rPr lang="en-US" dirty="0"/>
              <a:t>   - Cross-validation scores for various models, including </a:t>
            </a:r>
            <a:r>
              <a:rPr lang="en-US" dirty="0" err="1"/>
              <a:t>RandomForest</a:t>
            </a:r>
            <a:r>
              <a:rPr lang="en-US" dirty="0"/>
              <a:t>, Logistic Regression, and K-Nearest Neighbors, were compared to assess their overall performance.</a:t>
            </a:r>
          </a:p>
          <a:p>
            <a:endParaRPr lang="en-US" dirty="0"/>
          </a:p>
          <a:p>
            <a:r>
              <a:rPr lang="en-US" b="1" dirty="0"/>
              <a:t>3. Confusion Matrix Insights:</a:t>
            </a:r>
          </a:p>
          <a:p>
            <a:r>
              <a:rPr lang="en-US" dirty="0"/>
              <a:t>   - The confusion matrix analysis revealed detailed information on true positives, true negatives, false positives, and false negatives, aiding in understanding model strengths and weaknesses.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886-9EEE-30D0-6D35-AAE23A18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7917-1888-7F58-ABF4-931C320B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Visualization of Results:</a:t>
            </a:r>
          </a:p>
          <a:p>
            <a:r>
              <a:rPr lang="en-US" dirty="0"/>
              <a:t>   - A heatmap representation of the confusion matrix visually conveyed the model's effectiveness in distinguishing between normal and attack classifications.</a:t>
            </a:r>
          </a:p>
          <a:p>
            <a:endParaRPr lang="en-US" dirty="0"/>
          </a:p>
          <a:p>
            <a:r>
              <a:rPr lang="en-US" b="1" dirty="0"/>
              <a:t>5. Performance Metrics:</a:t>
            </a:r>
          </a:p>
          <a:p>
            <a:r>
              <a:rPr lang="en-US" dirty="0"/>
              <a:t>   - Additional performance metrics, such as precision, recall, and F1-score, were considered to provide a comprehensive evaluation of each model's effectiveness in DDoS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339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6149-BF9E-6ED8-3BB7-439F1251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57FF-20C8-A421-6862-A8DBD3A6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Approach Summary:</a:t>
            </a:r>
          </a:p>
          <a:p>
            <a:r>
              <a:rPr lang="en-US" dirty="0"/>
              <a:t>  - Leveraging machine learning, our approach focuses on accurate DDoS detection by analyzing network traffic patterns and adapting dynamically to evolving cyber threats.</a:t>
            </a:r>
          </a:p>
          <a:p>
            <a:endParaRPr lang="en-US" dirty="0"/>
          </a:p>
          <a:p>
            <a:r>
              <a:rPr lang="en-US" b="1" dirty="0"/>
              <a:t>- Findings Overview:</a:t>
            </a:r>
          </a:p>
          <a:p>
            <a:r>
              <a:rPr lang="en-US" dirty="0"/>
              <a:t>  - The analysis of machine learning models, including </a:t>
            </a:r>
            <a:r>
              <a:rPr lang="en-US" dirty="0" err="1"/>
              <a:t>RandomForest</a:t>
            </a:r>
            <a:r>
              <a:rPr lang="en-US" dirty="0"/>
              <a:t>, Logistic Regression, and K-Nearest Neighbors, revealed varying degrees of effectiveness in distinguishing between normal and attack traffic.</a:t>
            </a:r>
          </a:p>
        </p:txBody>
      </p:sp>
    </p:spTree>
    <p:extLst>
      <p:ext uri="{BB962C8B-B14F-4D97-AF65-F5344CB8AC3E}">
        <p14:creationId xmlns:p14="http://schemas.microsoft.com/office/powerpoint/2010/main" val="160817348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BD3D-6C76-7228-C646-2B81B57D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461F-BC3D-E0B1-8EE0-32F07EE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Impact on DDoS Detection:</a:t>
            </a:r>
          </a:p>
          <a:p>
            <a:r>
              <a:rPr lang="en-US" dirty="0"/>
              <a:t>  - The proposed system has the potential to significantly enhance DDoS detection capabilities, providing real-time identification and adaptive mitigation strategies against a spectrum of attack types.</a:t>
            </a:r>
          </a:p>
          <a:p>
            <a:endParaRPr lang="en-US" dirty="0"/>
          </a:p>
          <a:p>
            <a:r>
              <a:rPr lang="en-US" b="1" dirty="0"/>
              <a:t>- Proactive Defense:</a:t>
            </a:r>
          </a:p>
          <a:p>
            <a:r>
              <a:rPr lang="en-US" dirty="0"/>
              <a:t>  - Continuous learning and scalability ensure a proactive defense, allowing the system to evolve with emerging threats and maintain robust security measures.</a:t>
            </a:r>
          </a:p>
          <a:p>
            <a:endParaRPr lang="en-US" dirty="0"/>
          </a:p>
          <a:p>
            <a:r>
              <a:rPr lang="en-US" b="1" dirty="0"/>
              <a:t>- Future Implications:</a:t>
            </a:r>
          </a:p>
          <a:p>
            <a:r>
              <a:rPr lang="en-US" dirty="0"/>
              <a:t>  - The findings lay the groundwork for future advancements in intrusion detection systems, contributing to improved network security and resilience against evolving DDoS attack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3314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5034-027B-53D9-F731-5132A39F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0C24-8D72-2798-0D5C-57255F2D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>
                <a:solidFill>
                  <a:schemeClr val="accent2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33951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4880-914F-0C67-601F-4F1A3DBA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C54A-8DA1-CE2D-5BA2-FE98E68D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Definition</a:t>
            </a:r>
            <a:r>
              <a:rPr lang="en-US" dirty="0"/>
              <a:t>: DDoS (Distributed Denial of Service) attacks are malicious attempts to disrupt the regular functioning of a network, service, or website.</a:t>
            </a:r>
          </a:p>
          <a:p>
            <a:endParaRPr lang="en-US" dirty="0"/>
          </a:p>
          <a:p>
            <a:r>
              <a:rPr lang="en-US" b="1" dirty="0"/>
              <a:t>2. Execution: </a:t>
            </a:r>
            <a:r>
              <a:rPr lang="en-US" dirty="0"/>
              <a:t>Perpetrators overwhelm the target by flooding it with an excessive amount of traffic, rendering it inaccessible to legitimate users.</a:t>
            </a:r>
          </a:p>
          <a:p>
            <a:endParaRPr lang="en-US" dirty="0"/>
          </a:p>
          <a:p>
            <a:r>
              <a:rPr lang="en-US" b="1" dirty="0"/>
              <a:t>3. Distribution: </a:t>
            </a:r>
            <a:r>
              <a:rPr lang="en-US" dirty="0"/>
              <a:t>DDoS attacks often involve multiple compromised devices, forming a botnet that amplifies the impact and makes mitigation challenging.</a:t>
            </a:r>
          </a:p>
          <a:p>
            <a:endParaRPr lang="en-US" dirty="0"/>
          </a:p>
          <a:p>
            <a:r>
              <a:rPr lang="en-US" b="1" dirty="0"/>
              <a:t>4. Motivation: </a:t>
            </a:r>
            <a:r>
              <a:rPr lang="en-US" dirty="0"/>
              <a:t>Attackers may deploy DDoS for various reasons, including extortion, revenge, or simply to cause disruption and damage to the target's reputation.</a:t>
            </a:r>
          </a:p>
        </p:txBody>
      </p:sp>
    </p:spTree>
    <p:extLst>
      <p:ext uri="{BB962C8B-B14F-4D97-AF65-F5344CB8AC3E}">
        <p14:creationId xmlns:p14="http://schemas.microsoft.com/office/powerpoint/2010/main" val="12680629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FF73-9801-537E-8E49-7E3FA79F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Söhne"/>
              </a:rPr>
              <a:t>Importance of DDoS detection in maintaining network security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9173-FA60-3C5A-942E-1EB88E4E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Prevention of Service Disruption</a:t>
            </a:r>
            <a:r>
              <a:rPr lang="en-US" dirty="0"/>
              <a:t>: DDoS detection is crucial for identifying abnormal spikes in network traffic, enabling timely countermeasures to prevent service disruptions and downtime.</a:t>
            </a:r>
          </a:p>
          <a:p>
            <a:endParaRPr lang="en-US" dirty="0"/>
          </a:p>
          <a:p>
            <a:r>
              <a:rPr lang="en-US" b="1" dirty="0"/>
              <a:t>2. Protecting Reputation: </a:t>
            </a:r>
            <a:r>
              <a:rPr lang="en-US" dirty="0"/>
              <a:t>Rapid detection helps maintain a positive online reputation by minimizing the impact of DDoS attacks, ensuring that users can access services without interruption.</a:t>
            </a:r>
          </a:p>
          <a:p>
            <a:endParaRPr lang="en-US" dirty="0"/>
          </a:p>
          <a:p>
            <a:r>
              <a:rPr lang="en-US" b="1" dirty="0"/>
              <a:t>3. Data Integrity and Confidentiality: </a:t>
            </a:r>
            <a:r>
              <a:rPr lang="en-US" dirty="0"/>
              <a:t>DDoS detection plays a role in safeguarding data integrity and confidentiality by thwarting attacks that could be used as a smokescreen for more malicious activities, such as unauthorized access or data breaches.</a:t>
            </a:r>
          </a:p>
          <a:p>
            <a:endParaRPr lang="en-US" dirty="0"/>
          </a:p>
          <a:p>
            <a:r>
              <a:rPr lang="en-US" b="1" dirty="0"/>
              <a:t>4. Resource Optimization: </a:t>
            </a:r>
            <a:r>
              <a:rPr lang="en-US" dirty="0"/>
              <a:t>Efficient DDoS detection allows for the optimization of network resources, ensuring that bandwidth and computing power are allocated effectively, minimizing the impact of attacks on overall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125-85DA-2CF6-7B0A-B1AD5B06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Challenges Associated with DDoS Attacks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BF30-79F9-3385-3D8B-22EF6DD4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1. Volume Overload:</a:t>
            </a:r>
          </a:p>
          <a:p>
            <a:r>
              <a:rPr lang="en-US" dirty="0"/>
              <a:t>   - DDoS attacks flood network resources with an overwhelming volume of traffic.</a:t>
            </a:r>
          </a:p>
          <a:p>
            <a:r>
              <a:rPr lang="en-US" dirty="0"/>
              <a:t>   - The sheer magnitude of incoming requests can exhaust bandwidth and disrupt normal operations.</a:t>
            </a:r>
          </a:p>
          <a:p>
            <a:endParaRPr lang="en-US" dirty="0"/>
          </a:p>
          <a:p>
            <a:r>
              <a:rPr lang="en-US" dirty="0"/>
              <a:t>2. Variability in Attack Patterns:</a:t>
            </a:r>
          </a:p>
          <a:p>
            <a:r>
              <a:rPr lang="en-US" dirty="0"/>
              <a:t>   - DDoS attackers continuously evolve tactics, making it challenging to predict and mitigate future attack strategies.</a:t>
            </a:r>
          </a:p>
          <a:p>
            <a:r>
              <a:rPr lang="en-US" dirty="0"/>
              <a:t>   - The dynamic nature of attack patterns complicates the development of effective preventive 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6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795E-5B9F-3BCB-9E8A-12F6623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48B7-41A9-5C57-6C03-CC20D00B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Masking Genuine Traffic:</a:t>
            </a:r>
          </a:p>
          <a:p>
            <a:r>
              <a:rPr lang="en-US" dirty="0"/>
              <a:t>   - DDoS attacks often employ techniques to camouflage malicious activities within legitimate network traffic.</a:t>
            </a:r>
          </a:p>
          <a:p>
            <a:r>
              <a:rPr lang="en-US" dirty="0"/>
              <a:t>   - Distinguishing between genuine and malicious requests becomes intricate, posing a detection challenge.</a:t>
            </a:r>
          </a:p>
          <a:p>
            <a:endParaRPr lang="en-US" dirty="0"/>
          </a:p>
          <a:p>
            <a:r>
              <a:rPr lang="en-US" dirty="0"/>
              <a:t>4. Distributed Nature of Attacks:</a:t>
            </a:r>
          </a:p>
          <a:p>
            <a:r>
              <a:rPr lang="en-US" dirty="0"/>
              <a:t>   - DDoS attacks are frequently distributed across multiple sources, making it difficult to pinpoint a single point of origin.</a:t>
            </a:r>
          </a:p>
          <a:p>
            <a:r>
              <a:rPr lang="en-US" dirty="0"/>
              <a:t>   - Coordinated attacks from diverse locations increase the complexity of identifying and mitigating threats.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247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99A1DDB-8E68-377D-A168-1800312D5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89297"/>
            <a:ext cx="82603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öhne"/>
              </a:rPr>
              <a:t>The need for an effective detection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2ACC-8576-0F38-F781-D6DD61DD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Swift identification ensures timely responses, minimizing the impact of cyber threats.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Protecting business continuity by preventing prolonged service disruptions and financial losses.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Preserving the integrity of sensitive data is crucial in maintaining user trust.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Detection systems play a pivotal role in minimizing financial impacts associated with cyber attacks.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Proactive threat identification is essential for comprehensive cybersecurity and risk mitigation.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974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1709-A211-0095-CD5B-6041946D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5699-BF11-3FF9-1489-07BA7416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Data-Driven Approach:</a:t>
            </a:r>
          </a:p>
          <a:p>
            <a:r>
              <a:rPr lang="en-US" dirty="0"/>
              <a:t>   - Our system adopts a data-driven approach, analyzing network traffic patterns for anomaly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Pattern Recognition:</a:t>
            </a:r>
          </a:p>
          <a:p>
            <a:r>
              <a:rPr lang="en-US" dirty="0"/>
              <a:t>   - Machine learning algorithms are employed to recognize subtle and evolving DDoS attack patterns.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Dynamic Adaptability:</a:t>
            </a:r>
          </a:p>
          <a:p>
            <a:r>
              <a:rPr lang="en-US" dirty="0"/>
              <a:t>   - The system dynamically adapts to evolving attack strategies, ensuring resilience against new threats.</a:t>
            </a:r>
          </a:p>
          <a:p>
            <a:endParaRPr lang="en-US" dirty="0"/>
          </a:p>
          <a:p>
            <a:r>
              <a:rPr lang="en-US" dirty="0"/>
              <a:t>4. Granular Classification:</a:t>
            </a:r>
          </a:p>
          <a:p>
            <a:r>
              <a:rPr lang="en-US" dirty="0"/>
              <a:t>   - Machine learning enables granular classification of attack types, such as DoS, Probe, U2R, and Sybil.</a:t>
            </a:r>
          </a:p>
        </p:txBody>
      </p:sp>
    </p:spTree>
    <p:extLst>
      <p:ext uri="{BB962C8B-B14F-4D97-AF65-F5344CB8AC3E}">
        <p14:creationId xmlns:p14="http://schemas.microsoft.com/office/powerpoint/2010/main" val="30992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3A2-AD71-C407-B948-C0664184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262-360B-1BBF-F7DE-93C7A8C0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5. Real-time Monitoring:</a:t>
            </a:r>
          </a:p>
          <a:p>
            <a:r>
              <a:rPr lang="en-US" dirty="0"/>
              <a:t>   - Continuous monitoring in real-time allows for immediate identification and response to potential threats.</a:t>
            </a:r>
          </a:p>
          <a:p>
            <a:endParaRPr lang="en-US" dirty="0"/>
          </a:p>
          <a:p>
            <a:r>
              <a:rPr lang="en-US" dirty="0"/>
              <a:t>6. Improved Accuracy:</a:t>
            </a:r>
          </a:p>
          <a:p>
            <a:r>
              <a:rPr lang="en-US" dirty="0"/>
              <a:t>   - By learning from historical data, the system enhances accuracy in distinguishing between normal and malicious network behavior.</a:t>
            </a:r>
          </a:p>
          <a:p>
            <a:endParaRPr lang="en-US" dirty="0"/>
          </a:p>
          <a:p>
            <a:r>
              <a:rPr lang="en-US" dirty="0"/>
              <a:t>7. Scalability:</a:t>
            </a:r>
          </a:p>
          <a:p>
            <a:r>
              <a:rPr lang="en-US" dirty="0"/>
              <a:t>   - Our solution is scalable, capable of handling large-scale networks and adapting to varying traffic loads.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392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3365-F691-C57A-D9B7-69C3754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Dataset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6A80-731D-E3EA-89E0-442BFACC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- Source:</a:t>
            </a:r>
          </a:p>
          <a:p>
            <a:r>
              <a:rPr lang="en-US" dirty="0"/>
              <a:t>  - The dataset originates from NSL-KDD, a widely used benchmark dataset for intrusion detection in network security.</a:t>
            </a:r>
          </a:p>
          <a:p>
            <a:endParaRPr lang="en-US" dirty="0"/>
          </a:p>
          <a:p>
            <a:r>
              <a:rPr lang="en-US" b="1" dirty="0"/>
              <a:t>- Column Explanation</a:t>
            </a:r>
            <a:r>
              <a:rPr lang="en-US" dirty="0"/>
              <a:t>:</a:t>
            </a:r>
          </a:p>
          <a:p>
            <a:r>
              <a:rPr lang="en-US" dirty="0"/>
              <a:t>  - Total 43 columns.</a:t>
            </a:r>
          </a:p>
          <a:p>
            <a:r>
              <a:rPr lang="en-US" dirty="0"/>
              <a:t>  - Columns represent various network features such as duration, protocol type, and service, each crucial for understanding network behavior.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Significance of Columns:</a:t>
            </a:r>
          </a:p>
          <a:p>
            <a:r>
              <a:rPr lang="en-US" dirty="0"/>
              <a:t>  - Features like '</a:t>
            </a:r>
            <a:r>
              <a:rPr lang="en-US" dirty="0" err="1"/>
              <a:t>src_bytes</a:t>
            </a:r>
            <a:r>
              <a:rPr lang="en-US" dirty="0"/>
              <a:t>' and '</a:t>
            </a:r>
            <a:r>
              <a:rPr lang="en-US" dirty="0" err="1"/>
              <a:t>dst_bytes</a:t>
            </a:r>
            <a:r>
              <a:rPr lang="en-US" dirty="0"/>
              <a:t>' indicate the volume of data transferred, providing insights into potential anomalies.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553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1331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Söhne</vt:lpstr>
      <vt:lpstr>Trebuchet MS</vt:lpstr>
      <vt:lpstr>Wingdings</vt:lpstr>
      <vt:lpstr>Wingdings 3</vt:lpstr>
      <vt:lpstr>Facet</vt:lpstr>
      <vt:lpstr>DDoS Detection Using Machine Learning</vt:lpstr>
      <vt:lpstr>Introduction </vt:lpstr>
      <vt:lpstr>Importance of DDoS detection in maintaining network security.</vt:lpstr>
      <vt:lpstr> Challenges Associated with DDoS Attacks </vt:lpstr>
      <vt:lpstr>Continue…</vt:lpstr>
      <vt:lpstr>The need for an effective detection system.  </vt:lpstr>
      <vt:lpstr>Proposed Solution</vt:lpstr>
      <vt:lpstr>PowerPoint Presentation</vt:lpstr>
      <vt:lpstr>About Dataset </vt:lpstr>
      <vt:lpstr>PowerPoint Presentation</vt:lpstr>
      <vt:lpstr>PowerPoint Presentation</vt:lpstr>
      <vt:lpstr>Methodology</vt:lpstr>
      <vt:lpstr>Tools and Techniques</vt:lpstr>
      <vt:lpstr> Model Performance Analysis </vt:lpstr>
      <vt:lpstr>PowerPoint Presentation</vt:lpstr>
      <vt:lpstr>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Detection Using Machine Learning</dc:title>
  <dc:creator>a</dc:creator>
  <cp:lastModifiedBy>a</cp:lastModifiedBy>
  <cp:revision>5</cp:revision>
  <dcterms:created xsi:type="dcterms:W3CDTF">2023-11-14T09:34:30Z</dcterms:created>
  <dcterms:modified xsi:type="dcterms:W3CDTF">2023-11-14T11:43:36Z</dcterms:modified>
</cp:coreProperties>
</file>