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7" r:id="rId3"/>
    <p:sldId id="259" r:id="rId4"/>
    <p:sldId id="260" r:id="rId5"/>
    <p:sldId id="272" r:id="rId6"/>
    <p:sldId id="273" r:id="rId7"/>
    <p:sldId id="261" r:id="rId8"/>
    <p:sldId id="262" r:id="rId9"/>
    <p:sldId id="264" r:id="rId10"/>
    <p:sldId id="263" r:id="rId11"/>
    <p:sldId id="274" r:id="rId12"/>
    <p:sldId id="265" r:id="rId13"/>
    <p:sldId id="269" r:id="rId14"/>
    <p:sldId id="270" r:id="rId15"/>
    <p:sldId id="271" r:id="rId16"/>
    <p:sldId id="266" r:id="rId17"/>
    <p:sldId id="275"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66793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26219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7F9EB-BDAD-485F-B17D-E4FD7B879A5D}"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1750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1622555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7F9EB-BDAD-485F-B17D-E4FD7B879A5D}"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366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35179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4010053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00420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41543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A891B98-F76F-4B4F-BB8A-26134B85EEF4}" type="datetimeFigureOut">
              <a:rPr lang="fr-FR" smtClean="0"/>
              <a:t>08/09/2022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401350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166947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A891B98-F76F-4B4F-BB8A-26134B85EEF4}" type="datetimeFigureOut">
              <a:rPr lang="fr-FR" smtClean="0"/>
              <a:t>08/09/2022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66596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A891B98-F76F-4B4F-BB8A-26134B85EEF4}" type="datetimeFigureOut">
              <a:rPr lang="fr-FR" smtClean="0"/>
              <a:t>08/09/2022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50693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91B98-F76F-4B4F-BB8A-26134B85EEF4}" type="datetimeFigureOut">
              <a:rPr lang="fr-FR" smtClean="0"/>
              <a:t>08/09/2022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5944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52709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A891B98-F76F-4B4F-BB8A-26134B85EEF4}" type="datetimeFigureOut">
              <a:rPr lang="fr-FR" smtClean="0"/>
              <a:t>08/09/2022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7F9EB-BDAD-485F-B17D-E4FD7B879A5D}" type="slidenum">
              <a:rPr lang="fr-FR" smtClean="0"/>
              <a:t>‹N°›</a:t>
            </a:fld>
            <a:endParaRPr lang="fr-FR"/>
          </a:p>
        </p:txBody>
      </p:sp>
    </p:spTree>
    <p:extLst>
      <p:ext uri="{BB962C8B-B14F-4D97-AF65-F5344CB8AC3E}">
        <p14:creationId xmlns:p14="http://schemas.microsoft.com/office/powerpoint/2010/main" val="379792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891B98-F76F-4B4F-BB8A-26134B85EEF4}" type="datetimeFigureOut">
              <a:rPr lang="fr-FR" smtClean="0"/>
              <a:t>08/09/2022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7F9EB-BDAD-485F-B17D-E4FD7B879A5D}" type="slidenum">
              <a:rPr lang="fr-FR" smtClean="0"/>
              <a:t>‹N°›</a:t>
            </a:fld>
            <a:endParaRPr lang="fr-FR"/>
          </a:p>
        </p:txBody>
      </p:sp>
    </p:spTree>
    <p:extLst>
      <p:ext uri="{BB962C8B-B14F-4D97-AF65-F5344CB8AC3E}">
        <p14:creationId xmlns:p14="http://schemas.microsoft.com/office/powerpoint/2010/main" val="256659297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28056" y="400175"/>
            <a:ext cx="7262057" cy="1027409"/>
          </a:xfrm>
        </p:spPr>
        <p:txBody>
          <a:bodyPr>
            <a:normAutofit/>
          </a:bodyPr>
          <a:lstStyle/>
          <a:p>
            <a:pPr algn="ctr"/>
            <a:r>
              <a:rPr lang="fr-FR" sz="2000" dirty="0" smtClean="0"/>
              <a:t>SOUTENANCE DE THESE du jeudi 08 Septembre 2022</a:t>
            </a:r>
            <a:br>
              <a:rPr lang="fr-FR" sz="2000" dirty="0" smtClean="0"/>
            </a:br>
            <a:r>
              <a:rPr lang="fr-FR" sz="1600" dirty="0" smtClean="0"/>
              <a:t>présentée par: </a:t>
            </a:r>
            <a:r>
              <a:rPr lang="fr-FR" sz="2000" b="1" dirty="0" smtClean="0"/>
              <a:t>ATJI Cheick</a:t>
            </a:r>
            <a:endParaRPr lang="fr-FR" sz="2000" b="1" dirty="0"/>
          </a:p>
        </p:txBody>
      </p:sp>
      <p:pic>
        <p:nvPicPr>
          <p:cNvPr id="4" name="Espace réservé du contenu 3"/>
          <p:cNvPicPr>
            <a:picLocks noGrp="1" noChangeAspect="1"/>
          </p:cNvPicPr>
          <p:nvPr>
            <p:ph idx="1"/>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554084" y="1427584"/>
            <a:ext cx="3810000" cy="1200150"/>
          </a:xfrm>
        </p:spPr>
      </p:pic>
      <p:sp>
        <p:nvSpPr>
          <p:cNvPr id="6" name="ZoneTexte 5"/>
          <p:cNvSpPr txBox="1"/>
          <p:nvPr/>
        </p:nvSpPr>
        <p:spPr>
          <a:xfrm>
            <a:off x="2286880" y="2962645"/>
            <a:ext cx="8051438" cy="1384995"/>
          </a:xfrm>
          <a:prstGeom prst="rect">
            <a:avLst/>
          </a:prstGeom>
          <a:noFill/>
        </p:spPr>
        <p:txBody>
          <a:bodyPr wrap="square" rtlCol="0">
            <a:spAutoFit/>
          </a:bodyPr>
          <a:lstStyle/>
          <a:p>
            <a:pPr algn="ctr"/>
            <a:r>
              <a:rPr lang="fr-FR" b="1" u="sng" dirty="0" smtClean="0"/>
              <a:t>THEME</a:t>
            </a:r>
            <a:r>
              <a:rPr lang="fr-FR" b="1" dirty="0" smtClean="0"/>
              <a:t>: CONDITIONS CLIMATIQUES ET SANTE INFANTILE</a:t>
            </a:r>
          </a:p>
          <a:p>
            <a:endParaRPr lang="fr-FR" b="1" dirty="0"/>
          </a:p>
          <a:p>
            <a:pPr algn="ctr"/>
            <a:r>
              <a:rPr lang="fr-FR" sz="2400" b="1" i="1" dirty="0" smtClean="0"/>
              <a:t>Effets de la température de l’air et la pluviométrie sur la santé des enfants de moins de cinq ans au Mali</a:t>
            </a:r>
            <a:endParaRPr lang="fr-FR" sz="2400" b="1" i="1" dirty="0"/>
          </a:p>
        </p:txBody>
      </p:sp>
      <p:sp>
        <p:nvSpPr>
          <p:cNvPr id="8" name="ZoneTexte 7"/>
          <p:cNvSpPr txBox="1"/>
          <p:nvPr/>
        </p:nvSpPr>
        <p:spPr>
          <a:xfrm>
            <a:off x="1763485" y="4760911"/>
            <a:ext cx="8845421" cy="1477328"/>
          </a:xfrm>
          <a:prstGeom prst="rect">
            <a:avLst/>
          </a:prstGeom>
          <a:noFill/>
        </p:spPr>
        <p:txBody>
          <a:bodyPr wrap="square" rtlCol="0">
            <a:spAutoFit/>
          </a:bodyPr>
          <a:lstStyle/>
          <a:p>
            <a:pPr algn="ctr"/>
            <a:r>
              <a:rPr lang="fr-FR" dirty="0" smtClean="0"/>
              <a:t>Responsable Master: </a:t>
            </a:r>
            <a:r>
              <a:rPr lang="fr-FR" b="1" dirty="0" smtClean="0"/>
              <a:t>Mme </a:t>
            </a:r>
            <a:r>
              <a:rPr lang="fr-FR" b="1" dirty="0"/>
              <a:t>L</a:t>
            </a:r>
            <a:r>
              <a:rPr lang="fr-FR" b="1" dirty="0" smtClean="0"/>
              <a:t>udivine ROUSSEY</a:t>
            </a:r>
          </a:p>
          <a:p>
            <a:pPr algn="ctr"/>
            <a:r>
              <a:rPr lang="fr-FR" dirty="0"/>
              <a:t>Maître de conférence en Sciences Economiques à l’Université Paris Cité</a:t>
            </a:r>
          </a:p>
          <a:p>
            <a:pPr algn="ctr"/>
            <a:endParaRPr lang="fr-FR" dirty="0" smtClean="0"/>
          </a:p>
          <a:p>
            <a:pPr algn="ctr"/>
            <a:r>
              <a:rPr lang="fr-FR" dirty="0" smtClean="0"/>
              <a:t>Encadré par: </a:t>
            </a:r>
            <a:r>
              <a:rPr lang="fr-FR" b="1" dirty="0" smtClean="0"/>
              <a:t>Mme Paola VILLAR</a:t>
            </a:r>
          </a:p>
          <a:p>
            <a:pPr algn="ctr"/>
            <a:r>
              <a:rPr lang="fr-FR" dirty="0" smtClean="0"/>
              <a:t>Maître de conférence en Sciences Economiques à l’Université Paris Cité</a:t>
            </a:r>
            <a:endParaRPr lang="fr-FR" dirty="0"/>
          </a:p>
        </p:txBody>
      </p:sp>
      <p:sp>
        <p:nvSpPr>
          <p:cNvPr id="9" name="ZoneTexte 8"/>
          <p:cNvSpPr txBox="1"/>
          <p:nvPr/>
        </p:nvSpPr>
        <p:spPr>
          <a:xfrm>
            <a:off x="10792408" y="6238239"/>
            <a:ext cx="1399592" cy="338554"/>
          </a:xfrm>
          <a:prstGeom prst="rect">
            <a:avLst/>
          </a:prstGeom>
          <a:noFill/>
        </p:spPr>
        <p:txBody>
          <a:bodyPr wrap="square" rtlCol="0">
            <a:spAutoFit/>
          </a:bodyPr>
          <a:lstStyle/>
          <a:p>
            <a:r>
              <a:rPr lang="fr-FR" sz="1600" b="1" dirty="0" smtClean="0"/>
              <a:t>2021/2022</a:t>
            </a:r>
            <a:endParaRPr lang="fr-FR" sz="1600" b="1" dirty="0"/>
          </a:p>
        </p:txBody>
      </p:sp>
    </p:spTree>
    <p:extLst>
      <p:ext uri="{BB962C8B-B14F-4D97-AF65-F5344CB8AC3E}">
        <p14:creationId xmlns:p14="http://schemas.microsoft.com/office/powerpoint/2010/main" val="2799651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34073" y="624110"/>
            <a:ext cx="9470539" cy="644853"/>
          </a:xfrm>
        </p:spPr>
        <p:txBody>
          <a:bodyPr/>
          <a:lstStyle/>
          <a:p>
            <a:r>
              <a:rPr lang="fr-FR" b="1" dirty="0" smtClean="0">
                <a:solidFill>
                  <a:schemeClr val="accent1"/>
                </a:solidFill>
              </a:rPr>
              <a:t>Stratégie empirique</a:t>
            </a:r>
            <a:endParaRPr lang="fr-FR" b="1" dirty="0">
              <a:solidFill>
                <a:schemeClr val="accent1"/>
              </a:solidFill>
            </a:endParaRPr>
          </a:p>
        </p:txBody>
      </p:sp>
      <p:sp>
        <p:nvSpPr>
          <p:cNvPr id="3" name="Espace réservé du contenu 2"/>
          <p:cNvSpPr>
            <a:spLocks noGrp="1"/>
          </p:cNvSpPr>
          <p:nvPr>
            <p:ph idx="1"/>
          </p:nvPr>
        </p:nvSpPr>
        <p:spPr>
          <a:xfrm>
            <a:off x="1369531" y="1702338"/>
            <a:ext cx="5211389" cy="4492969"/>
          </a:xfrm>
        </p:spPr>
        <p:txBody>
          <a:bodyPr>
            <a:normAutofit/>
          </a:bodyPr>
          <a:lstStyle/>
          <a:p>
            <a:pPr marL="0" indent="0">
              <a:buNone/>
            </a:pPr>
            <a:r>
              <a:rPr lang="fr-FR" b="1" u="sng" dirty="0" smtClean="0">
                <a:solidFill>
                  <a:schemeClr val="tx1"/>
                </a:solidFill>
              </a:rPr>
              <a:t>Variables outcomes</a:t>
            </a:r>
          </a:p>
          <a:p>
            <a:pPr algn="just">
              <a:buClr>
                <a:schemeClr val="tx1"/>
              </a:buClr>
              <a:buFont typeface="Wingdings" panose="05000000000000000000" pitchFamily="2" charset="2"/>
              <a:buChar char="§"/>
            </a:pPr>
            <a:r>
              <a:rPr lang="fr-FR" b="1" dirty="0" smtClean="0">
                <a:solidFill>
                  <a:schemeClr val="tx1"/>
                </a:solidFill>
              </a:rPr>
              <a:t>Poids/âges(Kg) </a:t>
            </a:r>
          </a:p>
          <a:p>
            <a:pPr marL="0" indent="0" algn="just">
              <a:buNone/>
            </a:pPr>
            <a:r>
              <a:rPr lang="fr-FR" i="1" dirty="0">
                <a:solidFill>
                  <a:schemeClr val="tx1"/>
                </a:solidFill>
              </a:rPr>
              <a:t>M</a:t>
            </a:r>
            <a:r>
              <a:rPr lang="fr-FR" i="1" dirty="0" smtClean="0">
                <a:solidFill>
                  <a:schemeClr val="tx1"/>
                </a:solidFill>
              </a:rPr>
              <a:t>alnutrition générale/insuffisance pondérale</a:t>
            </a:r>
            <a:endParaRPr lang="fr-FR" dirty="0" smtClean="0">
              <a:solidFill>
                <a:schemeClr val="tx1"/>
              </a:solidFill>
            </a:endParaRPr>
          </a:p>
          <a:p>
            <a:pPr marL="0" indent="0" algn="just">
              <a:buNone/>
            </a:pPr>
            <a:endParaRPr lang="fr-FR" b="1" dirty="0" smtClean="0">
              <a:solidFill>
                <a:schemeClr val="tx1"/>
              </a:solidFill>
            </a:endParaRPr>
          </a:p>
          <a:p>
            <a:pPr algn="just">
              <a:buClr>
                <a:schemeClr val="tx1"/>
              </a:buClr>
              <a:buFont typeface="Wingdings" panose="05000000000000000000" pitchFamily="2" charset="2"/>
              <a:buChar char="§"/>
            </a:pPr>
            <a:r>
              <a:rPr lang="fr-FR" b="1" dirty="0" smtClean="0">
                <a:solidFill>
                  <a:schemeClr val="tx1"/>
                </a:solidFill>
              </a:rPr>
              <a:t>Tailles/âges(Cm): </a:t>
            </a:r>
          </a:p>
          <a:p>
            <a:pPr marL="0" indent="0" algn="just">
              <a:buNone/>
            </a:pPr>
            <a:r>
              <a:rPr lang="fr-FR" i="1" dirty="0">
                <a:solidFill>
                  <a:schemeClr val="tx1"/>
                </a:solidFill>
              </a:rPr>
              <a:t>M</a:t>
            </a:r>
            <a:r>
              <a:rPr lang="fr-FR" i="1" dirty="0" smtClean="0">
                <a:solidFill>
                  <a:schemeClr val="tx1"/>
                </a:solidFill>
              </a:rPr>
              <a:t>alnutrition chronique/retard de croissance</a:t>
            </a:r>
          </a:p>
          <a:p>
            <a:pPr marL="0" indent="0" algn="just">
              <a:buNone/>
            </a:pPr>
            <a:endParaRPr lang="fr-FR" dirty="0" smtClean="0">
              <a:solidFill>
                <a:schemeClr val="tx1"/>
              </a:solidFill>
            </a:endParaRPr>
          </a:p>
          <a:p>
            <a:pPr algn="just">
              <a:buClr>
                <a:schemeClr val="tx1"/>
              </a:buClr>
              <a:buFont typeface="Wingdings" panose="05000000000000000000" pitchFamily="2" charset="2"/>
              <a:buChar char="§"/>
            </a:pPr>
            <a:r>
              <a:rPr lang="fr-FR" sz="2000" b="1" dirty="0" smtClean="0">
                <a:solidFill>
                  <a:schemeClr val="tx1"/>
                </a:solidFill>
              </a:rPr>
              <a:t>Poids/Tailles(Kg/cm): </a:t>
            </a:r>
          </a:p>
          <a:p>
            <a:pPr marL="0" indent="0" algn="just">
              <a:buNone/>
            </a:pPr>
            <a:r>
              <a:rPr lang="fr-FR" i="1" dirty="0">
                <a:solidFill>
                  <a:schemeClr val="tx1"/>
                </a:solidFill>
              </a:rPr>
              <a:t>M</a:t>
            </a:r>
            <a:r>
              <a:rPr lang="fr-FR" i="1" dirty="0" smtClean="0">
                <a:solidFill>
                  <a:schemeClr val="tx1"/>
                </a:solidFill>
              </a:rPr>
              <a:t>alnutrition aigüe/surcharge pondérale</a:t>
            </a:r>
            <a:endParaRPr lang="fr-FR" i="1" dirty="0">
              <a:solidFill>
                <a:schemeClr val="tx1"/>
              </a:solidFill>
            </a:endParaRPr>
          </a:p>
          <a:p>
            <a:pPr marL="0" indent="0" algn="just">
              <a:buNone/>
            </a:pPr>
            <a:endParaRPr lang="fr-FR" dirty="0" smtClean="0">
              <a:solidFill>
                <a:schemeClr val="tx1"/>
              </a:solidFill>
            </a:endParaRPr>
          </a:p>
          <a:p>
            <a:pPr algn="just">
              <a:buClr>
                <a:schemeClr val="tx1"/>
              </a:buClr>
              <a:buFont typeface="Wingdings" panose="05000000000000000000" pitchFamily="2" charset="2"/>
              <a:buChar char="§"/>
            </a:pPr>
            <a:r>
              <a:rPr lang="fr-FR" b="1" dirty="0" smtClean="0">
                <a:solidFill>
                  <a:schemeClr val="tx1"/>
                </a:solidFill>
              </a:rPr>
              <a:t>Mortalité infantile (vivant/décédé)</a:t>
            </a:r>
            <a:endParaRPr lang="fr-FR" b="1" dirty="0">
              <a:solidFill>
                <a:schemeClr val="tx1"/>
              </a:solidFill>
            </a:endParaRPr>
          </a:p>
        </p:txBody>
      </p:sp>
      <p:sp>
        <p:nvSpPr>
          <p:cNvPr id="4" name="ZoneTexte 3"/>
          <p:cNvSpPr txBox="1"/>
          <p:nvPr/>
        </p:nvSpPr>
        <p:spPr>
          <a:xfrm>
            <a:off x="4110361" y="1333006"/>
            <a:ext cx="3435658" cy="369332"/>
          </a:xfrm>
          <a:prstGeom prst="rect">
            <a:avLst/>
          </a:prstGeom>
          <a:noFill/>
        </p:spPr>
        <p:txBody>
          <a:bodyPr wrap="square" rtlCol="0">
            <a:spAutoFit/>
          </a:bodyPr>
          <a:lstStyle/>
          <a:p>
            <a:pPr marL="285750" indent="-285750">
              <a:buFont typeface="Wingdings" panose="05000000000000000000" pitchFamily="2" charset="2"/>
              <a:buChar char="Ø"/>
            </a:pPr>
            <a:r>
              <a:rPr lang="fr-FR" b="1" dirty="0" smtClean="0">
                <a:solidFill>
                  <a:schemeClr val="accent1"/>
                </a:solidFill>
              </a:rPr>
              <a:t>Variables de l’étude</a:t>
            </a:r>
            <a:endParaRPr lang="fr-FR" b="1" dirty="0">
              <a:solidFill>
                <a:schemeClr val="accent1"/>
              </a:solidFill>
            </a:endParaRPr>
          </a:p>
        </p:txBody>
      </p:sp>
      <p:sp>
        <p:nvSpPr>
          <p:cNvPr id="5" name="Espace réservé du contenu 2"/>
          <p:cNvSpPr txBox="1">
            <a:spLocks/>
          </p:cNvSpPr>
          <p:nvPr/>
        </p:nvSpPr>
        <p:spPr>
          <a:xfrm>
            <a:off x="6651942" y="1702338"/>
            <a:ext cx="4923692" cy="44929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b="1" u="sng" dirty="0" smtClean="0">
                <a:solidFill>
                  <a:schemeClr val="tx1"/>
                </a:solidFill>
              </a:rPr>
              <a:t>Variables explicatives d’intérêts</a:t>
            </a:r>
          </a:p>
          <a:p>
            <a:pPr>
              <a:buClr>
                <a:schemeClr val="tx1"/>
              </a:buClr>
              <a:buFont typeface="Wingdings" panose="05000000000000000000" pitchFamily="2" charset="2"/>
              <a:buChar char="§"/>
            </a:pPr>
            <a:r>
              <a:rPr lang="fr-FR" b="1" dirty="0" smtClean="0">
                <a:solidFill>
                  <a:schemeClr val="tx1"/>
                </a:solidFill>
              </a:rPr>
              <a:t>Température de l’air </a:t>
            </a:r>
            <a:r>
              <a:rPr lang="fr-FR" dirty="0" smtClean="0">
                <a:solidFill>
                  <a:schemeClr val="tx1"/>
                </a:solidFill>
              </a:rPr>
              <a:t>(</a:t>
            </a:r>
            <a:r>
              <a:rPr lang="fr-FR" i="1" dirty="0">
                <a:solidFill>
                  <a:schemeClr val="tx1"/>
                </a:solidFill>
              </a:rPr>
              <a:t>°</a:t>
            </a:r>
            <a:r>
              <a:rPr lang="fr-FR" i="1" dirty="0" smtClean="0">
                <a:solidFill>
                  <a:schemeClr val="tx1"/>
                </a:solidFill>
              </a:rPr>
              <a:t>C)</a:t>
            </a:r>
          </a:p>
          <a:p>
            <a:pPr>
              <a:buClr>
                <a:schemeClr val="tx1"/>
              </a:buClr>
              <a:buFont typeface="Wingdings" panose="05000000000000000000" pitchFamily="2" charset="2"/>
              <a:buChar char="§"/>
            </a:pPr>
            <a:r>
              <a:rPr lang="fr-FR" b="1" dirty="0" smtClean="0">
                <a:solidFill>
                  <a:schemeClr val="tx1"/>
                </a:solidFill>
              </a:rPr>
              <a:t>Pluviométrie </a:t>
            </a:r>
            <a:r>
              <a:rPr lang="fr-FR" dirty="0" smtClean="0">
                <a:solidFill>
                  <a:schemeClr val="tx1"/>
                </a:solidFill>
              </a:rPr>
              <a:t>(en mètres de pluie)</a:t>
            </a:r>
          </a:p>
          <a:p>
            <a:pPr>
              <a:buClr>
                <a:schemeClr val="tx1"/>
              </a:buClr>
              <a:buFont typeface="Wingdings" panose="05000000000000000000" pitchFamily="2" charset="2"/>
              <a:buChar char="§"/>
            </a:pPr>
            <a:r>
              <a:rPr lang="fr-FR" b="1" dirty="0" smtClean="0">
                <a:solidFill>
                  <a:schemeClr val="tx1"/>
                </a:solidFill>
              </a:rPr>
              <a:t>Variations des prix à la consommation des cultures céréalières </a:t>
            </a:r>
            <a:r>
              <a:rPr lang="fr-FR" dirty="0" smtClean="0">
                <a:solidFill>
                  <a:schemeClr val="tx1"/>
                </a:solidFill>
              </a:rPr>
              <a:t>(%)</a:t>
            </a:r>
          </a:p>
          <a:p>
            <a:pPr marL="0" indent="0">
              <a:buClr>
                <a:schemeClr val="tx1"/>
              </a:buClr>
              <a:buNone/>
            </a:pPr>
            <a:endParaRPr lang="fr-FR" dirty="0" smtClean="0">
              <a:solidFill>
                <a:schemeClr val="tx1"/>
              </a:solidFill>
            </a:endParaRPr>
          </a:p>
          <a:p>
            <a:pPr marL="0" indent="0">
              <a:buClr>
                <a:schemeClr val="tx1"/>
              </a:buClr>
              <a:buNone/>
            </a:pPr>
            <a:r>
              <a:rPr lang="fr-FR" b="1" u="sng" dirty="0" smtClean="0">
                <a:solidFill>
                  <a:schemeClr val="tx1"/>
                </a:solidFill>
              </a:rPr>
              <a:t>Variables de contrôle</a:t>
            </a:r>
          </a:p>
          <a:p>
            <a:pPr>
              <a:buClr>
                <a:schemeClr val="tx1"/>
              </a:buClr>
              <a:buFont typeface="Wingdings" panose="05000000000000000000" pitchFamily="2" charset="2"/>
              <a:buChar char="§"/>
            </a:pPr>
            <a:r>
              <a:rPr lang="fr-FR" dirty="0" smtClean="0">
                <a:solidFill>
                  <a:schemeClr val="tx1"/>
                </a:solidFill>
              </a:rPr>
              <a:t>Sexe, éducation des mères, sources d’eau, régions, richesse des ménages</a:t>
            </a:r>
          </a:p>
          <a:p>
            <a:pPr>
              <a:buClr>
                <a:schemeClr val="tx1"/>
              </a:buClr>
              <a:buFont typeface="Wingdings" panose="05000000000000000000" pitchFamily="2" charset="2"/>
              <a:buChar char="§"/>
            </a:pPr>
            <a:r>
              <a:rPr lang="fr-FR" dirty="0" smtClean="0">
                <a:solidFill>
                  <a:schemeClr val="tx1"/>
                </a:solidFill>
              </a:rPr>
              <a:t>Effets fixes de vagues</a:t>
            </a:r>
            <a:endParaRPr lang="fr-FR" dirty="0">
              <a:solidFill>
                <a:schemeClr val="tx1"/>
              </a:solidFill>
            </a:endParaRPr>
          </a:p>
          <a:p>
            <a:pPr marL="0" indent="0">
              <a:buNone/>
            </a:pPr>
            <a:endParaRPr lang="fr-FR" b="1" u="sng" dirty="0">
              <a:solidFill>
                <a:schemeClr val="tx1"/>
              </a:solidFill>
            </a:endParaRPr>
          </a:p>
        </p:txBody>
      </p:sp>
      <p:cxnSp>
        <p:nvCxnSpPr>
          <p:cNvPr id="7" name="Connecteur droit 6"/>
          <p:cNvCxnSpPr/>
          <p:nvPr/>
        </p:nvCxnSpPr>
        <p:spPr>
          <a:xfrm>
            <a:off x="6498454" y="1702338"/>
            <a:ext cx="8878" cy="449296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3646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61965" y="1003177"/>
            <a:ext cx="9569280" cy="5209886"/>
          </a:xfrm>
        </p:spPr>
        <p:txBody>
          <a:bodyPr>
            <a:normAutofit fontScale="70000" lnSpcReduction="20000"/>
          </a:bodyPr>
          <a:lstStyle/>
          <a:p>
            <a:pPr>
              <a:buFont typeface="Wingdings" panose="05000000000000000000" pitchFamily="2" charset="2"/>
              <a:buChar char="Ø"/>
            </a:pPr>
            <a:r>
              <a:rPr lang="fr-FR" sz="2600" b="1" dirty="0" smtClean="0">
                <a:solidFill>
                  <a:schemeClr val="accent1"/>
                </a:solidFill>
              </a:rPr>
              <a:t>Modèles économétriques</a:t>
            </a:r>
            <a:endParaRPr lang="fr-FR" sz="2600" b="1" dirty="0">
              <a:solidFill>
                <a:schemeClr val="accent1"/>
              </a:solidFill>
            </a:endParaRPr>
          </a:p>
          <a:p>
            <a:pPr marL="0" indent="0">
              <a:buNone/>
            </a:pPr>
            <a:endParaRPr lang="fr-FR" sz="2300" b="1" dirty="0" smtClean="0">
              <a:solidFill>
                <a:schemeClr val="accent1"/>
              </a:solidFill>
            </a:endParaRPr>
          </a:p>
          <a:p>
            <a:pPr marL="0" indent="0">
              <a:buNone/>
            </a:pPr>
            <a:r>
              <a:rPr lang="fr-FR" sz="2300" b="1" dirty="0">
                <a:solidFill>
                  <a:schemeClr val="accent1"/>
                </a:solidFill>
              </a:rPr>
              <a:t>  </a:t>
            </a:r>
            <a:r>
              <a:rPr lang="fr-FR" sz="2300" b="1" u="sng" dirty="0">
                <a:solidFill>
                  <a:schemeClr val="accent1"/>
                </a:solidFill>
              </a:rPr>
              <a:t>Modèle linéaire de base </a:t>
            </a:r>
            <a:r>
              <a:rPr lang="fr-FR" sz="2300" b="1" dirty="0" smtClean="0">
                <a:solidFill>
                  <a:schemeClr val="accent1"/>
                </a:solidFill>
              </a:rPr>
              <a:t>:</a:t>
            </a:r>
          </a:p>
          <a:p>
            <a:pPr marL="0" indent="0">
              <a:buNone/>
            </a:pPr>
            <a:r>
              <a:rPr lang="fr-FR" sz="2300" b="1" dirty="0" smtClean="0">
                <a:solidFill>
                  <a:schemeClr val="accent1"/>
                </a:solidFill>
              </a:rPr>
              <a:t>Indicateur (t) </a:t>
            </a:r>
            <a:r>
              <a:rPr lang="fr-FR" sz="2300" b="1" dirty="0">
                <a:solidFill>
                  <a:schemeClr val="accent1"/>
                </a:solidFill>
              </a:rPr>
              <a:t>= α + </a:t>
            </a:r>
            <a:r>
              <a:rPr lang="fr-FR" sz="2300" b="1" dirty="0" smtClean="0">
                <a:solidFill>
                  <a:schemeClr val="accent1"/>
                </a:solidFill>
              </a:rPr>
              <a:t>β1.(</a:t>
            </a:r>
            <a:r>
              <a:rPr lang="fr-FR" sz="2300" b="1" dirty="0">
                <a:solidFill>
                  <a:schemeClr val="accent1"/>
                </a:solidFill>
              </a:rPr>
              <a:t>var _climat)</a:t>
            </a:r>
            <a:r>
              <a:rPr lang="fr-FR" b="1" dirty="0">
                <a:solidFill>
                  <a:schemeClr val="accent1"/>
                </a:solidFill>
              </a:rPr>
              <a:t>t-1</a:t>
            </a:r>
            <a:r>
              <a:rPr lang="fr-FR" sz="2300" b="1" dirty="0">
                <a:solidFill>
                  <a:schemeClr val="accent1"/>
                </a:solidFill>
              </a:rPr>
              <a:t> + β2.(</a:t>
            </a:r>
            <a:r>
              <a:rPr lang="fr-FR" sz="2300" b="1" dirty="0" smtClean="0">
                <a:solidFill>
                  <a:schemeClr val="accent1"/>
                </a:solidFill>
              </a:rPr>
              <a:t>var_climat)</a:t>
            </a:r>
            <a:r>
              <a:rPr lang="fr-FR" b="1" dirty="0" smtClean="0">
                <a:solidFill>
                  <a:schemeClr val="accent1"/>
                </a:solidFill>
              </a:rPr>
              <a:t>t-2</a:t>
            </a:r>
            <a:r>
              <a:rPr lang="fr-FR" sz="2300" b="1" dirty="0" smtClean="0">
                <a:solidFill>
                  <a:schemeClr val="accent1"/>
                </a:solidFill>
              </a:rPr>
              <a:t> </a:t>
            </a:r>
            <a:r>
              <a:rPr lang="fr-FR" sz="2300" b="1" dirty="0">
                <a:solidFill>
                  <a:schemeClr val="accent1"/>
                </a:solidFill>
              </a:rPr>
              <a:t>+  λ.(var_contrôles)</a:t>
            </a:r>
            <a:r>
              <a:rPr lang="fr-FR" b="1" dirty="0">
                <a:solidFill>
                  <a:schemeClr val="accent1"/>
                </a:solidFill>
              </a:rPr>
              <a:t>t</a:t>
            </a:r>
            <a:r>
              <a:rPr lang="fr-FR" sz="2300" b="1" dirty="0">
                <a:solidFill>
                  <a:schemeClr val="accent1"/>
                </a:solidFill>
              </a:rPr>
              <a:t> + </a:t>
            </a:r>
            <a:r>
              <a:rPr lang="fr-FR" sz="2300" b="1" dirty="0" smtClean="0">
                <a:solidFill>
                  <a:schemeClr val="accent1"/>
                </a:solidFill>
              </a:rPr>
              <a:t>															effets_fixes_vagues </a:t>
            </a:r>
            <a:r>
              <a:rPr lang="fr-FR" sz="2300" b="1" dirty="0">
                <a:solidFill>
                  <a:schemeClr val="accent1"/>
                </a:solidFill>
              </a:rPr>
              <a:t>+ </a:t>
            </a:r>
            <a:r>
              <a:rPr lang="fr-FR" sz="3100" b="1" dirty="0" err="1">
                <a:solidFill>
                  <a:schemeClr val="accent1"/>
                </a:solidFill>
              </a:rPr>
              <a:t>ε</a:t>
            </a:r>
            <a:r>
              <a:rPr lang="fr-FR" b="1" dirty="0" err="1">
                <a:solidFill>
                  <a:schemeClr val="accent1"/>
                </a:solidFill>
              </a:rPr>
              <a:t>t</a:t>
            </a:r>
            <a:r>
              <a:rPr lang="fr-FR" sz="2300" b="1" dirty="0">
                <a:solidFill>
                  <a:schemeClr val="accent1"/>
                </a:solidFill>
              </a:rPr>
              <a:t> </a:t>
            </a:r>
          </a:p>
          <a:p>
            <a:pPr marL="0" indent="0">
              <a:buNone/>
            </a:pPr>
            <a:endParaRPr lang="fr-FR" sz="2300" b="1" dirty="0" smtClean="0">
              <a:solidFill>
                <a:schemeClr val="accent1"/>
              </a:solidFill>
            </a:endParaRPr>
          </a:p>
          <a:p>
            <a:pPr marL="0" indent="0">
              <a:buNone/>
            </a:pPr>
            <a:r>
              <a:rPr lang="fr-FR" sz="2300" b="1" dirty="0" smtClean="0">
                <a:solidFill>
                  <a:schemeClr val="tx1"/>
                </a:solidFill>
              </a:rPr>
              <a:t>Où </a:t>
            </a:r>
            <a:r>
              <a:rPr lang="fr-FR" sz="2300" b="1" dirty="0">
                <a:solidFill>
                  <a:schemeClr val="tx1"/>
                </a:solidFill>
              </a:rPr>
              <a:t>l’indicateur représente les rapports (Poids/âges, Tailles/âges et Poids/tailles), Var_climat </a:t>
            </a:r>
          </a:p>
          <a:p>
            <a:pPr marL="0" indent="0">
              <a:buNone/>
            </a:pPr>
            <a:r>
              <a:rPr lang="fr-FR" sz="2300" b="1" dirty="0">
                <a:solidFill>
                  <a:schemeClr val="tx1"/>
                </a:solidFill>
              </a:rPr>
              <a:t>représente la température et la pluviométrie respectivement en t-1 et t-2 et  var_contrôles nos </a:t>
            </a:r>
          </a:p>
          <a:p>
            <a:pPr marL="0" indent="0">
              <a:buNone/>
            </a:pPr>
            <a:r>
              <a:rPr lang="fr-FR" sz="2300" b="1" dirty="0">
                <a:solidFill>
                  <a:schemeClr val="tx1"/>
                </a:solidFill>
              </a:rPr>
              <a:t>variables de contrôles.</a:t>
            </a:r>
          </a:p>
          <a:p>
            <a:pPr marL="0" indent="0">
              <a:buNone/>
            </a:pPr>
            <a:endParaRPr lang="fr-FR" sz="2300" b="1" dirty="0" smtClean="0">
              <a:solidFill>
                <a:schemeClr val="accent1"/>
              </a:solidFill>
            </a:endParaRPr>
          </a:p>
          <a:p>
            <a:pPr marL="0" indent="0">
              <a:buNone/>
            </a:pPr>
            <a:r>
              <a:rPr lang="fr-FR" sz="2300" b="1" dirty="0" smtClean="0">
                <a:solidFill>
                  <a:schemeClr val="accent1"/>
                </a:solidFill>
              </a:rPr>
              <a:t>  </a:t>
            </a:r>
            <a:r>
              <a:rPr lang="fr-FR" sz="2300" b="1" u="sng" dirty="0">
                <a:solidFill>
                  <a:schemeClr val="accent1"/>
                </a:solidFill>
              </a:rPr>
              <a:t>Modèle logistique de base </a:t>
            </a:r>
            <a:r>
              <a:rPr lang="fr-FR" sz="2300" b="1" dirty="0" smtClean="0">
                <a:solidFill>
                  <a:schemeClr val="accent1"/>
                </a:solidFill>
              </a:rPr>
              <a:t>:</a:t>
            </a:r>
          </a:p>
          <a:p>
            <a:pPr marL="0" indent="0">
              <a:buNone/>
            </a:pPr>
            <a:r>
              <a:rPr lang="fr-FR" sz="2300" b="1" dirty="0" smtClean="0">
                <a:solidFill>
                  <a:schemeClr val="accent1"/>
                </a:solidFill>
              </a:rPr>
              <a:t>Prob(décès=1/X)</a:t>
            </a:r>
            <a:r>
              <a:rPr lang="fr-FR" b="1" dirty="0" smtClean="0">
                <a:solidFill>
                  <a:schemeClr val="accent1"/>
                </a:solidFill>
              </a:rPr>
              <a:t>t</a:t>
            </a:r>
            <a:r>
              <a:rPr lang="fr-FR" sz="2300" b="1" dirty="0" smtClean="0">
                <a:solidFill>
                  <a:schemeClr val="accent1"/>
                </a:solidFill>
              </a:rPr>
              <a:t> </a:t>
            </a:r>
            <a:r>
              <a:rPr lang="fr-FR" sz="2300" b="1" dirty="0">
                <a:solidFill>
                  <a:schemeClr val="accent1"/>
                </a:solidFill>
              </a:rPr>
              <a:t>= Prob(</a:t>
            </a:r>
            <a:r>
              <a:rPr lang="fr-FR" sz="3100" b="1" dirty="0" err="1">
                <a:solidFill>
                  <a:schemeClr val="accent1"/>
                </a:solidFill>
              </a:rPr>
              <a:t>ε</a:t>
            </a:r>
            <a:r>
              <a:rPr lang="fr-FR" b="1" dirty="0" err="1">
                <a:solidFill>
                  <a:schemeClr val="accent1"/>
                </a:solidFill>
              </a:rPr>
              <a:t>t</a:t>
            </a:r>
            <a:r>
              <a:rPr lang="fr-FR" sz="2300" b="1" dirty="0">
                <a:solidFill>
                  <a:schemeClr val="accent1"/>
                </a:solidFill>
              </a:rPr>
              <a:t> &gt; -α - </a:t>
            </a:r>
            <a:r>
              <a:rPr lang="fr-FR" sz="2300" b="1" dirty="0" smtClean="0">
                <a:solidFill>
                  <a:schemeClr val="accent1"/>
                </a:solidFill>
              </a:rPr>
              <a:t>β1.(var_climat)</a:t>
            </a:r>
            <a:r>
              <a:rPr lang="fr-FR" b="1" dirty="0" smtClean="0">
                <a:solidFill>
                  <a:schemeClr val="accent1"/>
                </a:solidFill>
              </a:rPr>
              <a:t>t-1</a:t>
            </a:r>
            <a:r>
              <a:rPr lang="fr-FR" sz="2300" b="1" dirty="0" smtClean="0">
                <a:solidFill>
                  <a:schemeClr val="accent1"/>
                </a:solidFill>
              </a:rPr>
              <a:t> </a:t>
            </a:r>
            <a:r>
              <a:rPr lang="fr-FR" sz="2300" b="1" dirty="0">
                <a:solidFill>
                  <a:schemeClr val="accent1"/>
                </a:solidFill>
              </a:rPr>
              <a:t>- β2.(</a:t>
            </a:r>
            <a:r>
              <a:rPr lang="fr-FR" sz="2300" b="1" dirty="0" smtClean="0">
                <a:solidFill>
                  <a:schemeClr val="accent1"/>
                </a:solidFill>
              </a:rPr>
              <a:t>var_climat)</a:t>
            </a:r>
            <a:r>
              <a:rPr lang="fr-FR" b="1" dirty="0" smtClean="0">
                <a:solidFill>
                  <a:schemeClr val="accent1"/>
                </a:solidFill>
              </a:rPr>
              <a:t>t-2</a:t>
            </a:r>
            <a:r>
              <a:rPr lang="fr-FR" sz="2300" b="1" dirty="0" smtClean="0">
                <a:solidFill>
                  <a:schemeClr val="accent1"/>
                </a:solidFill>
              </a:rPr>
              <a:t> </a:t>
            </a:r>
            <a:r>
              <a:rPr lang="fr-FR" sz="2300" b="1" dirty="0">
                <a:solidFill>
                  <a:schemeClr val="accent1"/>
                </a:solidFill>
              </a:rPr>
              <a:t>-  λ.(var_contrôles)</a:t>
            </a:r>
            <a:r>
              <a:rPr lang="fr-FR" b="1" dirty="0">
                <a:solidFill>
                  <a:schemeClr val="accent1"/>
                </a:solidFill>
              </a:rPr>
              <a:t>t </a:t>
            </a:r>
            <a:r>
              <a:rPr lang="fr-FR" sz="2300" b="1" dirty="0">
                <a:solidFill>
                  <a:schemeClr val="accent1"/>
                </a:solidFill>
              </a:rPr>
              <a:t> – </a:t>
            </a:r>
            <a:r>
              <a:rPr lang="fr-FR" sz="2300" b="1" dirty="0" smtClean="0">
                <a:solidFill>
                  <a:schemeClr val="accent1"/>
                </a:solidFill>
              </a:rPr>
              <a:t>																		</a:t>
            </a:r>
            <a:r>
              <a:rPr lang="fr-FR" sz="2300" b="1" dirty="0" err="1" smtClean="0">
                <a:solidFill>
                  <a:schemeClr val="accent1"/>
                </a:solidFill>
              </a:rPr>
              <a:t>effets_fixes</a:t>
            </a:r>
            <a:r>
              <a:rPr lang="fr-FR" sz="2300" b="1" dirty="0">
                <a:solidFill>
                  <a:schemeClr val="accent1"/>
                </a:solidFill>
              </a:rPr>
              <a:t>) </a:t>
            </a:r>
          </a:p>
          <a:p>
            <a:pPr marL="0" indent="0">
              <a:buNone/>
            </a:pPr>
            <a:r>
              <a:rPr lang="fr-FR" sz="2300" b="1" dirty="0">
                <a:solidFill>
                  <a:schemeClr val="tx1"/>
                </a:solidFill>
              </a:rPr>
              <a:t>Où  X  désigne  l’ensemble  des  régresseurs,  Prob(décès=1/X)  la  probabilité  de  décès </a:t>
            </a:r>
          </a:p>
          <a:p>
            <a:pPr marL="0" indent="0">
              <a:buNone/>
            </a:pPr>
            <a:r>
              <a:rPr lang="fr-FR" sz="2300" b="1" dirty="0">
                <a:solidFill>
                  <a:schemeClr val="tx1"/>
                </a:solidFill>
              </a:rPr>
              <a:t>conditionnellement aux régresseurs et </a:t>
            </a:r>
            <a:r>
              <a:rPr lang="fr-FR" sz="2300" b="1" dirty="0">
                <a:solidFill>
                  <a:schemeClr val="accent1"/>
                </a:solidFill>
              </a:rPr>
              <a:t>ε le terme d’erreur </a:t>
            </a:r>
            <a:r>
              <a:rPr lang="fr-FR" sz="2300" b="1" dirty="0">
                <a:solidFill>
                  <a:schemeClr val="tx1"/>
                </a:solidFill>
              </a:rPr>
              <a:t>dont </a:t>
            </a:r>
            <a:r>
              <a:rPr lang="fr-FR" sz="2300" b="1" dirty="0">
                <a:solidFill>
                  <a:schemeClr val="accent1"/>
                </a:solidFill>
              </a:rPr>
              <a:t>la distribution de probabilité </a:t>
            </a:r>
            <a:r>
              <a:rPr lang="fr-FR" sz="2300" b="1" dirty="0">
                <a:solidFill>
                  <a:schemeClr val="tx1"/>
                </a:solidFill>
              </a:rPr>
              <a:t>est </a:t>
            </a:r>
          </a:p>
          <a:p>
            <a:pPr marL="0" indent="0">
              <a:buNone/>
            </a:pPr>
            <a:r>
              <a:rPr lang="fr-FR" sz="2300" b="1" dirty="0">
                <a:solidFill>
                  <a:schemeClr val="tx1"/>
                </a:solidFill>
              </a:rPr>
              <a:t>susceptible de suivre </a:t>
            </a:r>
            <a:r>
              <a:rPr lang="fr-FR" sz="2300" b="1" dirty="0">
                <a:solidFill>
                  <a:schemeClr val="accent1"/>
                </a:solidFill>
              </a:rPr>
              <a:t>une loi normale (modèle Probit) </a:t>
            </a:r>
            <a:r>
              <a:rPr lang="fr-FR" sz="2300" b="1" dirty="0">
                <a:solidFill>
                  <a:schemeClr val="tx1"/>
                </a:solidFill>
              </a:rPr>
              <a:t>ou une </a:t>
            </a:r>
            <a:r>
              <a:rPr lang="fr-FR" sz="2300" b="1" dirty="0">
                <a:solidFill>
                  <a:schemeClr val="accent1"/>
                </a:solidFill>
              </a:rPr>
              <a:t>loi logistique (modèle Logit).</a:t>
            </a:r>
          </a:p>
        </p:txBody>
      </p:sp>
    </p:spTree>
    <p:extLst>
      <p:ext uri="{BB962C8B-B14F-4D97-AF65-F5344CB8AC3E}">
        <p14:creationId xmlns:p14="http://schemas.microsoft.com/office/powerpoint/2010/main" val="3726423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6793" y="624110"/>
            <a:ext cx="9647820" cy="766151"/>
          </a:xfrm>
        </p:spPr>
        <p:txBody>
          <a:bodyPr/>
          <a:lstStyle/>
          <a:p>
            <a:r>
              <a:rPr lang="fr-FR" b="1" dirty="0" smtClean="0">
                <a:solidFill>
                  <a:schemeClr val="accent1"/>
                </a:solidFill>
              </a:rPr>
              <a:t>Résultats &amp; Analyses</a:t>
            </a:r>
            <a:endParaRPr lang="fr-FR" b="1" dirty="0">
              <a:solidFill>
                <a:schemeClr val="accent1"/>
              </a:solidFill>
            </a:endParaRPr>
          </a:p>
        </p:txBody>
      </p:sp>
      <p:sp>
        <p:nvSpPr>
          <p:cNvPr id="5" name="ZoneTexte 4"/>
          <p:cNvSpPr txBox="1"/>
          <p:nvPr/>
        </p:nvSpPr>
        <p:spPr>
          <a:xfrm>
            <a:off x="755780" y="2799184"/>
            <a:ext cx="3041779" cy="923330"/>
          </a:xfrm>
          <a:prstGeom prst="rect">
            <a:avLst/>
          </a:prstGeom>
          <a:noFill/>
        </p:spPr>
        <p:txBody>
          <a:bodyPr wrap="square" rtlCol="0">
            <a:spAutoFit/>
          </a:bodyPr>
          <a:lstStyle/>
          <a:p>
            <a:pPr algn="ctr"/>
            <a:r>
              <a:rPr lang="fr-FR" dirty="0" smtClean="0">
                <a:solidFill>
                  <a:schemeClr val="accent1"/>
                </a:solidFill>
              </a:rPr>
              <a:t>Tableau 1</a:t>
            </a:r>
            <a:r>
              <a:rPr lang="fr-FR" b="1" dirty="0" smtClean="0">
                <a:solidFill>
                  <a:schemeClr val="accent1"/>
                </a:solidFill>
              </a:rPr>
              <a:t>: </a:t>
            </a:r>
          </a:p>
          <a:p>
            <a:pPr algn="ctr"/>
            <a:r>
              <a:rPr lang="fr-FR" b="1" dirty="0" smtClean="0">
                <a:solidFill>
                  <a:schemeClr val="accent1"/>
                </a:solidFill>
              </a:rPr>
              <a:t>Effets directs de la pluviométrie</a:t>
            </a:r>
            <a:endParaRPr lang="fr-FR" b="1" dirty="0">
              <a:solidFill>
                <a:schemeClr val="accent1"/>
              </a:solidFill>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7559" y="1329223"/>
            <a:ext cx="6335486" cy="5286181"/>
          </a:xfrm>
        </p:spPr>
      </p:pic>
    </p:spTree>
    <p:extLst>
      <p:ext uri="{BB962C8B-B14F-4D97-AF65-F5344CB8AC3E}">
        <p14:creationId xmlns:p14="http://schemas.microsoft.com/office/powerpoint/2010/main" val="1514399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203649" y="2687216"/>
            <a:ext cx="3107094" cy="923330"/>
          </a:xfrm>
          <a:prstGeom prst="rect">
            <a:avLst/>
          </a:prstGeom>
          <a:noFill/>
        </p:spPr>
        <p:txBody>
          <a:bodyPr wrap="square" rtlCol="0">
            <a:spAutoFit/>
          </a:bodyPr>
          <a:lstStyle/>
          <a:p>
            <a:pPr algn="ctr"/>
            <a:r>
              <a:rPr lang="fr-FR" dirty="0" smtClean="0">
                <a:solidFill>
                  <a:schemeClr val="accent1"/>
                </a:solidFill>
              </a:rPr>
              <a:t>Tableau 2:</a:t>
            </a:r>
          </a:p>
          <a:p>
            <a:pPr algn="ctr"/>
            <a:r>
              <a:rPr lang="fr-FR" b="1" dirty="0" smtClean="0">
                <a:solidFill>
                  <a:schemeClr val="accent1"/>
                </a:solidFill>
              </a:rPr>
              <a:t>Effets directs de la température de l’air</a:t>
            </a:r>
            <a:endParaRPr lang="fr-FR" b="1" dirty="0">
              <a:solidFill>
                <a:schemeClr val="accent1"/>
              </a:solidFill>
            </a:endParaRPr>
          </a:p>
        </p:txBody>
      </p:sp>
      <p:pic>
        <p:nvPicPr>
          <p:cNvPr id="3" name="Espace réservé du contenu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8815" y="228249"/>
            <a:ext cx="5980923" cy="6377823"/>
          </a:xfrm>
        </p:spPr>
      </p:pic>
    </p:spTree>
    <p:extLst>
      <p:ext uri="{BB962C8B-B14F-4D97-AF65-F5344CB8AC3E}">
        <p14:creationId xmlns:p14="http://schemas.microsoft.com/office/powerpoint/2010/main" val="1067466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709127" y="2715208"/>
            <a:ext cx="2743200" cy="1200329"/>
          </a:xfrm>
          <a:prstGeom prst="rect">
            <a:avLst/>
          </a:prstGeom>
          <a:noFill/>
        </p:spPr>
        <p:txBody>
          <a:bodyPr wrap="square" rtlCol="0">
            <a:spAutoFit/>
          </a:bodyPr>
          <a:lstStyle/>
          <a:p>
            <a:pPr algn="ctr"/>
            <a:r>
              <a:rPr lang="fr-FR" b="1" dirty="0" smtClean="0">
                <a:solidFill>
                  <a:schemeClr val="accent1"/>
                </a:solidFill>
              </a:rPr>
              <a:t>Tableau 3:</a:t>
            </a:r>
          </a:p>
          <a:p>
            <a:pPr algn="ctr"/>
            <a:r>
              <a:rPr lang="fr-FR" b="1" dirty="0" smtClean="0">
                <a:solidFill>
                  <a:schemeClr val="accent1"/>
                </a:solidFill>
              </a:rPr>
              <a:t>Effets des conditions climatiques sur la mortalité infantile</a:t>
            </a:r>
            <a:endParaRPr lang="fr-FR" b="1" dirty="0">
              <a:solidFill>
                <a:schemeClr val="accent1"/>
              </a:solidFill>
            </a:endParaRPr>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897" y="148097"/>
            <a:ext cx="5784981" cy="6364670"/>
          </a:xfrm>
        </p:spPr>
      </p:pic>
    </p:spTree>
    <p:extLst>
      <p:ext uri="{BB962C8B-B14F-4D97-AF65-F5344CB8AC3E}">
        <p14:creationId xmlns:p14="http://schemas.microsoft.com/office/powerpoint/2010/main" val="6089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166327" y="2313992"/>
            <a:ext cx="3004457" cy="1477328"/>
          </a:xfrm>
          <a:prstGeom prst="rect">
            <a:avLst/>
          </a:prstGeom>
          <a:noFill/>
        </p:spPr>
        <p:txBody>
          <a:bodyPr wrap="square" rtlCol="0">
            <a:spAutoFit/>
          </a:bodyPr>
          <a:lstStyle/>
          <a:p>
            <a:pPr algn="ctr"/>
            <a:r>
              <a:rPr lang="fr-FR" dirty="0" smtClean="0">
                <a:solidFill>
                  <a:schemeClr val="accent1"/>
                </a:solidFill>
              </a:rPr>
              <a:t>Tableau 4:</a:t>
            </a:r>
          </a:p>
          <a:p>
            <a:pPr algn="ctr"/>
            <a:r>
              <a:rPr lang="fr-FR" b="1" dirty="0" smtClean="0">
                <a:solidFill>
                  <a:schemeClr val="accent1"/>
                </a:solidFill>
              </a:rPr>
              <a:t>Effets de la variation des prix à la consommation sur les indicateurs nutritionnels</a:t>
            </a:r>
            <a:endParaRPr lang="fr-FR" b="1" dirty="0">
              <a:solidFill>
                <a:schemeClr val="accent1"/>
              </a:solidFill>
            </a:endParaRPr>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137" y="149289"/>
            <a:ext cx="6260842" cy="6507785"/>
          </a:xfrm>
        </p:spPr>
      </p:pic>
    </p:spTree>
    <p:extLst>
      <p:ext uri="{BB962C8B-B14F-4D97-AF65-F5344CB8AC3E}">
        <p14:creationId xmlns:p14="http://schemas.microsoft.com/office/powerpoint/2010/main" val="2893926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801" y="624111"/>
            <a:ext cx="9675812" cy="778562"/>
          </a:xfrm>
        </p:spPr>
        <p:txBody>
          <a:bodyPr/>
          <a:lstStyle/>
          <a:p>
            <a:r>
              <a:rPr lang="fr-FR" b="1" dirty="0" smtClean="0">
                <a:solidFill>
                  <a:schemeClr val="accent1"/>
                </a:solidFill>
              </a:rPr>
              <a:t>Conclusions</a:t>
            </a:r>
            <a:endParaRPr lang="fr-FR" b="1" dirty="0">
              <a:solidFill>
                <a:schemeClr val="accent1"/>
              </a:solidFill>
            </a:endParaRPr>
          </a:p>
        </p:txBody>
      </p:sp>
      <p:sp>
        <p:nvSpPr>
          <p:cNvPr id="3" name="Espace réservé du contenu 2"/>
          <p:cNvSpPr>
            <a:spLocks noGrp="1"/>
          </p:cNvSpPr>
          <p:nvPr>
            <p:ph idx="1"/>
          </p:nvPr>
        </p:nvSpPr>
        <p:spPr>
          <a:xfrm>
            <a:off x="1828801" y="1470341"/>
            <a:ext cx="9675811" cy="4879911"/>
          </a:xfrm>
        </p:spPr>
        <p:txBody>
          <a:bodyPr>
            <a:noAutofit/>
          </a:bodyPr>
          <a:lstStyle/>
          <a:p>
            <a:pPr algn="just"/>
            <a:r>
              <a:rPr lang="fr-FR" sz="2000" b="1" dirty="0" smtClean="0">
                <a:solidFill>
                  <a:schemeClr val="tx1"/>
                </a:solidFill>
              </a:rPr>
              <a:t>Les effets des précipitations  sont plus significatifs chez les enfants de 1-5 ans, A l’opposé, la température de l’air affecte plus les enfants de 0-1 ans.</a:t>
            </a:r>
          </a:p>
          <a:p>
            <a:pPr algn="just"/>
            <a:endParaRPr lang="fr-FR" sz="2000" b="1" dirty="0" smtClean="0">
              <a:solidFill>
                <a:schemeClr val="tx1"/>
              </a:solidFill>
            </a:endParaRPr>
          </a:p>
          <a:p>
            <a:pPr algn="just"/>
            <a:r>
              <a:rPr lang="fr-FR" sz="2000" b="1" dirty="0" smtClean="0">
                <a:solidFill>
                  <a:schemeClr val="tx1"/>
                </a:solidFill>
              </a:rPr>
              <a:t> Les filles sont plus vulnérables que les garçons aux chocs de pluie. Cependant, les effets de la pluviométrie et la température impactent moins leur probabilité de décès avant l’âge de 5 ans.</a:t>
            </a:r>
          </a:p>
          <a:p>
            <a:pPr algn="just"/>
            <a:endParaRPr lang="fr-FR" sz="2000" b="1" dirty="0" smtClean="0">
              <a:solidFill>
                <a:schemeClr val="tx1"/>
              </a:solidFill>
            </a:endParaRPr>
          </a:p>
          <a:p>
            <a:pPr algn="just"/>
            <a:r>
              <a:rPr lang="fr-FR" sz="2000" b="1" dirty="0" smtClean="0">
                <a:solidFill>
                  <a:schemeClr val="tx1"/>
                </a:solidFill>
              </a:rPr>
              <a:t>Les variations de prix à la consommation affectent l’état de santé des enfants en fonction de l’allocation des ressources du ménage.</a:t>
            </a:r>
          </a:p>
          <a:p>
            <a:pPr algn="just"/>
            <a:endParaRPr lang="fr-FR" sz="2000" b="1" dirty="0" smtClean="0">
              <a:solidFill>
                <a:schemeClr val="tx1"/>
              </a:solidFill>
            </a:endParaRPr>
          </a:p>
          <a:p>
            <a:pPr algn="just"/>
            <a:r>
              <a:rPr lang="fr-FR" sz="2000" b="1" dirty="0" smtClean="0">
                <a:solidFill>
                  <a:schemeClr val="tx1"/>
                </a:solidFill>
              </a:rPr>
              <a:t>   L’éducation des mères de famille et le statut socioéconomique du ménage sont des facteurs déterminants de la santé infantile.</a:t>
            </a:r>
            <a:endParaRPr lang="fr-FR" sz="2000" b="1" dirty="0">
              <a:solidFill>
                <a:schemeClr val="tx1"/>
              </a:solidFill>
            </a:endParaRPr>
          </a:p>
        </p:txBody>
      </p:sp>
    </p:spTree>
    <p:extLst>
      <p:ext uri="{BB962C8B-B14F-4D97-AF65-F5344CB8AC3E}">
        <p14:creationId xmlns:p14="http://schemas.microsoft.com/office/powerpoint/2010/main" val="2670200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27099" y="677376"/>
            <a:ext cx="8911687" cy="645397"/>
          </a:xfrm>
        </p:spPr>
        <p:txBody>
          <a:bodyPr/>
          <a:lstStyle/>
          <a:p>
            <a:r>
              <a:rPr lang="fr-FR" b="1" dirty="0" smtClean="0">
                <a:solidFill>
                  <a:schemeClr val="accent1"/>
                </a:solidFill>
              </a:rPr>
              <a:t>Limites</a:t>
            </a:r>
            <a:endParaRPr lang="fr-FR" b="1" dirty="0">
              <a:solidFill>
                <a:schemeClr val="accent1"/>
              </a:solidFill>
            </a:endParaRPr>
          </a:p>
        </p:txBody>
      </p:sp>
      <p:sp>
        <p:nvSpPr>
          <p:cNvPr id="3" name="Espace réservé du contenu 2"/>
          <p:cNvSpPr>
            <a:spLocks noGrp="1"/>
          </p:cNvSpPr>
          <p:nvPr>
            <p:ph idx="1"/>
          </p:nvPr>
        </p:nvSpPr>
        <p:spPr>
          <a:xfrm>
            <a:off x="1927099" y="1411549"/>
            <a:ext cx="9577513" cy="3648723"/>
          </a:xfrm>
        </p:spPr>
        <p:txBody>
          <a:bodyPr>
            <a:normAutofit/>
          </a:bodyPr>
          <a:lstStyle/>
          <a:p>
            <a:pPr algn="just"/>
            <a:r>
              <a:rPr lang="fr-FR" sz="2400" b="1" dirty="0" smtClean="0"/>
              <a:t>Indisponibilité d’informations sur le revenu et les dépenses des ménages.</a:t>
            </a:r>
          </a:p>
          <a:p>
            <a:pPr algn="just"/>
            <a:endParaRPr lang="fr-FR" sz="2400" b="1" dirty="0" smtClean="0"/>
          </a:p>
          <a:p>
            <a:pPr algn="just"/>
            <a:r>
              <a:rPr lang="fr-FR" sz="2400" b="1" dirty="0" smtClean="0"/>
              <a:t>Absences d’interprétations pour certains résultats</a:t>
            </a:r>
          </a:p>
          <a:p>
            <a:pPr algn="just"/>
            <a:endParaRPr lang="fr-FR" sz="2400" b="1" dirty="0" smtClean="0"/>
          </a:p>
          <a:p>
            <a:r>
              <a:rPr lang="fr-FR" sz="2400" b="1" dirty="0" smtClean="0"/>
              <a:t>Non estimation de certains coefficients en raison des problèmes de multicolinéarité</a:t>
            </a:r>
            <a:endParaRPr lang="fr-FR" sz="2400" b="1" dirty="0"/>
          </a:p>
        </p:txBody>
      </p:sp>
    </p:spTree>
    <p:extLst>
      <p:ext uri="{BB962C8B-B14F-4D97-AF65-F5344CB8AC3E}">
        <p14:creationId xmlns:p14="http://schemas.microsoft.com/office/powerpoint/2010/main" val="2846485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140" y="624110"/>
            <a:ext cx="8873412" cy="1280890"/>
          </a:xfrm>
        </p:spPr>
        <p:txBody>
          <a:bodyPr/>
          <a:lstStyle/>
          <a:p>
            <a:pPr algn="ctr"/>
            <a:r>
              <a:rPr lang="fr-FR" b="1" dirty="0" smtClean="0">
                <a:solidFill>
                  <a:schemeClr val="accent1"/>
                </a:solidFill>
              </a:rPr>
              <a:t>Implications en termes de politiques publiques</a:t>
            </a:r>
            <a:endParaRPr lang="fr-FR" b="1" dirty="0">
              <a:solidFill>
                <a:schemeClr val="accent1"/>
              </a:solidFill>
            </a:endParaRPr>
          </a:p>
        </p:txBody>
      </p:sp>
      <p:sp>
        <p:nvSpPr>
          <p:cNvPr id="3" name="Espace réservé du contenu 2"/>
          <p:cNvSpPr>
            <a:spLocks noGrp="1"/>
          </p:cNvSpPr>
          <p:nvPr>
            <p:ph idx="1"/>
          </p:nvPr>
        </p:nvSpPr>
        <p:spPr>
          <a:xfrm>
            <a:off x="1810140" y="2083322"/>
            <a:ext cx="9694472" cy="4355185"/>
          </a:xfrm>
        </p:spPr>
        <p:txBody>
          <a:bodyPr>
            <a:normAutofit/>
          </a:bodyPr>
          <a:lstStyle/>
          <a:p>
            <a:r>
              <a:rPr lang="fr-FR" sz="2000" b="1" dirty="0" smtClean="0"/>
              <a:t>Mise en place d’un filet de sécurité sociale et alimentaire dans les zones fortement exposées aux variabilités climatiques.</a:t>
            </a:r>
          </a:p>
          <a:p>
            <a:endParaRPr lang="fr-FR" sz="2000" b="1" dirty="0" smtClean="0"/>
          </a:p>
          <a:p>
            <a:r>
              <a:rPr lang="fr-FR" sz="2000" b="1" dirty="0" smtClean="0"/>
              <a:t>Mise en place d’un mécanisme public de mutualisation  des risques dans l’agriculture (CAISTAB)</a:t>
            </a:r>
          </a:p>
          <a:p>
            <a:endParaRPr lang="fr-FR" sz="2000" b="1" dirty="0" smtClean="0"/>
          </a:p>
          <a:p>
            <a:r>
              <a:rPr lang="fr-FR" sz="2000" b="1" dirty="0" smtClean="0"/>
              <a:t>Sensibiliser et encourager davantage les chefs de ménages à la scolarisation des jeunes filles.</a:t>
            </a:r>
          </a:p>
          <a:p>
            <a:endParaRPr lang="fr-FR" sz="2000" b="1" dirty="0" smtClean="0"/>
          </a:p>
          <a:p>
            <a:r>
              <a:rPr lang="fr-FR" sz="2000" b="1" dirty="0" smtClean="0"/>
              <a:t>Développer davantage les systèmes de distribution d’eau</a:t>
            </a:r>
            <a:endParaRPr lang="fr-FR" sz="2000" b="1" dirty="0"/>
          </a:p>
        </p:txBody>
      </p:sp>
    </p:spTree>
    <p:extLst>
      <p:ext uri="{BB962C8B-B14F-4D97-AF65-F5344CB8AC3E}">
        <p14:creationId xmlns:p14="http://schemas.microsoft.com/office/powerpoint/2010/main" val="3789958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82147" y="858416"/>
            <a:ext cx="9722465" cy="5052806"/>
          </a:xfrm>
        </p:spPr>
        <p:txBody>
          <a:bodyPr/>
          <a:lstStyle/>
          <a:p>
            <a:pPr marL="0" indent="0">
              <a:buNone/>
            </a:pPr>
            <a:endParaRPr lang="fr-FR" dirty="0" smtClean="0"/>
          </a:p>
          <a:p>
            <a:pPr marL="0" indent="0">
              <a:buNone/>
            </a:pPr>
            <a:endParaRPr lang="fr-FR" dirty="0"/>
          </a:p>
          <a:p>
            <a:pPr marL="0" indent="0" algn="ctr">
              <a:buNone/>
            </a:pPr>
            <a:endParaRPr lang="fr-FR" dirty="0" smtClean="0"/>
          </a:p>
          <a:p>
            <a:pPr marL="0" indent="0" algn="ctr">
              <a:buNone/>
            </a:pPr>
            <a:endParaRPr lang="fr-FR" dirty="0" smtClean="0"/>
          </a:p>
          <a:p>
            <a:pPr marL="0" indent="0" algn="ctr">
              <a:buNone/>
            </a:pPr>
            <a:r>
              <a:rPr lang="fr-FR" sz="6000" b="1" dirty="0" smtClean="0">
                <a:solidFill>
                  <a:schemeClr val="accent1"/>
                </a:solidFill>
              </a:rPr>
              <a:t>Merci pour votre attention!</a:t>
            </a:r>
          </a:p>
        </p:txBody>
      </p:sp>
    </p:spTree>
    <p:extLst>
      <p:ext uri="{BB962C8B-B14F-4D97-AF65-F5344CB8AC3E}">
        <p14:creationId xmlns:p14="http://schemas.microsoft.com/office/powerpoint/2010/main" val="966073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42059"/>
          </a:xfrm>
        </p:spPr>
      </p:pic>
      <p:sp>
        <p:nvSpPr>
          <p:cNvPr id="7" name="ZoneTexte 6"/>
          <p:cNvSpPr txBox="1"/>
          <p:nvPr/>
        </p:nvSpPr>
        <p:spPr>
          <a:xfrm>
            <a:off x="279919" y="214604"/>
            <a:ext cx="3592286" cy="2308324"/>
          </a:xfrm>
          <a:prstGeom prst="rect">
            <a:avLst/>
          </a:prstGeom>
          <a:noFill/>
        </p:spPr>
        <p:txBody>
          <a:bodyPr wrap="square" rtlCol="0">
            <a:spAutoFit/>
          </a:bodyPr>
          <a:lstStyle/>
          <a:p>
            <a:pPr algn="ctr"/>
            <a:r>
              <a:rPr lang="fr-FR" b="1" i="1" dirty="0" smtClean="0">
                <a:solidFill>
                  <a:schemeClr val="accent4">
                    <a:lumMod val="20000"/>
                    <a:lumOff val="80000"/>
                  </a:schemeClr>
                </a:solidFill>
                <a:latin typeface="Arial Narrow" panose="020B0606020202030204" pitchFamily="34" charset="0"/>
              </a:rPr>
              <a:t>« On parle parfois du changement climatique comme s’il ne concernait que la planète et non ceux qui l’habitent »</a:t>
            </a:r>
          </a:p>
          <a:p>
            <a:r>
              <a:rPr lang="fr-FR" b="1" i="1" dirty="0" smtClean="0">
                <a:solidFill>
                  <a:schemeClr val="accent4">
                    <a:lumMod val="20000"/>
                    <a:lumOff val="80000"/>
                  </a:schemeClr>
                </a:solidFill>
                <a:latin typeface="Arial Narrow" panose="020B0606020202030204" pitchFamily="34" charset="0"/>
              </a:rPr>
              <a:t>Ban Ki-</a:t>
            </a:r>
            <a:r>
              <a:rPr lang="fr-FR" b="1" i="1" dirty="0" err="1" smtClean="0">
                <a:solidFill>
                  <a:schemeClr val="accent4">
                    <a:lumMod val="20000"/>
                    <a:lumOff val="80000"/>
                  </a:schemeClr>
                </a:solidFill>
                <a:latin typeface="Arial Narrow" panose="020B0606020202030204" pitchFamily="34" charset="0"/>
              </a:rPr>
              <a:t>moon</a:t>
            </a:r>
            <a:endParaRPr lang="fr-FR" b="1" i="1" dirty="0">
              <a:solidFill>
                <a:schemeClr val="accent4">
                  <a:lumMod val="20000"/>
                  <a:lumOff val="80000"/>
                </a:schemeClr>
              </a:solidFill>
              <a:latin typeface="Arial Narrow" panose="020B0606020202030204" pitchFamily="34" charset="0"/>
            </a:endParaRPr>
          </a:p>
          <a:p>
            <a:r>
              <a:rPr lang="fr-FR" b="1" i="1" dirty="0" smtClean="0">
                <a:solidFill>
                  <a:schemeClr val="accent4">
                    <a:lumMod val="20000"/>
                    <a:lumOff val="80000"/>
                  </a:schemeClr>
                </a:solidFill>
                <a:latin typeface="Arial Narrow" panose="020B0606020202030204" pitchFamily="34" charset="0"/>
              </a:rPr>
              <a:t>Diplomate, homme d’état et ancien </a:t>
            </a:r>
            <a:r>
              <a:rPr lang="fr-FR" b="1" i="1" dirty="0" err="1" smtClean="0">
                <a:solidFill>
                  <a:schemeClr val="accent4">
                    <a:lumMod val="20000"/>
                    <a:lumOff val="80000"/>
                  </a:schemeClr>
                </a:solidFill>
                <a:latin typeface="Arial Narrow" panose="020B0606020202030204" pitchFamily="34" charset="0"/>
              </a:rPr>
              <a:t>sécrétaire</a:t>
            </a:r>
            <a:r>
              <a:rPr lang="fr-FR" b="1" i="1" dirty="0" smtClean="0">
                <a:solidFill>
                  <a:schemeClr val="accent4">
                    <a:lumMod val="20000"/>
                    <a:lumOff val="80000"/>
                  </a:schemeClr>
                </a:solidFill>
                <a:latin typeface="Arial Narrow" panose="020B0606020202030204" pitchFamily="34" charset="0"/>
              </a:rPr>
              <a:t> général des Nations Unies (2007-2016) </a:t>
            </a:r>
            <a:endParaRPr lang="fr-FR" b="1" i="1" dirty="0">
              <a:solidFill>
                <a:schemeClr val="accent4">
                  <a:lumMod val="20000"/>
                  <a:lumOff val="80000"/>
                </a:schemeClr>
              </a:solidFill>
              <a:latin typeface="Arial Narrow" panose="020B0606020202030204" pitchFamily="34" charset="0"/>
            </a:endParaRPr>
          </a:p>
        </p:txBody>
      </p:sp>
    </p:spTree>
    <p:extLst>
      <p:ext uri="{BB962C8B-B14F-4D97-AF65-F5344CB8AC3E}">
        <p14:creationId xmlns:p14="http://schemas.microsoft.com/office/powerpoint/2010/main" val="379041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5177" y="605449"/>
            <a:ext cx="8911687" cy="747490"/>
          </a:xfrm>
        </p:spPr>
        <p:txBody>
          <a:bodyPr/>
          <a:lstStyle/>
          <a:p>
            <a:r>
              <a:rPr lang="fr-FR" b="1" dirty="0" smtClean="0">
                <a:solidFill>
                  <a:schemeClr val="accent1"/>
                </a:solidFill>
              </a:rPr>
              <a:t>Abstract/Résumé du mémoire</a:t>
            </a:r>
            <a:endParaRPr lang="fr-FR" b="1" dirty="0">
              <a:solidFill>
                <a:schemeClr val="accent1"/>
              </a:solidFill>
            </a:endParaRPr>
          </a:p>
        </p:txBody>
      </p:sp>
      <p:sp>
        <p:nvSpPr>
          <p:cNvPr id="3" name="Espace réservé du contenu 2"/>
          <p:cNvSpPr>
            <a:spLocks noGrp="1"/>
          </p:cNvSpPr>
          <p:nvPr>
            <p:ph idx="1"/>
          </p:nvPr>
        </p:nvSpPr>
        <p:spPr>
          <a:xfrm>
            <a:off x="1567542" y="1212980"/>
            <a:ext cx="9927739" cy="5103844"/>
          </a:xfrm>
        </p:spPr>
        <p:txBody>
          <a:bodyPr>
            <a:noAutofit/>
          </a:bodyPr>
          <a:lstStyle/>
          <a:p>
            <a:pPr marL="0" indent="0" algn="just">
              <a:lnSpc>
                <a:spcPct val="150000"/>
              </a:lnSpc>
              <a:buNone/>
            </a:pPr>
            <a:r>
              <a:rPr lang="fr-FR" dirty="0" smtClean="0">
                <a:latin typeface="Arial Narrow" panose="020B0606020202030204" pitchFamily="34" charset="0"/>
              </a:rPr>
              <a:t>Dans ce mémoire de recherche, nous évaluons empiriquement les effets de la température de l’air et la pluviométrie sur la santé des enfants de moins de cinq ans au Mali. A l’aide de données issues d’enquêtes démographiques et de santé (DHS) sur 5 vagues entre 1996 et 2018 et de données climatiques sur les 9 régions du Mali, nous trouvons des résultats statistiquement significatifs des températures et pluviométries des années précédentes sur les indicateurs nutritionnels poids/âges, tailles/âges et poids/tailles de ces enfants. D’une part, nos estimations MCO montrent que les précipitations en (t-1) impactent principalement les enfants de 1 à 5 ans avec une baisse de </a:t>
            </a:r>
            <a:r>
              <a:rPr lang="fr-FR" dirty="0" smtClean="0">
                <a:solidFill>
                  <a:schemeClr val="accent1"/>
                </a:solidFill>
                <a:latin typeface="Arial Narrow" panose="020B0606020202030204" pitchFamily="34" charset="0"/>
              </a:rPr>
              <a:t>0,018</a:t>
            </a:r>
            <a:r>
              <a:rPr lang="fr-FR" dirty="0" smtClean="0">
                <a:latin typeface="Arial Narrow" panose="020B0606020202030204" pitchFamily="34" charset="0"/>
              </a:rPr>
              <a:t> </a:t>
            </a:r>
            <a:r>
              <a:rPr lang="fr-FR" dirty="0" smtClean="0">
                <a:solidFill>
                  <a:schemeClr val="accent1"/>
                </a:solidFill>
                <a:latin typeface="Arial Narrow" panose="020B0606020202030204" pitchFamily="34" charset="0"/>
              </a:rPr>
              <a:t>kg/cm </a:t>
            </a:r>
            <a:r>
              <a:rPr lang="fr-FR" dirty="0" smtClean="0">
                <a:latin typeface="Arial Narrow" panose="020B0606020202030204" pitchFamily="34" charset="0"/>
              </a:rPr>
              <a:t>de leurs rapports poids/tailles et la température de l’air en (t-2) impacte le rapport tailles/âges des moins d’un an avec une baisse de </a:t>
            </a:r>
            <a:r>
              <a:rPr lang="fr-FR" dirty="0" smtClean="0">
                <a:solidFill>
                  <a:schemeClr val="accent1"/>
                </a:solidFill>
                <a:latin typeface="Arial Narrow" panose="020B0606020202030204" pitchFamily="34" charset="0"/>
              </a:rPr>
              <a:t>3,29 cm</a:t>
            </a:r>
            <a:r>
              <a:rPr lang="fr-FR" dirty="0" smtClean="0">
                <a:latin typeface="Arial Narrow" panose="020B0606020202030204" pitchFamily="34" charset="0"/>
              </a:rPr>
              <a:t>. D’autre part, la variation des prix à la consommation a des effets négatifs sur les indicateurs nutritionnels des moins d’un an et des effets positifs nets sur ceux des plus d’un an. Ces résultats confirment bien nos 2 hypothèses d’effets directs et indirects des conditions climatiques sur la santé des enfants de moins de cinq ans dans les pays à faibles revenus.</a:t>
            </a:r>
            <a:endParaRPr lang="fr-FR" dirty="0">
              <a:latin typeface="Arial Narrow" panose="020B0606020202030204" pitchFamily="34" charset="0"/>
            </a:endParaRPr>
          </a:p>
        </p:txBody>
      </p:sp>
    </p:spTree>
    <p:extLst>
      <p:ext uri="{BB962C8B-B14F-4D97-AF65-F5344CB8AC3E}">
        <p14:creationId xmlns:p14="http://schemas.microsoft.com/office/powerpoint/2010/main" val="36694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6476" y="596119"/>
            <a:ext cx="8911687" cy="691506"/>
          </a:xfrm>
        </p:spPr>
        <p:txBody>
          <a:bodyPr/>
          <a:lstStyle/>
          <a:p>
            <a:r>
              <a:rPr lang="fr-FR" b="1" dirty="0" smtClean="0">
                <a:solidFill>
                  <a:schemeClr val="accent1"/>
                </a:solidFill>
              </a:rPr>
              <a:t>Faits stylisés &amp; Problématique</a:t>
            </a:r>
            <a:endParaRPr lang="fr-FR" b="1" dirty="0">
              <a:solidFill>
                <a:schemeClr val="accent1"/>
              </a:solidFill>
            </a:endParaRPr>
          </a:p>
        </p:txBody>
      </p:sp>
      <p:sp>
        <p:nvSpPr>
          <p:cNvPr id="3" name="Espace réservé du contenu 2"/>
          <p:cNvSpPr>
            <a:spLocks noGrp="1"/>
          </p:cNvSpPr>
          <p:nvPr>
            <p:ph idx="1"/>
          </p:nvPr>
        </p:nvSpPr>
        <p:spPr>
          <a:xfrm>
            <a:off x="1846476" y="1436914"/>
            <a:ext cx="9658136" cy="5001208"/>
          </a:xfrm>
        </p:spPr>
        <p:txBody>
          <a:bodyPr>
            <a:normAutofit fontScale="85000" lnSpcReduction="20000"/>
          </a:bodyPr>
          <a:lstStyle/>
          <a:p>
            <a:pPr algn="just">
              <a:lnSpc>
                <a:spcPct val="150000"/>
              </a:lnSpc>
            </a:pPr>
            <a:r>
              <a:rPr lang="fr-FR" sz="2600" b="1" dirty="0" smtClean="0">
                <a:solidFill>
                  <a:schemeClr val="accent1"/>
                </a:solidFill>
              </a:rPr>
              <a:t>2 milliards </a:t>
            </a:r>
            <a:r>
              <a:rPr lang="fr-FR" sz="2600" dirty="0" smtClean="0"/>
              <a:t>d’enfants fortement exposés à une pollution atmosphérique, </a:t>
            </a:r>
            <a:r>
              <a:rPr lang="fr-FR" sz="2600" b="1" dirty="0" smtClean="0">
                <a:solidFill>
                  <a:schemeClr val="accent1"/>
                </a:solidFill>
              </a:rPr>
              <a:t>820 millions </a:t>
            </a:r>
            <a:r>
              <a:rPr lang="fr-FR" sz="2600" dirty="0" smtClean="0"/>
              <a:t>à des vagues de chaleur et </a:t>
            </a:r>
            <a:r>
              <a:rPr lang="fr-FR" sz="2600" b="1" dirty="0" smtClean="0">
                <a:solidFill>
                  <a:schemeClr val="accent1"/>
                </a:solidFill>
              </a:rPr>
              <a:t>920 millions</a:t>
            </a:r>
            <a:r>
              <a:rPr lang="fr-FR" sz="2600" b="1" dirty="0" smtClean="0"/>
              <a:t> </a:t>
            </a:r>
            <a:r>
              <a:rPr lang="fr-FR" sz="2600" dirty="0" smtClean="0"/>
              <a:t>à des pénuries d’eau dans le monde.</a:t>
            </a:r>
          </a:p>
          <a:p>
            <a:pPr algn="just">
              <a:lnSpc>
                <a:spcPct val="150000"/>
              </a:lnSpc>
            </a:pPr>
            <a:r>
              <a:rPr lang="fr-FR" sz="2600" b="1" dirty="0" smtClean="0">
                <a:solidFill>
                  <a:schemeClr val="accent1"/>
                </a:solidFill>
              </a:rPr>
              <a:t>1,216,892</a:t>
            </a:r>
            <a:r>
              <a:rPr lang="fr-FR" sz="2600" dirty="0" smtClean="0"/>
              <a:t> d’enfants maliens </a:t>
            </a:r>
            <a:r>
              <a:rPr lang="fr-FR" sz="2600" dirty="0" smtClean="0">
                <a:solidFill>
                  <a:schemeClr val="accent1"/>
                </a:solidFill>
              </a:rPr>
              <a:t>(6-59) mois </a:t>
            </a:r>
            <a:r>
              <a:rPr lang="fr-FR" sz="2600" dirty="0" smtClean="0"/>
              <a:t>souffrant de </a:t>
            </a:r>
            <a:r>
              <a:rPr lang="fr-FR" sz="2600" dirty="0" smtClean="0">
                <a:solidFill>
                  <a:schemeClr val="accent1"/>
                </a:solidFill>
              </a:rPr>
              <a:t>malnutrition aigüe </a:t>
            </a:r>
            <a:r>
              <a:rPr lang="fr-FR" sz="2600" dirty="0" smtClean="0"/>
              <a:t>dont </a:t>
            </a:r>
            <a:r>
              <a:rPr lang="fr-FR" sz="2600" b="1" dirty="0" smtClean="0">
                <a:solidFill>
                  <a:schemeClr val="accent1"/>
                </a:solidFill>
              </a:rPr>
              <a:t>309,824</a:t>
            </a:r>
            <a:r>
              <a:rPr lang="fr-FR" sz="2600" dirty="0" smtClean="0"/>
              <a:t> présentent de </a:t>
            </a:r>
            <a:r>
              <a:rPr lang="fr-FR" sz="2600" dirty="0" smtClean="0">
                <a:solidFill>
                  <a:schemeClr val="accent1"/>
                </a:solidFill>
              </a:rPr>
              <a:t>malnutrition sévère</a:t>
            </a:r>
            <a:r>
              <a:rPr lang="fr-FR" sz="2600" dirty="0" smtClean="0"/>
              <a:t>.</a:t>
            </a:r>
          </a:p>
          <a:p>
            <a:pPr algn="just">
              <a:lnSpc>
                <a:spcPct val="150000"/>
              </a:lnSpc>
            </a:pPr>
            <a:r>
              <a:rPr lang="fr-FR" sz="2600" dirty="0" smtClean="0"/>
              <a:t>De 1996 à 2018, les proportions d’enfants maliens de moins de 5 ans touchées par les vagues sévères et extrêmes de sécheresse sont passées de </a:t>
            </a:r>
            <a:r>
              <a:rPr lang="fr-FR" sz="2600" b="1" dirty="0" smtClean="0">
                <a:solidFill>
                  <a:schemeClr val="accent1"/>
                </a:solidFill>
              </a:rPr>
              <a:t>48% à 58%</a:t>
            </a:r>
          </a:p>
          <a:p>
            <a:pPr algn="just">
              <a:lnSpc>
                <a:spcPct val="150000"/>
              </a:lnSpc>
            </a:pPr>
            <a:r>
              <a:rPr lang="fr-FR" sz="2600" b="1" dirty="0" smtClean="0">
                <a:solidFill>
                  <a:schemeClr val="accent1"/>
                </a:solidFill>
              </a:rPr>
              <a:t>35,343</a:t>
            </a:r>
            <a:r>
              <a:rPr lang="fr-FR" sz="2600" dirty="0" smtClean="0">
                <a:solidFill>
                  <a:schemeClr val="accent1"/>
                </a:solidFill>
              </a:rPr>
              <a:t> femmes </a:t>
            </a:r>
            <a:r>
              <a:rPr lang="fr-FR" sz="2600" dirty="0" smtClean="0"/>
              <a:t>maliennes enceintes  souffrent également de malnutrition aigüe. </a:t>
            </a:r>
          </a:p>
          <a:p>
            <a:pPr algn="just"/>
            <a:endParaRPr lang="fr-FR" dirty="0" smtClean="0"/>
          </a:p>
          <a:p>
            <a:pPr algn="just"/>
            <a:endParaRPr lang="fr-FR" dirty="0" smtClean="0"/>
          </a:p>
        </p:txBody>
      </p:sp>
    </p:spTree>
    <p:extLst>
      <p:ext uri="{BB962C8B-B14F-4D97-AF65-F5344CB8AC3E}">
        <p14:creationId xmlns:p14="http://schemas.microsoft.com/office/powerpoint/2010/main" val="42787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076" y="429843"/>
            <a:ext cx="8250858" cy="6002500"/>
          </a:xfrm>
        </p:spPr>
      </p:pic>
    </p:spTree>
    <p:extLst>
      <p:ext uri="{BB962C8B-B14F-4D97-AF65-F5344CB8AC3E}">
        <p14:creationId xmlns:p14="http://schemas.microsoft.com/office/powerpoint/2010/main" val="4158028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94115" y="1396481"/>
            <a:ext cx="9087983" cy="3777622"/>
          </a:xfrm>
        </p:spPr>
        <p:txBody>
          <a:bodyPr>
            <a:normAutofit/>
          </a:bodyPr>
          <a:lstStyle/>
          <a:p>
            <a:pPr marL="0" indent="0" algn="ctr">
              <a:buNone/>
            </a:pPr>
            <a:r>
              <a:rPr lang="fr-FR" sz="3600" b="1" u="sng" dirty="0" smtClean="0">
                <a:solidFill>
                  <a:schemeClr val="accent1"/>
                </a:solidFill>
              </a:rPr>
              <a:t>Question</a:t>
            </a:r>
            <a:r>
              <a:rPr lang="fr-FR" sz="3600" b="1" dirty="0" smtClean="0">
                <a:solidFill>
                  <a:schemeClr val="accent1"/>
                </a:solidFill>
              </a:rPr>
              <a:t>?</a:t>
            </a:r>
          </a:p>
          <a:p>
            <a:pPr marL="0" indent="0" algn="ctr">
              <a:buNone/>
            </a:pPr>
            <a:r>
              <a:rPr lang="fr-FR" sz="2800" b="1" dirty="0" smtClean="0"/>
              <a:t>Nous cherchons donc à savoir comment les conditions climatiques comme la température de l’air et  la pluviométrie affectent l’état de santé nutritionnelle et la mortalité chez les enfants de moins de cinq ans dans les pays à faible revenus ?</a:t>
            </a:r>
            <a:endParaRPr lang="fr-FR" sz="2800" b="1" dirty="0"/>
          </a:p>
        </p:txBody>
      </p:sp>
    </p:spTree>
    <p:extLst>
      <p:ext uri="{BB962C8B-B14F-4D97-AF65-F5344CB8AC3E}">
        <p14:creationId xmlns:p14="http://schemas.microsoft.com/office/powerpoint/2010/main" val="2833515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2735" y="624110"/>
            <a:ext cx="9451877" cy="784812"/>
          </a:xfrm>
        </p:spPr>
        <p:txBody>
          <a:bodyPr/>
          <a:lstStyle/>
          <a:p>
            <a:r>
              <a:rPr lang="fr-FR" b="1" dirty="0" smtClean="0">
                <a:solidFill>
                  <a:schemeClr val="accent1"/>
                </a:solidFill>
              </a:rPr>
              <a:t>3 Enjeux majeurs</a:t>
            </a:r>
            <a:endParaRPr lang="fr-FR" b="1" dirty="0">
              <a:solidFill>
                <a:schemeClr val="accent1"/>
              </a:solidFill>
            </a:endParaRPr>
          </a:p>
        </p:txBody>
      </p:sp>
      <p:sp>
        <p:nvSpPr>
          <p:cNvPr id="3" name="Espace réservé du contenu 2"/>
          <p:cNvSpPr>
            <a:spLocks noGrp="1"/>
          </p:cNvSpPr>
          <p:nvPr>
            <p:ph idx="1"/>
          </p:nvPr>
        </p:nvSpPr>
        <p:spPr>
          <a:xfrm>
            <a:off x="2052734" y="1553954"/>
            <a:ext cx="9451877" cy="4791549"/>
          </a:xfrm>
        </p:spPr>
        <p:txBody>
          <a:bodyPr>
            <a:normAutofit/>
          </a:bodyPr>
          <a:lstStyle/>
          <a:p>
            <a:pPr algn="just"/>
            <a:r>
              <a:rPr lang="fr-FR" sz="3200" b="1" dirty="0" smtClean="0"/>
              <a:t>Encourager les </a:t>
            </a:r>
            <a:r>
              <a:rPr lang="fr-FR" sz="3200" b="1" dirty="0" smtClean="0">
                <a:solidFill>
                  <a:schemeClr val="accent1"/>
                </a:solidFill>
              </a:rPr>
              <a:t>investissements parentaux </a:t>
            </a:r>
            <a:r>
              <a:rPr lang="fr-FR" sz="3200" b="1" dirty="0" smtClean="0"/>
              <a:t>dans l’éducation et la santé des enfants dans les ménages pauvres.</a:t>
            </a:r>
          </a:p>
          <a:p>
            <a:pPr algn="just"/>
            <a:r>
              <a:rPr lang="fr-FR" sz="3200" b="1" dirty="0" smtClean="0"/>
              <a:t>Mettre l’accent sur </a:t>
            </a:r>
            <a:r>
              <a:rPr lang="fr-FR" sz="3200" b="1" dirty="0" smtClean="0">
                <a:solidFill>
                  <a:schemeClr val="accent1"/>
                </a:solidFill>
              </a:rPr>
              <a:t>Les programmes publics </a:t>
            </a:r>
            <a:r>
              <a:rPr lang="fr-FR" sz="3200" b="1" dirty="0" smtClean="0"/>
              <a:t>en faveur de l’agriculture et les populations les plus défavorisées.</a:t>
            </a:r>
          </a:p>
          <a:p>
            <a:pPr algn="just"/>
            <a:r>
              <a:rPr lang="fr-FR" sz="3200" b="1" dirty="0" smtClean="0"/>
              <a:t>Encourager les investissements dans </a:t>
            </a:r>
            <a:r>
              <a:rPr lang="fr-FR" sz="3200" b="1" dirty="0" smtClean="0">
                <a:solidFill>
                  <a:schemeClr val="accent1"/>
                </a:solidFill>
              </a:rPr>
              <a:t>la recherche agronomique</a:t>
            </a:r>
            <a:r>
              <a:rPr lang="fr-FR" sz="3200" b="1" dirty="0" smtClean="0"/>
              <a:t>.</a:t>
            </a:r>
          </a:p>
        </p:txBody>
      </p:sp>
    </p:spTree>
    <p:extLst>
      <p:ext uri="{BB962C8B-B14F-4D97-AF65-F5344CB8AC3E}">
        <p14:creationId xmlns:p14="http://schemas.microsoft.com/office/powerpoint/2010/main" val="1988131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4785" y="624110"/>
            <a:ext cx="9619828" cy="719498"/>
          </a:xfrm>
        </p:spPr>
        <p:txBody>
          <a:bodyPr/>
          <a:lstStyle/>
          <a:p>
            <a:r>
              <a:rPr lang="fr-FR" b="1" dirty="0" smtClean="0">
                <a:solidFill>
                  <a:schemeClr val="accent1"/>
                </a:solidFill>
              </a:rPr>
              <a:t>Contexte: Mali</a:t>
            </a:r>
            <a:endParaRPr lang="fr-FR" b="1" dirty="0">
              <a:solidFill>
                <a:schemeClr val="accent1"/>
              </a:solidFill>
            </a:endParaRPr>
          </a:p>
        </p:txBody>
      </p:sp>
      <p:sp>
        <p:nvSpPr>
          <p:cNvPr id="3" name="Espace réservé du contenu 2"/>
          <p:cNvSpPr>
            <a:spLocks noGrp="1"/>
          </p:cNvSpPr>
          <p:nvPr>
            <p:ph idx="1"/>
          </p:nvPr>
        </p:nvSpPr>
        <p:spPr>
          <a:xfrm>
            <a:off x="1884784" y="1343607"/>
            <a:ext cx="9731828" cy="5159829"/>
          </a:xfrm>
        </p:spPr>
        <p:txBody>
          <a:bodyPr>
            <a:normAutofit lnSpcReduction="10000"/>
          </a:bodyPr>
          <a:lstStyle/>
          <a:p>
            <a:r>
              <a:rPr lang="fr-FR" sz="2400" b="1" dirty="0" smtClean="0"/>
              <a:t>Pays vulnérable et instable en termes de variabilité climatiques</a:t>
            </a:r>
          </a:p>
          <a:p>
            <a:pPr marL="0" indent="0">
              <a:buNone/>
            </a:pPr>
            <a:r>
              <a:rPr lang="fr-FR" sz="2400" dirty="0" smtClean="0"/>
              <a:t>	- </a:t>
            </a:r>
            <a:r>
              <a:rPr lang="fr-FR" sz="2400" dirty="0"/>
              <a:t>position relative au </a:t>
            </a:r>
            <a:r>
              <a:rPr lang="fr-FR" sz="2400" dirty="0" smtClean="0"/>
              <a:t>Sahara et climat sec</a:t>
            </a:r>
            <a:endParaRPr lang="fr-FR" sz="2400" dirty="0"/>
          </a:p>
          <a:p>
            <a:pPr marL="0" indent="0">
              <a:buNone/>
            </a:pPr>
            <a:r>
              <a:rPr lang="fr-FR" sz="2400" dirty="0"/>
              <a:t>	- </a:t>
            </a:r>
            <a:r>
              <a:rPr lang="fr-FR" sz="2400" dirty="0" smtClean="0"/>
              <a:t>période de sécheresse longue 6 à 9 mois</a:t>
            </a:r>
            <a:endParaRPr lang="fr-FR" sz="2400" dirty="0"/>
          </a:p>
          <a:p>
            <a:pPr marL="0" indent="0">
              <a:buNone/>
            </a:pPr>
            <a:r>
              <a:rPr lang="fr-FR" sz="2400" dirty="0"/>
              <a:t>	- 15 inondations en 40 </a:t>
            </a:r>
            <a:r>
              <a:rPr lang="fr-FR" sz="2400" dirty="0" smtClean="0"/>
              <a:t>ans</a:t>
            </a:r>
          </a:p>
          <a:p>
            <a:pPr marL="0" indent="0">
              <a:buNone/>
            </a:pPr>
            <a:endParaRPr lang="fr-FR" dirty="0"/>
          </a:p>
          <a:p>
            <a:r>
              <a:rPr lang="fr-FR" sz="2400" b="1" dirty="0" smtClean="0"/>
              <a:t>Pays dépendants de l’agriculture</a:t>
            </a:r>
          </a:p>
          <a:p>
            <a:pPr marL="0" indent="0">
              <a:buNone/>
            </a:pPr>
            <a:r>
              <a:rPr lang="fr-FR" sz="2400" b="1" dirty="0"/>
              <a:t>	</a:t>
            </a:r>
            <a:r>
              <a:rPr lang="fr-FR" sz="2400" b="1" dirty="0" smtClean="0"/>
              <a:t>-</a:t>
            </a:r>
            <a:r>
              <a:rPr lang="fr-FR" sz="2400" dirty="0" smtClean="0"/>
              <a:t> le secteur primaire occupe 80% de la population active</a:t>
            </a:r>
          </a:p>
          <a:p>
            <a:pPr marL="0" indent="0" algn="just">
              <a:buNone/>
            </a:pPr>
            <a:r>
              <a:rPr lang="fr-FR" sz="2400" b="1" dirty="0"/>
              <a:t>	</a:t>
            </a:r>
            <a:r>
              <a:rPr lang="fr-FR" sz="2400" b="1" dirty="0" smtClean="0"/>
              <a:t>- </a:t>
            </a:r>
            <a:r>
              <a:rPr lang="fr-FR" sz="2400" dirty="0"/>
              <a:t>R</a:t>
            </a:r>
            <a:r>
              <a:rPr lang="fr-FR" sz="2400" dirty="0" smtClean="0"/>
              <a:t>égime alimentaire de la population composé 			 	  	   essentiellement de céréales </a:t>
            </a:r>
            <a:endParaRPr lang="fr-FR" sz="2400" b="1" dirty="0"/>
          </a:p>
          <a:p>
            <a:pPr marL="0" indent="0">
              <a:buNone/>
            </a:pPr>
            <a:endParaRPr lang="fr-FR" dirty="0" smtClean="0"/>
          </a:p>
          <a:p>
            <a:pPr marL="0" indent="0">
              <a:buNone/>
            </a:pPr>
            <a:r>
              <a:rPr lang="fr-FR" dirty="0"/>
              <a:t>	</a:t>
            </a:r>
          </a:p>
        </p:txBody>
      </p:sp>
    </p:spTree>
    <p:extLst>
      <p:ext uri="{BB962C8B-B14F-4D97-AF65-F5344CB8AC3E}">
        <p14:creationId xmlns:p14="http://schemas.microsoft.com/office/powerpoint/2010/main" val="41268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31437" y="624110"/>
            <a:ext cx="9573175" cy="794143"/>
          </a:xfrm>
        </p:spPr>
        <p:txBody>
          <a:bodyPr>
            <a:normAutofit/>
          </a:bodyPr>
          <a:lstStyle/>
          <a:p>
            <a:r>
              <a:rPr lang="fr-FR" b="1" dirty="0" smtClean="0">
                <a:solidFill>
                  <a:schemeClr val="accent1"/>
                </a:solidFill>
              </a:rPr>
              <a:t>Hypothèses de l’étude</a:t>
            </a:r>
            <a:endParaRPr lang="fr-FR" b="1" dirty="0">
              <a:solidFill>
                <a:schemeClr val="accent1"/>
              </a:solidFill>
            </a:endParaRPr>
          </a:p>
        </p:txBody>
      </p:sp>
      <p:sp>
        <p:nvSpPr>
          <p:cNvPr id="3" name="Espace réservé du contenu 2"/>
          <p:cNvSpPr>
            <a:spLocks noGrp="1"/>
          </p:cNvSpPr>
          <p:nvPr>
            <p:ph idx="1"/>
          </p:nvPr>
        </p:nvSpPr>
        <p:spPr>
          <a:xfrm>
            <a:off x="1296956" y="1511559"/>
            <a:ext cx="10674188" cy="4991878"/>
          </a:xfrm>
        </p:spPr>
        <p:txBody>
          <a:bodyPr/>
          <a:lstStyle/>
          <a:p>
            <a:pPr algn="ctr"/>
            <a:r>
              <a:rPr lang="fr-FR" sz="2400" dirty="0">
                <a:solidFill>
                  <a:schemeClr val="accent1"/>
                </a:solidFill>
              </a:rPr>
              <a:t>Hypothèse 1 : Les conditions climatiques affectent directement la santé </a:t>
            </a:r>
          </a:p>
          <a:p>
            <a:pPr marL="0" indent="0" algn="just">
              <a:buNone/>
            </a:pPr>
            <a:r>
              <a:rPr lang="fr-FR" dirty="0" smtClean="0"/>
              <a:t>Les </a:t>
            </a:r>
            <a:r>
              <a:rPr lang="fr-FR" dirty="0"/>
              <a:t>épisodes de sécheresse, la faible pluviométrie ou l’exposition aux vents de l’harmattan peuvent avoir des effets directs négatifs sur la santé et la mortalité infantile </a:t>
            </a:r>
            <a:r>
              <a:rPr lang="fr-FR" b="1" dirty="0"/>
              <a:t>( </a:t>
            </a:r>
            <a:r>
              <a:rPr lang="fr-FR" b="1" i="1" dirty="0"/>
              <a:t>Prashant Bharadwaj et al. 2019, </a:t>
            </a:r>
            <a:r>
              <a:rPr lang="en-US" b="1" i="1" dirty="0"/>
              <a:t>J.P. </a:t>
            </a:r>
            <a:r>
              <a:rPr lang="en-US" b="1" i="1" dirty="0" err="1"/>
              <a:t>Besancenot</a:t>
            </a:r>
            <a:r>
              <a:rPr lang="en-US" b="1" i="1" dirty="0"/>
              <a:t>, M. Boko et al, 1997</a:t>
            </a:r>
            <a:r>
              <a:rPr lang="fr-FR" b="1" i="1" dirty="0"/>
              <a:t> ) </a:t>
            </a:r>
            <a:endParaRPr lang="fr-FR" b="1" i="1" dirty="0" smtClean="0"/>
          </a:p>
          <a:p>
            <a:pPr marL="0" indent="0">
              <a:buNone/>
            </a:pPr>
            <a:endParaRPr lang="fr-FR" b="1" i="1" dirty="0" smtClean="0"/>
          </a:p>
          <a:p>
            <a:pPr algn="ctr"/>
            <a:r>
              <a:rPr lang="fr-FR" sz="2400" dirty="0" smtClean="0">
                <a:solidFill>
                  <a:schemeClr val="accent1"/>
                </a:solidFill>
              </a:rPr>
              <a:t>Hypothèse 2 : Les conditions climatiques affectent la santé infantile via des canaux de transmission (variation de prix et revenus) </a:t>
            </a:r>
            <a:endParaRPr lang="fr-FR" sz="2400" dirty="0">
              <a:solidFill>
                <a:schemeClr val="accent1"/>
              </a:solidFill>
            </a:endParaRPr>
          </a:p>
          <a:p>
            <a:pPr marL="0" indent="0" algn="just">
              <a:buNone/>
            </a:pPr>
            <a:r>
              <a:rPr lang="fr-FR" dirty="0"/>
              <a:t>D</a:t>
            </a:r>
            <a:r>
              <a:rPr lang="fr-FR" dirty="0" smtClean="0"/>
              <a:t>es effets indirectes via les comportements des ménages en termes de lissage de revenus et de consommation </a:t>
            </a:r>
            <a:r>
              <a:rPr lang="fr-FR" b="1" dirty="0" smtClean="0"/>
              <a:t>(</a:t>
            </a:r>
            <a:r>
              <a:rPr lang="fr-FR" b="1" i="1" dirty="0" smtClean="0"/>
              <a:t>Villar Paola et Rossi Pauline 2020, Nicolas </a:t>
            </a:r>
            <a:r>
              <a:rPr lang="fr-FR" b="1" i="1" dirty="0" err="1" smtClean="0"/>
              <a:t>Berman</a:t>
            </a:r>
            <a:r>
              <a:rPr lang="fr-FR" b="1" i="1" dirty="0" smtClean="0"/>
              <a:t>, Lorenzo </a:t>
            </a:r>
            <a:r>
              <a:rPr lang="fr-FR" b="1" i="1" dirty="0" err="1" smtClean="0"/>
              <a:t>Rotunno</a:t>
            </a:r>
            <a:r>
              <a:rPr lang="fr-FR" b="1" i="1" dirty="0" smtClean="0"/>
              <a:t> et al. 2020, Isabelle </a:t>
            </a:r>
            <a:r>
              <a:rPr lang="fr-FR" b="1" i="1" dirty="0" err="1" smtClean="0"/>
              <a:t>Chort</a:t>
            </a:r>
            <a:r>
              <a:rPr lang="fr-FR" b="1" i="1" dirty="0" smtClean="0"/>
              <a:t>, </a:t>
            </a:r>
            <a:r>
              <a:rPr lang="fr-FR" b="1" i="1" dirty="0" err="1" smtClean="0"/>
              <a:t>Marazyan</a:t>
            </a:r>
            <a:r>
              <a:rPr lang="fr-FR" b="1" i="1" dirty="0" smtClean="0"/>
              <a:t> Karine et al. 2021).</a:t>
            </a:r>
          </a:p>
          <a:p>
            <a:endParaRPr lang="fr-FR" dirty="0"/>
          </a:p>
        </p:txBody>
      </p:sp>
    </p:spTree>
    <p:extLst>
      <p:ext uri="{BB962C8B-B14F-4D97-AF65-F5344CB8AC3E}">
        <p14:creationId xmlns:p14="http://schemas.microsoft.com/office/powerpoint/2010/main" val="2970961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
  <TotalTime>483</TotalTime>
  <Words>956</Words>
  <Application>Microsoft Office PowerPoint</Application>
  <PresentationFormat>Grand écran</PresentationFormat>
  <Paragraphs>114</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Arial Narrow</vt:lpstr>
      <vt:lpstr>Century Gothic</vt:lpstr>
      <vt:lpstr>Wingdings</vt:lpstr>
      <vt:lpstr>Wingdings 3</vt:lpstr>
      <vt:lpstr>Brin</vt:lpstr>
      <vt:lpstr>SOUTENANCE DE THESE du jeudi 08 Septembre 2022 présentée par: ATJI Cheick</vt:lpstr>
      <vt:lpstr>Présentation PowerPoint</vt:lpstr>
      <vt:lpstr>Abstract/Résumé du mémoire</vt:lpstr>
      <vt:lpstr>Faits stylisés &amp; Problématique</vt:lpstr>
      <vt:lpstr>Présentation PowerPoint</vt:lpstr>
      <vt:lpstr>Présentation PowerPoint</vt:lpstr>
      <vt:lpstr>3 Enjeux majeurs</vt:lpstr>
      <vt:lpstr>Contexte: Mali</vt:lpstr>
      <vt:lpstr>Hypothèses de l’étude</vt:lpstr>
      <vt:lpstr>Stratégie empirique</vt:lpstr>
      <vt:lpstr>Présentation PowerPoint</vt:lpstr>
      <vt:lpstr>Résultats &amp; Analyses</vt:lpstr>
      <vt:lpstr>Présentation PowerPoint</vt:lpstr>
      <vt:lpstr>Présentation PowerPoint</vt:lpstr>
      <vt:lpstr>Présentation PowerPoint</vt:lpstr>
      <vt:lpstr>Conclusions</vt:lpstr>
      <vt:lpstr>Limites</vt:lpstr>
      <vt:lpstr>Implications en termes de politiques publiques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pc</cp:lastModifiedBy>
  <cp:revision>95</cp:revision>
  <dcterms:created xsi:type="dcterms:W3CDTF">2022-09-06T08:59:03Z</dcterms:created>
  <dcterms:modified xsi:type="dcterms:W3CDTF">2022-09-08T08:06:37Z</dcterms:modified>
</cp:coreProperties>
</file>