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81" r:id="rId10"/>
    <p:sldId id="267" r:id="rId11"/>
    <p:sldId id="280" r:id="rId12"/>
    <p:sldId id="279" r:id="rId13"/>
  </p:sldIdLst>
  <p:sldSz cx="9144000" cy="5143500" type="screen16x9"/>
  <p:notesSz cx="6858000" cy="9144000"/>
  <p:embeddedFontLst>
    <p:embeddedFont>
      <p:font typeface="Raleway ExtraBold" charset="0"/>
      <p:bold r:id="rId15"/>
      <p:boldItalic r:id="rId16"/>
    </p:embeddedFont>
    <p:embeddedFont>
      <p:font typeface="Raleway Light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B810"/>
    <a:srgbClr val="02CA1A"/>
  </p:clrMru>
</p:presentationPr>
</file>

<file path=ppt/tableStyles.xml><?xml version="1.0" encoding="utf-8"?>
<a:tblStyleLst xmlns:a="http://schemas.openxmlformats.org/drawingml/2006/main" def="{48A888F8-D532-475B-B94F-2ECE38153F72}">
  <a:tblStyle styleId="{48A888F8-D532-475B-B94F-2ECE38153F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38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B6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King County</a:t>
            </a:r>
            <a:r>
              <a:rPr lang="en" dirty="0" smtClean="0">
                <a:solidFill>
                  <a:srgbClr val="434343"/>
                </a:solidFill>
              </a:rPr>
              <a:t/>
            </a:r>
            <a:br>
              <a:rPr lang="en" dirty="0" smtClean="0">
                <a:solidFill>
                  <a:srgbClr val="434343"/>
                </a:solidFill>
              </a:rPr>
            </a:br>
            <a:r>
              <a:rPr lang="en" dirty="0" smtClean="0">
                <a:solidFill>
                  <a:srgbClr val="434343"/>
                </a:solidFill>
              </a:rPr>
              <a:t>Housing Renovation</a:t>
            </a:r>
            <a:endParaRPr/>
          </a:p>
        </p:txBody>
      </p:sp>
      <p:grpSp>
        <p:nvGrpSpPr>
          <p:cNvPr id="58" name="Google Shape;58;p12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Google Shape;59;p1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>
            <a:off x="838200" y="590550"/>
            <a:ext cx="2711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FFB600"/>
                </a:solidFill>
              </a:rPr>
              <a:t>Summary</a:t>
            </a:r>
            <a:endParaRPr sz="3600"/>
          </a:p>
        </p:txBody>
      </p:sp>
      <p:sp>
        <p:nvSpPr>
          <p:cNvPr id="174" name="Google Shape;174;p2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grpSp>
        <p:nvGrpSpPr>
          <p:cNvPr id="194" name="Google Shape;194;p23"/>
          <p:cNvGrpSpPr/>
          <p:nvPr/>
        </p:nvGrpSpPr>
        <p:grpSpPr>
          <a:xfrm>
            <a:off x="8152038" y="369832"/>
            <a:ext cx="602425" cy="641836"/>
            <a:chOff x="5970800" y="1619250"/>
            <a:chExt cx="428650" cy="456725"/>
          </a:xfrm>
        </p:grpSpPr>
        <p:sp>
          <p:nvSpPr>
            <p:cNvPr id="195" name="Google Shape;195;p23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144;p20"/>
          <p:cNvSpPr txBox="1">
            <a:spLocks/>
          </p:cNvSpPr>
          <p:nvPr/>
        </p:nvSpPr>
        <p:spPr>
          <a:xfrm>
            <a:off x="685800" y="1352550"/>
            <a:ext cx="2332200" cy="32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Suggested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Living Area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Square 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Footage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Total 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Number of 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Rooms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House Grade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House Condition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1600" dirty="0" smtClean="0"/>
              <a:t>Most </a:t>
            </a:r>
            <a:r>
              <a:rPr lang="en-US" sz="1600" dirty="0" smtClean="0"/>
              <a:t>consistent </a:t>
            </a:r>
            <a:r>
              <a:rPr lang="en-US" sz="1600" dirty="0" smtClean="0"/>
              <a:t>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1600" dirty="0" smtClean="0"/>
              <a:t> Provide </a:t>
            </a:r>
            <a:r>
              <a:rPr lang="en-US" sz="1600" dirty="0" smtClean="0"/>
              <a:t>increase in sale price in that order.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144;p20"/>
          <p:cNvSpPr txBox="1">
            <a:spLocks/>
          </p:cNvSpPr>
          <p:nvPr/>
        </p:nvSpPr>
        <p:spPr>
          <a:xfrm>
            <a:off x="3200400" y="1352550"/>
            <a:ext cx="2514600" cy="29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Other Variable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1600" dirty="0" smtClean="0"/>
              <a:t>House Renovation </a:t>
            </a:r>
            <a:r>
              <a:rPr lang="en-US" sz="1600" dirty="0" smtClean="0"/>
              <a:t>Year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1600" dirty="0" smtClean="0"/>
              <a:t>Number </a:t>
            </a:r>
            <a:r>
              <a:rPr lang="en-US" sz="1600" dirty="0" smtClean="0"/>
              <a:t>of </a:t>
            </a:r>
            <a:r>
              <a:rPr lang="en-US" sz="1600" dirty="0" smtClean="0"/>
              <a:t>Floors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1600" dirty="0" smtClean="0"/>
              <a:t>Sale </a:t>
            </a:r>
            <a:r>
              <a:rPr lang="en-US" sz="1600" dirty="0" smtClean="0"/>
              <a:t>Date </a:t>
            </a:r>
            <a:endParaRPr lang="en-US" sz="16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1600" dirty="0" smtClean="0"/>
              <a:t>Don’t provide </a:t>
            </a:r>
            <a:r>
              <a:rPr lang="en-US" sz="1600" dirty="0" smtClean="0"/>
              <a:t>enough data, or not enough change in </a:t>
            </a:r>
            <a:r>
              <a:rPr lang="en-US" sz="1600" dirty="0" smtClean="0"/>
              <a:t>sale price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144;p20"/>
          <p:cNvSpPr txBox="1">
            <a:spLocks/>
          </p:cNvSpPr>
          <p:nvPr/>
        </p:nvSpPr>
        <p:spPr>
          <a:xfrm>
            <a:off x="5791200" y="1352550"/>
            <a:ext cx="2408400" cy="32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Non-Variable Features</a:t>
            </a:r>
          </a:p>
          <a:p>
            <a:pPr lvl="0"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1200" dirty="0" smtClean="0"/>
              <a:t>Square </a:t>
            </a:r>
            <a:r>
              <a:rPr lang="en-US" sz="1200" dirty="0" smtClean="0"/>
              <a:t>Footage of the </a:t>
            </a:r>
            <a:r>
              <a:rPr lang="en-US" sz="1200" dirty="0" smtClean="0"/>
              <a:t>Lot</a:t>
            </a:r>
          </a:p>
          <a:p>
            <a:pPr lvl="0"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1200" dirty="0" smtClean="0"/>
              <a:t>Waterfront View</a:t>
            </a:r>
          </a:p>
          <a:p>
            <a:pPr lvl="0"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1200" dirty="0" smtClean="0"/>
              <a:t>Number </a:t>
            </a:r>
            <a:r>
              <a:rPr lang="en-US" sz="1200" dirty="0" smtClean="0"/>
              <a:t>of Views of the </a:t>
            </a:r>
            <a:r>
              <a:rPr lang="en-US" sz="1200" dirty="0" smtClean="0"/>
              <a:t>House</a:t>
            </a:r>
          </a:p>
          <a:p>
            <a:pPr lvl="0"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1200" dirty="0" smtClean="0"/>
              <a:t>House </a:t>
            </a:r>
            <a:r>
              <a:rPr lang="en-US" sz="1200" dirty="0" smtClean="0"/>
              <a:t>Build </a:t>
            </a:r>
            <a:r>
              <a:rPr lang="en-US" sz="1200" dirty="0" smtClean="0"/>
              <a:t>Year</a:t>
            </a:r>
          </a:p>
          <a:p>
            <a:pPr lvl="0"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1200" dirty="0" smtClean="0"/>
              <a:t>Location </a:t>
            </a:r>
            <a:r>
              <a:rPr lang="en-US" sz="1200" dirty="0" smtClean="0"/>
              <a:t>(</a:t>
            </a:r>
            <a:r>
              <a:rPr lang="en-US" sz="1200" dirty="0" err="1" smtClean="0"/>
              <a:t>Zipcode</a:t>
            </a:r>
            <a:r>
              <a:rPr lang="en-US" sz="1200" dirty="0" smtClean="0"/>
              <a:t>, Latitude and </a:t>
            </a:r>
            <a:r>
              <a:rPr lang="en-US" sz="1200" dirty="0" smtClean="0"/>
              <a:t>Longitude)</a:t>
            </a:r>
          </a:p>
          <a:p>
            <a:pPr lvl="0"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1200" dirty="0" smtClean="0"/>
              <a:t>Square </a:t>
            </a:r>
            <a:r>
              <a:rPr lang="en-US" sz="1200" dirty="0" smtClean="0"/>
              <a:t>Footage of the Living Area and Lot of the nearest 15 Neighbors </a:t>
            </a:r>
            <a:endParaRPr lang="en-US" sz="1200" dirty="0" smtClean="0"/>
          </a:p>
          <a:p>
            <a:pPr lvl="0"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1200" dirty="0" smtClean="0"/>
              <a:t>Cannot be changed via renovation, despite showing increase in sale price.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6"/>
          <p:cNvSpPr txBox="1">
            <a:spLocks noGrp="1"/>
          </p:cNvSpPr>
          <p:nvPr>
            <p:ph type="title"/>
          </p:nvPr>
        </p:nvSpPr>
        <p:spPr>
          <a:xfrm>
            <a:off x="914400" y="59055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Future Work</a:t>
            </a:r>
            <a:endParaRPr/>
          </a:p>
        </p:txBody>
      </p:sp>
      <p:sp>
        <p:nvSpPr>
          <p:cNvPr id="372" name="Google Shape;372;p36"/>
          <p:cNvSpPr txBox="1">
            <a:spLocks noGrp="1"/>
          </p:cNvSpPr>
          <p:nvPr>
            <p:ph type="body" idx="1"/>
          </p:nvPr>
        </p:nvSpPr>
        <p:spPr>
          <a:xfrm>
            <a:off x="838200" y="1428750"/>
            <a:ext cx="7467600" cy="32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2400" dirty="0" smtClean="0"/>
              <a:t>Further investigate chosen house </a:t>
            </a:r>
            <a:r>
              <a:rPr lang="en-US" sz="2400" dirty="0" smtClean="0"/>
              <a:t>features</a:t>
            </a:r>
          </a:p>
          <a:p>
            <a:pPr marL="0" indent="0"/>
            <a:r>
              <a:rPr lang="en-US" sz="2400" dirty="0" smtClean="0"/>
              <a:t>Look for links between features to ensure they aren’t affecting each other</a:t>
            </a:r>
          </a:p>
          <a:p>
            <a:pPr marL="0" indent="0"/>
            <a:r>
              <a:rPr lang="en-US" sz="2400" dirty="0" smtClean="0"/>
              <a:t>Obtain </a:t>
            </a:r>
            <a:r>
              <a:rPr lang="en-US" sz="2400" dirty="0" smtClean="0"/>
              <a:t>data on other house </a:t>
            </a:r>
            <a:r>
              <a:rPr lang="en-US" sz="2400" dirty="0" smtClean="0"/>
              <a:t>renovation options:</a:t>
            </a:r>
          </a:p>
          <a:p>
            <a:pPr marL="457200" lvl="1" indent="0"/>
            <a:r>
              <a:rPr lang="en-US" sz="2400" dirty="0" smtClean="0"/>
              <a:t>Adding a Pool</a:t>
            </a:r>
          </a:p>
          <a:p>
            <a:pPr marL="457200" lvl="1" indent="0"/>
            <a:r>
              <a:rPr lang="en-US" sz="2400" dirty="0" smtClean="0"/>
              <a:t>Adding a Garage or increasing its size</a:t>
            </a:r>
          </a:p>
          <a:p>
            <a:pPr marL="0" indent="0"/>
            <a:r>
              <a:rPr lang="en-US" sz="2400" dirty="0" smtClean="0"/>
              <a:t>Check what </a:t>
            </a:r>
            <a:r>
              <a:rPr lang="en-US" sz="2400" dirty="0" smtClean="0"/>
              <a:t>effect they </a:t>
            </a:r>
            <a:r>
              <a:rPr lang="en-US" sz="2400" dirty="0" smtClean="0"/>
              <a:t>have </a:t>
            </a:r>
            <a:r>
              <a:rPr lang="en-US" sz="2400" dirty="0" smtClean="0"/>
              <a:t>on the </a:t>
            </a:r>
            <a:r>
              <a:rPr lang="en-US" sz="2400" dirty="0" smtClean="0"/>
              <a:t>sale price</a:t>
            </a:r>
            <a:endParaRPr lang="en-US" sz="2400" dirty="0" smtClean="0"/>
          </a:p>
        </p:txBody>
      </p:sp>
      <p:sp>
        <p:nvSpPr>
          <p:cNvPr id="373" name="Google Shape;373;p3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grpSp>
        <p:nvGrpSpPr>
          <p:cNvPr id="374" name="Google Shape;374;p36"/>
          <p:cNvGrpSpPr/>
          <p:nvPr/>
        </p:nvGrpSpPr>
        <p:grpSpPr>
          <a:xfrm>
            <a:off x="8020981" y="291515"/>
            <a:ext cx="863978" cy="798681"/>
            <a:chOff x="5975075" y="2327500"/>
            <a:chExt cx="420100" cy="388350"/>
          </a:xfrm>
        </p:grpSpPr>
        <p:sp>
          <p:nvSpPr>
            <p:cNvPr id="375" name="Google Shape;375;p3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sp>
        <p:nvSpPr>
          <p:cNvPr id="364" name="Google Shape;364;p35"/>
          <p:cNvSpPr txBox="1">
            <a:spLocks noGrp="1"/>
          </p:cNvSpPr>
          <p:nvPr>
            <p:ph type="ctrTitle" idx="4294967295"/>
          </p:nvPr>
        </p:nvSpPr>
        <p:spPr>
          <a:xfrm>
            <a:off x="457200" y="1507150"/>
            <a:ext cx="8229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>
                <a:solidFill>
                  <a:srgbClr val="FFB600"/>
                </a:solidFill>
              </a:rPr>
              <a:t>Thank you for your time!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366" name="Google Shape;366;p35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FFB600"/>
                </a:solidFill>
              </a:rPr>
              <a:t>Hello!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3600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/>
              <a:t>Andrew </a:t>
            </a:r>
            <a:r>
              <a:rPr lang="en" sz="3600" b="1" dirty="0"/>
              <a:t>Smith</a:t>
            </a:r>
            <a:endParaRPr sz="36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North </a:t>
            </a:r>
            <a:r>
              <a:rPr lang="en-US" dirty="0" smtClean="0"/>
              <a:t>Star </a:t>
            </a:r>
            <a:r>
              <a:rPr lang="en-US" dirty="0" smtClean="0"/>
              <a:t>Consulting</a:t>
            </a:r>
            <a:endParaRPr lang="en-US" dirty="0" smtClean="0"/>
          </a:p>
        </p:txBody>
      </p:sp>
      <p:pic>
        <p:nvPicPr>
          <p:cNvPr id="82" name="Google Shape;82;p14" descr="photo-1492633423870-43d1cd2775eb"/>
          <p:cNvPicPr preferRelativeResize="0"/>
          <p:nvPr/>
        </p:nvPicPr>
        <p:blipFill rotWithShape="1">
          <a:blip r:embed="rId3">
            <a:alphaModFix/>
          </a:blip>
          <a:srcRect l="29959" t="25238" r="27296" b="10604"/>
          <a:stretch/>
        </p:blipFill>
        <p:spPr>
          <a:xfrm>
            <a:off x="7923225" y="133625"/>
            <a:ext cx="1087200" cy="1087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King County, Washington</a:t>
            </a: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Why live here?</a:t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It’s big!</a:t>
            </a:r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King County is the home to Seattle, Washington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Recent population estimates: 2,233,163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12</a:t>
            </a:r>
            <a:r>
              <a:rPr lang="en-US" baseline="30000" dirty="0" smtClean="0"/>
              <a:t>th</a:t>
            </a:r>
            <a:r>
              <a:rPr lang="en-US" dirty="0" smtClean="0"/>
              <a:t>-most populous county in the US!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Named for Martin Luther King Jr. (since 2005), in a state named after George Washington, great namesakes to have!</a:t>
            </a:r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4977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FFB600"/>
                </a:solidFill>
              </a:rPr>
              <a:t>Housing Data</a:t>
            </a:r>
            <a:endParaRPr sz="7200">
              <a:solidFill>
                <a:srgbClr val="FFB600"/>
              </a:solidFill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5"/>
            <a:ext cx="4977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What sort of data do we have on the houses in this large county?</a:t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7334564" y="2384367"/>
            <a:ext cx="299775" cy="2862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" name="Google Shape;117;p18"/>
          <p:cNvGrpSpPr/>
          <p:nvPr/>
        </p:nvGrpSpPr>
        <p:grpSpPr>
          <a:xfrm>
            <a:off x="6962708" y="777025"/>
            <a:ext cx="1284369" cy="1284693"/>
            <a:chOff x="6654650" y="3665275"/>
            <a:chExt cx="409100" cy="409125"/>
          </a:xfrm>
        </p:grpSpPr>
        <p:sp>
          <p:nvSpPr>
            <p:cNvPr id="118" name="Google Shape;118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120;p18"/>
          <p:cNvGrpSpPr/>
          <p:nvPr/>
        </p:nvGrpSpPr>
        <p:grpSpPr>
          <a:xfrm rot="290934">
            <a:off x="5826714" y="2216476"/>
            <a:ext cx="848543" cy="848624"/>
            <a:chOff x="570875" y="4322250"/>
            <a:chExt cx="443300" cy="443325"/>
          </a:xfrm>
        </p:grpSpPr>
        <p:sp>
          <p:nvSpPr>
            <p:cNvPr id="121" name="Google Shape;121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8"/>
          <p:cNvSpPr/>
          <p:nvPr/>
        </p:nvSpPr>
        <p:spPr>
          <a:xfrm rot="2466717">
            <a:off x="5819909" y="1025895"/>
            <a:ext cx="416526" cy="39771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/>
          <p:nvPr/>
        </p:nvSpPr>
        <p:spPr>
          <a:xfrm rot="-1609245">
            <a:off x="6429073" y="1276138"/>
            <a:ext cx="299725" cy="28620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/>
          <p:nvPr/>
        </p:nvSpPr>
        <p:spPr>
          <a:xfrm rot="2926063">
            <a:off x="8246537" y="1502870"/>
            <a:ext cx="224479" cy="2143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 rot="-1609158">
            <a:off x="8202241" y="2847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922000" y="1123950"/>
            <a:ext cx="3543300" cy="26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smtClean="0"/>
              <a:t>Sale Price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smtClean="0"/>
              <a:t>Square Footage of the Lot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smtClean="0"/>
              <a:t>Waterfront View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smtClean="0"/>
              <a:t>Number of Views</a:t>
            </a:r>
            <a:r>
              <a:rPr lang="en-US" sz="1600" dirty="0"/>
              <a:t> </a:t>
            </a:r>
            <a:r>
              <a:rPr lang="en-US" sz="1600" dirty="0" smtClean="0"/>
              <a:t>of the House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smtClean="0"/>
              <a:t>House Build Year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smtClean="0"/>
              <a:t>Location </a:t>
            </a:r>
            <a:r>
              <a:rPr lang="en-US" sz="1000" dirty="0" smtClean="0"/>
              <a:t>(</a:t>
            </a:r>
            <a:r>
              <a:rPr lang="en-US" sz="1000" dirty="0" err="1" smtClean="0"/>
              <a:t>Zipcode</a:t>
            </a:r>
            <a:r>
              <a:rPr lang="en-US" sz="1000" dirty="0" smtClean="0"/>
              <a:t>, Latitude and Longitude)</a:t>
            </a:r>
          </a:p>
          <a:p>
            <a:pPr marL="0" indent="0">
              <a:buNone/>
            </a:pPr>
            <a:r>
              <a:rPr lang="en-US" sz="1600" dirty="0" smtClean="0"/>
              <a:t>Square Footage of the Living Area and Lot of the nearest 15 Neighbors</a:t>
            </a:r>
            <a:endParaRPr lang="en-US" sz="1000" dirty="0" smtClean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922000" y="514351"/>
            <a:ext cx="68661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House Features</a:t>
            </a:r>
            <a:endParaRPr sz="2800"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34;p19"/>
          <p:cNvSpPr txBox="1">
            <a:spLocks noGrp="1"/>
          </p:cNvSpPr>
          <p:nvPr>
            <p:ph type="body" idx="1"/>
          </p:nvPr>
        </p:nvSpPr>
        <p:spPr>
          <a:xfrm>
            <a:off x="4572000" y="1123950"/>
            <a:ext cx="3695700" cy="27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smtClean="0"/>
              <a:t>Number of Bedrooms &amp; Bathrooms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smtClean="0"/>
              <a:t>Square Footage of the Living Area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smtClean="0"/>
              <a:t>Number of Floors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smtClean="0"/>
              <a:t>House Condition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smtClean="0"/>
              <a:t>House Grade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smtClean="0"/>
              <a:t>House Renovation Year</a:t>
            </a:r>
            <a:endParaRPr lang="en-US" sz="1000" dirty="0" smtClean="0"/>
          </a:p>
          <a:p>
            <a:pPr marL="0" lvl="0" indent="0">
              <a:buNone/>
            </a:pPr>
            <a:r>
              <a:rPr lang="en-US" sz="1600" dirty="0" smtClean="0"/>
              <a:t>Sale Date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4019550"/>
            <a:ext cx="754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666666"/>
                </a:solidFill>
                <a:latin typeface="Raleway Light"/>
                <a:sym typeface="Raleway Light"/>
              </a:rPr>
              <a:t>So which features can we change with a renovation?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" dur="500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4" dur="500" fill="hold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6" dur="500" fill="hold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8" dur="500" fill="hold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0" dur="500" fill="hold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2" dur="500" fill="hold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4" dur="500" fill="hold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6CC0B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8" dur="2000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uiExpand="1" build="allAtOnce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What do they mean?</a:t>
            </a:r>
            <a:endParaRPr sz="4000"/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922000" y="1885950"/>
            <a:ext cx="2332200" cy="29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 smtClean="0"/>
              <a:t>Living Area </a:t>
            </a:r>
            <a:br>
              <a:rPr lang="en-US" sz="1600" b="1" dirty="0" smtClean="0"/>
            </a:br>
            <a:r>
              <a:rPr lang="en-US" sz="1600" b="1" dirty="0" smtClean="0"/>
              <a:t>Square Footage</a:t>
            </a:r>
          </a:p>
          <a:p>
            <a:pPr marL="0" indent="0"/>
            <a:r>
              <a:rPr lang="en-US" sz="1600" dirty="0" smtClean="0"/>
              <a:t>Square Footage of   Entire House</a:t>
            </a:r>
          </a:p>
          <a:p>
            <a:pPr marL="0" indent="0"/>
            <a:r>
              <a:rPr lang="en-US" sz="1600" dirty="0" smtClean="0"/>
              <a:t>Includes Basement</a:t>
            </a:r>
            <a:endParaRPr sz="1600"/>
          </a:p>
        </p:txBody>
      </p:sp>
      <p:sp>
        <p:nvSpPr>
          <p:cNvPr id="145" name="Google Shape;145;p20"/>
          <p:cNvSpPr txBox="1">
            <a:spLocks noGrp="1"/>
          </p:cNvSpPr>
          <p:nvPr>
            <p:ph type="body" idx="2"/>
          </p:nvPr>
        </p:nvSpPr>
        <p:spPr>
          <a:xfrm>
            <a:off x="3276600" y="1885950"/>
            <a:ext cx="2332200" cy="29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House Condition</a:t>
            </a:r>
            <a:endParaRPr b="1"/>
          </a:p>
          <a:p>
            <a:pPr marL="0" indent="0"/>
            <a:r>
              <a:rPr lang="en" dirty="0" smtClean="0"/>
              <a:t>Scale of 1 </a:t>
            </a:r>
            <a:r>
              <a:rPr lang="en" dirty="0" smtClean="0"/>
              <a:t>to </a:t>
            </a:r>
            <a:r>
              <a:rPr lang="en" dirty="0" smtClean="0"/>
              <a:t>5 </a:t>
            </a:r>
            <a:endParaRPr lang="en" dirty="0" smtClean="0"/>
          </a:p>
          <a:p>
            <a:pPr marL="0" indent="0"/>
            <a:r>
              <a:rPr lang="en" dirty="0" smtClean="0"/>
              <a:t>Poor to </a:t>
            </a:r>
            <a:r>
              <a:rPr lang="en" dirty="0" smtClean="0"/>
              <a:t>Very </a:t>
            </a:r>
            <a:r>
              <a:rPr lang="en" dirty="0" smtClean="0"/>
              <a:t>Good </a:t>
            </a:r>
          </a:p>
          <a:p>
            <a:pPr marL="0" indent="0"/>
            <a:r>
              <a:rPr lang="en" dirty="0" smtClean="0"/>
              <a:t>Home Maintainance</a:t>
            </a:r>
          </a:p>
          <a:p>
            <a:pPr marL="0" indent="0"/>
            <a:r>
              <a:rPr lang="en" dirty="0" smtClean="0"/>
              <a:t>Home Deterioration </a:t>
            </a:r>
            <a:r>
              <a:rPr lang="en" dirty="0" smtClean="0"/>
              <a:t>and </a:t>
            </a:r>
            <a:r>
              <a:rPr lang="en" dirty="0" smtClean="0"/>
              <a:t> Repairs</a:t>
            </a:r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body" idx="3"/>
          </p:nvPr>
        </p:nvSpPr>
        <p:spPr>
          <a:xfrm>
            <a:off x="5715000" y="1885950"/>
            <a:ext cx="3013648" cy="29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House Grade</a:t>
            </a:r>
            <a:endParaRPr b="1"/>
          </a:p>
          <a:p>
            <a:pPr marL="0" indent="0"/>
            <a:r>
              <a:rPr lang="en-US" dirty="0" smtClean="0"/>
              <a:t>Scale of 1 to 13 </a:t>
            </a:r>
            <a:endParaRPr lang="en-US" dirty="0" smtClean="0"/>
          </a:p>
          <a:p>
            <a:pPr marL="0" indent="0"/>
            <a:r>
              <a:rPr lang="en-US" dirty="0" smtClean="0"/>
              <a:t>Building Standards</a:t>
            </a:r>
          </a:p>
          <a:p>
            <a:pPr marL="0" indent="0"/>
            <a:r>
              <a:rPr lang="en-US" dirty="0" smtClean="0"/>
              <a:t>Includes:</a:t>
            </a:r>
          </a:p>
          <a:p>
            <a:pPr marL="457200" lvl="1" indent="0"/>
            <a:r>
              <a:rPr lang="en-US" dirty="0" smtClean="0"/>
              <a:t>Meeting Building Codes</a:t>
            </a:r>
          </a:p>
          <a:p>
            <a:pPr marL="457200" lvl="1" indent="0"/>
            <a:r>
              <a:rPr lang="en-US" dirty="0" smtClean="0"/>
              <a:t>Q</a:t>
            </a:r>
            <a:r>
              <a:rPr lang="en-US" dirty="0" smtClean="0"/>
              <a:t>uality of Materials</a:t>
            </a:r>
          </a:p>
          <a:p>
            <a:pPr marL="457200" lvl="1" indent="0"/>
            <a:r>
              <a:rPr lang="en-US" dirty="0" smtClean="0"/>
              <a:t>Quality of </a:t>
            </a:r>
            <a:r>
              <a:rPr lang="en-US" dirty="0" smtClean="0"/>
              <a:t>Construction</a:t>
            </a:r>
            <a:endParaRPr lang="en-US" dirty="0" smtClean="0"/>
          </a:p>
          <a:p>
            <a:pPr marL="457200" lvl="1" indent="0"/>
            <a:r>
              <a:rPr lang="en-US" dirty="0" smtClean="0"/>
              <a:t>Bathroom/Kitchen Fixtures</a:t>
            </a:r>
          </a:p>
          <a:p>
            <a:pPr marL="457200" lvl="1" indent="0"/>
            <a:r>
              <a:rPr lang="en-US" dirty="0" smtClean="0"/>
              <a:t>Overall Home Design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3871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What effect do they have?</a:t>
            </a:r>
            <a:endParaRPr sz="3600"/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grpSp>
        <p:nvGrpSpPr>
          <p:cNvPr id="157" name="Google Shape;157;p21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158" name="Google Shape;158;p21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90" name="AutoShape 2" descr="data:image/png;base64,iVBORw0KGgoAAAANSUhEUgAAAaQAAAENCAYAAABAXxETAAAABHNCSVQICAgIfAhkiAAAAAlwSFlzAAALEgAACxIB0t1+/AAAADl0RVh0U29mdHdhcmUAbWF0cGxvdGxpYiB2ZXJzaW9uIDMuMC4yLCBodHRwOi8vbWF0cGxvdGxpYi5vcmcvOIA7rQAAHCFJREFUeJzt3X+QXWWd5/F3E5oYRH5mE0jSCDOkLJFaHXGB0nWWgRkMDgp/6FfA0ag47FqozDK7E+K6y/iDkdRMicyMMpMKjGHGGL/jOAvF8kNKtNQqQYViylJGE/mRbhPSJiERJCSd0PvHedo0ze3u3E7fPqe736+qrr73uc85z/eeNPfDOee553QNDg4iSVLdDqu7AEmSwECSJDWEgSRJagQDSZLUCAaSJKkRDCRJUiMYSJKkRjCQJEmNYCBJkhrh8LoLmGa8rIUkTUzXeB0MpDZt3ry57hIkaVpZtGjRQfXzkJ0kqREMJElSIxhIkqRGMJAkSY1gIEmSGsFAkiQ1goEkSWoEv4ckSQ23bt06ent7215u69atACxcuLCt5Xp6erj88svbHu9QGUiSNEPt2bOn7hLa0jU46NVw2jDolRokTRerVq0CYMWKFbXWUa7UMO6lgzyHJElqBANJktQIBpIkqREMJElSIxhIkqRGMJAkSY1gIEmSGsFAkiQ1wpRcqSEibgUuAvoz84zS9pfA24C9wM+B92fmzvLaSuAKYD/w0cy8t7QvA24C5gBrMvOG0n4qsB44HngYeE9m7o2IucBtwJnAduBdmfnEWGNIkuoxVXtIXwSWjWi7DzgjM/8j8DNgJUBEnA5cCrymLPOFiJgTEXOAzwMXAqcDl5W+AKuAGzNzKfA0VdBQfj+dmacBN5Z+o44x2W9aknTwpiSQMvPbwI4RbV/PzH3l6QPAkvL4YmB9Zu7JzMeBjcBZ5WdjZj6WmXup9ogujogu4Dzgq2X5tcAlw9a1tjz+KnB+6T/aGJKkmjTl4qofAL5SHi+mCqghfaUNoHdE+9nACcDOYeE2vP/ioWUyc19E7Cr9xxrjRSLiSuDKsg7mz5/f7nuTpFp0d3cDTJvPrdoDKSL+F7AP+FJpanUBvkFa780NjtF/rHWNtcyLZOZqYPVQn23btrXqJkmNMzAwAEDdn1vl4qrjqnWWXUQsp5rs8O7MHAqEPqBnWLclwOYx2rcBx0bE4SPaX7Su8voxVIcOR1uXJKkmtQVSmTG3Anh7Zj437KU7gEsjYm6ZPbcU+D7wA2BpRJwaEUdQTUq4owTZN4F3lOWXA7cPW9fy8vgdwP2l/2hjSJJqMiWBFBFfBr4HvCoi+iLiCuBvgVcA90XEIxHxdwCZ+WMggZ8A9wBXZeb+co7ow8C9wKNV1/xxGWIFcE1EbKQ6R3RLab8FOKG0XwNcO9YYHd0IkqQxeYO+9niDPknThjfokyRpAgwkSVIjGEiSpEYwkCRJjWAgSZIawUCSJDWCgSRJagQDSZLUCAaSJKkRDCRJUiPUfvsJSQesW7eO3t7e8TuOsHXrVgAWLlzY1nI9PT1cfvnlbY83FdwWs4+BJM0Ae/bsqbuExnBbTF8GktQgE/0/9KZcRHMyuS1mH88hSZIawUCSJDWCgSRJagQDSZLUCAaSJKkRDCRJUiMYSJKkRjCQJEmNYCBJkhrBQJIkNYKBJElqhCm5ll1E3ApcBPRn5hml7XjgK8ApwBNAZObTEdEF3AS8FXgOeF9mPlyWWQ58vKz205m5trSfCXwRmAfcBVydmYMTGUOSVI+p2kP6IrBsRNu1wDcycynwjfIc4EJgafm5ErgZfhNg1wFnA2cB10XEcWWZm0vfoeWWTWQMSVJ9piSQMvPbwI4RzRcDa8vjtcAlw9pvy8zBzHwAODYiTgLeAtyXmTsy82ngPmBZee3ozPxeZg4Ct41YVztjSJJqUuftJxZm5haAzNwSEQtK+2Jg+F25+krbWO19LdonMsaWkUVGxJVUe1FkJvPnz2/zbUqd193dDeDfJ26L4abbtmji/ZC6WrQNTqB9ImO8RGauBlYP9dm2bds4q5am3sDAAAD+fbothmvKtli0aNFB9atzlt3WocNk5Xd/ae8Deob1WwJsHqd9SYv2iYwhSapJnYF0B7C8PF4O3D6s/b0R0RUR5wC7ymG3e4ELIuK4MpnhAuDe8tozEXFOmT333hHramcMSVJNpmra95eBc4H5EdFHNVvuBiAj4gpgE/DO0v0uqunYG6mmZL8fIDN3RMSngB+Ufp/MzKGJEh/iwLTvu8sP7Y4hSarPlARSZl42ykvnt+g7CFw1ynpuBW5t0f5D4IwW7dvbHUOSVA+v1CBJagQDSZLUCAaSJKkRDCRJUiMYSJKkRjCQJEmNYCBJkhrBQJIkNYKBJElqBANJktQIBpIkqREMJElSIxhIkqRGMJAkSY1gIEmSGsFAkiQ1goEkSWoEA0mS1AgGkiSpEQwkSVIjGEiSpEYwkCRJjWAgSZIawUCSJDXC4XUXEBH/HfggMAj8CHg/cBKwHjgeeBh4T2bujYi5wG3AmcB24F2Z+URZz0rgCmA/8NHMvLe0LwNuAuYAazLzhtJ+aqsxpuI9S5JeqtY9pIhYDHwUeENmnkEVGpcCq4AbM3Mp8DRV0FB+P52ZpwE3ln5ExOlludcAy4AvRMSciJgDfB64EDgduKz0ZYwxJEk1aMIhu8OBeRFxOHAksAU4D/hqeX0tcEl5fHF5Tnn9/IjoKu3rM3NPZj4ObATOKj8bM/OxsvezHri4LDPaGJKkGtR6yC4zfxERfwVsAnYDXwceAnZm5r7SrQ9YXB4vBnrLsvsiYhdwQml/YNiqhy/TO6L97LLMaGO8SERcCVxZxmT+/PkTe7NSB3V3dwP494nbYrjpti1qDaSIOI5q7+ZUYCfwz1SH10YaLL+7RnlttPZWe4Bj9X+JzFwNrB7qs23btlbdpFoNDAwA4N+n22K4pmyLRYsWHVS/ug/Z/T7weGb+MjMHgK8BbwSOLYfwAJYAm8vjPqAHoLx+DLBjePuIZUZr3zbGGJKkGtQdSJuAcyLiyHJe53zgJ8A3gXeUPsuB28vjO8pzyuv3Z+Zgab80IuaW2XNLge8DPwCWRsSpEXEE1cSHO8oyo40hSapBrYGUmQ9STSx4mGrK92FUh8dWANdExEaq8z23lEVuAU4o7dcA15b1/BhIqjC7B7gqM/eXc0QfBu4FHq265o/LukYbQ5JUg9q/h5SZ1wHXjWh+jGqG3Mi+zwPvHGU91wPXt2i/C7irRXvLMSRJ9aj7kJ0kSYCBJElqiLYDKSJ6IuKcThQjSZq9DvocUkScDHwZeB3Vd3aOioh3AMsy84Mdqk+SNEu0s4f098D/A14BDJS2+4A/mOyiJEmzTzuBdBZwQ2a+QLmqQWbuovpyqiRJh6Sdad9bgdOAnw01lCtnb5rsoiRpplq3bh29vb3jd5wEmzZVH8+rVq3q+Fg9PT1cfvnlh7SOdgLpr4A7I+IzwOERcRnwMeCGQ6pAkmaR3t5eNj2xgZMXvKzjY71sTjm78lxnA3BT//OTsp6DDqTMvDUidlBd+boXeC/wvzPz/05KJZI0S5y84GWsvPTUusuYNJ9Z//ikrKetKzWU8DGAJEmT7qAnNUTEX0fEG0e0vTEiPjf5ZUmSZpt2ZtldBvxwRNtDwKGdxZIkifYCqdUN7+a0uQ5JklpqJ0y+A3w6Ig4DKL//vLRLknRI2pnUcDVwJ7AlIp4ETga2AG/rRGGaPSb6vYytW7cCsHDhwraWm4zvS0iafAe9h5SZfcDrgUuAvyy/zyzt0pTbs2cPe/bsqbsMSZOk3WnfLwDf61AtmqUmurcy9O3zFStWTGY5kmoyZiBFxKOZ+eryuJdyDbuRMvPkDtQ2o3mYSpJebLw9pD8e9viPOlmIDo6HqCTNVGMGUmZ+FyAi5gAfAK7MTD8RJ4GHqWY+L6IpteegziFl5v6IuAB4ocP1SDNGb28vj/38SY495qTODzbYDcCObXs7OszOXVs6un7Nbu1MargR+EREXJeZA+P2lsSxx5zEeW+eOTdUvv87a+ouQTNYO4H0EeBE4JqI+CXVBIcuYNBJDZLG4uFLHYx2Aqkjkxoi4lhgDXAGVch9APgp8BXgFOAJIDLz6YjoAm4C3go8B7wvMx8u61kOfLys9tOZuba0nwl8EZgH3AVcnZmDEXF8qzE68R6l2a63t5cNGzYwb968jo81MFAdwOnr6+xXJHfv3t3R9c9G7QTS96g+8C8DFgGbgfXA9YdYw03APZn5jog4AjiS6sZ/38jMGyLiWuBaYAVwIbC0/JwN3AycXcLlOuANVKH2UETcUQLmZqp7OD1AFUjLgLvLOluNIakD5s2bx9KlS+suY9Js2LCh7hJmnHauZXczcB7wUeA/ld//BfjCRAePiKOB3wVuAcjMvZm5E7gYWFu6raW6KgSl/bbMHMzMB4BjI+Ik4C3AfZm5o4TQfcCy8trRmfm9zBwEbhuxrlZjSJJq0M4e0iXAb5fAAPhJRDwIbKQ6zDYRvwX8EviHiHgt1e0srgYWZuYWgMzcEhELSv/FVHerHdJX2sZq72vRzhhjSJJq0E4gPUV1OG3nsLZ5VBdYPZTxXw98JDMfjIibqA6djaarRdvgBNoPWkRcSXXIj8xk/vz57Sw+6bq7q+m9ddfRBE3fFlV9nZ2GXYfu7u62t/nQv9VMM9FtMROnKU9kW4zUTiD9I3BPRPwN1Z5GD3AVcFtEnDfUKTPvb2OdfUBfZj5Ynn+VKpC2RsRJZc/lJKB/WP+eYcsvoTqX1QecO6L9W6V9SYv+jDHGi2TmamB1eTq4bdu2Nt7e5Bs6YVt3HU3Q9G0xVN9MMzAw0PY2d1u8eJmZaKxtsWjRooNaRzvnkP4r8AqqCQdfAFYCRwP/jeoc0C1Us+UOWmY+BfRGxKtK0/nAT4A7gOWlbTlwe3l8B/DeiOiKiHOAXeWw273ABRFxXEQcB1wA3FteeyYizikz9N47Yl2txpAk1eCg95Ay89QO1fAR4Etlht1jwPupgjIj4gpgE/DO0vcuqinfG6mmfb+/1LYjIj4F/KD0+2Rm7iiPP8SBad93lx+AG0YZQ5JUg7ZuP9EJmfkI1XTtkc5v0XeQ6jBhq/XcCtzaov2HVN9xGtm+vdUYkqR6tHPITpKkjjGQJEmNYCBJkhrBQJIkNYKBJElqBANJktQItU/7lqTZpL+/n+efe57PrH+87lImzab+53nZkS0vdtMW95AkSY3gHpIkTaEFCxbAc3tYeWmnLn4z9T6z/nE48tBvmOAekiSpEQwkSVIjGEiSpEYwkCRJjWAgSZIawUCSJDWCgSRJagQDSZLUCAaSJKkRDCRJUiN46SCpQ/r7+3n2md3c/501dZcyaXbu2sK+F+bVXYZmKANJUsf19/eze/duNmzYUHcpk2b37t309x/6Fa51gIEkdciCBQs4/LC9nPfmD9ZdyqS5/ztrOH7+EXWXoRnKQJoE69ato7e3d0rG2rRpEwCrVq3q+Fg9PT1cfvnlHR9HM9+CBQvYu3cvS5curbuUSbNhw4bqyt2aNAbSJOjt7eXJn/2Uk+Z0fqzu/dXvvT//aUfH2bK/o6uXpJdoRCBFxBzgh8AvMvOiiDgVWA8cDzwMvCcz90bEXOA24ExgO/CuzHyirGMlcAWwH/hoZt5b2pcBNwFzgDWZeUNpbznGRN/DSXPgg8fMnEmLa3a9UHcJkmaZpnyCXg08Ouz5KuDGzFwKPE0VNJTfT2fmacCNpR8RcTpwKfAaYBnwhYiYU4Lu88CFwOnAZaXvWGNIkmpQeyBFxBLgD4E15XkXcB7w1dJlLXBJeXxxeU55/fzS/2JgfWbuyczHgY3AWeVnY2Y+VvZ+1gMXjzOGJKkGTThk9zngz4BXlOcnADszc1953gcsLo8XA70AmbkvInaV/ouBB4atc/gyvSPazx5nDB0CJ3hImqhaAykiLgL6M/OhiDi3NHe16Do4zmujtbfaAxyrf6sarwSuBMhM5s+f/5I+3d3dTPjkU4N1d3e3fL9jeeqpp/j3jY/DUSd0qKph9lf/jP/+1K86O86z2ye0Lbq7u2EG/mVMfFvMPBPdFgMdqqdOE9kWI9W9h/Qm4O0R8VbgZcDRVHtMx0bE4WUPZgmwufTvA3qAvog4HDgG2DGsfcjwZVq1bxtjjBfJzNXA6vJ0cNu2bS/pMzAwE/+8qvfV6v2OtwxHncDg6y7qUFVTr+uROye+LWYgt8UBbosDxtoWixYtOqh11HoOKTNXZuaSzDyFalLC/Zn5buCbwDtKt+XA7eXxHeU55fX7M3OwtF8aEXPL7LmlwPeBHwBLI+LUiDiijHFHWWa0MSRJNah9UsMoVgDXRMRGqvM9t5T2W4ATSvs1wLUAmfljIIGfAPcAV2Xm/rL382HgXqpZfFn6jjWGJKkGdR+y+43M/BbwrfL4MaoZciP7PA+8c5Tlrweub9F+F3BXi/aWY0iS6tHUPSRJ0ixjIEmSGqExh+wkabbY1P88n1n/eMfH6X+6+trBguM6e4X2Tf3Pc/Iph74eA0mSplBPT8/4nSbJ89uqL49zZGfHPPmUyXlfBpIkTaGpvOLH0FVMVqxYMWVjHgoDSeqgnbu2TMktzJ/99XYAjnp5Z6+QsXPXFo6f/8qOjqHZy0CSOmQqD808+1z17f9O3831+PmvnNL3pdnFQJI6xEMzUnuc9i1JagQDSZLUCB6ykzQldu/ezYYNGzo+zp49ewCYO3duR8fZvXt3R9c/GxlIkjpuKidCDN24ccmSJR0fywkek8tAktRxTvDQwfAckiSpEdxD0qTq7++HZ39N1yN31l3K5Hl2O/39z9ddhTTjGUiToL+/n937YM2uF+ouZdJs2Qfz+vvrLkPSLGIgaVItWLCAHS/8isHXXVR3KZOm65E7WbDg6LrLkGY8A2kSLFiwgL3PPM0Hj5k5p+TW7HqBIxYsqLsMSbPIzPkElSRNawaSJKkRDCRJUiMYSJKkRjCQJEmNYCBJkhqh1mnfEdED3AacCLwArM7MmyLieOArwCnAE0Bk5tMR0QXcBLwVeA54X2Y+XNa1HPh4WfWnM3NtaT8T+CIwD7gLuDozB0cbo8NvWZI0irr3kPYBf5qZrwbOAa6KiNOBa4FvZOZS4BvlOcCFwNLycyVwM0AJl+uAs4GzgOsi4riyzM2l79Byy0r7aGNIkmpQayBl5pahPZzMfAZ4FFgMXAysLd3WApeUxxcDt2XmYGY+ABwbEScBbwHuy8wdZS/nPmBZee3ozPxeZg5S7Y0NX1erMSRJNah7D+k3IuIU4HeAB4GFmbkFqtAChi4ZsBjoHbZYX2kbq72vRTtjjCFJqkEjLh0UEUcB/wL8SWb+KiJG69rVom1wAu3t1HYl1SE/MpP58+e/pE93dzdP7p+ai6tu31/9PmFOZ8fZsh9O6+5u+X7H0t3d3aGK6tU9gW0xlYa2e5NrnCpuiwOm27aoPZAiopsqjL6UmV8rzVsj4qTM3FIOuw1ddroPGH6LxiXA5tJ+7oj2b5X2JS36jzXGi2TmamB1eTq4bdu2l/Q58cQTGRgYOIh3e+gGyt0wjzj55I6O80qq99Xq/Y5lYGAAnt0+Nbef2L2r+j3vmM6O8+x2BgaObntbTKWhv78m1zhV3BYHNGVbLFq06KD61T3Lrgu4BXg0Mz877KU7gOXADeX37cPaPxwR66kmMOwqgXIv8BfDJjJcAKzMzB0R8UxEnEN1KPC9wN+MM0bbvBvmAVN7q+qdAJx8YqevxH20t6qWpkDde0hvAt4D/CgiHiltH6MKiYyIK4BNwDvLa3dRTfneSDXt+/0AJXg+Bfyg9PtkZu4ojz/EgWnfd5cfxhhDh8BwljRRtQZSZn6X1ud5AM5v0X8QuGqUdd0K3Nqi/YfAGS3at7caQ5JUj8bMspMkzW4GkiSpEQwkSVIjGEiSpEYwkCRJjWAgSZIawUCSJDWCgSRJagQDSZLUCHVfOkiSNI5169bR29s7fscRNpWLMQ9dZutg9fT0TOllwIYYSJI0Q82dO7fuEtpiIElSw9Wxt1IHA0lSI82Ww1Q6wECSGsQP4UM33Q5T6QADqSZ+8Bzgtjh0M/FDeKb9G2l8BtI0MxM/eCZqJm4LP4Q1m3UNDg7WXcN0Mrh58+a6a5CkaWXRokUw+s1Yf8MvxkqSGsFAkiQ1goEkSWoEA0mS1AgGkiSpEQwkSVIjGEiSpEYwkCRJjeAXY9vjxpKkifGLsZOsqwk/EfFQ3TU05cdt4bZwW0ybbTEuA0mS1AgGkiSpEQyk6Wl13QU0iNviALfFAW6LA6bNtnBSgySpEdxDkiQ1gjfom0Yi4lbgIqA/M8+ou566REQPcBtwIvACsDozb6q3qnpExMuAbwNzqf57/mpmXldvVfWKiDnAD4FfZOZFdddTl4h4AngG2A/sy8w31FvR+NxDml6+CCyru4gG2Af8aWa+GjgHuCoiTq+5prrsAc7LzNcCrwOWRcQ5NddUt6uBR+suoiF+LzNfNx3CCAykaSUzvw3sqLuOumXmlsx8uDx+hurDZ3G9VdUjMwcz89nytLv8zNoTwxGxBPhDYE3dtah9HrLTtBYRpwC/AzxYcym1KYeoHgJOAz6fmbN2WwCfA/4MeEXdhTTAIPD1iBgE/j4zGz/bzj0kTVsRcRTwL8CfZOav6q6nLpm5PzNfBywBzoqIWXl+MSKGzq8+VHctDfGmzHw9cCHVYe3frbug8RhImpYiopsqjL6UmV+ru54myMydwLeYvecZ3wS8vZzMXw+cFxH/VG9J9cnMzeV3P/CvwFn1VjQ+D9lp2omILuAW4NHM/Gzd9dQpIv4DMJCZOyNiHvD7wKqay6pFZq4EVgJExLnA/8jMP6q1qJpExMuBwzLzmfL4AuCTNZc1LgNpGomILwPnAvMjog+4LjNvqbeqWrwJeA/wo4h4pLR9LDPvqrGmupwErC3nkQ4DMjPvrLkm1W8h8K8RAdXn/LrMvKfeksbnlRokSY3gOSRJUiMYSJKkRjCQJEmNYCBJkhrBQJIkNYKBJE1zEXFu+RrA0PMfl+/hjNb/7ohYPiXFSW3we0jSDJOZrxl6HBF/Dpw2/AuimXlhHXVJ43EPSZLUCO4hSR1Wbih4E/Bmqv8J/DLwUeBjwB8D84B7gI9k5q5yBfPHgfcBnwKOBG7MzOvL+uYBNwMXA1uAfxgx3hPAB6n++/4Y0BURlwA/z8zXRsS3gH/KzDURcdhE65Amm3tIUgeVS/rcCTwJnEJ136b1VB/y7wN+D/gt4Cjgb0cs/p+BVwHnA/8nIl5d2q8Dfrv8vAVoeT6oXCrmL4CvZOZR5SZ+Ix1KHdKkMpCkzjoLWAT8z8z8dWY+n5nfBd4NfDYzHys32FsJXBoRw49afCIzd2fmvwH/BgwFSgDXZ+aOzOwF/voQ6juUOqRJZSBJndUDPJmZ+0a0L6LaaxryJNUhtoXD2p4a9vg5qr2XoWV7Ryw7UYdShzSpDCSps3qBk0fscQBsBl457PnJwD5g60GscwtV0A1fdjTjXT35UOqQJpWTGqTO+j5VgNwQEdcB+4EzqSY2rIiIu4FfcuBcz75yy4CxJLAyIh4EXg58ZIy+W4E/iIjDMvOFFq8fSh3SpHIPSeqgzNwPvA04DdgE9AHvAm4F/hH4NtVMtucZO1iG+wTVobXHga+X9Yzmn8vv7RHxcIvXD6UOaVJ5PyRJUiO4hyRJagQDSZLUCAaSJKkRDCRJUiMYSJKkRjCQJEmNYCBJkhrBQJIkNYKBJElqhP8Pol/6ad1RKhc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Condition Cha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876550"/>
            <a:ext cx="2926194" cy="1874157"/>
          </a:xfrm>
          <a:prstGeom prst="rect">
            <a:avLst/>
          </a:prstGeom>
        </p:spPr>
      </p:pic>
      <p:pic>
        <p:nvPicPr>
          <p:cNvPr id="11" name="Picture 10" descr="Grade Char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971550"/>
            <a:ext cx="2819401" cy="1805759"/>
          </a:xfrm>
          <a:prstGeom prst="rect">
            <a:avLst/>
          </a:prstGeom>
        </p:spPr>
      </p:pic>
      <p:pic>
        <p:nvPicPr>
          <p:cNvPr id="12" name="Picture 11" descr="Best Fit Line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876550"/>
            <a:ext cx="4964876" cy="1828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3871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What effect do they have?</a:t>
            </a:r>
            <a:endParaRPr sz="3600"/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grpSp>
        <p:nvGrpSpPr>
          <p:cNvPr id="2" name="Google Shape;157;p21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158" name="Google Shape;158;p21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90" name="AutoShape 2" descr="data:image/png;base64,iVBORw0KGgoAAAANSUhEUgAAAaQAAAENCAYAAABAXxETAAAABHNCSVQICAgIfAhkiAAAAAlwSFlzAAALEgAACxIB0t1+/AAAADl0RVh0U29mdHdhcmUAbWF0cGxvdGxpYiB2ZXJzaW9uIDMuMC4yLCBodHRwOi8vbWF0cGxvdGxpYi5vcmcvOIA7rQAAHCFJREFUeJzt3X+QXWWd5/F3E5oYRH5mE0jSCDOkLJFaHXGB0nWWgRkMDgp/6FfA0ag47FqozDK7E+K6y/iDkdRMicyMMpMKjGHGGL/jOAvF8kNKtNQqQYViylJGE/mRbhPSJiERJCSd0PvHedo0ze3u3E7fPqe736+qrr73uc85z/eeNPfDOee553QNDg4iSVLdDqu7AEmSwECSJDWEgSRJagQDSZLUCAaSJKkRDCRJUiMYSJKkRjCQJEmNYCBJkhrh8LoLmGa8rIUkTUzXeB0MpDZt3ry57hIkaVpZtGjRQfXzkJ0kqREMJElSIxhIkqRGMJAkSY1gIEmSGsFAkiQ1goEkSWoEv4ckSQ23bt06ent7215u69atACxcuLCt5Xp6erj88svbHu9QGUiSNEPt2bOn7hLa0jU46NVw2jDolRokTRerVq0CYMWKFbXWUa7UMO6lgzyHJElqBANJktQIBpIkqREMJElSIxhIkqRGMJAkSY1gIEmSGsFAkiQ1wpRcqSEibgUuAvoz84zS9pfA24C9wM+B92fmzvLaSuAKYD/w0cy8t7QvA24C5gBrMvOG0n4qsB44HngYeE9m7o2IucBtwJnAduBdmfnEWGNIkuoxVXtIXwSWjWi7DzgjM/8j8DNgJUBEnA5cCrymLPOFiJgTEXOAzwMXAqcDl5W+AKuAGzNzKfA0VdBQfj+dmacBN5Z+o44x2W9aknTwpiSQMvPbwI4RbV/PzH3l6QPAkvL4YmB9Zu7JzMeBjcBZ5WdjZj6WmXup9ogujogu4Dzgq2X5tcAlw9a1tjz+KnB+6T/aGJKkmjTl4qofAL5SHi+mCqghfaUNoHdE+9nACcDOYeE2vP/ioWUyc19E7Cr9xxrjRSLiSuDKsg7mz5/f7nuTpFp0d3cDTJvPrdoDKSL+F7AP+FJpanUBvkFa780NjtF/rHWNtcyLZOZqYPVQn23btrXqJkmNMzAwAEDdn1vl4qrjqnWWXUQsp5rs8O7MHAqEPqBnWLclwOYx2rcBx0bE4SPaX7Su8voxVIcOR1uXJKkmtQVSmTG3Anh7Zj437KU7gEsjYm6ZPbcU+D7wA2BpRJwaEUdQTUq4owTZN4F3lOWXA7cPW9fy8vgdwP2l/2hjSJJqMiWBFBFfBr4HvCoi+iLiCuBvgVcA90XEIxHxdwCZ+WMggZ8A9wBXZeb+co7ow8C9wKNV1/xxGWIFcE1EbKQ6R3RLab8FOKG0XwNcO9YYHd0IkqQxeYO+9niDPknThjfokyRpAgwkSVIjGEiSpEYwkCRJjWAgSZIawUCSJDWCgSRJagQDSZLUCAaSJKkRDCRJUiPUfvsJSQesW7eO3t7e8TuOsHXrVgAWLlzY1nI9PT1cfvnlbY83FdwWs4+BJM0Ae/bsqbuExnBbTF8GktQgE/0/9KZcRHMyuS1mH88hSZIawUCSJDWCgSRJagQDSZLUCAaSJKkRDCRJUiMYSJKkRjCQJEmNYCBJkhrBQJIkNYKBJElqhCm5ll1E3ApcBPRn5hml7XjgK8ApwBNAZObTEdEF3AS8FXgOeF9mPlyWWQ58vKz205m5trSfCXwRmAfcBVydmYMTGUOSVI+p2kP6IrBsRNu1wDcycynwjfIc4EJgafm5ErgZfhNg1wFnA2cB10XEcWWZm0vfoeWWTWQMSVJ9piSQMvPbwI4RzRcDa8vjtcAlw9pvy8zBzHwAODYiTgLeAtyXmTsy82ngPmBZee3ozPxeZg4Ct41YVztjSJJqUuftJxZm5haAzNwSEQtK+2Jg+F25+krbWO19LdonMsaWkUVGxJVUe1FkJvPnz2/zbUqd193dDeDfJ26L4abbtmji/ZC6WrQNTqB9ImO8RGauBlYP9dm2bds4q5am3sDAAAD+fbothmvKtli0aNFB9atzlt3WocNk5Xd/ae8Deob1WwJsHqd9SYv2iYwhSapJnYF0B7C8PF4O3D6s/b0R0RUR5wC7ymG3e4ELIuK4MpnhAuDe8tozEXFOmT333hHramcMSVJNpmra95eBc4H5EdFHNVvuBiAj4gpgE/DO0v0uqunYG6mmZL8fIDN3RMSngB+Ufp/MzKGJEh/iwLTvu8sP7Y4hSarPlARSZl42ykvnt+g7CFw1ynpuBW5t0f5D4IwW7dvbHUOSVA+v1CBJagQDSZLUCAaSJKkRDCRJUiMYSJKkRjCQJEmNYCBJkhrBQJIkNYKBJElqBANJktQIBpIkqREMJElSIxhIkqRGMJAkSY1gIEmSGsFAkiQ1goEkSWoEA0mS1AgGkiSpEQwkSVIjGEiSpEYwkCRJjWAgSZIawUCSJDXC4XUXEBH/HfggMAj8CHg/cBKwHjgeeBh4T2bujYi5wG3AmcB24F2Z+URZz0rgCmA/8NHMvLe0LwNuAuYAazLzhtJ+aqsxpuI9S5JeqtY9pIhYDHwUeENmnkEVGpcCq4AbM3Mp8DRV0FB+P52ZpwE3ln5ExOlludcAy4AvRMSciJgDfB64EDgduKz0ZYwxJEk1aMIhu8OBeRFxOHAksAU4D/hqeX0tcEl5fHF5Tnn9/IjoKu3rM3NPZj4ObATOKj8bM/OxsvezHri4LDPaGJKkGtR6yC4zfxERfwVsAnYDXwceAnZm5r7SrQ9YXB4vBnrLsvsiYhdwQml/YNiqhy/TO6L97LLMaGO8SERcCVxZxmT+/PkTe7NSB3V3dwP494nbYrjpti1qDaSIOI5q7+ZUYCfwz1SH10YaLL+7RnlttPZWe4Bj9X+JzFwNrB7qs23btlbdpFoNDAwA4N+n22K4pmyLRYsWHVS/ug/Z/T7weGb+MjMHgK8BbwSOLYfwAJYAm8vjPqAHoLx+DLBjePuIZUZr3zbGGJKkGtQdSJuAcyLiyHJe53zgJ8A3gXeUPsuB28vjO8pzyuv3Z+Zgab80IuaW2XNLge8DPwCWRsSpEXEE1cSHO8oyo40hSapBrYGUmQ9STSx4mGrK92FUh8dWANdExEaq8z23lEVuAU4o7dcA15b1/BhIqjC7B7gqM/eXc0QfBu4FHq265o/LukYbQ5JUg9q/h5SZ1wHXjWh+jGqG3Mi+zwPvHGU91wPXt2i/C7irRXvLMSRJ9aj7kJ0kSYCBJElqiLYDKSJ6IuKcThQjSZq9DvocUkScDHwZeB3Vd3aOioh3AMsy84Mdqk+SNEu0s4f098D/A14BDJS2+4A/mOyiJEmzTzuBdBZwQ2a+QLmqQWbuovpyqiRJh6Sdad9bgdOAnw01lCtnb5rsoiRpplq3bh29vb3jd5wEmzZVH8+rVq3q+Fg9PT1cfvnlh7SOdgLpr4A7I+IzwOERcRnwMeCGQ6pAkmaR3t5eNj2xgZMXvKzjY71sTjm78lxnA3BT//OTsp6DDqTMvDUidlBd+boXeC/wvzPz/05KJZI0S5y84GWsvPTUusuYNJ9Z//ikrKetKzWU8DGAJEmT7qAnNUTEX0fEG0e0vTEiPjf5ZUmSZpt2ZtldBvxwRNtDwKGdxZIkifYCqdUN7+a0uQ5JklpqJ0y+A3w6Ig4DKL//vLRLknRI2pnUcDVwJ7AlIp4ETga2AG/rRGGaPSb6vYytW7cCsHDhwraWm4zvS0iafAe9h5SZfcDrgUuAvyy/zyzt0pTbs2cPe/bsqbsMSZOk3WnfLwDf61AtmqUmurcy9O3zFStWTGY5kmoyZiBFxKOZ+eryuJdyDbuRMvPkDtQ2o3mYSpJebLw9pD8e9viPOlmIDo6HqCTNVGMGUmZ+FyAi5gAfAK7MTD8RJ4GHqWY+L6IpteegziFl5v6IuAB4ocP1SDNGb28vj/38SY495qTODzbYDcCObXs7OszOXVs6un7Nbu1MargR+EREXJeZA+P2lsSxx5zEeW+eOTdUvv87a+ouQTNYO4H0EeBE4JqI+CXVBIcuYNBJDZLG4uFLHYx2Aqkjkxoi4lhgDXAGVch9APgp8BXgFOAJIDLz6YjoAm4C3go8B7wvMx8u61kOfLys9tOZuba0nwl8EZgH3AVcnZmDEXF8qzE68R6l2a63t5cNGzYwb968jo81MFAdwOnr6+xXJHfv3t3R9c9G7QTS96g+8C8DFgGbgfXA9YdYw03APZn5jog4AjiS6sZ/38jMGyLiWuBaYAVwIbC0/JwN3AycXcLlOuANVKH2UETcUQLmZqp7OD1AFUjLgLvLOluNIakD5s2bx9KlS+suY9Js2LCh7hJmnHauZXczcB7wUeA/ld//BfjCRAePiKOB3wVuAcjMvZm5E7gYWFu6raW6KgSl/bbMHMzMB4BjI+Ik4C3AfZm5o4TQfcCy8trRmfm9zBwEbhuxrlZjSJJq0M4e0iXAb5fAAPhJRDwIbKQ6zDYRvwX8EviHiHgt1e0srgYWZuYWgMzcEhELSv/FVHerHdJX2sZq72vRzhhjSJJq0E4gPUV1OG3nsLZ5VBdYPZTxXw98JDMfjIibqA6djaarRdvgBNoPWkRcSXXIj8xk/vz57Sw+6bq7q+m9ddfRBE3fFlV9nZ2GXYfu7u62t/nQv9VMM9FtMROnKU9kW4zUTiD9I3BPRPwN1Z5GD3AVcFtEnDfUKTPvb2OdfUBfZj5Ynn+VKpC2RsRJZc/lJKB/WP+eYcsvoTqX1QecO6L9W6V9SYv+jDHGi2TmamB1eTq4bdu2Nt7e5Bs6YVt3HU3Q9G0xVN9MMzAw0PY2d1u8eJmZaKxtsWjRooNaRzvnkP4r8AqqCQdfAFYCRwP/jeoc0C1Us+UOWmY+BfRGxKtK0/nAT4A7gOWlbTlwe3l8B/DeiOiKiHOAXeWw273ABRFxXEQcB1wA3FteeyYizikz9N47Yl2txpAk1eCg95Ay89QO1fAR4Etlht1jwPupgjIj4gpgE/DO0vcuqinfG6mmfb+/1LYjIj4F/KD0+2Rm7iiPP8SBad93lx+AG0YZQ5JUg7ZuP9EJmfkI1XTtkc5v0XeQ6jBhq/XcCtzaov2HVN9xGtm+vdUYkqR6tHPITpKkjjGQJEmNYCBJkhrBQJIkNYKBJElqBANJktQItU/7lqTZpL+/n+efe57PrH+87lImzab+53nZkS0vdtMW95AkSY3gHpIkTaEFCxbAc3tYeWmnLn4z9T6z/nE48tBvmOAekiSpEQwkSVIjGEiSpEYwkCRJjWAgSZIawUCSJDWCgSRJagQDSZLUCAaSJKkRDCRJUiN46SCpQ/r7+3n2md3c/501dZcyaXbu2sK+F+bVXYZmKANJUsf19/eze/duNmzYUHcpk2b37t309x/6Fa51gIEkdciCBQs4/LC9nPfmD9ZdyqS5/ztrOH7+EXWXoRnKQJoE69ato7e3d0rG2rRpEwCrVq3q+Fg9PT1cfvnlHR9HM9+CBQvYu3cvS5curbuUSbNhw4bqyt2aNAbSJOjt7eXJn/2Uk+Z0fqzu/dXvvT//aUfH2bK/o6uXpJdoRCBFxBzgh8AvMvOiiDgVWA8cDzwMvCcz90bEXOA24ExgO/CuzHyirGMlcAWwH/hoZt5b2pcBNwFzgDWZeUNpbznGRN/DSXPgg8fMnEmLa3a9UHcJkmaZpnyCXg08Ouz5KuDGzFwKPE0VNJTfT2fmacCNpR8RcTpwKfAaYBnwhYiYU4Lu88CFwOnAZaXvWGNIkmpQeyBFxBLgD4E15XkXcB7w1dJlLXBJeXxxeU55/fzS/2JgfWbuyczHgY3AWeVnY2Y+VvZ+1gMXjzOGJKkGTThk9zngz4BXlOcnADszc1953gcsLo8XA70AmbkvInaV/ouBB4atc/gyvSPazx5nDB0CJ3hImqhaAykiLgL6M/OhiDi3NHe16Do4zmujtbfaAxyrf6sarwSuBMhM5s+f/5I+3d3dTPjkU4N1d3e3fL9jeeqpp/j3jY/DUSd0qKph9lf/jP/+1K86O86z2ye0Lbq7u2EG/mVMfFvMPBPdFgMdqqdOE9kWI9W9h/Qm4O0R8VbgZcDRVHtMx0bE4WUPZgmwufTvA3qAvog4HDgG2DGsfcjwZVq1bxtjjBfJzNXA6vJ0cNu2bS/pMzAwE/+8qvfV6v2OtwxHncDg6y7qUFVTr+uROye+LWYgt8UBbosDxtoWixYtOqh11HoOKTNXZuaSzDyFalLC/Zn5buCbwDtKt+XA7eXxHeU55fX7M3OwtF8aEXPL7LmlwPeBHwBLI+LUiDiijHFHWWa0MSRJNah9UsMoVgDXRMRGqvM9t5T2W4ATSvs1wLUAmfljIIGfAPcAV2Xm/rL382HgXqpZfFn6jjWGJKkGdR+y+43M/BbwrfL4MaoZciP7PA+8c5Tlrweub9F+F3BXi/aWY0iS6tHUPSRJ0ixjIEmSGqExh+wkabbY1P88n1n/eMfH6X+6+trBguM6e4X2Tf3Pc/Iph74eA0mSplBPT8/4nSbJ89uqL49zZGfHPPmUyXlfBpIkTaGpvOLH0FVMVqxYMWVjHgoDSeqgnbu2TMktzJ/99XYAjnp5Z6+QsXPXFo6f/8qOjqHZy0CSOmQqD808+1z17f9O3831+PmvnNL3pdnFQJI6xEMzUnuc9i1JagQDSZLUCB6ykzQldu/ezYYNGzo+zp49ewCYO3duR8fZvXt3R9c/GxlIkjpuKidCDN24ccmSJR0fywkek8tAktRxTvDQwfAckiSpEdxD0qTq7++HZ39N1yN31l3K5Hl2O/39z9ddhTTjGUiToL+/n937YM2uF+ouZdJs2Qfz+vvrLkPSLGIgaVItWLCAHS/8isHXXVR3KZOm65E7WbDg6LrLkGY8A2kSLFiwgL3PPM0Hj5k5p+TW7HqBIxYsqLsMSbPIzPkElSRNawaSJKkRDCRJUiMYSJKkRjCQJEmNYCBJkhqh1mnfEdED3AacCLwArM7MmyLieOArwCnAE0Bk5tMR0QXcBLwVeA54X2Y+XNa1HPh4WfWnM3NtaT8T+CIwD7gLuDozB0cbo8NvWZI0irr3kPYBf5qZrwbOAa6KiNOBa4FvZOZS4BvlOcCFwNLycyVwM0AJl+uAs4GzgOsi4riyzM2l79Byy0r7aGNIkmpQayBl5pahPZzMfAZ4FFgMXAysLd3WApeUxxcDt2XmYGY+ABwbEScBbwHuy8wdZS/nPmBZee3ozPxeZg5S7Y0NX1erMSRJNah7D+k3IuIU4HeAB4GFmbkFqtAChi4ZsBjoHbZYX2kbq72vRTtjjCFJqkEjLh0UEUcB/wL8SWb+KiJG69rVom1wAu3t1HYl1SE/MpP58+e/pE93dzdP7p+ai6tu31/9PmFOZ8fZsh9O6+5u+X7H0t3d3aGK6tU9gW0xlYa2e5NrnCpuiwOm27aoPZAiopsqjL6UmV8rzVsj4qTM3FIOuw1ddroPGH6LxiXA5tJ+7oj2b5X2JS36jzXGi2TmamB1eTq4bdu2l/Q58cQTGRgYOIh3e+gGyt0wjzj55I6O80qq99Xq/Y5lYGAAnt0+Nbef2L2r+j3vmM6O8+x2BgaObntbTKWhv78m1zhV3BYHNGVbLFq06KD61T3Lrgu4BXg0Mz877KU7gOXADeX37cPaPxwR66kmMOwqgXIv8BfDJjJcAKzMzB0R8UxEnEN1KPC9wN+MM0bbvBvmAVN7q+qdAJx8YqevxH20t6qWpkDde0hvAt4D/CgiHiltH6MKiYyIK4BNwDvLa3dRTfneSDXt+/0AJXg+Bfyg9PtkZu4ojz/EgWnfd5cfxhhDh8BwljRRtQZSZn6X1ud5AM5v0X8QuGqUdd0K3Nqi/YfAGS3at7caQ5JUj8bMspMkzW4GkiSpEQwkSVIjGEiSpEYwkCRJjWAgSZIawUCSJDWCgSRJagQDSZLUCHVfOkiSNI5169bR29s7fscRNpWLMQ9dZutg9fT0TOllwIYYSJI0Q82dO7fuEtpiIElSw9Wxt1IHA0lSI82Ww1Q6wECSGsQP4UM33Q5T6QADqSZ+8Bzgtjh0M/FDeKb9G2l8BtI0MxM/eCZqJm4LP4Q1m3UNDg7WXcN0Mrh58+a6a5CkaWXRokUw+s1Yf8MvxkqSGsFAkiQ1goEkSWoEA0mS1AgGkiSpEQwkSVIjGEiSpEYwkCRJjeAXY9vjxpKkifGLsZOsqwk/EfFQ3TU05cdt4bZwW0ybbTEuA0mS1AgGkiSpEQyk6Wl13QU0iNviALfFAW6LA6bNtnBSgySpEdxDkiQ1gjfom0Yi4lbgIqA/M8+ou566REQPcBtwIvACsDozb6q3qnpExMuAbwNzqf57/mpmXldvVfWKiDnAD4FfZOZFdddTl4h4AngG2A/sy8w31FvR+NxDml6+CCyru4gG2Af8aWa+GjgHuCoiTq+5prrsAc7LzNcCrwOWRcQ5NddUt6uBR+suoiF+LzNfNx3CCAykaSUzvw3sqLuOumXmlsx8uDx+hurDZ3G9VdUjMwcz89nytLv8zNoTwxGxBPhDYE3dtah9HrLTtBYRpwC/AzxYcym1KYeoHgJOAz6fmbN2WwCfA/4MeEXdhTTAIPD1iBgE/j4zGz/bzj0kTVsRcRTwL8CfZOav6q6nLpm5PzNfBywBzoqIWXl+MSKGzq8+VHctDfGmzHw9cCHVYe3frbug8RhImpYiopsqjL6UmV+ru54myMydwLeYvecZ3wS8vZzMXw+cFxH/VG9J9cnMzeV3P/CvwFn1VjQ+D9lp2omILuAW4NHM/Gzd9dQpIv4DMJCZOyNiHvD7wKqay6pFZq4EVgJExLnA/8jMP6q1qJpExMuBwzLzmfL4AuCTNZc1LgNpGomILwPnAvMjog+4LjNvqbeqWrwJeA/wo4h4pLR9LDPvqrGmupwErC3nkQ4DMjPvrLkm1W8h8K8RAdXn/LrMvKfeksbnlRokSY3gOSRJUiMYSJKkRjCQJEmNYCBJkhrBQJIkNYKBJE1zEXFu+RrA0PMfl+/hjNb/7ohYPiXFSW3we0jSDJOZrxl6HBF/Dpw2/AuimXlhHXVJ43EPSZLUCO4hSR1Wbih4E/Bmqv8J/DLwUeBjwB8D84B7gI9k5q5yBfPHgfcBnwKOBG7MzOvL+uYBNwMXA1uAfxgx3hPAB6n++/4Y0BURlwA/z8zXRsS3gH/KzDURcdhE65Amm3tIUgeVS/rcCTwJnEJ136b1VB/y7wN+D/gt4Cjgb0cs/p+BVwHnA/8nIl5d2q8Dfrv8vAVoeT6oXCrmL4CvZOZR5SZ+Ix1KHdKkMpCkzjoLWAT8z8z8dWY+n5nfBd4NfDYzHys32FsJXBoRw49afCIzd2fmvwH/BgwFSgDXZ+aOzOwF/voQ6juUOqRJZSBJndUDPJmZ+0a0L6LaaxryJNUhtoXD2p4a9vg5qr2XoWV7Ryw7UYdShzSpDCSps3qBk0fscQBsBl457PnJwD5g60GscwtV0A1fdjTjXT35UOqQJpWTGqTO+j5VgNwQEdcB+4EzqSY2rIiIu4FfcuBcz75yy4CxJLAyIh4EXg58ZIy+W4E/iIjDMvOFFq8fSh3SpHIPSeqgzNwPvA04DdgE9AHvAm4F/hH4NtVMtucZO1iG+wTVobXHga+X9Yzmn8vv7RHxcIvXD6UOaVJ5PyRJUiO4hyRJagQDSZLUCAaSJKkRDCRJUiMYSJKkRjCQJEmNYCBJkhrBQJIkNYKBJElqhP8Pol/6ad1RKhc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 descr="Floors Cha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323128"/>
            <a:ext cx="3810000" cy="2428685"/>
          </a:xfrm>
          <a:prstGeom prst="rect">
            <a:avLst/>
          </a:prstGeom>
        </p:spPr>
      </p:pic>
      <p:pic>
        <p:nvPicPr>
          <p:cNvPr id="15" name="Picture 14" descr="Year Renovated Char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2323128"/>
            <a:ext cx="3810000" cy="2428685"/>
          </a:xfrm>
          <a:prstGeom prst="rect">
            <a:avLst/>
          </a:prstGeom>
        </p:spPr>
      </p:pic>
      <p:pic>
        <p:nvPicPr>
          <p:cNvPr id="16" name="Picture 15" descr="Season Char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438150"/>
            <a:ext cx="297435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383</Words>
  <PresentationFormat>On-screen Show (16:9)</PresentationFormat>
  <Paragraphs>91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Raleway ExtraBold</vt:lpstr>
      <vt:lpstr>Raleway Light</vt:lpstr>
      <vt:lpstr>Olivia template</vt:lpstr>
      <vt:lpstr>King County Housing Renovation</vt:lpstr>
      <vt:lpstr>Hello!</vt:lpstr>
      <vt:lpstr>King County, Washington</vt:lpstr>
      <vt:lpstr>It’s big!</vt:lpstr>
      <vt:lpstr>Housing Data</vt:lpstr>
      <vt:lpstr>House Features</vt:lpstr>
      <vt:lpstr>What do they mean?</vt:lpstr>
      <vt:lpstr>What effect do they have?</vt:lpstr>
      <vt:lpstr>What effect do they have?</vt:lpstr>
      <vt:lpstr>Summary</vt:lpstr>
      <vt:lpstr>Future Work</vt:lpstr>
      <vt:lpstr>Thank you for your time!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County Housing Renovation</dc:title>
  <dc:creator>Drew Smith</dc:creator>
  <cp:lastModifiedBy>Drew</cp:lastModifiedBy>
  <cp:revision>12</cp:revision>
  <dcterms:modified xsi:type="dcterms:W3CDTF">2019-10-02T11:23:00Z</dcterms:modified>
</cp:coreProperties>
</file>