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61" r:id="rId3"/>
    <p:sldId id="273" r:id="rId4"/>
    <p:sldId id="263" r:id="rId5"/>
    <p:sldId id="267" r:id="rId6"/>
    <p:sldId id="264" r:id="rId7"/>
    <p:sldId id="285" r:id="rId8"/>
    <p:sldId id="286" r:id="rId9"/>
    <p:sldId id="283" r:id="rId10"/>
    <p:sldId id="259" r:id="rId11"/>
    <p:sldId id="279" r:id="rId12"/>
  </p:sldIdLst>
  <p:sldSz cx="9144000" cy="5143500" type="screen16x9"/>
  <p:notesSz cx="6858000" cy="9144000"/>
  <p:embeddedFontLst>
    <p:embeddedFont>
      <p:font typeface="Lato Light" pitchFamily="34" charset="0"/>
      <p:regular r:id="rId14"/>
      <p:italic r:id="rId15"/>
    </p:embeddedFont>
    <p:embeddedFont>
      <p:font typeface="Lato Hairline"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p:clrMru>
</p:presentationPr>
</file>

<file path=ppt/tableStyles.xml><?xml version="1.0" encoding="utf-8"?>
<a:tblStyleLst xmlns:a="http://schemas.openxmlformats.org/drawingml/2006/main" def="{5AFBF2C0-7AC8-490D-AB91-923515F72BE7}">
  <a:tblStyle styleId="{5AFBF2C0-7AC8-490D-AB91-923515F72B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4" d="100"/>
          <a:sy n="144" d="100"/>
        </p:scale>
        <p:origin x="-96" y="-25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Google Shape;33;p7"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5" name="Google Shape;35;p7"/>
          <p:cNvSpPr txBox="1">
            <a:spLocks noGrp="1"/>
          </p:cNvSpPr>
          <p:nvPr>
            <p:ph type="body" idx="1"/>
          </p:nvPr>
        </p:nvSpPr>
        <p:spPr>
          <a:xfrm>
            <a:off x="489775"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2415136"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4340497" y="2312475"/>
            <a:ext cx="1831500" cy="26133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Google Shape;44;p9"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11" descr="paint_transparent3.png"/>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Google Shape;52;p11"/>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1pPr>
            <a:lvl2pPr lvl="1">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2pPr>
            <a:lvl3pPr lvl="2">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3pPr>
            <a:lvl4pPr lvl="3">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4pPr>
            <a:lvl5pPr lvl="4">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5pPr>
            <a:lvl6pPr lvl="5">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6pPr>
            <a:lvl7pPr lvl="6">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7pPr>
            <a:lvl8pPr lvl="7">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8pPr>
            <a:lvl9pPr lvl="8">
              <a:spcBef>
                <a:spcPts val="0"/>
              </a:spcBef>
              <a:spcAft>
                <a:spcPts val="0"/>
              </a:spcAft>
              <a:buClr>
                <a:schemeClr val="dk1"/>
              </a:buClr>
              <a:buSzPts val="4800"/>
              <a:buFont typeface="Lato Hairline"/>
              <a:buNone/>
              <a:defRPr sz="4800">
                <a:solidFill>
                  <a:schemeClr val="dk1"/>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1pPr>
            <a:lvl2pPr marL="914400" lvl="1"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2pPr>
            <a:lvl3pPr marL="1371600" lvl="2" indent="-342900">
              <a:spcBef>
                <a:spcPts val="0"/>
              </a:spcBef>
              <a:spcAft>
                <a:spcPts val="0"/>
              </a:spcAft>
              <a:buClr>
                <a:schemeClr val="lt2"/>
              </a:buClr>
              <a:buSzPts val="1800"/>
              <a:buFont typeface="Lato Light"/>
              <a:buChar char="×"/>
              <a:defRPr sz="1800">
                <a:solidFill>
                  <a:schemeClr val="dk2"/>
                </a:solidFill>
                <a:latin typeface="Lato Light"/>
                <a:ea typeface="Lato Light"/>
                <a:cs typeface="Lato Light"/>
                <a:sym typeface="Lato Light"/>
              </a:defRPr>
            </a:lvl3pPr>
            <a:lvl4pPr marL="1828800" lvl="3"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4pPr>
            <a:lvl5pPr marL="2286000" lvl="4"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5pPr>
            <a:lvl6pPr marL="2743200" lvl="5"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6pPr>
            <a:lvl7pPr marL="3200400" lvl="6"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7pPr>
            <a:lvl8pPr marL="3657600" lvl="7"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8pPr>
            <a:lvl9pPr marL="4114800" lvl="8" indent="-342900">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lt1"/>
                </a:solidFill>
                <a:latin typeface="Lato Light"/>
                <a:ea typeface="Lato Light"/>
                <a:cs typeface="Lato Light"/>
                <a:sym typeface="Lato Light"/>
              </a:defRPr>
            </a:lvl1pPr>
            <a:lvl2pPr lvl="1" algn="r">
              <a:buNone/>
              <a:defRPr sz="1800">
                <a:solidFill>
                  <a:schemeClr val="lt1"/>
                </a:solidFill>
                <a:latin typeface="Lato Light"/>
                <a:ea typeface="Lato Light"/>
                <a:cs typeface="Lato Light"/>
                <a:sym typeface="Lato Light"/>
              </a:defRPr>
            </a:lvl2pPr>
            <a:lvl3pPr lvl="2" algn="r">
              <a:buNone/>
              <a:defRPr sz="1800">
                <a:solidFill>
                  <a:schemeClr val="lt1"/>
                </a:solidFill>
                <a:latin typeface="Lato Light"/>
                <a:ea typeface="Lato Light"/>
                <a:cs typeface="Lato Light"/>
                <a:sym typeface="Lato Light"/>
              </a:defRPr>
            </a:lvl3pPr>
            <a:lvl4pPr lvl="3" algn="r">
              <a:buNone/>
              <a:defRPr sz="1800">
                <a:solidFill>
                  <a:schemeClr val="lt1"/>
                </a:solidFill>
                <a:latin typeface="Lato Light"/>
                <a:ea typeface="Lato Light"/>
                <a:cs typeface="Lato Light"/>
                <a:sym typeface="Lato Light"/>
              </a:defRPr>
            </a:lvl4pPr>
            <a:lvl5pPr lvl="4" algn="r">
              <a:buNone/>
              <a:defRPr sz="1800">
                <a:solidFill>
                  <a:schemeClr val="lt1"/>
                </a:solidFill>
                <a:latin typeface="Lato Light"/>
                <a:ea typeface="Lato Light"/>
                <a:cs typeface="Lato Light"/>
                <a:sym typeface="Lato Light"/>
              </a:defRPr>
            </a:lvl5pPr>
            <a:lvl6pPr lvl="5" algn="r">
              <a:buNone/>
              <a:defRPr sz="1800">
                <a:solidFill>
                  <a:schemeClr val="lt1"/>
                </a:solidFill>
                <a:latin typeface="Lato Light"/>
                <a:ea typeface="Lato Light"/>
                <a:cs typeface="Lato Light"/>
                <a:sym typeface="Lato Light"/>
              </a:defRPr>
            </a:lvl6pPr>
            <a:lvl7pPr lvl="6" algn="r">
              <a:buNone/>
              <a:defRPr sz="1800">
                <a:solidFill>
                  <a:schemeClr val="lt1"/>
                </a:solidFill>
                <a:latin typeface="Lato Light"/>
                <a:ea typeface="Lato Light"/>
                <a:cs typeface="Lato Light"/>
                <a:sym typeface="Lato Light"/>
              </a:defRPr>
            </a:lvl7pPr>
            <a:lvl8pPr lvl="7" algn="r">
              <a:buNone/>
              <a:defRPr sz="1800">
                <a:solidFill>
                  <a:schemeClr val="lt1"/>
                </a:solidFill>
                <a:latin typeface="Lato Light"/>
                <a:ea typeface="Lato Light"/>
                <a:cs typeface="Lato Light"/>
                <a:sym typeface="Lato Light"/>
              </a:defRPr>
            </a:lvl8pPr>
            <a:lvl9pPr lvl="8" algn="r">
              <a:buNone/>
              <a:defRPr sz="18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solidFill>
                  <a:schemeClr val="bg1"/>
                </a:solidFill>
              </a:rPr>
              <a:t>Northwind Revenue Improvement</a:t>
            </a:r>
            <a:endParaRPr>
              <a:solidFill>
                <a:schemeClr val="bg1"/>
              </a:solidFill>
            </a:endParaRPr>
          </a:p>
        </p:txBody>
      </p:sp>
      <p:sp>
        <p:nvSpPr>
          <p:cNvPr id="8" name="Google Shape;82;p16"/>
          <p:cNvSpPr txBox="1">
            <a:spLocks/>
          </p:cNvSpPr>
          <p:nvPr/>
        </p:nvSpPr>
        <p:spPr>
          <a:xfrm>
            <a:off x="152400" y="4358700"/>
            <a:ext cx="3914700" cy="78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smtClean="0">
                <a:ln>
                  <a:noFill/>
                </a:ln>
                <a:solidFill>
                  <a:srgbClr val="000000"/>
                </a:solidFill>
                <a:effectLst/>
                <a:uLnTx/>
                <a:uFillTx/>
                <a:latin typeface="Arial"/>
                <a:ea typeface="Arial"/>
                <a:cs typeface="Arial"/>
                <a:sym typeface="Arial"/>
              </a:rPr>
              <a:t>Andrew Smith</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smtClean="0">
                <a:ln>
                  <a:noFill/>
                </a:ln>
                <a:solidFill>
                  <a:srgbClr val="000000"/>
                </a:solidFill>
                <a:effectLst/>
                <a:uLnTx/>
                <a:uFillTx/>
                <a:latin typeface="Arial"/>
                <a:ea typeface="Arial"/>
                <a:cs typeface="Arial"/>
                <a:sym typeface="Arial"/>
              </a:rPr>
              <a:t>North Star Consulting</a:t>
            </a:r>
            <a:endParaRPr kumimoji="0" lang="en-US"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p:nvPr>
        </p:nvSpPr>
        <p:spPr>
          <a:xfrm>
            <a:off x="838200" y="-95250"/>
            <a:ext cx="3914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solidFill>
                <a:srgbClr val="1155CC"/>
              </a:solidFill>
            </a:endParaRPr>
          </a:p>
          <a:p>
            <a:pPr marL="0" lvl="0" indent="0" algn="l" rtl="0">
              <a:spcBef>
                <a:spcPts val="0"/>
              </a:spcBef>
              <a:spcAft>
                <a:spcPts val="0"/>
              </a:spcAft>
              <a:buNone/>
            </a:pPr>
            <a:r>
              <a:rPr lang="en" dirty="0" smtClean="0"/>
              <a:t>Future Work</a:t>
            </a:r>
            <a:endParaRPr/>
          </a:p>
        </p:txBody>
      </p:sp>
      <p:sp>
        <p:nvSpPr>
          <p:cNvPr id="82" name="Google Shape;82;p16"/>
          <p:cNvSpPr txBox="1">
            <a:spLocks noGrp="1"/>
          </p:cNvSpPr>
          <p:nvPr>
            <p:ph type="subTitle" idx="1"/>
          </p:nvPr>
        </p:nvSpPr>
        <p:spPr>
          <a:xfrm>
            <a:off x="0" y="971550"/>
            <a:ext cx="5334000" cy="3429000"/>
          </a:xfrm>
          <a:prstGeom prst="rect">
            <a:avLst/>
          </a:prstGeom>
        </p:spPr>
        <p:txBody>
          <a:bodyPr spcFirstLastPara="1" wrap="square" lIns="91425" tIns="91425" rIns="91425" bIns="91425" anchor="t" anchorCtr="0">
            <a:noAutofit/>
          </a:bodyPr>
          <a:lstStyle/>
          <a:p>
            <a:pPr indent="0"/>
            <a:r>
              <a:rPr lang="en-US" sz="1600" dirty="0" smtClean="0">
                <a:solidFill>
                  <a:schemeClr val="tx1"/>
                </a:solidFill>
              </a:rPr>
              <a:t>While plenty of data was gathered that could result in increased revenue for the company, there is still a vast amount of unexplored data in this database. In the future, I would like to dig deeper into the various shipping options, to determine if one of the shipping companies provides cheaper service than the others, and how much each one may affect the likelihood of a customer returning for more orders.</a:t>
            </a:r>
          </a:p>
          <a:p>
            <a:pPr indent="0"/>
            <a:endParaRPr lang="en-US" sz="1600" dirty="0" smtClean="0">
              <a:solidFill>
                <a:schemeClr val="tx1"/>
              </a:solidFill>
            </a:endParaRPr>
          </a:p>
          <a:p>
            <a:pPr indent="0"/>
            <a:r>
              <a:rPr lang="en-US" sz="1600" dirty="0" smtClean="0">
                <a:solidFill>
                  <a:schemeClr val="tx1"/>
                </a:solidFill>
              </a:rPr>
              <a:t>I would also like to discover more data, possibly filling out the customer demographic tables, to be able to explore that as a stronger indicator than just region on how likely a specific customer is to repeat order.</a:t>
            </a:r>
            <a:endParaRPr lang="en-US" sz="1600" dirty="0">
              <a:solidFill>
                <a:schemeClr val="tx1"/>
              </a:solidFill>
            </a:endParaRPr>
          </a:p>
        </p:txBody>
      </p:sp>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9"/>
        <p:cNvGrpSpPr/>
        <p:nvPr/>
      </p:nvGrpSpPr>
      <p:grpSpPr>
        <a:xfrm>
          <a:off x="0" y="0"/>
          <a:ext cx="0" cy="0"/>
          <a:chOff x="0" y="0"/>
          <a:chExt cx="0" cy="0"/>
        </a:xfrm>
      </p:grpSpPr>
      <p:sp>
        <p:nvSpPr>
          <p:cNvPr id="250" name="Google Shape;250;p36"/>
          <p:cNvSpPr txBox="1">
            <a:spLocks noGrp="1"/>
          </p:cNvSpPr>
          <p:nvPr>
            <p:ph type="ctrTitle" idx="4294967295"/>
          </p:nvPr>
        </p:nvSpPr>
        <p:spPr>
          <a:xfrm>
            <a:off x="2140050" y="872875"/>
            <a:ext cx="48639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rgbClr val="FFFFFF"/>
                </a:solidFill>
              </a:rPr>
              <a:t>Thanks!</a:t>
            </a:r>
            <a:endParaRPr sz="6000">
              <a:solidFill>
                <a:srgbClr val="FFFFFF"/>
              </a:solidFill>
            </a:endParaRPr>
          </a:p>
        </p:txBody>
      </p:sp>
      <p:sp>
        <p:nvSpPr>
          <p:cNvPr id="251" name="Google Shape;251;p36"/>
          <p:cNvSpPr txBox="1">
            <a:spLocks noGrp="1"/>
          </p:cNvSpPr>
          <p:nvPr>
            <p:ph type="subTitle" idx="4294967295"/>
          </p:nvPr>
        </p:nvSpPr>
        <p:spPr>
          <a:xfrm>
            <a:off x="2140050" y="2072430"/>
            <a:ext cx="48639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a:solidFill>
                  <a:srgbClr val="FFFFFF"/>
                </a:solidFill>
              </a:rPr>
              <a:t>Any questions?</a:t>
            </a:r>
            <a:endParaRPr sz="3600">
              <a:solidFill>
                <a:srgbClr val="FFFFFF"/>
              </a:solidFill>
            </a:endParaRPr>
          </a:p>
        </p:txBody>
      </p:sp>
      <p:sp>
        <p:nvSpPr>
          <p:cNvPr id="253" name="Google Shape;253;p3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br>
              <a:rPr lang="en" dirty="0" smtClean="0"/>
            </a:br>
            <a:r>
              <a:rPr lang="en" sz="3600" dirty="0" smtClean="0"/>
              <a:t>T</a:t>
            </a:r>
            <a:r>
              <a:rPr lang="en-US" sz="3600" dirty="0" smtClean="0"/>
              <a:t>h</a:t>
            </a:r>
            <a:r>
              <a:rPr lang="en" sz="3600" dirty="0" smtClean="0"/>
              <a:t>e Northwind Database</a:t>
            </a:r>
            <a:endParaRPr sz="3600"/>
          </a:p>
        </p:txBody>
      </p:sp>
      <p:sp>
        <p:nvSpPr>
          <p:cNvPr id="95" name="Google Shape;95;p18"/>
          <p:cNvSpPr txBox="1">
            <a:spLocks noGrp="1"/>
          </p:cNvSpPr>
          <p:nvPr>
            <p:ph type="body" idx="1"/>
          </p:nvPr>
        </p:nvSpPr>
        <p:spPr>
          <a:xfrm>
            <a:off x="0" y="2244400"/>
            <a:ext cx="5968500" cy="2605200"/>
          </a:xfrm>
          <a:prstGeom prst="rect">
            <a:avLst/>
          </a:prstGeom>
        </p:spPr>
        <p:txBody>
          <a:bodyPr spcFirstLastPara="1" wrap="square" lIns="91425" tIns="91425" rIns="91425" bIns="91425" anchor="t" anchorCtr="0">
            <a:noAutofit/>
          </a:bodyPr>
          <a:lstStyle/>
          <a:p>
            <a:pPr lvl="1">
              <a:buFont typeface="Arial" panose="020B0604020202020204" pitchFamily="34" charset="0"/>
              <a:buChar char="•"/>
            </a:pPr>
            <a:r>
              <a:rPr lang="en-US" sz="2000" dirty="0" smtClean="0"/>
              <a:t>91 customers in 21 countries</a:t>
            </a:r>
          </a:p>
          <a:p>
            <a:pPr lvl="1">
              <a:buFont typeface="Arial" panose="020B0604020202020204" pitchFamily="34" charset="0"/>
              <a:buChar char="•"/>
            </a:pPr>
            <a:r>
              <a:rPr lang="en-US" sz="2000" dirty="0" smtClean="0"/>
              <a:t>77 food products from 29 global suppliers</a:t>
            </a:r>
          </a:p>
          <a:p>
            <a:pPr lvl="1">
              <a:buFont typeface="Arial" panose="020B0604020202020204" pitchFamily="34" charset="0"/>
              <a:buChar char="•"/>
            </a:pPr>
            <a:r>
              <a:rPr lang="en-US" sz="2000" dirty="0" smtClean="0"/>
              <a:t>2,155 product sales spanning 18 months</a:t>
            </a:r>
          </a:p>
          <a:p>
            <a:pPr lvl="1">
              <a:buFont typeface="Arial" panose="020B0604020202020204" pitchFamily="34" charset="0"/>
              <a:buChar char="•"/>
            </a:pPr>
            <a:r>
              <a:rPr lang="en-US" sz="2000" dirty="0" smtClean="0"/>
              <a:t>9 </a:t>
            </a:r>
            <a:r>
              <a:rPr lang="en-US" sz="2000" dirty="0" err="1" smtClean="0"/>
              <a:t>Northwind</a:t>
            </a:r>
            <a:r>
              <a:rPr lang="en-US" sz="2000" dirty="0" smtClean="0"/>
              <a:t> </a:t>
            </a:r>
            <a:r>
              <a:rPr lang="en-US" sz="2000" dirty="0" smtClean="0"/>
              <a:t>Sales Representatives</a:t>
            </a:r>
            <a:endParaRPr lang="en-US" sz="2000" dirty="0" smtClean="0"/>
          </a:p>
          <a:p>
            <a:pPr lvl="1">
              <a:buFont typeface="Arial" panose="020B0604020202020204" pitchFamily="34" charset="0"/>
              <a:buChar char="•"/>
            </a:pPr>
            <a:r>
              <a:rPr lang="en-US" sz="2000" dirty="0" smtClean="0"/>
              <a:t>51,317 units sold</a:t>
            </a:r>
          </a:p>
          <a:p>
            <a:pPr lvl="1">
              <a:buFont typeface="Arial" panose="020B0604020202020204" pitchFamily="34" charset="0"/>
              <a:buChar char="•"/>
            </a:pPr>
            <a:r>
              <a:rPr lang="en-US" sz="2000" dirty="0" smtClean="0"/>
              <a:t>$1,265,793 in </a:t>
            </a:r>
            <a:r>
              <a:rPr lang="en-US" sz="2000" dirty="0" smtClean="0"/>
              <a:t>revenue</a:t>
            </a:r>
            <a:endParaRPr lang="en-US" sz="2000" dirty="0" smtClean="0"/>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457200" y="285750"/>
            <a:ext cx="5511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Methodology</a:t>
            </a:r>
            <a:endParaRPr/>
          </a:p>
        </p:txBody>
      </p:sp>
      <p:sp>
        <p:nvSpPr>
          <p:cNvPr id="200" name="Google Shape;200;p30"/>
          <p:cNvSpPr txBox="1">
            <a:spLocks noGrp="1"/>
          </p:cNvSpPr>
          <p:nvPr>
            <p:ph type="body" idx="1"/>
          </p:nvPr>
        </p:nvSpPr>
        <p:spPr>
          <a:xfrm>
            <a:off x="492675" y="1352550"/>
            <a:ext cx="1831500" cy="152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smtClean="0"/>
              <a:t>1: Ask Questions</a:t>
            </a:r>
            <a:endParaRPr sz="1100" b="1"/>
          </a:p>
          <a:p>
            <a:pPr marL="0" lvl="0" indent="0" algn="l" rtl="0">
              <a:spcBef>
                <a:spcPts val="600"/>
              </a:spcBef>
              <a:spcAft>
                <a:spcPts val="0"/>
              </a:spcAft>
              <a:buNone/>
            </a:pPr>
            <a:r>
              <a:rPr lang="en" sz="1100" dirty="0" smtClean="0"/>
              <a:t>From the data available, what questions do we want to explore?</a:t>
            </a:r>
            <a:endParaRPr sz="1100"/>
          </a:p>
        </p:txBody>
      </p:sp>
      <p:sp>
        <p:nvSpPr>
          <p:cNvPr id="201" name="Google Shape;201;p30"/>
          <p:cNvSpPr txBox="1">
            <a:spLocks noGrp="1"/>
          </p:cNvSpPr>
          <p:nvPr>
            <p:ph type="body" idx="2"/>
          </p:nvPr>
        </p:nvSpPr>
        <p:spPr>
          <a:xfrm>
            <a:off x="2418037" y="1352550"/>
            <a:ext cx="1831500" cy="152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smtClean="0"/>
              <a:t>2: Formulate Hypothesis</a:t>
            </a:r>
            <a:endParaRPr sz="1100" b="1"/>
          </a:p>
          <a:p>
            <a:pPr marL="0" lvl="0" indent="0" algn="l" rtl="0">
              <a:spcBef>
                <a:spcPts val="600"/>
              </a:spcBef>
              <a:spcAft>
                <a:spcPts val="0"/>
              </a:spcAft>
              <a:buNone/>
            </a:pPr>
            <a:r>
              <a:rPr lang="en" sz="1100" dirty="0" smtClean="0"/>
              <a:t>Based on our question, what is it that we want to prove or disprove?</a:t>
            </a:r>
            <a:endParaRPr sz="1100"/>
          </a:p>
        </p:txBody>
      </p:sp>
      <p:sp>
        <p:nvSpPr>
          <p:cNvPr id="202" name="Google Shape;202;p30"/>
          <p:cNvSpPr txBox="1">
            <a:spLocks noGrp="1"/>
          </p:cNvSpPr>
          <p:nvPr>
            <p:ph type="body" idx="3"/>
          </p:nvPr>
        </p:nvSpPr>
        <p:spPr>
          <a:xfrm>
            <a:off x="4343400" y="1352550"/>
            <a:ext cx="1831500" cy="152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smtClean="0"/>
              <a:t>3: Gather Data</a:t>
            </a:r>
            <a:endParaRPr sz="1100" b="1"/>
          </a:p>
          <a:p>
            <a:pPr marL="0" lvl="0" indent="0" algn="l" rtl="0">
              <a:spcBef>
                <a:spcPts val="600"/>
              </a:spcBef>
              <a:spcAft>
                <a:spcPts val="0"/>
              </a:spcAft>
              <a:buNone/>
            </a:pPr>
            <a:r>
              <a:rPr lang="en-US" sz="1100" dirty="0" smtClean="0"/>
              <a:t>Generating the data we need to explore and answer our question.</a:t>
            </a:r>
            <a:endParaRPr sz="1100"/>
          </a:p>
          <a:p>
            <a:pPr marL="0" lvl="0" indent="0" algn="l" rtl="0">
              <a:spcBef>
                <a:spcPts val="600"/>
              </a:spcBef>
              <a:spcAft>
                <a:spcPts val="0"/>
              </a:spcAft>
              <a:buNone/>
            </a:pPr>
            <a:endParaRPr sz="1100"/>
          </a:p>
        </p:txBody>
      </p:sp>
      <p:sp>
        <p:nvSpPr>
          <p:cNvPr id="203" name="Google Shape;203;p3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204" name="Google Shape;204;p30"/>
          <p:cNvSpPr txBox="1">
            <a:spLocks noGrp="1"/>
          </p:cNvSpPr>
          <p:nvPr>
            <p:ph type="body" idx="1"/>
          </p:nvPr>
        </p:nvSpPr>
        <p:spPr>
          <a:xfrm>
            <a:off x="513038" y="3105150"/>
            <a:ext cx="1831500" cy="1600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smtClean="0"/>
              <a:t>4: Visualize</a:t>
            </a:r>
            <a:endParaRPr sz="1100" b="1"/>
          </a:p>
          <a:p>
            <a:pPr marL="0" lvl="0" indent="0" algn="l" rtl="0">
              <a:spcBef>
                <a:spcPts val="600"/>
              </a:spcBef>
              <a:spcAft>
                <a:spcPts val="0"/>
              </a:spcAft>
              <a:buNone/>
            </a:pPr>
            <a:r>
              <a:rPr lang="en" sz="1100" dirty="0" smtClean="0"/>
              <a:t>Create graphs to get an idea of whether we’re proving or disproving our hypothesis.</a:t>
            </a:r>
            <a:endParaRPr sz="1100"/>
          </a:p>
        </p:txBody>
      </p:sp>
      <p:sp>
        <p:nvSpPr>
          <p:cNvPr id="205" name="Google Shape;205;p30"/>
          <p:cNvSpPr txBox="1">
            <a:spLocks noGrp="1"/>
          </p:cNvSpPr>
          <p:nvPr>
            <p:ph type="body" idx="2"/>
          </p:nvPr>
        </p:nvSpPr>
        <p:spPr>
          <a:xfrm>
            <a:off x="2438400" y="3105150"/>
            <a:ext cx="1831500" cy="1600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smtClean="0"/>
              <a:t>5: Test</a:t>
            </a:r>
            <a:endParaRPr sz="1100" b="1"/>
          </a:p>
          <a:p>
            <a:pPr marL="0" lvl="0" indent="0" algn="l" rtl="0">
              <a:spcBef>
                <a:spcPts val="600"/>
              </a:spcBef>
              <a:spcAft>
                <a:spcPts val="0"/>
              </a:spcAft>
              <a:buNone/>
            </a:pPr>
            <a:r>
              <a:rPr lang="en" sz="1100" dirty="0" smtClean="0"/>
              <a:t>Run one or more tests to prove or disprove our hypothesis.</a:t>
            </a:r>
            <a:endParaRPr sz="1100"/>
          </a:p>
        </p:txBody>
      </p:sp>
      <p:sp>
        <p:nvSpPr>
          <p:cNvPr id="206" name="Google Shape;206;p30"/>
          <p:cNvSpPr txBox="1">
            <a:spLocks noGrp="1"/>
          </p:cNvSpPr>
          <p:nvPr>
            <p:ph type="body" idx="3"/>
          </p:nvPr>
        </p:nvSpPr>
        <p:spPr>
          <a:xfrm>
            <a:off x="4363763" y="3105150"/>
            <a:ext cx="1831500" cy="1600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smtClean="0"/>
              <a:t>6: Conclusion</a:t>
            </a:r>
            <a:endParaRPr sz="1100" b="1"/>
          </a:p>
          <a:p>
            <a:pPr marL="0" lvl="0" indent="0" algn="l" rtl="0">
              <a:spcBef>
                <a:spcPts val="600"/>
              </a:spcBef>
              <a:spcAft>
                <a:spcPts val="0"/>
              </a:spcAft>
              <a:buNone/>
            </a:pPr>
            <a:r>
              <a:rPr lang="en-US" sz="1100" dirty="0" smtClean="0"/>
              <a:t>Interpret the results of our tests, use those results to answer our original question.</a:t>
            </a:r>
            <a:endParaRPr sz="1100"/>
          </a:p>
          <a:p>
            <a:pPr marL="0" lvl="0" indent="0" algn="l" rtl="0">
              <a:spcBef>
                <a:spcPts val="600"/>
              </a:spcBef>
              <a:spcAft>
                <a:spcPts val="0"/>
              </a:spcAft>
              <a:buNone/>
            </a:pPr>
            <a:endParaRPr sz="11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body" idx="1"/>
          </p:nvPr>
        </p:nvSpPr>
        <p:spPr>
          <a:xfrm>
            <a:off x="457200" y="1504951"/>
            <a:ext cx="2675100" cy="175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Question 1</a:t>
            </a:r>
            <a:endParaRPr b="1"/>
          </a:p>
          <a:p>
            <a:pPr marL="0" lvl="0" indent="0">
              <a:buNone/>
            </a:pPr>
            <a:r>
              <a:rPr lang="en-US" dirty="0" smtClean="0"/>
              <a:t>Does discount amount have a statistically significant effect on the quantity of a product in an order? If so, at what level(s) of discount</a:t>
            </a:r>
            <a:r>
              <a:rPr lang="en-US" dirty="0" smtClean="0"/>
              <a:t>?</a:t>
            </a:r>
          </a:p>
        </p:txBody>
      </p:sp>
      <p:sp>
        <p:nvSpPr>
          <p:cNvPr id="113" name="Google Shape;113;p20"/>
          <p:cNvSpPr txBox="1">
            <a:spLocks noGrp="1"/>
          </p:cNvSpPr>
          <p:nvPr>
            <p:ph type="title"/>
          </p:nvPr>
        </p:nvSpPr>
        <p:spPr>
          <a:xfrm>
            <a:off x="381000" y="514350"/>
            <a:ext cx="5511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Asking Questions</a:t>
            </a:r>
            <a:endParaRPr/>
          </a:p>
        </p:txBody>
      </p:sp>
      <p:sp>
        <p:nvSpPr>
          <p:cNvPr id="114" name="Google Shape;114;p20"/>
          <p:cNvSpPr txBox="1">
            <a:spLocks noGrp="1"/>
          </p:cNvSpPr>
          <p:nvPr>
            <p:ph type="body" idx="2"/>
          </p:nvPr>
        </p:nvSpPr>
        <p:spPr>
          <a:xfrm>
            <a:off x="3276600" y="1504950"/>
            <a:ext cx="2675100" cy="198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Question 2</a:t>
            </a:r>
            <a:endParaRPr b="1"/>
          </a:p>
          <a:p>
            <a:pPr marL="0" lvl="0" indent="0">
              <a:buNone/>
            </a:pPr>
            <a:r>
              <a:rPr lang="en-US" dirty="0" smtClean="0"/>
              <a:t>Do employees have a statistically significant effect on order values? </a:t>
            </a:r>
            <a:r>
              <a:rPr lang="en-US" dirty="0" smtClean="0"/>
              <a:t>If so, does </a:t>
            </a:r>
            <a:r>
              <a:rPr lang="en-US" dirty="0" smtClean="0"/>
              <a:t>the employee's region have a statistically significant effect</a:t>
            </a:r>
            <a:r>
              <a:rPr lang="en-US" dirty="0" smtClean="0"/>
              <a:t>?</a:t>
            </a:r>
          </a:p>
        </p:txBody>
      </p:sp>
      <p:sp>
        <p:nvSpPr>
          <p:cNvPr id="115" name="Google Shape;115;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7" name="Google Shape;112;p20"/>
          <p:cNvSpPr txBox="1">
            <a:spLocks/>
          </p:cNvSpPr>
          <p:nvPr/>
        </p:nvSpPr>
        <p:spPr>
          <a:xfrm>
            <a:off x="457200" y="3390900"/>
            <a:ext cx="2675100" cy="1752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lt2"/>
              </a:buClr>
              <a:buSzPts val="1600"/>
              <a:buFont typeface="Lato Light"/>
              <a:buNone/>
              <a:tabLst/>
              <a:defRPr/>
            </a:pPr>
            <a:r>
              <a:rPr kumimoji="0" lang="en-US" sz="1600" b="1" i="0" u="none" strike="noStrike" kern="0" cap="none" spc="0" normalizeH="0" baseline="0" noProof="0" dirty="0" smtClean="0">
                <a:ln>
                  <a:noFill/>
                </a:ln>
                <a:solidFill>
                  <a:schemeClr val="dk2"/>
                </a:solidFill>
                <a:effectLst/>
                <a:uLnTx/>
                <a:uFillTx/>
                <a:latin typeface="Lato Light"/>
                <a:ea typeface="Lato Light"/>
                <a:cs typeface="Lato Light"/>
                <a:sym typeface="Lato Light"/>
              </a:rPr>
              <a:t>Question 3</a:t>
            </a:r>
          </a:p>
          <a:p>
            <a:pPr lvl="0">
              <a:spcBef>
                <a:spcPts val="600"/>
              </a:spcBef>
              <a:buClr>
                <a:schemeClr val="lt2"/>
              </a:buClr>
              <a:buSzPts val="1600"/>
            </a:pPr>
            <a:r>
              <a:rPr lang="en-US" sz="1600" dirty="0" smtClean="0">
                <a:solidFill>
                  <a:schemeClr val="dk2"/>
                </a:solidFill>
                <a:latin typeface="Lato Light"/>
                <a:ea typeface="Lato Light"/>
                <a:cs typeface="Lato Light"/>
                <a:sym typeface="Lato Light"/>
              </a:rPr>
              <a:t>Does the customer's region have a statistically significant impact on the amount of orders they submit?</a:t>
            </a:r>
            <a:endParaRPr kumimoji="0" lang="en-US" sz="1600" b="0" i="0" u="none" strike="noStrike" kern="0" cap="none" spc="0" normalizeH="0" baseline="0" noProof="0" dirty="0" smtClean="0">
              <a:ln>
                <a:noFill/>
              </a:ln>
              <a:solidFill>
                <a:schemeClr val="dk2"/>
              </a:solidFill>
              <a:effectLst/>
              <a:uLnTx/>
              <a:uFillTx/>
              <a:latin typeface="Lato Light"/>
              <a:ea typeface="Lato Light"/>
              <a:cs typeface="Lato Light"/>
              <a:sym typeface="Lato Light"/>
            </a:endParaRPr>
          </a:p>
        </p:txBody>
      </p:sp>
      <p:sp>
        <p:nvSpPr>
          <p:cNvPr id="10" name="Rectangle 9"/>
          <p:cNvSpPr/>
          <p:nvPr/>
        </p:nvSpPr>
        <p:spPr>
          <a:xfrm>
            <a:off x="3276600" y="3486150"/>
            <a:ext cx="2667000" cy="1400383"/>
          </a:xfrm>
          <a:prstGeom prst="rect">
            <a:avLst/>
          </a:prstGeom>
        </p:spPr>
        <p:txBody>
          <a:bodyPr wrap="square">
            <a:spAutoFit/>
          </a:bodyPr>
          <a:lstStyle/>
          <a:p>
            <a:pPr lvl="0">
              <a:spcBef>
                <a:spcPts val="600"/>
              </a:spcBef>
              <a:buClr>
                <a:srgbClr val="B7B7B7"/>
              </a:buClr>
              <a:buSzPts val="1600"/>
            </a:pPr>
            <a:r>
              <a:rPr lang="en-US" sz="1600" b="1" dirty="0" smtClean="0">
                <a:solidFill>
                  <a:srgbClr val="666666"/>
                </a:solidFill>
                <a:latin typeface="Lato Light"/>
                <a:cs typeface="Lato Light"/>
                <a:sym typeface="Lato Light"/>
              </a:rPr>
              <a:t>Question 4</a:t>
            </a:r>
          </a:p>
          <a:p>
            <a:pPr lvl="0">
              <a:spcBef>
                <a:spcPts val="600"/>
              </a:spcBef>
              <a:buClr>
                <a:srgbClr val="B7B7B7"/>
              </a:buClr>
              <a:buSzPts val="1600"/>
            </a:pPr>
            <a:r>
              <a:rPr lang="en-US" sz="1600" dirty="0" smtClean="0">
                <a:solidFill>
                  <a:srgbClr val="666666"/>
                </a:solidFill>
                <a:latin typeface="Lato Light"/>
                <a:cs typeface="Lato Light"/>
                <a:sym typeface="Lato Light"/>
              </a:rPr>
              <a:t>Did items that are now discontinued have a statistically significant difference on order values?</a:t>
            </a:r>
            <a:endParaRPr lang="en-US" sz="1600" dirty="0">
              <a:solidFill>
                <a:srgbClr val="666666"/>
              </a:solidFill>
              <a:latin typeface="Lato Light"/>
              <a:cs typeface="Lato Light"/>
              <a:sym typeface="Lato Ligh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6" name="Rectangle 15"/>
          <p:cNvSpPr/>
          <p:nvPr/>
        </p:nvSpPr>
        <p:spPr>
          <a:xfrm>
            <a:off x="4800600" y="1657350"/>
            <a:ext cx="28956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120;p21"/>
          <p:cNvSpPr txBox="1">
            <a:spLocks noGrp="1"/>
          </p:cNvSpPr>
          <p:nvPr>
            <p:ph type="title"/>
          </p:nvPr>
        </p:nvSpPr>
        <p:spPr>
          <a:xfrm>
            <a:off x="304800" y="361950"/>
            <a:ext cx="5511300" cy="1219200"/>
          </a:xfrm>
          <a:prstGeom prst="rect">
            <a:avLst/>
          </a:prstGeom>
        </p:spPr>
        <p:txBody>
          <a:bodyPr spcFirstLastPara="1" wrap="square" lIns="91425" tIns="91425" rIns="91425" bIns="91425" anchor="b" anchorCtr="0">
            <a:noAutofit/>
          </a:bodyPr>
          <a:lstStyle/>
          <a:p>
            <a:pPr lvl="0"/>
            <a:r>
              <a:rPr lang="en" sz="2000" dirty="0" smtClean="0"/>
              <a:t>Question 1: </a:t>
            </a:r>
            <a:r>
              <a:rPr lang="en-US" sz="2000" dirty="0" smtClean="0"/>
              <a:t>Does discount amount have a statistically significant effect on the quantity of a product in an order? If so, at what level(s) of discount?</a:t>
            </a:r>
            <a:endParaRPr sz="2000"/>
          </a:p>
        </p:txBody>
      </p:sp>
      <p:sp>
        <p:nvSpPr>
          <p:cNvPr id="12" name="Google Shape;124;p21"/>
          <p:cNvSpPr txBox="1">
            <a:spLocks/>
          </p:cNvSpPr>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800" b="0" i="0" u="none" strike="noStrike" kern="0" cap="none" spc="0" normalizeH="0" baseline="0" noProof="0" smtClean="0">
                <a:ln>
                  <a:noFill/>
                </a:ln>
                <a:solidFill>
                  <a:schemeClr val="lt1"/>
                </a:solidFill>
                <a:effectLst/>
                <a:uLnTx/>
                <a:uFillTx/>
                <a:latin typeface="Lato Light"/>
                <a:ea typeface="Lato Light"/>
                <a:cs typeface="Lato Light"/>
                <a:sym typeface="Lato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 sz="1800" b="0" i="0" u="none" strike="noStrike" kern="0" cap="none" spc="0" normalizeH="0" baseline="0" noProof="0" dirty="0">
              <a:ln>
                <a:noFill/>
              </a:ln>
              <a:solidFill>
                <a:schemeClr val="lt1"/>
              </a:solidFill>
              <a:effectLst/>
              <a:uLnTx/>
              <a:uFillTx/>
              <a:latin typeface="Lato Light"/>
              <a:ea typeface="Lato Light"/>
              <a:cs typeface="Lato Light"/>
              <a:sym typeface="Lato Light"/>
            </a:endParaRPr>
          </a:p>
        </p:txBody>
      </p:sp>
      <p:pic>
        <p:nvPicPr>
          <p:cNvPr id="13" name="Picture 12" descr="BoxPlot.png"/>
          <p:cNvPicPr>
            <a:picLocks noChangeAspect="1"/>
          </p:cNvPicPr>
          <p:nvPr/>
        </p:nvPicPr>
        <p:blipFill>
          <a:blip r:embed="rId3"/>
          <a:stretch>
            <a:fillRect/>
          </a:stretch>
        </p:blipFill>
        <p:spPr>
          <a:xfrm>
            <a:off x="152400" y="1885950"/>
            <a:ext cx="3585591" cy="2280910"/>
          </a:xfrm>
          <a:prstGeom prst="rect">
            <a:avLst/>
          </a:prstGeom>
        </p:spPr>
      </p:pic>
      <p:pic>
        <p:nvPicPr>
          <p:cNvPr id="14" name="Picture 13" descr="SampleDistPlot.png"/>
          <p:cNvPicPr>
            <a:picLocks noChangeAspect="1"/>
          </p:cNvPicPr>
          <p:nvPr/>
        </p:nvPicPr>
        <p:blipFill>
          <a:blip r:embed="rId4"/>
          <a:stretch>
            <a:fillRect/>
          </a:stretch>
        </p:blipFill>
        <p:spPr>
          <a:xfrm>
            <a:off x="3886200" y="1657350"/>
            <a:ext cx="4572000" cy="286046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3" name="Google Shape;120;p21"/>
          <p:cNvSpPr txBox="1">
            <a:spLocks/>
          </p:cNvSpPr>
          <p:nvPr/>
        </p:nvSpPr>
        <p:spPr>
          <a:xfrm>
            <a:off x="304800" y="361950"/>
            <a:ext cx="5511300" cy="1219200"/>
          </a:xfrm>
          <a:prstGeom prst="rect">
            <a:avLst/>
          </a:prstGeom>
          <a:noFill/>
          <a:ln>
            <a:noFill/>
          </a:ln>
        </p:spPr>
        <p:txBody>
          <a:bodyPr spcFirstLastPara="1" wrap="square" lIns="91425" tIns="91425" rIns="91425" bIns="91425" anchor="b" anchorCtr="0">
            <a:noAutofit/>
          </a:bodyPr>
          <a:lstStyle/>
          <a:p>
            <a:pPr lvl="0">
              <a:buClr>
                <a:schemeClr val="dk1"/>
              </a:buClr>
              <a:buSzPts val="4800"/>
            </a:pPr>
            <a:r>
              <a:rPr kumimoji="0" lang="en-US" sz="2000" b="0" i="0" u="none" strike="noStrike" kern="0" cap="none" spc="0" normalizeH="0" baseline="0" noProof="0" dirty="0" smtClean="0">
                <a:ln>
                  <a:noFill/>
                </a:ln>
                <a:solidFill>
                  <a:schemeClr val="dk1"/>
                </a:solidFill>
                <a:effectLst/>
                <a:uLnTx/>
                <a:uFillTx/>
                <a:latin typeface="Lato Hairline"/>
                <a:ea typeface="Lato Hairline"/>
                <a:cs typeface="Lato Hairline"/>
                <a:sym typeface="Lato Hairline"/>
              </a:rPr>
              <a:t>Question 2: </a:t>
            </a:r>
            <a:r>
              <a:rPr lang="en-US" sz="2000" dirty="0" smtClean="0"/>
              <a:t>Do employees have a statistically significant effect on order values? If so, does the employee's region have a statistically significant effect?</a:t>
            </a:r>
            <a:endParaRPr kumimoji="0" lang="en-US" sz="2000" b="0" i="0" u="none" strike="noStrike" kern="0" cap="none" spc="0" normalizeH="0" baseline="0" noProof="0" dirty="0">
              <a:ln>
                <a:noFill/>
              </a:ln>
              <a:solidFill>
                <a:schemeClr val="dk1"/>
              </a:solidFill>
              <a:effectLst/>
              <a:uLnTx/>
              <a:uFillTx/>
              <a:latin typeface="Lato Hairline"/>
              <a:ea typeface="Lato Hairline"/>
              <a:cs typeface="Lato Hairline"/>
              <a:sym typeface="Lato Hairline"/>
            </a:endParaRPr>
          </a:p>
        </p:txBody>
      </p:sp>
      <p:pic>
        <p:nvPicPr>
          <p:cNvPr id="14" name="Picture 13" descr="RegionSampleDist.png"/>
          <p:cNvPicPr>
            <a:picLocks noChangeAspect="1"/>
          </p:cNvPicPr>
          <p:nvPr/>
        </p:nvPicPr>
        <p:blipFill>
          <a:blip r:embed="rId3"/>
          <a:stretch>
            <a:fillRect/>
          </a:stretch>
        </p:blipFill>
        <p:spPr>
          <a:xfrm>
            <a:off x="0" y="1885950"/>
            <a:ext cx="4510709" cy="2800350"/>
          </a:xfrm>
          <a:prstGeom prst="rect">
            <a:avLst/>
          </a:prstGeom>
        </p:spPr>
      </p:pic>
      <p:pic>
        <p:nvPicPr>
          <p:cNvPr id="15" name="Picture 14" descr="EmpSampleDist.png"/>
          <p:cNvPicPr>
            <a:picLocks noChangeAspect="1"/>
          </p:cNvPicPr>
          <p:nvPr/>
        </p:nvPicPr>
        <p:blipFill>
          <a:blip r:embed="rId4"/>
          <a:stretch>
            <a:fillRect/>
          </a:stretch>
        </p:blipFill>
        <p:spPr>
          <a:xfrm>
            <a:off x="4525460" y="1885950"/>
            <a:ext cx="4541393" cy="2819400"/>
          </a:xfrm>
          <a:prstGeom prst="rect">
            <a:avLst/>
          </a:prstGeom>
        </p:spPr>
      </p:pic>
      <p:sp>
        <p:nvSpPr>
          <p:cNvPr id="16" name="Google Shape;203;p3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7" name="Google Shape;153;p25"/>
          <p:cNvSpPr txBox="1">
            <a:spLocks/>
          </p:cNvSpPr>
          <p:nvPr/>
        </p:nvSpPr>
        <p:spPr>
          <a:xfrm>
            <a:off x="8480584" y="46736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 name="Google Shape;120;p21"/>
          <p:cNvSpPr txBox="1">
            <a:spLocks/>
          </p:cNvSpPr>
          <p:nvPr/>
        </p:nvSpPr>
        <p:spPr>
          <a:xfrm>
            <a:off x="304800" y="133350"/>
            <a:ext cx="5511300" cy="1219200"/>
          </a:xfrm>
          <a:prstGeom prst="rect">
            <a:avLst/>
          </a:prstGeom>
          <a:noFill/>
          <a:ln>
            <a:noFill/>
          </a:ln>
        </p:spPr>
        <p:txBody>
          <a:bodyPr spcFirstLastPara="1" wrap="square" lIns="91425" tIns="91425" rIns="91425" bIns="91425" anchor="b" anchorCtr="0">
            <a:noAutofit/>
          </a:bodyPr>
          <a:lstStyle/>
          <a:p>
            <a:pPr lvl="0">
              <a:buClr>
                <a:schemeClr val="dk1"/>
              </a:buClr>
              <a:buSzPts val="4800"/>
            </a:pPr>
            <a:r>
              <a:rPr kumimoji="0" lang="en-US" sz="2000" b="0" i="0" u="none" strike="noStrike" kern="0" cap="none" spc="0" normalizeH="0" baseline="0" noProof="0" dirty="0" smtClean="0">
                <a:ln>
                  <a:noFill/>
                </a:ln>
                <a:solidFill>
                  <a:schemeClr val="dk1"/>
                </a:solidFill>
                <a:effectLst/>
                <a:uLnTx/>
                <a:uFillTx/>
                <a:latin typeface="Lato Hairline"/>
                <a:ea typeface="Lato Hairline"/>
                <a:cs typeface="Lato Hairline"/>
                <a:sym typeface="Lato Hairline"/>
              </a:rPr>
              <a:t>Question 3: </a:t>
            </a:r>
            <a:r>
              <a:rPr lang="en-US" sz="2000" dirty="0" smtClean="0"/>
              <a:t>Does the customer's region have a statistically significant impact on the amount of orders they submit?</a:t>
            </a:r>
            <a:endParaRPr kumimoji="0" lang="en-US" sz="2000" b="0" i="0" u="none" strike="noStrike" kern="0" cap="none" spc="0" normalizeH="0" baseline="0" noProof="0" dirty="0">
              <a:ln>
                <a:noFill/>
              </a:ln>
              <a:solidFill>
                <a:schemeClr val="dk1"/>
              </a:solidFill>
              <a:effectLst/>
              <a:uLnTx/>
              <a:uFillTx/>
              <a:latin typeface="Lato Hairline"/>
              <a:ea typeface="Lato Hairline"/>
              <a:cs typeface="Lato Hairline"/>
              <a:sym typeface="Lato Hairline"/>
            </a:endParaRPr>
          </a:p>
        </p:txBody>
      </p:sp>
      <p:pic>
        <p:nvPicPr>
          <p:cNvPr id="9" name="Picture 8" descr="BoxPlot.png"/>
          <p:cNvPicPr>
            <a:picLocks noChangeAspect="1"/>
          </p:cNvPicPr>
          <p:nvPr/>
        </p:nvPicPr>
        <p:blipFill>
          <a:blip r:embed="rId3"/>
          <a:stretch>
            <a:fillRect/>
          </a:stretch>
        </p:blipFill>
        <p:spPr>
          <a:xfrm>
            <a:off x="0" y="1962150"/>
            <a:ext cx="4165415" cy="2724150"/>
          </a:xfrm>
          <a:prstGeom prst="rect">
            <a:avLst/>
          </a:prstGeom>
        </p:spPr>
      </p:pic>
      <p:pic>
        <p:nvPicPr>
          <p:cNvPr id="10" name="Picture 9" descr="SampleDist.png"/>
          <p:cNvPicPr>
            <a:picLocks noChangeAspect="1"/>
          </p:cNvPicPr>
          <p:nvPr/>
        </p:nvPicPr>
        <p:blipFill>
          <a:blip r:embed="rId4"/>
          <a:stretch>
            <a:fillRect/>
          </a:stretch>
        </p:blipFill>
        <p:spPr>
          <a:xfrm>
            <a:off x="4343400" y="1962150"/>
            <a:ext cx="4399091" cy="275228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2" name="Google Shape;194;p2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13" name="Google Shape;120;p21"/>
          <p:cNvSpPr txBox="1">
            <a:spLocks/>
          </p:cNvSpPr>
          <p:nvPr/>
        </p:nvSpPr>
        <p:spPr>
          <a:xfrm>
            <a:off x="304800" y="133350"/>
            <a:ext cx="5511300" cy="1219200"/>
          </a:xfrm>
          <a:prstGeom prst="rect">
            <a:avLst/>
          </a:prstGeom>
          <a:noFill/>
          <a:ln>
            <a:noFill/>
          </a:ln>
        </p:spPr>
        <p:txBody>
          <a:bodyPr spcFirstLastPara="1" wrap="square" lIns="91425" tIns="91425" rIns="91425" bIns="91425" anchor="b" anchorCtr="0">
            <a:noAutofit/>
          </a:bodyPr>
          <a:lstStyle/>
          <a:p>
            <a:pPr lvl="0">
              <a:buClr>
                <a:schemeClr val="dk1"/>
              </a:buClr>
              <a:buSzPts val="4800"/>
            </a:pPr>
            <a:r>
              <a:rPr kumimoji="0" lang="en-US" sz="2000" b="0" i="0" u="none" strike="noStrike" kern="0" cap="none" spc="0" normalizeH="0" baseline="0" noProof="0" dirty="0" smtClean="0">
                <a:ln>
                  <a:noFill/>
                </a:ln>
                <a:solidFill>
                  <a:schemeClr val="dk1"/>
                </a:solidFill>
                <a:effectLst/>
                <a:uLnTx/>
                <a:uFillTx/>
                <a:latin typeface="Lato Hairline"/>
                <a:ea typeface="Lato Hairline"/>
                <a:cs typeface="Lato Hairline"/>
                <a:sym typeface="Lato Hairline"/>
              </a:rPr>
              <a:t>Question 4: </a:t>
            </a:r>
            <a:r>
              <a:rPr lang="en-US" sz="2000" dirty="0" smtClean="0"/>
              <a:t>Did items that are now discontinued have a statistically significant difference on order values?</a:t>
            </a:r>
            <a:endParaRPr kumimoji="0" lang="en-US" sz="2000" b="0" i="0" u="none" strike="noStrike" kern="0" cap="none" spc="0" normalizeH="0" baseline="0" noProof="0" dirty="0">
              <a:ln>
                <a:noFill/>
              </a:ln>
              <a:solidFill>
                <a:schemeClr val="dk1"/>
              </a:solidFill>
              <a:effectLst/>
              <a:uLnTx/>
              <a:uFillTx/>
              <a:latin typeface="Lato Hairline"/>
              <a:ea typeface="Lato Hairline"/>
              <a:cs typeface="Lato Hairline"/>
              <a:sym typeface="Lato Hairline"/>
            </a:endParaRPr>
          </a:p>
        </p:txBody>
      </p:sp>
      <p:pic>
        <p:nvPicPr>
          <p:cNvPr id="14" name="Picture 13" descr="BoxPlot.png"/>
          <p:cNvPicPr>
            <a:picLocks noChangeAspect="1"/>
          </p:cNvPicPr>
          <p:nvPr/>
        </p:nvPicPr>
        <p:blipFill>
          <a:blip r:embed="rId3"/>
          <a:stretch>
            <a:fillRect/>
          </a:stretch>
        </p:blipFill>
        <p:spPr>
          <a:xfrm>
            <a:off x="152400" y="1809750"/>
            <a:ext cx="4315053" cy="2724150"/>
          </a:xfrm>
          <a:prstGeom prst="rect">
            <a:avLst/>
          </a:prstGeom>
        </p:spPr>
      </p:pic>
      <p:pic>
        <p:nvPicPr>
          <p:cNvPr id="15" name="Picture 14" descr="SampDist.png"/>
          <p:cNvPicPr>
            <a:picLocks noChangeAspect="1"/>
          </p:cNvPicPr>
          <p:nvPr/>
        </p:nvPicPr>
        <p:blipFill>
          <a:blip r:embed="rId4"/>
          <a:stretch>
            <a:fillRect/>
          </a:stretch>
        </p:blipFill>
        <p:spPr>
          <a:xfrm>
            <a:off x="4572000" y="1809750"/>
            <a:ext cx="4247271" cy="27241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1"/>
        <p:cNvGrpSpPr/>
        <p:nvPr/>
      </p:nvGrpSpPr>
      <p:grpSpPr>
        <a:xfrm>
          <a:off x="0" y="0"/>
          <a:ext cx="0" cy="0"/>
          <a:chOff x="0" y="0"/>
          <a:chExt cx="0" cy="0"/>
        </a:xfrm>
      </p:grpSpPr>
      <p:sp>
        <p:nvSpPr>
          <p:cNvPr id="365" name="Google Shape;365;p40"/>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999999"/>
                </a:solidFill>
              </a:rPr>
              <a:pPr marL="0" lvl="0" indent="0" algn="ctr" rtl="0">
                <a:spcBef>
                  <a:spcPts val="0"/>
                </a:spcBef>
                <a:spcAft>
                  <a:spcPts val="0"/>
                </a:spcAft>
                <a:buNone/>
              </a:pPr>
              <a:t>9</a:t>
            </a:fld>
            <a:endParaRPr>
              <a:solidFill>
                <a:srgbClr val="999999"/>
              </a:solidFill>
            </a:endParaRPr>
          </a:p>
        </p:txBody>
      </p:sp>
      <p:sp>
        <p:nvSpPr>
          <p:cNvPr id="6" name="Title 1"/>
          <p:cNvSpPr txBox="1">
            <a:spLocks/>
          </p:cNvSpPr>
          <p:nvPr/>
        </p:nvSpPr>
        <p:spPr>
          <a:xfrm>
            <a:off x="1143000" y="3867150"/>
            <a:ext cx="8001000" cy="11598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0" cap="none" spc="0" normalizeH="0" baseline="0" noProof="0" dirty="0" smtClean="0">
                <a:ln>
                  <a:noFill/>
                </a:ln>
                <a:solidFill>
                  <a:schemeClr val="tx1"/>
                </a:solidFill>
                <a:effectLst/>
                <a:uLnTx/>
                <a:uFillTx/>
                <a:latin typeface="Arial"/>
                <a:ea typeface="Arial"/>
                <a:cs typeface="Arial"/>
                <a:sym typeface="Arial"/>
              </a:rPr>
              <a:t>Conclusion and Recommendations</a:t>
            </a:r>
            <a:endParaRPr kumimoji="0" lang="en-US" sz="3200" b="1" i="0" u="none" strike="noStrike" kern="0" cap="none" spc="0" normalizeH="0" baseline="0" noProof="0" dirty="0">
              <a:ln>
                <a:noFill/>
              </a:ln>
              <a:solidFill>
                <a:schemeClr val="tx1"/>
              </a:solidFill>
              <a:effectLst/>
              <a:uLnTx/>
              <a:uFillTx/>
              <a:latin typeface="Arial"/>
              <a:ea typeface="Arial"/>
              <a:cs typeface="Arial"/>
              <a:sym typeface="Arial"/>
            </a:endParaRPr>
          </a:p>
        </p:txBody>
      </p:sp>
      <p:sp>
        <p:nvSpPr>
          <p:cNvPr id="7" name="Google Shape;112;p20"/>
          <p:cNvSpPr txBox="1">
            <a:spLocks/>
          </p:cNvSpPr>
          <p:nvPr/>
        </p:nvSpPr>
        <p:spPr>
          <a:xfrm>
            <a:off x="1295400" y="590550"/>
            <a:ext cx="2675100" cy="1752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b="1" i="0" u="none" strike="noStrike" kern="0" cap="none" spc="0" normalizeH="0" baseline="0" noProof="0" dirty="0" smtClean="0">
                <a:ln>
                  <a:noFill/>
                </a:ln>
                <a:solidFill>
                  <a:schemeClr val="bg1"/>
                </a:solidFill>
                <a:effectLst/>
                <a:uLnTx/>
                <a:uFillTx/>
                <a:latin typeface="Lato Light" pitchFamily="34" charset="0"/>
                <a:cs typeface="Lato Light" pitchFamily="34" charset="0"/>
                <a:sym typeface="Arial"/>
              </a:rPr>
              <a:t>Question 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smtClean="0">
                <a:ln>
                  <a:noFill/>
                </a:ln>
                <a:solidFill>
                  <a:schemeClr val="bg1"/>
                </a:solidFill>
                <a:effectLst/>
                <a:uLnTx/>
                <a:uFillTx/>
                <a:latin typeface="Lato Light" pitchFamily="34" charset="0"/>
                <a:cs typeface="Lato Light" pitchFamily="34" charset="0"/>
                <a:sym typeface="Arial"/>
              </a:rPr>
              <a:t>5%, 15%, and 25% discounts provide the highest increase in quantity sold. 5% provides</a:t>
            </a:r>
            <a:r>
              <a:rPr kumimoji="0" lang="en-US" b="0" i="0" u="none" strike="noStrike" kern="0" cap="none" spc="0" normalizeH="0" noProof="0" dirty="0" smtClean="0">
                <a:ln>
                  <a:noFill/>
                </a:ln>
                <a:solidFill>
                  <a:schemeClr val="bg1"/>
                </a:solidFill>
                <a:effectLst/>
                <a:uLnTx/>
                <a:uFillTx/>
                <a:latin typeface="Lato Light" pitchFamily="34" charset="0"/>
                <a:cs typeface="Lato Light" pitchFamily="34" charset="0"/>
                <a:sym typeface="Arial"/>
              </a:rPr>
              <a:t> the highest spread of </a:t>
            </a:r>
            <a:r>
              <a:rPr lang="en-US" dirty="0" smtClean="0">
                <a:solidFill>
                  <a:schemeClr val="bg1"/>
                </a:solidFill>
                <a:latin typeface="Lato Light" pitchFamily="34" charset="0"/>
                <a:cs typeface="Lato Light" pitchFamily="34" charset="0"/>
              </a:rPr>
              <a:t>items sold </a:t>
            </a:r>
            <a:r>
              <a:rPr lang="en-US" dirty="0" err="1" smtClean="0">
                <a:solidFill>
                  <a:schemeClr val="bg1"/>
                </a:solidFill>
                <a:latin typeface="Lato Light" pitchFamily="34" charset="0"/>
                <a:cs typeface="Lato Light" pitchFamily="34" charset="0"/>
              </a:rPr>
              <a:t>vs</a:t>
            </a:r>
            <a:r>
              <a:rPr lang="en-US" dirty="0" smtClean="0">
                <a:solidFill>
                  <a:schemeClr val="bg1"/>
                </a:solidFill>
                <a:latin typeface="Lato Light" pitchFamily="34" charset="0"/>
                <a:cs typeface="Lato Light" pitchFamily="34" charset="0"/>
              </a:rPr>
              <a:t> retained revenue.</a:t>
            </a:r>
            <a:endParaRPr kumimoji="0" lang="en-US" b="0" i="0" u="none" strike="noStrike" kern="0" cap="none" spc="0" normalizeH="0" baseline="0" noProof="0" dirty="0" smtClean="0">
              <a:ln>
                <a:noFill/>
              </a:ln>
              <a:solidFill>
                <a:schemeClr val="bg1"/>
              </a:solidFill>
              <a:effectLst/>
              <a:uLnTx/>
              <a:uFillTx/>
              <a:latin typeface="Lato Light" pitchFamily="34" charset="0"/>
              <a:cs typeface="Lato Light" pitchFamily="34" charset="0"/>
              <a:sym typeface="Arial"/>
            </a:endParaRPr>
          </a:p>
        </p:txBody>
      </p:sp>
      <p:sp>
        <p:nvSpPr>
          <p:cNvPr id="8" name="Google Shape;114;p20"/>
          <p:cNvSpPr txBox="1">
            <a:spLocks/>
          </p:cNvSpPr>
          <p:nvPr/>
        </p:nvSpPr>
        <p:spPr>
          <a:xfrm>
            <a:off x="4114800" y="590550"/>
            <a:ext cx="2675100" cy="1981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b="1" i="0" u="none" strike="noStrike" kern="0" cap="none" spc="0" normalizeH="0" baseline="0" noProof="0" dirty="0" smtClean="0">
                <a:ln>
                  <a:noFill/>
                </a:ln>
                <a:solidFill>
                  <a:schemeClr val="bg1"/>
                </a:solidFill>
                <a:effectLst/>
                <a:uLnTx/>
                <a:uFillTx/>
                <a:latin typeface="Lato Light" pitchFamily="34" charset="0"/>
                <a:cs typeface="Lato Light" pitchFamily="34" charset="0"/>
                <a:sym typeface="Arial"/>
              </a:rPr>
              <a:t>Question 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smtClean="0">
                <a:ln>
                  <a:noFill/>
                </a:ln>
                <a:solidFill>
                  <a:schemeClr val="bg1"/>
                </a:solidFill>
                <a:effectLst/>
                <a:uLnTx/>
                <a:uFillTx/>
                <a:latin typeface="Lato Light" pitchFamily="34" charset="0"/>
                <a:cs typeface="Lato Light" pitchFamily="34" charset="0"/>
                <a:sym typeface="Arial"/>
              </a:rPr>
              <a:t>European Sales Reps have both the best and worst average order values. North American Sales Reps are the most consistent, but could still learn from the top</a:t>
            </a:r>
            <a:r>
              <a:rPr kumimoji="0" lang="en-US" b="0" i="0" u="none" strike="noStrike" kern="0" cap="none" spc="0" normalizeH="0" noProof="0" dirty="0" smtClean="0">
                <a:ln>
                  <a:noFill/>
                </a:ln>
                <a:solidFill>
                  <a:schemeClr val="bg1"/>
                </a:solidFill>
                <a:effectLst/>
                <a:uLnTx/>
                <a:uFillTx/>
                <a:latin typeface="Lato Light" pitchFamily="34" charset="0"/>
                <a:cs typeface="Lato Light" pitchFamily="34" charset="0"/>
                <a:sym typeface="Arial"/>
              </a:rPr>
              <a:t> European reps.</a:t>
            </a:r>
            <a:endParaRPr kumimoji="0" lang="en-US" b="0" i="0" u="none" strike="noStrike" kern="0" cap="none" spc="0" normalizeH="0" baseline="0" noProof="0" dirty="0" smtClean="0">
              <a:ln>
                <a:noFill/>
              </a:ln>
              <a:solidFill>
                <a:schemeClr val="bg1"/>
              </a:solidFill>
              <a:effectLst/>
              <a:uLnTx/>
              <a:uFillTx/>
              <a:latin typeface="Lato Light" pitchFamily="34" charset="0"/>
              <a:cs typeface="Lato Light" pitchFamily="34" charset="0"/>
              <a:sym typeface="Arial"/>
            </a:endParaRPr>
          </a:p>
        </p:txBody>
      </p:sp>
      <p:sp>
        <p:nvSpPr>
          <p:cNvPr id="9" name="Google Shape;112;p20"/>
          <p:cNvSpPr txBox="1">
            <a:spLocks/>
          </p:cNvSpPr>
          <p:nvPr/>
        </p:nvSpPr>
        <p:spPr>
          <a:xfrm>
            <a:off x="1295400" y="2190750"/>
            <a:ext cx="2675100" cy="1752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chemeClr val="lt2"/>
              </a:buClr>
              <a:buSzPts val="1600"/>
              <a:buFont typeface="Lato Light"/>
              <a:buNone/>
              <a:tabLst/>
              <a:defRPr/>
            </a:pPr>
            <a:r>
              <a:rPr kumimoji="0" lang="en-US" b="1" i="0" u="none" strike="noStrike" kern="0" cap="none" spc="0" normalizeH="0" baseline="0" noProof="0" dirty="0" smtClean="0">
                <a:ln>
                  <a:noFill/>
                </a:ln>
                <a:solidFill>
                  <a:schemeClr val="bg1"/>
                </a:solidFill>
                <a:effectLst/>
                <a:uLnTx/>
                <a:uFillTx/>
                <a:latin typeface="Lato Light"/>
                <a:ea typeface="Lato Light"/>
                <a:cs typeface="Lato Light"/>
                <a:sym typeface="Lato Light"/>
              </a:rPr>
              <a:t>Question 3</a:t>
            </a:r>
          </a:p>
          <a:p>
            <a:pPr lvl="0">
              <a:spcBef>
                <a:spcPts val="600"/>
              </a:spcBef>
              <a:buClr>
                <a:schemeClr val="lt2"/>
              </a:buClr>
              <a:buSzPts val="1600"/>
            </a:pPr>
            <a:r>
              <a:rPr lang="en-US" dirty="0" smtClean="0">
                <a:solidFill>
                  <a:schemeClr val="bg1"/>
                </a:solidFill>
                <a:latin typeface="Lato Light"/>
                <a:ea typeface="Lato Light"/>
                <a:cs typeface="Lato Light"/>
                <a:sym typeface="Lato Light"/>
              </a:rPr>
              <a:t>European customers submit the most orders on average. Targeting new European customers should result in higher revenues.</a:t>
            </a:r>
            <a:endParaRPr kumimoji="0" lang="en-US" i="0" u="none" strike="noStrike" kern="0" cap="none" spc="0" normalizeH="0" baseline="0" noProof="0" dirty="0" smtClean="0">
              <a:ln>
                <a:noFill/>
              </a:ln>
              <a:solidFill>
                <a:schemeClr val="bg1"/>
              </a:solidFill>
              <a:effectLst/>
              <a:uLnTx/>
              <a:uFillTx/>
              <a:latin typeface="Lato Light"/>
              <a:ea typeface="Lato Light"/>
              <a:cs typeface="Lato Light"/>
              <a:sym typeface="Lato Light"/>
            </a:endParaRPr>
          </a:p>
        </p:txBody>
      </p:sp>
      <p:sp>
        <p:nvSpPr>
          <p:cNvPr id="10" name="Rectangle 9"/>
          <p:cNvSpPr/>
          <p:nvPr/>
        </p:nvSpPr>
        <p:spPr>
          <a:xfrm>
            <a:off x="4114800" y="2495549"/>
            <a:ext cx="2667000" cy="1461939"/>
          </a:xfrm>
          <a:prstGeom prst="rect">
            <a:avLst/>
          </a:prstGeom>
        </p:spPr>
        <p:txBody>
          <a:bodyPr wrap="square">
            <a:spAutoFit/>
          </a:bodyPr>
          <a:lstStyle/>
          <a:p>
            <a:pPr lvl="0">
              <a:spcBef>
                <a:spcPts val="600"/>
              </a:spcBef>
              <a:buClr>
                <a:srgbClr val="B7B7B7"/>
              </a:buClr>
              <a:buSzPts val="1600"/>
            </a:pPr>
            <a:r>
              <a:rPr lang="en-US" b="1" dirty="0" smtClean="0">
                <a:solidFill>
                  <a:schemeClr val="bg1"/>
                </a:solidFill>
                <a:latin typeface="Lato Light"/>
                <a:cs typeface="Lato Light"/>
                <a:sym typeface="Lato Light"/>
              </a:rPr>
              <a:t>Question 4</a:t>
            </a:r>
          </a:p>
          <a:p>
            <a:pPr lvl="0">
              <a:spcBef>
                <a:spcPts val="600"/>
              </a:spcBef>
              <a:buClr>
                <a:srgbClr val="B7B7B7"/>
              </a:buClr>
              <a:buSzPts val="1600"/>
            </a:pPr>
            <a:r>
              <a:rPr lang="en-US" dirty="0" smtClean="0">
                <a:solidFill>
                  <a:schemeClr val="bg1"/>
                </a:solidFill>
                <a:latin typeface="Lato Light"/>
                <a:cs typeface="Lato Light"/>
                <a:sym typeface="Lato Light"/>
              </a:rPr>
              <a:t>Discontinued Items had vastly higher average order values. Bringing as many back as possible should result in more revenue.</a:t>
            </a:r>
            <a:endParaRPr lang="en-US" dirty="0">
              <a:solidFill>
                <a:schemeClr val="bg1"/>
              </a:solidFill>
              <a:latin typeface="Lato Light"/>
              <a:cs typeface="Lato Light"/>
              <a:sym typeface="Lato Ligh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glamour template">
  <a:themeElements>
    <a:clrScheme name="Custom 347">
      <a:dk1>
        <a:srgbClr val="434343"/>
      </a:dk1>
      <a:lt1>
        <a:srgbClr val="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4A86E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581</Words>
  <PresentationFormat>On-screen Show (16:9)</PresentationFormat>
  <Paragraphs>62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 Light</vt:lpstr>
      <vt:lpstr>Lato Hairline</vt:lpstr>
      <vt:lpstr>Eglamour template</vt:lpstr>
      <vt:lpstr>Northwind Revenue Improvement</vt:lpstr>
      <vt:lpstr>Introduction The Northwind Database</vt:lpstr>
      <vt:lpstr>Methodology</vt:lpstr>
      <vt:lpstr>Asking Questions</vt:lpstr>
      <vt:lpstr>Question 1: Does discount amount have a statistically significant effect on the quantity of a product in an order? If so, at what level(s) of discount?</vt:lpstr>
      <vt:lpstr>Slide 6</vt:lpstr>
      <vt:lpstr>Slide 7</vt:lpstr>
      <vt:lpstr>Slide 8</vt:lpstr>
      <vt:lpstr>Slide 9</vt:lpstr>
      <vt:lpstr> Future Work</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Northwind Revenue Improvement</dc:title>
  <dc:creator>Drew Smith</dc:creator>
  <cp:lastModifiedBy>Drew</cp:lastModifiedBy>
  <cp:revision>5</cp:revision>
  <dcterms:modified xsi:type="dcterms:W3CDTF">2019-11-03T22:09:15Z</dcterms:modified>
</cp:coreProperties>
</file>