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1" r:id="rId3"/>
    <p:sldId id="273" r:id="rId4"/>
    <p:sldId id="263" r:id="rId5"/>
    <p:sldId id="267" r:id="rId6"/>
    <p:sldId id="264" r:id="rId7"/>
    <p:sldId id="285" r:id="rId8"/>
    <p:sldId id="286" r:id="rId9"/>
    <p:sldId id="283" r:id="rId10"/>
    <p:sldId id="259" r:id="rId11"/>
    <p:sldId id="279" r:id="rId12"/>
  </p:sldIdLst>
  <p:sldSz cx="9144000" cy="5143500" type="screen16x9"/>
  <p:notesSz cx="6858000" cy="9144000"/>
  <p:embeddedFontLst>
    <p:embeddedFont>
      <p:font typeface="Lato Light" pitchFamily="34" charset="0"/>
      <p:regular r:id="rId14"/>
      <p:italic r:id="rId15"/>
    </p:embeddedFont>
    <p:embeddedFont>
      <p:font typeface="Lato Hairline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3B"/>
    <a:srgbClr val="860000"/>
  </p:clrMru>
</p:presentationPr>
</file>

<file path=ppt/tableStyles.xml><?xml version="1.0" encoding="utf-8"?>
<a:tblStyleLst xmlns:a="http://schemas.openxmlformats.org/drawingml/2006/main" def="{5AFBF2C0-7AC8-490D-AB91-923515F72BE7}">
  <a:tblStyle styleId="{5AFBF2C0-7AC8-490D-AB91-923515F72B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F453FB-BFF9-4355-ADE3-C15BFE6FF0BB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78970B-FA43-4934-A712-47DAC7C2E168}">
      <dgm:prSet phldrT="[Text]"/>
      <dgm:spPr>
        <a:gradFill rotWithShape="0">
          <a:gsLst>
            <a:gs pos="0">
              <a:schemeClr val="accent4">
                <a:lumMod val="75000"/>
              </a:schemeClr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Ask Questions</a:t>
          </a:r>
          <a:endParaRPr lang="en-US" dirty="0"/>
        </a:p>
      </dgm:t>
    </dgm:pt>
    <dgm:pt modelId="{BB46A3DB-A22E-47CE-9A60-0FEF73FFD5C7}" type="parTrans" cxnId="{D0499684-E999-4885-9A24-BCD850E4FED5}">
      <dgm:prSet/>
      <dgm:spPr/>
      <dgm:t>
        <a:bodyPr/>
        <a:lstStyle/>
        <a:p>
          <a:endParaRPr lang="en-US"/>
        </a:p>
      </dgm:t>
    </dgm:pt>
    <dgm:pt modelId="{620FDFFB-0C6C-46ED-A425-1CDE45B16C69}" type="sibTrans" cxnId="{D0499684-E999-4885-9A24-BCD850E4FED5}">
      <dgm:prSet/>
      <dgm:spPr/>
      <dgm:t>
        <a:bodyPr/>
        <a:lstStyle/>
        <a:p>
          <a:endParaRPr lang="en-US"/>
        </a:p>
      </dgm:t>
    </dgm:pt>
    <dgm:pt modelId="{B06AF023-242A-4F5C-AA88-07BE2E2B353E}">
      <dgm:prSet phldrT="[Text]"/>
      <dgm:spPr>
        <a:gradFill rotWithShape="0">
          <a:gsLst>
            <a:gs pos="0">
              <a:schemeClr val="accent4">
                <a:lumMod val="75000"/>
              </a:schemeClr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Formulate Hypothesis</a:t>
          </a:r>
          <a:endParaRPr lang="en-US" dirty="0"/>
        </a:p>
      </dgm:t>
    </dgm:pt>
    <dgm:pt modelId="{0B365306-A1CA-48F3-90CA-2CB4D97FB59F}" type="parTrans" cxnId="{91C7B2D0-EB04-47C3-980B-0E7AB7BA713E}">
      <dgm:prSet/>
      <dgm:spPr/>
      <dgm:t>
        <a:bodyPr/>
        <a:lstStyle/>
        <a:p>
          <a:endParaRPr lang="en-US"/>
        </a:p>
      </dgm:t>
    </dgm:pt>
    <dgm:pt modelId="{2D45C139-E598-4DF1-B41F-C96F3F789955}" type="sibTrans" cxnId="{91C7B2D0-EB04-47C3-980B-0E7AB7BA713E}">
      <dgm:prSet/>
      <dgm:spPr/>
      <dgm:t>
        <a:bodyPr/>
        <a:lstStyle/>
        <a:p>
          <a:endParaRPr lang="en-US"/>
        </a:p>
      </dgm:t>
    </dgm:pt>
    <dgm:pt modelId="{316ECE26-8F09-44A1-B5A5-7AE0F5E22ADB}">
      <dgm:prSet phldrT="[Text]"/>
      <dgm:spPr>
        <a:gradFill rotWithShape="0">
          <a:gsLst>
            <a:gs pos="0">
              <a:schemeClr val="accent4">
                <a:lumMod val="75000"/>
              </a:schemeClr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Gather Data</a:t>
          </a:r>
          <a:endParaRPr lang="en-US" dirty="0"/>
        </a:p>
      </dgm:t>
    </dgm:pt>
    <dgm:pt modelId="{17F53CA9-01B0-41A6-B718-DD04868A9AF1}" type="parTrans" cxnId="{F25EC069-0563-4842-A141-ACD94D73AE3F}">
      <dgm:prSet/>
      <dgm:spPr/>
      <dgm:t>
        <a:bodyPr/>
        <a:lstStyle/>
        <a:p>
          <a:endParaRPr lang="en-US"/>
        </a:p>
      </dgm:t>
    </dgm:pt>
    <dgm:pt modelId="{6CA68B76-63DC-41DA-AA6A-28A638DE28AD}" type="sibTrans" cxnId="{F25EC069-0563-4842-A141-ACD94D73AE3F}">
      <dgm:prSet/>
      <dgm:spPr/>
      <dgm:t>
        <a:bodyPr/>
        <a:lstStyle/>
        <a:p>
          <a:endParaRPr lang="en-US"/>
        </a:p>
      </dgm:t>
    </dgm:pt>
    <dgm:pt modelId="{D357ED7B-E47C-460E-B5CE-564B291C7146}">
      <dgm:prSet phldrT="[Text]"/>
      <dgm:spPr>
        <a:gradFill rotWithShape="0">
          <a:gsLst>
            <a:gs pos="0">
              <a:schemeClr val="accent4">
                <a:lumMod val="75000"/>
              </a:schemeClr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Visualize</a:t>
          </a:r>
          <a:endParaRPr lang="en-US" dirty="0"/>
        </a:p>
      </dgm:t>
    </dgm:pt>
    <dgm:pt modelId="{D41A99EE-6068-41C8-8FC8-714FE5A7306A}" type="parTrans" cxnId="{7D8A6C12-1E29-47E0-A143-A30060346C65}">
      <dgm:prSet/>
      <dgm:spPr/>
      <dgm:t>
        <a:bodyPr/>
        <a:lstStyle/>
        <a:p>
          <a:endParaRPr lang="en-US"/>
        </a:p>
      </dgm:t>
    </dgm:pt>
    <dgm:pt modelId="{0BC6A01E-6AEF-434C-955E-C2BB2848FC9B}" type="sibTrans" cxnId="{7D8A6C12-1E29-47E0-A143-A30060346C65}">
      <dgm:prSet/>
      <dgm:spPr/>
      <dgm:t>
        <a:bodyPr/>
        <a:lstStyle/>
        <a:p>
          <a:endParaRPr lang="en-US"/>
        </a:p>
      </dgm:t>
    </dgm:pt>
    <dgm:pt modelId="{EEFDEA95-407A-4A1F-AFDD-493127FBF30F}">
      <dgm:prSet phldrT="[Text]"/>
      <dgm:spPr>
        <a:gradFill rotWithShape="0">
          <a:gsLst>
            <a:gs pos="0">
              <a:schemeClr val="accent4">
                <a:lumMod val="75000"/>
              </a:schemeClr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D6EDE99F-8FFD-49F2-9C76-CCE76F2F93AB}" type="parTrans" cxnId="{D1AB8EE1-F56D-4FAA-89E1-49A634E03A45}">
      <dgm:prSet/>
      <dgm:spPr/>
      <dgm:t>
        <a:bodyPr/>
        <a:lstStyle/>
        <a:p>
          <a:endParaRPr lang="en-US"/>
        </a:p>
      </dgm:t>
    </dgm:pt>
    <dgm:pt modelId="{45ACFBF5-AABD-46C3-A451-C306D8232771}" type="sibTrans" cxnId="{D1AB8EE1-F56D-4FAA-89E1-49A634E03A45}">
      <dgm:prSet/>
      <dgm:spPr/>
      <dgm:t>
        <a:bodyPr/>
        <a:lstStyle/>
        <a:p>
          <a:endParaRPr lang="en-US"/>
        </a:p>
      </dgm:t>
    </dgm:pt>
    <dgm:pt modelId="{4A16269B-7C7B-4474-97CE-AFC1466EDE10}">
      <dgm:prSet phldrT="[Text]"/>
      <dgm:spPr>
        <a:gradFill rotWithShape="0">
          <a:gsLst>
            <a:gs pos="0">
              <a:schemeClr val="accent4">
                <a:lumMod val="75000"/>
              </a:schemeClr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16200000" scaled="0"/>
        </a:gradFill>
      </dgm:spPr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881C9D84-5CDD-4D32-97FE-F6F0EA5BF2F1}" type="parTrans" cxnId="{390682CD-5941-4E82-9C4E-D22D6A5DB03F}">
      <dgm:prSet/>
      <dgm:spPr/>
      <dgm:t>
        <a:bodyPr/>
        <a:lstStyle/>
        <a:p>
          <a:endParaRPr lang="en-US"/>
        </a:p>
      </dgm:t>
    </dgm:pt>
    <dgm:pt modelId="{F371E34A-A096-4F1D-8845-4489C27BEFF3}" type="sibTrans" cxnId="{390682CD-5941-4E82-9C4E-D22D6A5DB03F}">
      <dgm:prSet/>
      <dgm:spPr/>
      <dgm:t>
        <a:bodyPr/>
        <a:lstStyle/>
        <a:p>
          <a:endParaRPr lang="en-US"/>
        </a:p>
      </dgm:t>
    </dgm:pt>
    <dgm:pt modelId="{5CFC4887-7B9E-49BC-8B17-CB46EAF614B3}" type="pres">
      <dgm:prSet presAssocID="{0AF453FB-BFF9-4355-ADE3-C15BFE6FF0BB}" presName="Name0" presStyleCnt="0">
        <dgm:presLayoutVars>
          <dgm:dir/>
          <dgm:animLvl val="lvl"/>
          <dgm:resizeHandles val="exact"/>
        </dgm:presLayoutVars>
      </dgm:prSet>
      <dgm:spPr/>
    </dgm:pt>
    <dgm:pt modelId="{DD960DDD-FDE6-47C2-93DA-265FEA2970B1}" type="pres">
      <dgm:prSet presAssocID="{4A16269B-7C7B-4474-97CE-AFC1466EDE10}" presName="boxAndChildren" presStyleCnt="0"/>
      <dgm:spPr/>
    </dgm:pt>
    <dgm:pt modelId="{CF06D23B-EA1B-45BD-B7C9-FD860FB9E777}" type="pres">
      <dgm:prSet presAssocID="{4A16269B-7C7B-4474-97CE-AFC1466EDE10}" presName="parentTextBox" presStyleLbl="node1" presStyleIdx="0" presStyleCnt="6"/>
      <dgm:spPr/>
      <dgm:t>
        <a:bodyPr/>
        <a:lstStyle/>
        <a:p>
          <a:endParaRPr lang="en-US"/>
        </a:p>
      </dgm:t>
    </dgm:pt>
    <dgm:pt modelId="{B5777F49-43E4-4FD9-91D8-6624A34BE6AE}" type="pres">
      <dgm:prSet presAssocID="{45ACFBF5-AABD-46C3-A451-C306D8232771}" presName="sp" presStyleCnt="0"/>
      <dgm:spPr/>
    </dgm:pt>
    <dgm:pt modelId="{4CD73C01-DA2F-4638-AD74-9A9F5E30789B}" type="pres">
      <dgm:prSet presAssocID="{EEFDEA95-407A-4A1F-AFDD-493127FBF30F}" presName="arrowAndChildren" presStyleCnt="0"/>
      <dgm:spPr/>
    </dgm:pt>
    <dgm:pt modelId="{4767C477-4346-42B2-A7B7-9EE3C53131AC}" type="pres">
      <dgm:prSet presAssocID="{EEFDEA95-407A-4A1F-AFDD-493127FBF30F}" presName="parentTextArrow" presStyleLbl="node1" presStyleIdx="1" presStyleCnt="6"/>
      <dgm:spPr/>
    </dgm:pt>
    <dgm:pt modelId="{E7CF5FFF-2088-49AD-B681-2DD8EEE2DD00}" type="pres">
      <dgm:prSet presAssocID="{0BC6A01E-6AEF-434C-955E-C2BB2848FC9B}" presName="sp" presStyleCnt="0"/>
      <dgm:spPr/>
    </dgm:pt>
    <dgm:pt modelId="{B0020A2D-2EC9-43BA-985D-4E8D44F19C90}" type="pres">
      <dgm:prSet presAssocID="{D357ED7B-E47C-460E-B5CE-564B291C7146}" presName="arrowAndChildren" presStyleCnt="0"/>
      <dgm:spPr/>
    </dgm:pt>
    <dgm:pt modelId="{D00F070A-EB93-415F-A0CB-220117FB764A}" type="pres">
      <dgm:prSet presAssocID="{D357ED7B-E47C-460E-B5CE-564B291C7146}" presName="parentTextArrow" presStyleLbl="node1" presStyleIdx="2" presStyleCnt="6"/>
      <dgm:spPr/>
      <dgm:t>
        <a:bodyPr/>
        <a:lstStyle/>
        <a:p>
          <a:endParaRPr lang="en-US"/>
        </a:p>
      </dgm:t>
    </dgm:pt>
    <dgm:pt modelId="{07BBAF11-E07E-41A1-8CDE-75978AA36FCD}" type="pres">
      <dgm:prSet presAssocID="{6CA68B76-63DC-41DA-AA6A-28A638DE28AD}" presName="sp" presStyleCnt="0"/>
      <dgm:spPr/>
    </dgm:pt>
    <dgm:pt modelId="{152BBF98-E0C1-4850-9A8D-222CD976E373}" type="pres">
      <dgm:prSet presAssocID="{316ECE26-8F09-44A1-B5A5-7AE0F5E22ADB}" presName="arrowAndChildren" presStyleCnt="0"/>
      <dgm:spPr/>
    </dgm:pt>
    <dgm:pt modelId="{5B24140B-AFF1-4EDA-A68B-F6C36352C844}" type="pres">
      <dgm:prSet presAssocID="{316ECE26-8F09-44A1-B5A5-7AE0F5E22ADB}" presName="parentTextArrow" presStyleLbl="node1" presStyleIdx="3" presStyleCnt="6"/>
      <dgm:spPr/>
    </dgm:pt>
    <dgm:pt modelId="{FFB0FA8B-1B1F-4268-A427-F64BF9F9EAF9}" type="pres">
      <dgm:prSet presAssocID="{2D45C139-E598-4DF1-B41F-C96F3F789955}" presName="sp" presStyleCnt="0"/>
      <dgm:spPr/>
    </dgm:pt>
    <dgm:pt modelId="{12D903FD-846D-4370-99CF-F81E78F22872}" type="pres">
      <dgm:prSet presAssocID="{B06AF023-242A-4F5C-AA88-07BE2E2B353E}" presName="arrowAndChildren" presStyleCnt="0"/>
      <dgm:spPr/>
    </dgm:pt>
    <dgm:pt modelId="{00AB4653-12B8-43A0-850A-BDA71FC8B86A}" type="pres">
      <dgm:prSet presAssocID="{B06AF023-242A-4F5C-AA88-07BE2E2B353E}" presName="parentTextArrow" presStyleLbl="node1" presStyleIdx="4" presStyleCnt="6"/>
      <dgm:spPr/>
    </dgm:pt>
    <dgm:pt modelId="{1900148E-80A7-41EE-BCD2-9D98C7B0763C}" type="pres">
      <dgm:prSet presAssocID="{620FDFFB-0C6C-46ED-A425-1CDE45B16C69}" presName="sp" presStyleCnt="0"/>
      <dgm:spPr/>
    </dgm:pt>
    <dgm:pt modelId="{768F38E0-28FB-4EF9-8F02-E5A9870779E5}" type="pres">
      <dgm:prSet presAssocID="{3478970B-FA43-4934-A712-47DAC7C2E168}" presName="arrowAndChildren" presStyleCnt="0"/>
      <dgm:spPr/>
    </dgm:pt>
    <dgm:pt modelId="{5A10F818-B298-4140-AF85-C9A3DB0D1300}" type="pres">
      <dgm:prSet presAssocID="{3478970B-FA43-4934-A712-47DAC7C2E168}" presName="parentTextArrow" presStyleLbl="node1" presStyleIdx="5" presStyleCnt="6"/>
      <dgm:spPr/>
    </dgm:pt>
  </dgm:ptLst>
  <dgm:cxnLst>
    <dgm:cxn modelId="{04770F07-2A24-42C9-8AC7-95F2F48D18F1}" type="presOf" srcId="{3478970B-FA43-4934-A712-47DAC7C2E168}" destId="{5A10F818-B298-4140-AF85-C9A3DB0D1300}" srcOrd="0" destOrd="0" presId="urn:microsoft.com/office/officeart/2005/8/layout/process4"/>
    <dgm:cxn modelId="{7D8A6C12-1E29-47E0-A143-A30060346C65}" srcId="{0AF453FB-BFF9-4355-ADE3-C15BFE6FF0BB}" destId="{D357ED7B-E47C-460E-B5CE-564B291C7146}" srcOrd="3" destOrd="0" parTransId="{D41A99EE-6068-41C8-8FC8-714FE5A7306A}" sibTransId="{0BC6A01E-6AEF-434C-955E-C2BB2848FC9B}"/>
    <dgm:cxn modelId="{5F026ACF-5A2E-4E12-91D8-9831AA95C3CB}" type="presOf" srcId="{D357ED7B-E47C-460E-B5CE-564B291C7146}" destId="{D00F070A-EB93-415F-A0CB-220117FB764A}" srcOrd="0" destOrd="0" presId="urn:microsoft.com/office/officeart/2005/8/layout/process4"/>
    <dgm:cxn modelId="{D0499684-E999-4885-9A24-BCD850E4FED5}" srcId="{0AF453FB-BFF9-4355-ADE3-C15BFE6FF0BB}" destId="{3478970B-FA43-4934-A712-47DAC7C2E168}" srcOrd="0" destOrd="0" parTransId="{BB46A3DB-A22E-47CE-9A60-0FEF73FFD5C7}" sibTransId="{620FDFFB-0C6C-46ED-A425-1CDE45B16C69}"/>
    <dgm:cxn modelId="{FA7AA231-02B2-48C1-AB16-B9D51F7B6770}" type="presOf" srcId="{4A16269B-7C7B-4474-97CE-AFC1466EDE10}" destId="{CF06D23B-EA1B-45BD-B7C9-FD860FB9E777}" srcOrd="0" destOrd="0" presId="urn:microsoft.com/office/officeart/2005/8/layout/process4"/>
    <dgm:cxn modelId="{CE31A069-821F-4F98-A67F-57D1A3D6A8E4}" type="presOf" srcId="{EEFDEA95-407A-4A1F-AFDD-493127FBF30F}" destId="{4767C477-4346-42B2-A7B7-9EE3C53131AC}" srcOrd="0" destOrd="0" presId="urn:microsoft.com/office/officeart/2005/8/layout/process4"/>
    <dgm:cxn modelId="{F25EC069-0563-4842-A141-ACD94D73AE3F}" srcId="{0AF453FB-BFF9-4355-ADE3-C15BFE6FF0BB}" destId="{316ECE26-8F09-44A1-B5A5-7AE0F5E22ADB}" srcOrd="2" destOrd="0" parTransId="{17F53CA9-01B0-41A6-B718-DD04868A9AF1}" sibTransId="{6CA68B76-63DC-41DA-AA6A-28A638DE28AD}"/>
    <dgm:cxn modelId="{D1AB8EE1-F56D-4FAA-89E1-49A634E03A45}" srcId="{0AF453FB-BFF9-4355-ADE3-C15BFE6FF0BB}" destId="{EEFDEA95-407A-4A1F-AFDD-493127FBF30F}" srcOrd="4" destOrd="0" parTransId="{D6EDE99F-8FFD-49F2-9C76-CCE76F2F93AB}" sibTransId="{45ACFBF5-AABD-46C3-A451-C306D8232771}"/>
    <dgm:cxn modelId="{91C7B2D0-EB04-47C3-980B-0E7AB7BA713E}" srcId="{0AF453FB-BFF9-4355-ADE3-C15BFE6FF0BB}" destId="{B06AF023-242A-4F5C-AA88-07BE2E2B353E}" srcOrd="1" destOrd="0" parTransId="{0B365306-A1CA-48F3-90CA-2CB4D97FB59F}" sibTransId="{2D45C139-E598-4DF1-B41F-C96F3F789955}"/>
    <dgm:cxn modelId="{64DF8555-4A51-4598-96C7-3EF39223847D}" type="presOf" srcId="{316ECE26-8F09-44A1-B5A5-7AE0F5E22ADB}" destId="{5B24140B-AFF1-4EDA-A68B-F6C36352C844}" srcOrd="0" destOrd="0" presId="urn:microsoft.com/office/officeart/2005/8/layout/process4"/>
    <dgm:cxn modelId="{390682CD-5941-4E82-9C4E-D22D6A5DB03F}" srcId="{0AF453FB-BFF9-4355-ADE3-C15BFE6FF0BB}" destId="{4A16269B-7C7B-4474-97CE-AFC1466EDE10}" srcOrd="5" destOrd="0" parTransId="{881C9D84-5CDD-4D32-97FE-F6F0EA5BF2F1}" sibTransId="{F371E34A-A096-4F1D-8845-4489C27BEFF3}"/>
    <dgm:cxn modelId="{3972235F-B71F-4D92-8BE1-00B098D24690}" type="presOf" srcId="{0AF453FB-BFF9-4355-ADE3-C15BFE6FF0BB}" destId="{5CFC4887-7B9E-49BC-8B17-CB46EAF614B3}" srcOrd="0" destOrd="0" presId="urn:microsoft.com/office/officeart/2005/8/layout/process4"/>
    <dgm:cxn modelId="{BBAA4DA0-9D47-4D66-82AC-19EC7E2C7744}" type="presOf" srcId="{B06AF023-242A-4F5C-AA88-07BE2E2B353E}" destId="{00AB4653-12B8-43A0-850A-BDA71FC8B86A}" srcOrd="0" destOrd="0" presId="urn:microsoft.com/office/officeart/2005/8/layout/process4"/>
    <dgm:cxn modelId="{906672C5-07A4-4D33-948D-9A1885010915}" type="presParOf" srcId="{5CFC4887-7B9E-49BC-8B17-CB46EAF614B3}" destId="{DD960DDD-FDE6-47C2-93DA-265FEA2970B1}" srcOrd="0" destOrd="0" presId="urn:microsoft.com/office/officeart/2005/8/layout/process4"/>
    <dgm:cxn modelId="{AED00461-BCB3-4875-8619-5D761FA9A3D7}" type="presParOf" srcId="{DD960DDD-FDE6-47C2-93DA-265FEA2970B1}" destId="{CF06D23B-EA1B-45BD-B7C9-FD860FB9E777}" srcOrd="0" destOrd="0" presId="urn:microsoft.com/office/officeart/2005/8/layout/process4"/>
    <dgm:cxn modelId="{F785B646-56D2-4E23-90C3-E869B81A8F95}" type="presParOf" srcId="{5CFC4887-7B9E-49BC-8B17-CB46EAF614B3}" destId="{B5777F49-43E4-4FD9-91D8-6624A34BE6AE}" srcOrd="1" destOrd="0" presId="urn:microsoft.com/office/officeart/2005/8/layout/process4"/>
    <dgm:cxn modelId="{BF13D708-467E-4A25-983F-84E2BADCEE59}" type="presParOf" srcId="{5CFC4887-7B9E-49BC-8B17-CB46EAF614B3}" destId="{4CD73C01-DA2F-4638-AD74-9A9F5E30789B}" srcOrd="2" destOrd="0" presId="urn:microsoft.com/office/officeart/2005/8/layout/process4"/>
    <dgm:cxn modelId="{99B123BB-E7DF-4B5F-955B-2CF857B0EE68}" type="presParOf" srcId="{4CD73C01-DA2F-4638-AD74-9A9F5E30789B}" destId="{4767C477-4346-42B2-A7B7-9EE3C53131AC}" srcOrd="0" destOrd="0" presId="urn:microsoft.com/office/officeart/2005/8/layout/process4"/>
    <dgm:cxn modelId="{F9D22532-1272-4FBB-9FED-025EA98E7904}" type="presParOf" srcId="{5CFC4887-7B9E-49BC-8B17-CB46EAF614B3}" destId="{E7CF5FFF-2088-49AD-B681-2DD8EEE2DD00}" srcOrd="3" destOrd="0" presId="urn:microsoft.com/office/officeart/2005/8/layout/process4"/>
    <dgm:cxn modelId="{1934B2A1-560E-4EE4-A06C-D4FD5B662881}" type="presParOf" srcId="{5CFC4887-7B9E-49BC-8B17-CB46EAF614B3}" destId="{B0020A2D-2EC9-43BA-985D-4E8D44F19C90}" srcOrd="4" destOrd="0" presId="urn:microsoft.com/office/officeart/2005/8/layout/process4"/>
    <dgm:cxn modelId="{DF09F4C6-35C0-4E50-8BBD-04C37C38C0F6}" type="presParOf" srcId="{B0020A2D-2EC9-43BA-985D-4E8D44F19C90}" destId="{D00F070A-EB93-415F-A0CB-220117FB764A}" srcOrd="0" destOrd="0" presId="urn:microsoft.com/office/officeart/2005/8/layout/process4"/>
    <dgm:cxn modelId="{D2D8377A-9532-4419-AF53-348B955C625B}" type="presParOf" srcId="{5CFC4887-7B9E-49BC-8B17-CB46EAF614B3}" destId="{07BBAF11-E07E-41A1-8CDE-75978AA36FCD}" srcOrd="5" destOrd="0" presId="urn:microsoft.com/office/officeart/2005/8/layout/process4"/>
    <dgm:cxn modelId="{FEB7F7D1-537F-4397-B665-90637ED98197}" type="presParOf" srcId="{5CFC4887-7B9E-49BC-8B17-CB46EAF614B3}" destId="{152BBF98-E0C1-4850-9A8D-222CD976E373}" srcOrd="6" destOrd="0" presId="urn:microsoft.com/office/officeart/2005/8/layout/process4"/>
    <dgm:cxn modelId="{25AE00E7-2ED1-4F00-8A85-B5123B88D910}" type="presParOf" srcId="{152BBF98-E0C1-4850-9A8D-222CD976E373}" destId="{5B24140B-AFF1-4EDA-A68B-F6C36352C844}" srcOrd="0" destOrd="0" presId="urn:microsoft.com/office/officeart/2005/8/layout/process4"/>
    <dgm:cxn modelId="{45D58109-55D5-45F0-A71A-12B32BA10068}" type="presParOf" srcId="{5CFC4887-7B9E-49BC-8B17-CB46EAF614B3}" destId="{FFB0FA8B-1B1F-4268-A427-F64BF9F9EAF9}" srcOrd="7" destOrd="0" presId="urn:microsoft.com/office/officeart/2005/8/layout/process4"/>
    <dgm:cxn modelId="{146B100B-E7D4-478B-A997-6DF83100ECDC}" type="presParOf" srcId="{5CFC4887-7B9E-49BC-8B17-CB46EAF614B3}" destId="{12D903FD-846D-4370-99CF-F81E78F22872}" srcOrd="8" destOrd="0" presId="urn:microsoft.com/office/officeart/2005/8/layout/process4"/>
    <dgm:cxn modelId="{94938E73-FE11-40BF-890E-07F1A9A0DE4C}" type="presParOf" srcId="{12D903FD-846D-4370-99CF-F81E78F22872}" destId="{00AB4653-12B8-43A0-850A-BDA71FC8B86A}" srcOrd="0" destOrd="0" presId="urn:microsoft.com/office/officeart/2005/8/layout/process4"/>
    <dgm:cxn modelId="{408B0D4E-4BD3-44F5-AC21-C01C61E41D4F}" type="presParOf" srcId="{5CFC4887-7B9E-49BC-8B17-CB46EAF614B3}" destId="{1900148E-80A7-41EE-BCD2-9D98C7B0763C}" srcOrd="9" destOrd="0" presId="urn:microsoft.com/office/officeart/2005/8/layout/process4"/>
    <dgm:cxn modelId="{4D455345-6959-43B6-A83D-F5F0AE12CACD}" type="presParOf" srcId="{5CFC4887-7B9E-49BC-8B17-CB46EAF614B3}" destId="{768F38E0-28FB-4EF9-8F02-E5A9870779E5}" srcOrd="10" destOrd="0" presId="urn:microsoft.com/office/officeart/2005/8/layout/process4"/>
    <dgm:cxn modelId="{B0586F47-80E7-4346-9620-D53B0A4E9A48}" type="presParOf" srcId="{768F38E0-28FB-4EF9-8F02-E5A9870779E5}" destId="{5A10F818-B298-4140-AF85-C9A3DB0D1300}" srcOrd="0" destOrd="0" presId="urn:microsoft.com/office/officeart/2005/8/layout/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 Hairline"/>
              <a:buNone/>
              <a:defRPr sz="4800">
                <a:solidFill>
                  <a:schemeClr val="dk1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×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●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■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1"/>
                </a:solidFill>
              </a:rPr>
              <a:t>Northwind Revenue Improvement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" name="Google Shape;82;p16"/>
          <p:cNvSpPr txBox="1">
            <a:spLocks/>
          </p:cNvSpPr>
          <p:nvPr/>
        </p:nvSpPr>
        <p:spPr>
          <a:xfrm>
            <a:off x="152400" y="4358700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Andrew Smith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North Star Consulting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838200" y="-952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55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Work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381000" y="971550"/>
            <a:ext cx="5181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Vast </a:t>
            </a:r>
            <a:r>
              <a:rPr lang="en-US" sz="2000" dirty="0" smtClean="0">
                <a:solidFill>
                  <a:schemeClr val="tx1"/>
                </a:solidFill>
              </a:rPr>
              <a:t>amount of unexplored </a:t>
            </a:r>
            <a:r>
              <a:rPr lang="en-US" sz="2000" dirty="0" smtClean="0">
                <a:solidFill>
                  <a:schemeClr val="tx1"/>
                </a:solidFill>
              </a:rPr>
              <a:t>data</a:t>
            </a:r>
          </a:p>
          <a:p>
            <a:pPr indent="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Dig </a:t>
            </a:r>
            <a:r>
              <a:rPr lang="en-US" sz="2000" dirty="0" smtClean="0">
                <a:solidFill>
                  <a:schemeClr val="tx1"/>
                </a:solidFill>
              </a:rPr>
              <a:t>deeper into </a:t>
            </a:r>
            <a:r>
              <a:rPr lang="en-US" sz="2000" dirty="0" smtClean="0">
                <a:solidFill>
                  <a:schemeClr val="tx1"/>
                </a:solidFill>
              </a:rPr>
              <a:t>shipping options</a:t>
            </a:r>
          </a:p>
          <a:p>
            <a:pPr indent="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Cheapest Shipping Company</a:t>
            </a:r>
          </a:p>
          <a:p>
            <a:pPr indent="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Customer Demographics</a:t>
            </a:r>
          </a:p>
          <a:p>
            <a:pPr indent="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Stronger Indicators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br>
              <a:rPr lang="en" dirty="0" smtClean="0"/>
            </a:br>
            <a:r>
              <a:rPr lang="en" sz="3600" dirty="0" smtClean="0"/>
              <a:t>T</a:t>
            </a:r>
            <a:r>
              <a:rPr lang="en-US" sz="3600" dirty="0" smtClean="0"/>
              <a:t>h</a:t>
            </a:r>
            <a:r>
              <a:rPr lang="en" sz="3600" dirty="0" smtClean="0"/>
              <a:t>e Northwind Database</a:t>
            </a:r>
            <a:endParaRPr sz="360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0" y="2244400"/>
            <a:ext cx="59685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91 customers in 21 countries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77 food products from 29 global suppliers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2,155 product sales spanning 18 months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9 </a:t>
            </a:r>
            <a:r>
              <a:rPr lang="en-US" sz="2000" dirty="0" err="1" smtClean="0"/>
              <a:t>Northwind</a:t>
            </a:r>
            <a:r>
              <a:rPr lang="en-US" sz="2000" dirty="0" smtClean="0"/>
              <a:t> Sales Representatives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51,317 units sold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$1,265,793 in revenue</a:t>
            </a:r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10" name="Diagram 9"/>
          <p:cNvGraphicFramePr/>
          <p:nvPr/>
        </p:nvGraphicFramePr>
        <p:xfrm>
          <a:off x="457200" y="1200150"/>
          <a:ext cx="51816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7200" y="1504951"/>
            <a:ext cx="26751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Question 1</a:t>
            </a:r>
            <a:endParaRPr b="1"/>
          </a:p>
          <a:p>
            <a:pPr marL="0" lvl="0" indent="0">
              <a:buNone/>
            </a:pPr>
            <a:r>
              <a:rPr lang="en-US" dirty="0" smtClean="0"/>
              <a:t>Does discount amount have a statistically significant effect on the quantity of a product in an order? If so, at what level(s) of discount?</a:t>
            </a:r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81000" y="514350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Asking Questions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3276600" y="1504950"/>
            <a:ext cx="26751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Question 2</a:t>
            </a:r>
            <a:endParaRPr b="1"/>
          </a:p>
          <a:p>
            <a:pPr marL="0" lvl="0" indent="0">
              <a:buNone/>
            </a:pPr>
            <a:r>
              <a:rPr lang="en-US" dirty="0" smtClean="0"/>
              <a:t>Do employees have a statistically significant effect on order values? If so, does the employee's region have a statistically significant effect?</a:t>
            </a:r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7" name="Google Shape;112;p20"/>
          <p:cNvSpPr txBox="1">
            <a:spLocks/>
          </p:cNvSpPr>
          <p:nvPr/>
        </p:nvSpPr>
        <p:spPr>
          <a:xfrm>
            <a:off x="457200" y="3390900"/>
            <a:ext cx="26751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 Light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rPr>
              <a:t>Question 3</a:t>
            </a:r>
          </a:p>
          <a:p>
            <a:pPr lvl="0">
              <a:spcBef>
                <a:spcPts val="600"/>
              </a:spcBef>
              <a:buClr>
                <a:schemeClr val="lt2"/>
              </a:buClr>
              <a:buSzPts val="1600"/>
            </a:pPr>
            <a:r>
              <a:rPr lang="en-US" sz="1600" dirty="0" smtClean="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Does the customer's region have a statistically significant impact on the amount of orders they submit?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3486150"/>
            <a:ext cx="2667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rgbClr val="B7B7B7"/>
              </a:buClr>
              <a:buSzPts val="1600"/>
            </a:pPr>
            <a:r>
              <a:rPr lang="en-US" sz="1600" b="1" dirty="0" smtClean="0">
                <a:solidFill>
                  <a:srgbClr val="666666"/>
                </a:solidFill>
                <a:latin typeface="Lato Light"/>
                <a:cs typeface="Lato Light"/>
                <a:sym typeface="Lato Light"/>
              </a:rPr>
              <a:t>Question 4</a:t>
            </a:r>
          </a:p>
          <a:p>
            <a:pPr lvl="0">
              <a:spcBef>
                <a:spcPts val="600"/>
              </a:spcBef>
              <a:buClr>
                <a:srgbClr val="B7B7B7"/>
              </a:buClr>
              <a:buSzPts val="1600"/>
            </a:pPr>
            <a:r>
              <a:rPr lang="en-US" sz="1600" dirty="0" smtClean="0">
                <a:solidFill>
                  <a:srgbClr val="666666"/>
                </a:solidFill>
                <a:latin typeface="Lato Light"/>
                <a:cs typeface="Lato Light"/>
                <a:sym typeface="Lato Light"/>
              </a:rPr>
              <a:t>Did items that are now discontinued have a statistically significant difference on order values?</a:t>
            </a:r>
            <a:endParaRPr lang="en-US" sz="1600" dirty="0">
              <a:solidFill>
                <a:srgbClr val="666666"/>
              </a:solidFill>
              <a:latin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800600" y="1657350"/>
            <a:ext cx="2895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120;p21"/>
          <p:cNvSpPr txBox="1">
            <a:spLocks noGrp="1"/>
          </p:cNvSpPr>
          <p:nvPr>
            <p:ph type="title"/>
          </p:nvPr>
        </p:nvSpPr>
        <p:spPr>
          <a:xfrm>
            <a:off x="304800" y="361950"/>
            <a:ext cx="5511300" cy="1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000" dirty="0" smtClean="0"/>
              <a:t>Question 1: </a:t>
            </a:r>
            <a:r>
              <a:rPr lang="en-US" sz="2000" dirty="0" smtClean="0"/>
              <a:t>Does discount amount have a statistically significant effect on the quantity of a product in an order? If so, at what level(s) of discount?</a:t>
            </a:r>
            <a:endParaRPr sz="2000"/>
          </a:p>
        </p:txBody>
      </p:sp>
      <p:sp>
        <p:nvSpPr>
          <p:cNvPr id="12" name="Google Shape;124;p21"/>
          <p:cNvSpPr txBox="1">
            <a:spLocks/>
          </p:cNvSpPr>
          <p:nvPr/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800" b="0" i="0" u="none" strike="noStrike" kern="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en" sz="18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3" name="Picture 12" descr="Box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885950"/>
            <a:ext cx="3585591" cy="2280910"/>
          </a:xfrm>
          <a:prstGeom prst="rect">
            <a:avLst/>
          </a:prstGeom>
        </p:spPr>
      </p:pic>
      <p:pic>
        <p:nvPicPr>
          <p:cNvPr id="14" name="Picture 13" descr="SampleDist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657350"/>
            <a:ext cx="4572000" cy="2860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0;p21"/>
          <p:cNvSpPr txBox="1">
            <a:spLocks/>
          </p:cNvSpPr>
          <p:nvPr/>
        </p:nvSpPr>
        <p:spPr>
          <a:xfrm>
            <a:off x="304800" y="361950"/>
            <a:ext cx="55113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4800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 Hairline"/>
                <a:ea typeface="Lato Hairline"/>
                <a:cs typeface="Lato Hairline"/>
                <a:sym typeface="Lato Hairline"/>
              </a:rPr>
              <a:t>Question 2: </a:t>
            </a:r>
            <a:r>
              <a:rPr lang="en-US" sz="2000" dirty="0" smtClean="0"/>
              <a:t>Do employees have a statistically significant effect on order values? If so, does the employee's region have a statistically significant effect?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pic>
        <p:nvPicPr>
          <p:cNvPr id="14" name="Picture 13" descr="RegionSample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5950"/>
            <a:ext cx="4510709" cy="2800350"/>
          </a:xfrm>
          <a:prstGeom prst="rect">
            <a:avLst/>
          </a:prstGeom>
        </p:spPr>
      </p:pic>
      <p:pic>
        <p:nvPicPr>
          <p:cNvPr id="15" name="Picture 14" descr="EmpSampleD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460" y="1885950"/>
            <a:ext cx="4541393" cy="2819400"/>
          </a:xfrm>
          <a:prstGeom prst="rect">
            <a:avLst/>
          </a:prstGeom>
        </p:spPr>
      </p:pic>
      <p:sp>
        <p:nvSpPr>
          <p:cNvPr id="16" name="Google Shape;203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3;p25"/>
          <p:cNvSpPr txBox="1">
            <a:spLocks/>
          </p:cNvSpPr>
          <p:nvPr/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20;p21"/>
          <p:cNvSpPr txBox="1">
            <a:spLocks/>
          </p:cNvSpPr>
          <p:nvPr/>
        </p:nvSpPr>
        <p:spPr>
          <a:xfrm>
            <a:off x="304800" y="133350"/>
            <a:ext cx="55113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4800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 Hairline"/>
                <a:ea typeface="Lato Hairline"/>
                <a:cs typeface="Lato Hairline"/>
                <a:sym typeface="Lato Hairline"/>
              </a:rPr>
              <a:t>Question 3: </a:t>
            </a:r>
            <a:r>
              <a:rPr lang="en-US" sz="2000" dirty="0" smtClean="0"/>
              <a:t>Does the customer's region have a statistically significant impact on the amount of orders they submit?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pic>
        <p:nvPicPr>
          <p:cNvPr id="9" name="Picture 8" descr="Box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2150"/>
            <a:ext cx="4165415" cy="2724150"/>
          </a:xfrm>
          <a:prstGeom prst="rect">
            <a:avLst/>
          </a:prstGeom>
        </p:spPr>
      </p:pic>
      <p:pic>
        <p:nvPicPr>
          <p:cNvPr id="10" name="Picture 9" descr="SampleD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962150"/>
            <a:ext cx="4399091" cy="2752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13" name="Google Shape;120;p21"/>
          <p:cNvSpPr txBox="1">
            <a:spLocks/>
          </p:cNvSpPr>
          <p:nvPr/>
        </p:nvSpPr>
        <p:spPr>
          <a:xfrm>
            <a:off x="304800" y="133350"/>
            <a:ext cx="55113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4800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ato Hairline"/>
                <a:ea typeface="Lato Hairline"/>
                <a:cs typeface="Lato Hairline"/>
                <a:sym typeface="Lato Hairline"/>
              </a:rPr>
              <a:t>Question 4: </a:t>
            </a:r>
            <a:r>
              <a:rPr lang="en-US" sz="2000" dirty="0" smtClean="0"/>
              <a:t>Did items that are now discontinued have a statistically significant difference on order values?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ato Hairline"/>
              <a:ea typeface="Lato Hairline"/>
              <a:cs typeface="Lato Hairline"/>
              <a:sym typeface="Lato Hairline"/>
            </a:endParaRPr>
          </a:p>
        </p:txBody>
      </p:sp>
      <p:pic>
        <p:nvPicPr>
          <p:cNvPr id="14" name="Picture 13" descr="Box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809750"/>
            <a:ext cx="4315053" cy="2724150"/>
          </a:xfrm>
          <a:prstGeom prst="rect">
            <a:avLst/>
          </a:prstGeom>
        </p:spPr>
      </p:pic>
      <p:pic>
        <p:nvPicPr>
          <p:cNvPr id="15" name="Picture 14" descr="SampD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09750"/>
            <a:ext cx="4247271" cy="2724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95400" y="971550"/>
            <a:ext cx="54102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Google Shape;365;p40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133350"/>
            <a:ext cx="61722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Conclusion and Recommendations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2;p20"/>
          <p:cNvSpPr txBox="1">
            <a:spLocks/>
          </p:cNvSpPr>
          <p:nvPr/>
        </p:nvSpPr>
        <p:spPr>
          <a:xfrm>
            <a:off x="1295400" y="819150"/>
            <a:ext cx="26751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 pitchFamily="34" charset="0"/>
                <a:cs typeface="Lato Light" pitchFamily="34" charset="0"/>
                <a:sym typeface="Arial"/>
              </a:rPr>
              <a:t>Question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 pitchFamily="34" charset="0"/>
                <a:cs typeface="Lato Light" pitchFamily="34" charset="0"/>
                <a:sym typeface="Arial"/>
              </a:rPr>
              <a:t>5%, 15%, and 25% discounts provide the highest increase in quantity sold. 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 pitchFamily="34" charset="0"/>
              <a:cs typeface="Lato Light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 pitchFamily="34" charset="0"/>
                <a:cs typeface="Lato Light" pitchFamily="34" charset="0"/>
                <a:sym typeface="Arial"/>
              </a:rPr>
              <a:t>5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 pitchFamily="34" charset="0"/>
                <a:cs typeface="Lato Light" pitchFamily="34" charset="0"/>
                <a:sym typeface="Arial"/>
              </a:rPr>
              <a:t>% provides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 pitchFamily="34" charset="0"/>
                <a:cs typeface="Lato Light" pitchFamily="34" charset="0"/>
                <a:sym typeface="Arial"/>
              </a:rPr>
              <a:t> the highest spread of </a:t>
            </a:r>
            <a:r>
              <a:rPr lang="en-US" dirty="0" smtClean="0">
                <a:solidFill>
                  <a:schemeClr val="tx1"/>
                </a:solidFill>
                <a:latin typeface="Lato Light" pitchFamily="34" charset="0"/>
                <a:cs typeface="Lato Light" pitchFamily="34" charset="0"/>
              </a:rPr>
              <a:t>items sold </a:t>
            </a:r>
            <a:r>
              <a:rPr lang="en-US" dirty="0" err="1" smtClean="0">
                <a:solidFill>
                  <a:schemeClr val="tx1"/>
                </a:solidFill>
                <a:latin typeface="Lato Light" pitchFamily="34" charset="0"/>
                <a:cs typeface="Lato Light" pitchFamily="34" charset="0"/>
              </a:rPr>
              <a:t>vs</a:t>
            </a:r>
            <a:r>
              <a:rPr lang="en-US" dirty="0" smtClean="0">
                <a:solidFill>
                  <a:schemeClr val="tx1"/>
                </a:solidFill>
                <a:latin typeface="Lato Light" pitchFamily="34" charset="0"/>
                <a:cs typeface="Lato Light" pitchFamily="34" charset="0"/>
              </a:rPr>
              <a:t> retained revenue.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 pitchFamily="34" charset="0"/>
              <a:cs typeface="Lato Light" pitchFamily="34" charset="0"/>
              <a:sym typeface="Arial"/>
            </a:endParaRPr>
          </a:p>
        </p:txBody>
      </p:sp>
      <p:sp>
        <p:nvSpPr>
          <p:cNvPr id="8" name="Google Shape;114;p20"/>
          <p:cNvSpPr txBox="1">
            <a:spLocks/>
          </p:cNvSpPr>
          <p:nvPr/>
        </p:nvSpPr>
        <p:spPr>
          <a:xfrm>
            <a:off x="4114800" y="819150"/>
            <a:ext cx="26751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 pitchFamily="34" charset="0"/>
                <a:cs typeface="Lato Light" pitchFamily="34" charset="0"/>
                <a:sym typeface="Arial"/>
              </a:rPr>
              <a:t>Question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 pitchFamily="34" charset="0"/>
                <a:cs typeface="Lato Light" pitchFamily="34" charset="0"/>
                <a:sym typeface="Arial"/>
              </a:rPr>
              <a:t>European Sales Reps have both the best and worst average order values. 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 pitchFamily="34" charset="0"/>
              <a:cs typeface="Lato Light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 pitchFamily="34" charset="0"/>
                <a:cs typeface="Lato Light" pitchFamily="34" charset="0"/>
                <a:sym typeface="Arial"/>
              </a:rPr>
              <a:t>American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 pitchFamily="34" charset="0"/>
                <a:cs typeface="Lato Light" pitchFamily="34" charset="0"/>
                <a:sym typeface="Arial"/>
              </a:rPr>
              <a:t>Sales Reps are the most consistent,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 pitchFamily="34" charset="0"/>
                <a:cs typeface="Lato Light" pitchFamily="34" charset="0"/>
                <a:sym typeface="Arial"/>
              </a:rPr>
              <a:t>could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 pitchFamily="34" charset="0"/>
                <a:cs typeface="Lato Light" pitchFamily="34" charset="0"/>
                <a:sym typeface="Arial"/>
              </a:rPr>
              <a:t>still learn from the top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 pitchFamily="34" charset="0"/>
                <a:cs typeface="Lato Light" pitchFamily="34" charset="0"/>
                <a:sym typeface="Arial"/>
              </a:rPr>
              <a:t> European reps.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 pitchFamily="34" charset="0"/>
              <a:cs typeface="Lato Light" pitchFamily="34" charset="0"/>
              <a:sym typeface="Arial"/>
            </a:endParaRPr>
          </a:p>
        </p:txBody>
      </p:sp>
      <p:sp>
        <p:nvSpPr>
          <p:cNvPr id="9" name="Google Shape;112;p20"/>
          <p:cNvSpPr txBox="1">
            <a:spLocks/>
          </p:cNvSpPr>
          <p:nvPr/>
        </p:nvSpPr>
        <p:spPr>
          <a:xfrm>
            <a:off x="1295400" y="2647951"/>
            <a:ext cx="26751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0" rIns="91425" bIns="45720" anchor="t" anchorCtr="0">
            <a:spAutoFit/>
          </a:bodyPr>
          <a:lstStyle/>
          <a:p>
            <a:pPr lvl="0">
              <a:buClr>
                <a:schemeClr val="lt2"/>
              </a:buClr>
              <a:buSzPts val="1600"/>
              <a:defRPr/>
            </a:pPr>
            <a:r>
              <a:rPr lang="en-US" b="1" dirty="0" smtClean="0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rPr>
              <a:t>Q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rPr>
              <a:t>uestion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 Light"/>
                <a:ea typeface="Lato Light"/>
                <a:cs typeface="Lato Light"/>
                <a:sym typeface="Lato Light"/>
              </a:rPr>
              <a:t> 3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Lato Light"/>
            </a:endParaRPr>
          </a:p>
          <a:p>
            <a:pPr lvl="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rPr>
              <a:t>European customers submit the most orders on </a:t>
            </a:r>
            <a:r>
              <a:rPr lang="en-US" dirty="0" smtClean="0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rPr>
              <a:t>average</a:t>
            </a:r>
            <a:r>
              <a:rPr lang="en-US" dirty="0" smtClean="0">
                <a:solidFill>
                  <a:schemeClr val="tx1"/>
                </a:solidFill>
                <a:latin typeface="Lato Light" pitchFamily="34" charset="0"/>
                <a:cs typeface="Lato Light" pitchFamily="34" charset="0"/>
              </a:rPr>
              <a:t> . 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rPr>
              <a:t>Targeting </a:t>
            </a:r>
            <a:r>
              <a:rPr lang="en-US" dirty="0" smtClean="0">
                <a:solidFill>
                  <a:schemeClr val="tx1"/>
                </a:solidFill>
                <a:latin typeface="Lato Light"/>
                <a:ea typeface="Lato Light"/>
                <a:cs typeface="Lato Light"/>
                <a:sym typeface="Lato Light"/>
              </a:rPr>
              <a:t>new European customers should result in higher revenues.</a:t>
            </a:r>
            <a:endParaRPr kumimoji="0" lang="en-US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4800" y="2647950"/>
            <a:ext cx="2667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B7B7B7"/>
              </a:buClr>
              <a:buSzPts val="1600"/>
            </a:pPr>
            <a:r>
              <a:rPr lang="en-US" b="1" dirty="0" smtClean="0">
                <a:solidFill>
                  <a:schemeClr val="tx1"/>
                </a:solidFill>
                <a:latin typeface="Lato Light"/>
                <a:cs typeface="Lato Light"/>
                <a:sym typeface="Lato Light"/>
              </a:rPr>
              <a:t>Question 4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Lato Light"/>
                <a:cs typeface="Lato Light"/>
                <a:sym typeface="Lato Light"/>
              </a:rPr>
              <a:t>Discontinued Items had vastly higher average order </a:t>
            </a:r>
            <a:r>
              <a:rPr lang="en-US" dirty="0" smtClean="0">
                <a:solidFill>
                  <a:schemeClr val="tx1"/>
                </a:solidFill>
                <a:latin typeface="Lato Light"/>
                <a:cs typeface="Lato Light"/>
                <a:sym typeface="Lato Light"/>
              </a:rPr>
              <a:t>values</a:t>
            </a:r>
            <a:r>
              <a:rPr lang="en-US" dirty="0" smtClean="0">
                <a:solidFill>
                  <a:schemeClr val="tx1"/>
                </a:solidFill>
                <a:latin typeface="Lato Light" pitchFamily="34" charset="0"/>
                <a:cs typeface="Lato Light" pitchFamily="34" charset="0"/>
              </a:rPr>
              <a:t> . 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Lato Light"/>
                <a:cs typeface="Lato Light"/>
                <a:sym typeface="Lato Light"/>
              </a:rPr>
              <a:t>Bringing </a:t>
            </a:r>
            <a:r>
              <a:rPr lang="en-US" dirty="0" smtClean="0">
                <a:solidFill>
                  <a:schemeClr val="tx1"/>
                </a:solidFill>
                <a:latin typeface="Lato Light"/>
                <a:cs typeface="Lato Light"/>
                <a:sym typeface="Lato Light"/>
              </a:rPr>
              <a:t>as many back as possible should result in more revenue.</a:t>
            </a:r>
            <a:endParaRPr lang="en-US" dirty="0">
              <a:solidFill>
                <a:schemeClr val="tx1"/>
              </a:solidFill>
              <a:latin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B7B7B7"/>
      </a:lt2>
      <a:accent1>
        <a:srgbClr val="5FDB72"/>
      </a:accent1>
      <a:accent2>
        <a:srgbClr val="1CCFBA"/>
      </a:accent2>
      <a:accent3>
        <a:srgbClr val="23ADDF"/>
      </a:accent3>
      <a:accent4>
        <a:srgbClr val="E650D3"/>
      </a:accent4>
      <a:accent5>
        <a:srgbClr val="8B1EA0"/>
      </a:accent5>
      <a:accent6>
        <a:srgbClr val="FFB300"/>
      </a:accent6>
      <a:hlink>
        <a:srgbClr val="4A86E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382</Words>
  <PresentationFormat>On-screen Show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Lato Light</vt:lpstr>
      <vt:lpstr>Lato Hairline</vt:lpstr>
      <vt:lpstr>Eglamour template</vt:lpstr>
      <vt:lpstr>Northwind Revenue Improvement</vt:lpstr>
      <vt:lpstr>Introduction The Northwind Database</vt:lpstr>
      <vt:lpstr>Methodology</vt:lpstr>
      <vt:lpstr>Asking Questions</vt:lpstr>
      <vt:lpstr>Question 1: Does discount amount have a statistically significant effect on the quantity of a product in an order? If so, at what level(s) of discount?</vt:lpstr>
      <vt:lpstr>Slide 6</vt:lpstr>
      <vt:lpstr>Slide 7</vt:lpstr>
      <vt:lpstr>Slide 8</vt:lpstr>
      <vt:lpstr>Slide 9</vt:lpstr>
      <vt:lpstr> Future Work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Northwind Revenue Improvement</dc:title>
  <dc:creator>Drew Smith</dc:creator>
  <cp:lastModifiedBy>Drew</cp:lastModifiedBy>
  <cp:revision>8</cp:revision>
  <dcterms:modified xsi:type="dcterms:W3CDTF">2019-11-04T18:17:08Z</dcterms:modified>
</cp:coreProperties>
</file>