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70" r:id="rId9"/>
  </p:sldIdLst>
  <p:sldSz cx="9144000" cy="5143500" type="screen16x9"/>
  <p:notesSz cx="6858000" cy="9144000"/>
  <p:embeddedFontLst>
    <p:embeddedFont>
      <p:font typeface="Abril Fatface" charset="0"/>
      <p:regular r:id="rId11"/>
    </p:embeddedFont>
    <p:embeddedFont>
      <p:font typeface="Raleway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BDAEDC9-B4F5-4015-9ED8-CE434898DFC2}">
  <a:tblStyle styleId="{9BDAEDC9-B4F5-4015-9ED8-CE434898DF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DF470-1BC6-46F1-A95B-F93356E0FD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575143B-81C3-4FF9-ADE9-53889EC62092}">
      <dgm:prSet phldrT="[Text]"/>
      <dgm:spPr/>
      <dgm:t>
        <a:bodyPr/>
        <a:lstStyle/>
        <a:p>
          <a:r>
            <a:rPr lang="en-US" dirty="0" smtClean="0"/>
            <a:t>Subset &amp; Format</a:t>
          </a:r>
          <a:endParaRPr lang="en-US" dirty="0"/>
        </a:p>
      </dgm:t>
    </dgm:pt>
    <dgm:pt modelId="{1075887A-6F8F-494E-BE26-2EB59AD34EA0}" type="parTrans" cxnId="{D3A2AD6B-F2E9-475F-BB9C-19DDA0C79986}">
      <dgm:prSet/>
      <dgm:spPr/>
      <dgm:t>
        <a:bodyPr/>
        <a:lstStyle/>
        <a:p>
          <a:endParaRPr lang="en-US"/>
        </a:p>
      </dgm:t>
    </dgm:pt>
    <dgm:pt modelId="{5AC36C56-CD2B-453D-95FC-360ABC9A57BD}" type="sibTrans" cxnId="{D3A2AD6B-F2E9-475F-BB9C-19DDA0C79986}">
      <dgm:prSet/>
      <dgm:spPr/>
      <dgm:t>
        <a:bodyPr/>
        <a:lstStyle/>
        <a:p>
          <a:endParaRPr lang="en-US"/>
        </a:p>
      </dgm:t>
    </dgm:pt>
    <dgm:pt modelId="{CEC8D66F-6F29-47A9-AFFA-A83419558558}">
      <dgm:prSet phldrT="[Text]"/>
      <dgm:spPr/>
      <dgm:t>
        <a:bodyPr/>
        <a:lstStyle/>
        <a:p>
          <a:r>
            <a:rPr lang="en-US" dirty="0" smtClean="0"/>
            <a:t>EDA &amp; Decompose</a:t>
          </a:r>
          <a:endParaRPr lang="en-US" dirty="0"/>
        </a:p>
      </dgm:t>
    </dgm:pt>
    <dgm:pt modelId="{AFFDB6CF-FC35-4F2B-B09B-14666D70E47C}" type="parTrans" cxnId="{1054BFFD-EB77-4DF2-960D-F0DAB7E68449}">
      <dgm:prSet/>
      <dgm:spPr/>
      <dgm:t>
        <a:bodyPr/>
        <a:lstStyle/>
        <a:p>
          <a:endParaRPr lang="en-US"/>
        </a:p>
      </dgm:t>
    </dgm:pt>
    <dgm:pt modelId="{50D9D50B-9223-4065-B004-CB7F2FBB2F1E}" type="sibTrans" cxnId="{1054BFFD-EB77-4DF2-960D-F0DAB7E68449}">
      <dgm:prSet/>
      <dgm:spPr/>
      <dgm:t>
        <a:bodyPr/>
        <a:lstStyle/>
        <a:p>
          <a:endParaRPr lang="en-US"/>
        </a:p>
      </dgm:t>
    </dgm:pt>
    <dgm:pt modelId="{9FF492C7-E414-4669-AFB8-3DB411105A9B}">
      <dgm:prSet phldrT="[Text]"/>
      <dgm:spPr/>
      <dgm:t>
        <a:bodyPr/>
        <a:lstStyle/>
        <a:p>
          <a:r>
            <a:rPr lang="en-US" dirty="0" smtClean="0"/>
            <a:t>Test Parameters &amp; Create Model</a:t>
          </a:r>
          <a:endParaRPr lang="en-US" dirty="0"/>
        </a:p>
      </dgm:t>
    </dgm:pt>
    <dgm:pt modelId="{469CC95B-AF23-40F4-9EC4-9353F16CCD0C}" type="parTrans" cxnId="{C6FF4404-1B87-425A-A04A-F5CBCB1C59E9}">
      <dgm:prSet/>
      <dgm:spPr/>
      <dgm:t>
        <a:bodyPr/>
        <a:lstStyle/>
        <a:p>
          <a:endParaRPr lang="en-US"/>
        </a:p>
      </dgm:t>
    </dgm:pt>
    <dgm:pt modelId="{2A47B072-FE5C-447A-A5C2-A6F48A5323EE}" type="sibTrans" cxnId="{C6FF4404-1B87-425A-A04A-F5CBCB1C59E9}">
      <dgm:prSet/>
      <dgm:spPr/>
      <dgm:t>
        <a:bodyPr/>
        <a:lstStyle/>
        <a:p>
          <a:endParaRPr lang="en-US"/>
        </a:p>
      </dgm:t>
    </dgm:pt>
    <dgm:pt modelId="{B8E838B7-EE76-4B54-8845-2FBC5F2C6D38}">
      <dgm:prSet phldrT="[Text]"/>
      <dgm:spPr/>
      <dgm:t>
        <a:bodyPr/>
        <a:lstStyle/>
        <a:p>
          <a:r>
            <a:rPr lang="en-US" dirty="0" smtClean="0"/>
            <a:t>Run Model &amp; Generate Forecasts</a:t>
          </a:r>
          <a:endParaRPr lang="en-US" dirty="0"/>
        </a:p>
      </dgm:t>
    </dgm:pt>
    <dgm:pt modelId="{D584D6E9-1600-4B6D-9203-1EA45DB67229}" type="parTrans" cxnId="{CA738F01-29A7-49D9-B628-DF6E9090B2B2}">
      <dgm:prSet/>
      <dgm:spPr/>
      <dgm:t>
        <a:bodyPr/>
        <a:lstStyle/>
        <a:p>
          <a:endParaRPr lang="en-US"/>
        </a:p>
      </dgm:t>
    </dgm:pt>
    <dgm:pt modelId="{802CB4C6-C795-4B40-A510-A0AC3376208A}" type="sibTrans" cxnId="{CA738F01-29A7-49D9-B628-DF6E9090B2B2}">
      <dgm:prSet/>
      <dgm:spPr/>
      <dgm:t>
        <a:bodyPr/>
        <a:lstStyle/>
        <a:p>
          <a:endParaRPr lang="en-US"/>
        </a:p>
      </dgm:t>
    </dgm:pt>
    <dgm:pt modelId="{6DC92391-DB0A-4898-8D38-78A5EB2DE44E}" type="pres">
      <dgm:prSet presAssocID="{2CBDF470-1BC6-46F1-A95B-F93356E0FD73}" presName="Name0" presStyleCnt="0">
        <dgm:presLayoutVars>
          <dgm:dir/>
          <dgm:animLvl val="lvl"/>
          <dgm:resizeHandles val="exact"/>
        </dgm:presLayoutVars>
      </dgm:prSet>
      <dgm:spPr/>
    </dgm:pt>
    <dgm:pt modelId="{6474E637-4442-4737-B074-4EE05E5C86C2}" type="pres">
      <dgm:prSet presAssocID="{0575143B-81C3-4FF9-ADE9-53889EC620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6EE3E83-10C1-4EEA-AFCB-EFB2A0D81EC2}" type="pres">
      <dgm:prSet presAssocID="{5AC36C56-CD2B-453D-95FC-360ABC9A57BD}" presName="parTxOnlySpace" presStyleCnt="0"/>
      <dgm:spPr/>
    </dgm:pt>
    <dgm:pt modelId="{C774E833-4AAC-4B21-A562-EA9647A42B1F}" type="pres">
      <dgm:prSet presAssocID="{CEC8D66F-6F29-47A9-AFFA-A8341955855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5A251-1A93-45E0-88D9-B86C9FF76302}" type="pres">
      <dgm:prSet presAssocID="{50D9D50B-9223-4065-B004-CB7F2FBB2F1E}" presName="parTxOnlySpace" presStyleCnt="0"/>
      <dgm:spPr/>
    </dgm:pt>
    <dgm:pt modelId="{45D78148-6348-4CCB-98F0-CED22F4C3C1F}" type="pres">
      <dgm:prSet presAssocID="{9FF492C7-E414-4669-AFB8-3DB411105A9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8EAA9C-7914-4049-ACFC-88F61197AA66}" type="pres">
      <dgm:prSet presAssocID="{2A47B072-FE5C-447A-A5C2-A6F48A5323EE}" presName="parTxOnlySpace" presStyleCnt="0"/>
      <dgm:spPr/>
    </dgm:pt>
    <dgm:pt modelId="{8ABB3C11-258D-4C2D-82C8-7001921E570E}" type="pres">
      <dgm:prSet presAssocID="{B8E838B7-EE76-4B54-8845-2FBC5F2C6D3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FF4404-1B87-425A-A04A-F5CBCB1C59E9}" srcId="{2CBDF470-1BC6-46F1-A95B-F93356E0FD73}" destId="{9FF492C7-E414-4669-AFB8-3DB411105A9B}" srcOrd="2" destOrd="0" parTransId="{469CC95B-AF23-40F4-9EC4-9353F16CCD0C}" sibTransId="{2A47B072-FE5C-447A-A5C2-A6F48A5323EE}"/>
    <dgm:cxn modelId="{D3A2AD6B-F2E9-475F-BB9C-19DDA0C79986}" srcId="{2CBDF470-1BC6-46F1-A95B-F93356E0FD73}" destId="{0575143B-81C3-4FF9-ADE9-53889EC62092}" srcOrd="0" destOrd="0" parTransId="{1075887A-6F8F-494E-BE26-2EB59AD34EA0}" sibTransId="{5AC36C56-CD2B-453D-95FC-360ABC9A57BD}"/>
    <dgm:cxn modelId="{2C0C6235-42B6-4DED-85BE-C37E5D3C00A8}" type="presOf" srcId="{9FF492C7-E414-4669-AFB8-3DB411105A9B}" destId="{45D78148-6348-4CCB-98F0-CED22F4C3C1F}" srcOrd="0" destOrd="0" presId="urn:microsoft.com/office/officeart/2005/8/layout/chevron1"/>
    <dgm:cxn modelId="{1054BFFD-EB77-4DF2-960D-F0DAB7E68449}" srcId="{2CBDF470-1BC6-46F1-A95B-F93356E0FD73}" destId="{CEC8D66F-6F29-47A9-AFFA-A83419558558}" srcOrd="1" destOrd="0" parTransId="{AFFDB6CF-FC35-4F2B-B09B-14666D70E47C}" sibTransId="{50D9D50B-9223-4065-B004-CB7F2FBB2F1E}"/>
    <dgm:cxn modelId="{D8CD9520-98AE-49E2-9B6D-438984AA2491}" type="presOf" srcId="{0575143B-81C3-4FF9-ADE9-53889EC62092}" destId="{6474E637-4442-4737-B074-4EE05E5C86C2}" srcOrd="0" destOrd="0" presId="urn:microsoft.com/office/officeart/2005/8/layout/chevron1"/>
    <dgm:cxn modelId="{E4C46110-9D02-497C-8AB0-5DD1D974B38F}" type="presOf" srcId="{2CBDF470-1BC6-46F1-A95B-F93356E0FD73}" destId="{6DC92391-DB0A-4898-8D38-78A5EB2DE44E}" srcOrd="0" destOrd="0" presId="urn:microsoft.com/office/officeart/2005/8/layout/chevron1"/>
    <dgm:cxn modelId="{CA738F01-29A7-49D9-B628-DF6E9090B2B2}" srcId="{2CBDF470-1BC6-46F1-A95B-F93356E0FD73}" destId="{B8E838B7-EE76-4B54-8845-2FBC5F2C6D38}" srcOrd="3" destOrd="0" parTransId="{D584D6E9-1600-4B6D-9203-1EA45DB67229}" sibTransId="{802CB4C6-C795-4B40-A510-A0AC3376208A}"/>
    <dgm:cxn modelId="{301350DF-5991-4EB3-A4BB-8655E3A4C9A7}" type="presOf" srcId="{B8E838B7-EE76-4B54-8845-2FBC5F2C6D38}" destId="{8ABB3C11-258D-4C2D-82C8-7001921E570E}" srcOrd="0" destOrd="0" presId="urn:microsoft.com/office/officeart/2005/8/layout/chevron1"/>
    <dgm:cxn modelId="{71F1A40E-F2FD-484E-9458-BF6C4574720F}" type="presOf" srcId="{CEC8D66F-6F29-47A9-AFFA-A83419558558}" destId="{C774E833-4AAC-4B21-A562-EA9647A42B1F}" srcOrd="0" destOrd="0" presId="urn:microsoft.com/office/officeart/2005/8/layout/chevron1"/>
    <dgm:cxn modelId="{EBA7B5BC-0F59-49CD-92F8-544BCDE7B976}" type="presParOf" srcId="{6DC92391-DB0A-4898-8D38-78A5EB2DE44E}" destId="{6474E637-4442-4737-B074-4EE05E5C86C2}" srcOrd="0" destOrd="0" presId="urn:microsoft.com/office/officeart/2005/8/layout/chevron1"/>
    <dgm:cxn modelId="{89DF4E37-1A24-4288-8167-9A27CACF4389}" type="presParOf" srcId="{6DC92391-DB0A-4898-8D38-78A5EB2DE44E}" destId="{E6EE3E83-10C1-4EEA-AFCB-EFB2A0D81EC2}" srcOrd="1" destOrd="0" presId="urn:microsoft.com/office/officeart/2005/8/layout/chevron1"/>
    <dgm:cxn modelId="{23F06921-5974-48AA-9FF1-EDB333E6E51E}" type="presParOf" srcId="{6DC92391-DB0A-4898-8D38-78A5EB2DE44E}" destId="{C774E833-4AAC-4B21-A562-EA9647A42B1F}" srcOrd="2" destOrd="0" presId="urn:microsoft.com/office/officeart/2005/8/layout/chevron1"/>
    <dgm:cxn modelId="{FB503FA1-B01F-4137-B664-6D4ADB2B35F8}" type="presParOf" srcId="{6DC92391-DB0A-4898-8D38-78A5EB2DE44E}" destId="{9F95A251-1A93-45E0-88D9-B86C9FF76302}" srcOrd="3" destOrd="0" presId="urn:microsoft.com/office/officeart/2005/8/layout/chevron1"/>
    <dgm:cxn modelId="{6A0BB389-5E65-4D59-AAF1-2EFE0EA51FE1}" type="presParOf" srcId="{6DC92391-DB0A-4898-8D38-78A5EB2DE44E}" destId="{45D78148-6348-4CCB-98F0-CED22F4C3C1F}" srcOrd="4" destOrd="0" presId="urn:microsoft.com/office/officeart/2005/8/layout/chevron1"/>
    <dgm:cxn modelId="{6F1616AF-E006-4055-9F85-2C1713EA7314}" type="presParOf" srcId="{6DC92391-DB0A-4898-8D38-78A5EB2DE44E}" destId="{918EAA9C-7914-4049-ACFC-88F61197AA66}" srcOrd="5" destOrd="0" presId="urn:microsoft.com/office/officeart/2005/8/layout/chevron1"/>
    <dgm:cxn modelId="{3D799A9B-F8C6-4CB0-B1BA-31F4987A901A}" type="presParOf" srcId="{6DC92391-DB0A-4898-8D38-78A5EB2DE44E}" destId="{8ABB3C11-258D-4C2D-82C8-7001921E570E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4122925"/>
            <a:ext cx="9144000" cy="10206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ctrTitle"/>
          </p:nvPr>
        </p:nvSpPr>
        <p:spPr>
          <a:xfrm>
            <a:off x="1339024" y="848825"/>
            <a:ext cx="6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Greater Austin Area Real Estate Investment</a:t>
            </a:r>
            <a:endParaRPr/>
          </a:p>
        </p:txBody>
      </p:sp>
      <p:sp>
        <p:nvSpPr>
          <p:cNvPr id="3" name="Google Shape;82;p16"/>
          <p:cNvSpPr txBox="1">
            <a:spLocks/>
          </p:cNvSpPr>
          <p:nvPr/>
        </p:nvSpPr>
        <p:spPr>
          <a:xfrm>
            <a:off x="6400800" y="3943350"/>
            <a:ext cx="2133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Andrew Smith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North Star Consulting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90600" y="1048150"/>
            <a:ext cx="20574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Introduction</a:t>
            </a:r>
            <a:endParaRPr sz="220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3733800" y="3181350"/>
            <a:ext cx="48768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highlight>
                  <a:srgbClr val="BDECE5"/>
                </a:highlight>
              </a:rPr>
              <a:t>Five Best Zip Codes for Investment</a:t>
            </a:r>
            <a:endParaRPr sz="1200">
              <a:highlight>
                <a:srgbClr val="BDECE5"/>
              </a:highlight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Largest 5-Year Return on Investment (ROI)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err="1" smtClean="0"/>
              <a:t>Zillow</a:t>
            </a:r>
            <a:r>
              <a:rPr lang="en-US" sz="1200" dirty="0" smtClean="0"/>
              <a:t> Database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3733800" y="742950"/>
            <a:ext cx="4876800" cy="2209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highlight>
                  <a:srgbClr val="C0CAFC"/>
                </a:highlight>
              </a:rPr>
              <a:t>Greater Austin Area</a:t>
            </a:r>
            <a:endParaRPr sz="1200">
              <a:highlight>
                <a:srgbClr val="C0CAFC"/>
              </a:highlight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71 Zip Codes</a:t>
            </a:r>
            <a:r>
              <a:rPr lang="en-US" sz="1200" dirty="0" smtClean="0"/>
              <a:t>	 </a:t>
            </a:r>
            <a:r>
              <a:rPr lang="en-US" sz="1200" dirty="0" smtClean="0"/>
              <a:t>              30 Cities	</a:t>
            </a:r>
            <a:r>
              <a:rPr lang="en-US" sz="1200" dirty="0" smtClean="0"/>
              <a:t>5 Counties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dirty="0" smtClean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1.7 Million People (2010 Census)    </a:t>
            </a:r>
            <a:r>
              <a:rPr lang="en-US" sz="1200" dirty="0" smtClean="0"/>
              <a:t>2.1 Million People (2018 Estimate)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dirty="0" smtClean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Largest Metropolitan Area     35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smtClean="0"/>
              <a:t>Largest Metropolitan Area</a:t>
            </a:r>
            <a:endParaRPr lang="en-US" sz="1200" dirty="0" smtClean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in Texas </a:t>
            </a:r>
            <a:r>
              <a:rPr lang="en-US" sz="1200" dirty="0" smtClean="0"/>
              <a:t>		</a:t>
            </a:r>
            <a:r>
              <a:rPr lang="en-US" sz="1200" dirty="0" smtClean="0"/>
              <a:t> </a:t>
            </a:r>
            <a:r>
              <a:rPr lang="en-US" sz="1200" dirty="0" smtClean="0"/>
              <a:t>   </a:t>
            </a:r>
            <a:r>
              <a:rPr lang="en-US" sz="1200" dirty="0" smtClean="0"/>
              <a:t>in United States</a:t>
            </a:r>
            <a:endParaRPr sz="120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Methodology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8" name="Diagram 7"/>
          <p:cNvGraphicFramePr/>
          <p:nvPr/>
        </p:nvGraphicFramePr>
        <p:xfrm>
          <a:off x="914400" y="81915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6" name="Picture 5" descr="2ndTop5yrRO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99" y="285750"/>
            <a:ext cx="5928101" cy="1581149"/>
          </a:xfrm>
          <a:prstGeom prst="rect">
            <a:avLst/>
          </a:prstGeom>
        </p:spPr>
      </p:pic>
      <p:pic>
        <p:nvPicPr>
          <p:cNvPr id="12" name="Picture 11" descr="78733Foreca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114550"/>
            <a:ext cx="2888166" cy="784204"/>
          </a:xfrm>
          <a:prstGeom prst="rect">
            <a:avLst/>
          </a:prstGeom>
        </p:spPr>
      </p:pic>
      <p:pic>
        <p:nvPicPr>
          <p:cNvPr id="1026" name="Picture 2" descr="C:\Users\Drew\flatiron-ds-course\Mod-4\dsc-mod-4-project-online-ds-ft-090919\Files\78612Foreca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114550"/>
            <a:ext cx="2819399" cy="776629"/>
          </a:xfrm>
          <a:prstGeom prst="rect">
            <a:avLst/>
          </a:prstGeom>
          <a:noFill/>
        </p:spPr>
      </p:pic>
      <p:pic>
        <p:nvPicPr>
          <p:cNvPr id="1027" name="Picture 3" descr="C:\Users\Drew\flatiron-ds-course\Mod-4\dsc-mod-4-project-online-ds-ft-090919\Files\78616Forecas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105150"/>
            <a:ext cx="2895600" cy="792124"/>
          </a:xfrm>
          <a:prstGeom prst="rect">
            <a:avLst/>
          </a:prstGeom>
          <a:noFill/>
        </p:spPr>
      </p:pic>
      <p:pic>
        <p:nvPicPr>
          <p:cNvPr id="1028" name="Picture 4" descr="C:\Users\Drew\flatiron-ds-course\Mod-4\dsc-mod-4-project-online-ds-ft-090919\Files\78731Forecas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3105150"/>
            <a:ext cx="2819400" cy="786223"/>
          </a:xfrm>
          <a:prstGeom prst="rect">
            <a:avLst/>
          </a:prstGeom>
          <a:noFill/>
        </p:spPr>
      </p:pic>
      <p:pic>
        <p:nvPicPr>
          <p:cNvPr id="1029" name="Picture 5" descr="C:\Users\Drew\flatiron-ds-course\Mod-4\dsc-mod-4-project-online-ds-ft-090919\Files\78741Forecas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0600" y="4171950"/>
            <a:ext cx="2895600" cy="79520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429000" y="18859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78733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18859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78612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28765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78616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8765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78731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39433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78741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 idx="4294967295"/>
          </p:nvPr>
        </p:nvSpPr>
        <p:spPr>
          <a:xfrm>
            <a:off x="1371600" y="742950"/>
            <a:ext cx="643502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Recommendations</a:t>
            </a:r>
            <a:endParaRPr sz="48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4294967295"/>
          </p:nvPr>
        </p:nvSpPr>
        <p:spPr>
          <a:xfrm>
            <a:off x="1337375" y="1581150"/>
            <a:ext cx="40650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 smtClean="0"/>
              <a:t>78733 </a:t>
            </a: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</a:pPr>
            <a:r>
              <a:rPr lang="en-US" sz="3200" dirty="0" smtClean="0"/>
              <a:t>78612</a:t>
            </a:r>
          </a:p>
          <a:p>
            <a:pPr marL="1428750" lvl="2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en-US" sz="3200" dirty="0" smtClean="0"/>
              <a:t>78616</a:t>
            </a:r>
          </a:p>
          <a:p>
            <a:pPr marL="1885950" lvl="3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4"/>
            </a:pPr>
            <a:r>
              <a:rPr lang="en-US" sz="3200" dirty="0" smtClean="0"/>
              <a:t>78731</a:t>
            </a:r>
          </a:p>
          <a:p>
            <a:pPr marL="2343150" lvl="4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n-US" sz="3200" dirty="0" smtClean="0"/>
              <a:t>78741</a:t>
            </a:r>
            <a:endParaRPr sz="3200"/>
          </a:p>
        </p:txBody>
      </p:sp>
      <p:sp>
        <p:nvSpPr>
          <p:cNvPr id="111" name="Google Shape;111;p18"/>
          <p:cNvSpPr/>
          <p:nvPr/>
        </p:nvSpPr>
        <p:spPr>
          <a:xfrm>
            <a:off x="6963818" y="2939212"/>
            <a:ext cx="282436" cy="2696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6613189" y="1424684"/>
            <a:ext cx="1210036" cy="1210355"/>
            <a:chOff x="6654650" y="3665275"/>
            <a:chExt cx="409100" cy="409125"/>
          </a:xfrm>
        </p:grpSpPr>
        <p:sp>
          <p:nvSpPr>
            <p:cNvPr id="113" name="Google Shape;1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 rot="1056968">
            <a:off x="5447194" y="2376391"/>
            <a:ext cx="799480" cy="799540"/>
            <a:chOff x="570875" y="4322250"/>
            <a:chExt cx="443300" cy="443325"/>
          </a:xfrm>
        </p:grpSpPr>
        <p:sp>
          <p:nvSpPr>
            <p:cNvPr id="116" name="Google Shape;1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8"/>
          <p:cNvSpPr/>
          <p:nvPr/>
        </p:nvSpPr>
        <p:spPr>
          <a:xfrm rot="2466694">
            <a:off x="5536815" y="1659322"/>
            <a:ext cx="392403" cy="3746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 rot="-1609568">
            <a:off x="6110709" y="1895084"/>
            <a:ext cx="282387" cy="2696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 rot="2926471">
            <a:off x="7823017" y="2108704"/>
            <a:ext cx="211468" cy="2019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 rot="-1609175">
            <a:off x="6942934" y="755896"/>
            <a:ext cx="190566" cy="181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523150" y="1009350"/>
            <a:ext cx="523985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Improve Workflow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First Model Issues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Improve Second Model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Compare County Data</a:t>
            </a:r>
            <a:endParaRPr sz="32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ctrTitle" idx="4294967295"/>
          </p:nvPr>
        </p:nvSpPr>
        <p:spPr>
          <a:xfrm>
            <a:off x="1396500" y="668950"/>
            <a:ext cx="6351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 smtClean="0"/>
              <a:t>Thank you!</a:t>
            </a:r>
            <a:endParaRPr sz="9000"/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4294967295"/>
          </p:nvPr>
        </p:nvSpPr>
        <p:spPr>
          <a:xfrm>
            <a:off x="1396500" y="2001850"/>
            <a:ext cx="390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Any Questions?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riz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152</Words>
  <PresentationFormat>On-screen Show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Abril Fatface</vt:lpstr>
      <vt:lpstr>Raleway</vt:lpstr>
      <vt:lpstr>Florizel template</vt:lpstr>
      <vt:lpstr>Greater Austin Area Real Estate Investment</vt:lpstr>
      <vt:lpstr>Introduction</vt:lpstr>
      <vt:lpstr>Methodology</vt:lpstr>
      <vt:lpstr>Results</vt:lpstr>
      <vt:lpstr>Recommendations</vt:lpstr>
      <vt:lpstr>You can also split your content</vt:lpstr>
      <vt:lpstr>Future Work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Drew Smith</dc:creator>
  <cp:lastModifiedBy>Drew</cp:lastModifiedBy>
  <cp:revision>7</cp:revision>
  <dcterms:modified xsi:type="dcterms:W3CDTF">2019-12-01T07:06:07Z</dcterms:modified>
</cp:coreProperties>
</file>