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7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ximmmd\Downloads\Computer%20practicum%202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Отношение роста к весу изходя из возраста</a:t>
            </a:r>
          </a:p>
        </c:rich>
      </c:tx>
      <c:layout>
        <c:manualLayout>
          <c:xMode val="edge"/>
          <c:yMode val="edge"/>
          <c:x val="0.26108136328690179"/>
          <c:y val="1.25381409589802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4.192495737654868E-2"/>
          <c:y val="9.7646821807092304E-2"/>
          <c:w val="0.92809181106050165"/>
          <c:h val="0.825482750262583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Таблицв!$B$1</c:f>
              <c:strCache>
                <c:ptCount val="1"/>
                <c:pt idx="0">
                  <c:v>Рост(см)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cat>
            <c:strRef>
              <c:f>Таблицв!$A$2:$A$6</c:f>
              <c:strCache>
                <c:ptCount val="5"/>
                <c:pt idx="0">
                  <c:v>0 лет</c:v>
                </c:pt>
                <c:pt idx="1">
                  <c:v>5 лет</c:v>
                </c:pt>
                <c:pt idx="2">
                  <c:v>10 лет</c:v>
                </c:pt>
                <c:pt idx="3">
                  <c:v>15 лет</c:v>
                </c:pt>
                <c:pt idx="4">
                  <c:v>20 лет</c:v>
                </c:pt>
              </c:strCache>
            </c:strRef>
          </c:cat>
          <c:val>
            <c:numRef>
              <c:f>Таблицв!$B$2:$B$6</c:f>
              <c:numCache>
                <c:formatCode>General</c:formatCode>
                <c:ptCount val="5"/>
                <c:pt idx="0">
                  <c:v>51</c:v>
                </c:pt>
                <c:pt idx="1">
                  <c:v>108</c:v>
                </c:pt>
                <c:pt idx="2">
                  <c:v>157</c:v>
                </c:pt>
                <c:pt idx="3">
                  <c:v>167</c:v>
                </c:pt>
                <c:pt idx="4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F7-4531-B374-326239545E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034623"/>
        <c:axId val="101691071"/>
      </c:barChart>
      <c:lineChart>
        <c:grouping val="standard"/>
        <c:varyColors val="0"/>
        <c:ser>
          <c:idx val="1"/>
          <c:order val="1"/>
          <c:tx>
            <c:strRef>
              <c:f>Таблицв!$C$1</c:f>
              <c:strCache>
                <c:ptCount val="1"/>
                <c:pt idx="0">
                  <c:v>Вес(кг)</c:v>
                </c:pt>
              </c:strCache>
            </c:strRef>
          </c:tx>
          <c:spPr>
            <a:ln w="76200" cap="rnd" cmpd="sng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Таблицв!$A$2:$A$6</c:f>
              <c:strCache>
                <c:ptCount val="5"/>
                <c:pt idx="0">
                  <c:v>0 лет</c:v>
                </c:pt>
                <c:pt idx="1">
                  <c:v>5 лет</c:v>
                </c:pt>
                <c:pt idx="2">
                  <c:v>10 лет</c:v>
                </c:pt>
                <c:pt idx="3">
                  <c:v>15 лет</c:v>
                </c:pt>
                <c:pt idx="4">
                  <c:v>20 лет</c:v>
                </c:pt>
              </c:strCache>
            </c:strRef>
          </c:cat>
          <c:val>
            <c:numRef>
              <c:f>Таблицв!$C$2:$C$6</c:f>
              <c:numCache>
                <c:formatCode>General</c:formatCode>
                <c:ptCount val="5"/>
                <c:pt idx="0">
                  <c:v>3.8</c:v>
                </c:pt>
                <c:pt idx="1">
                  <c:v>18.5</c:v>
                </c:pt>
                <c:pt idx="2">
                  <c:v>30</c:v>
                </c:pt>
                <c:pt idx="3">
                  <c:v>55</c:v>
                </c:pt>
                <c:pt idx="4">
                  <c:v>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BF7-4531-B374-326239545E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71305919"/>
        <c:axId val="101684415"/>
      </c:lineChart>
      <c:catAx>
        <c:axId val="369034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1691071"/>
        <c:crosses val="autoZero"/>
        <c:auto val="1"/>
        <c:lblAlgn val="ctr"/>
        <c:lblOffset val="100"/>
        <c:noMultiLvlLbl val="0"/>
      </c:catAx>
      <c:valAx>
        <c:axId val="101691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69034623"/>
        <c:crosses val="autoZero"/>
        <c:crossBetween val="between"/>
      </c:valAx>
      <c:valAx>
        <c:axId val="101684415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1305919"/>
        <c:crosses val="max"/>
        <c:crossBetween val="between"/>
      </c:valAx>
      <c:catAx>
        <c:axId val="3713059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16844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3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5053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7496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69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19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9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3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04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5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41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5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0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6D0825A-63F2-4C81-A8BB-F823456C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609600"/>
            <a:ext cx="6584780" cy="2286000"/>
          </a:xfrm>
        </p:spPr>
        <p:txBody>
          <a:bodyPr>
            <a:normAutofit fontScale="90000"/>
          </a:bodyPr>
          <a:lstStyle/>
          <a:p>
            <a:r>
              <a:rPr lang="ru-RU" dirty="0"/>
              <a:t>Средства деловой графики для наглядного представления данных с диаграммами различных типов</a:t>
            </a:r>
            <a:br>
              <a:rPr lang="ru-RU" dirty="0"/>
            </a:b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FD21E39-085A-469A-860C-DB54EDCFD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761" y="2399100"/>
            <a:ext cx="4584972" cy="41892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ходе выполнения проекта:</a:t>
            </a:r>
          </a:p>
          <a:p>
            <a:r>
              <a:rPr lang="ru-RU" dirty="0"/>
              <a:t> Были изучены теоретические основы деловой графики Проведён сравнительный анализ современных инструментов визуализации </a:t>
            </a:r>
          </a:p>
          <a:p>
            <a:r>
              <a:rPr lang="ru-RU" dirty="0"/>
              <a:t>Подтверждена важность правильного выбора типа диаграммы и инструмента для конкретной задачи </a:t>
            </a:r>
          </a:p>
          <a:p>
            <a:r>
              <a:rPr lang="ru-RU" dirty="0"/>
              <a:t>Полученные знания имеют практическую ценность и могут быть применены в дальнейшей учебной и профессиональной деятельности.</a:t>
            </a:r>
          </a:p>
          <a:p>
            <a:r>
              <a:rPr lang="ru-RU" dirty="0"/>
              <a:t>Проект демонстрирует, что грамотная визуализация данных — это мощный инструмент для анализа и представления информации.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Актуальность темы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95085"/>
            <a:ext cx="6347714" cy="3880773"/>
          </a:xfrm>
        </p:spPr>
        <p:txBody>
          <a:bodyPr/>
          <a:lstStyle/>
          <a:p>
            <a:r>
              <a:rPr lang="en-US" dirty="0"/>
              <a:t>   </a:t>
            </a:r>
            <a:r>
              <a:rPr dirty="0" err="1"/>
              <a:t>Визуализация</a:t>
            </a:r>
            <a:r>
              <a:rPr dirty="0"/>
              <a:t> </a:t>
            </a:r>
            <a:r>
              <a:rPr dirty="0" err="1"/>
              <a:t>информации</a:t>
            </a:r>
            <a:r>
              <a:rPr dirty="0"/>
              <a:t> </a:t>
            </a:r>
            <a:r>
              <a:rPr dirty="0" err="1"/>
              <a:t>важна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анализа</a:t>
            </a:r>
            <a:r>
              <a:rPr dirty="0"/>
              <a:t> и </a:t>
            </a:r>
            <a:r>
              <a:rPr dirty="0" err="1"/>
              <a:t>восприятия</a:t>
            </a:r>
            <a:r>
              <a:rPr dirty="0"/>
              <a:t>.</a:t>
            </a:r>
            <a:endParaRPr lang="ru-RU" dirty="0"/>
          </a:p>
          <a:p>
            <a:r>
              <a:rPr lang="en-US" dirty="0"/>
              <a:t>   </a:t>
            </a:r>
            <a:r>
              <a:rPr lang="ru-RU" dirty="0"/>
              <a:t>Деловая графика востребована в бизнесе, науке, образовании.</a:t>
            </a:r>
          </a:p>
          <a:p>
            <a:r>
              <a:rPr lang="en-US" dirty="0"/>
              <a:t>   </a:t>
            </a:r>
            <a:r>
              <a:rPr dirty="0" err="1"/>
              <a:t>Визуальные</a:t>
            </a:r>
            <a:r>
              <a:rPr dirty="0"/>
              <a:t> </a:t>
            </a:r>
            <a:r>
              <a:rPr dirty="0" err="1"/>
              <a:t>данные</a:t>
            </a:r>
            <a:r>
              <a:rPr dirty="0"/>
              <a:t> </a:t>
            </a:r>
            <a:r>
              <a:rPr dirty="0" err="1"/>
              <a:t>легче</a:t>
            </a:r>
            <a:r>
              <a:rPr dirty="0"/>
              <a:t> </a:t>
            </a:r>
            <a:r>
              <a:rPr dirty="0" err="1"/>
              <a:t>воспринимаются</a:t>
            </a:r>
            <a:r>
              <a:rPr dirty="0"/>
              <a:t> и </a:t>
            </a:r>
            <a:r>
              <a:rPr dirty="0" err="1"/>
              <a:t>анализируются</a:t>
            </a:r>
            <a:r>
              <a:rPr dirty="0"/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0082C7-0339-43F3-993C-43B5F58FC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3693716"/>
            <a:ext cx="5037667" cy="316428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Цель и задачи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Цель: Изучение и применение средств деловой графики.</a:t>
            </a:r>
          </a:p>
          <a:p>
            <a:r>
              <a:t>Задачи:</a:t>
            </a:r>
          </a:p>
          <a:p>
            <a:r>
              <a:t>1. Изучить понятие деловой графики.</a:t>
            </a:r>
          </a:p>
          <a:p>
            <a:r>
              <a:t>2. Рассмотреть типы диаграмм и их применение.</a:t>
            </a:r>
          </a:p>
          <a:p>
            <a:r>
              <a:t>3. Проанализировать инструменты визуализации.</a:t>
            </a:r>
          </a:p>
          <a:p>
            <a:r>
              <a:t>4. Выделить критерии выбора программ.</a:t>
            </a:r>
          </a:p>
          <a:p>
            <a:r>
              <a:t>5. Реализовать комбинированную диаграмму.</a:t>
            </a:r>
          </a:p>
          <a:p>
            <a:r>
              <a:t>6. Проанализировать результаты и сделать выводы.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</a:t>
            </a:r>
            <a:r>
              <a:rPr dirty="0" err="1"/>
              <a:t>такое</a:t>
            </a:r>
            <a:r>
              <a:rPr dirty="0"/>
              <a:t> </a:t>
            </a:r>
            <a:r>
              <a:rPr dirty="0" err="1"/>
              <a:t>деловая</a:t>
            </a:r>
            <a:r>
              <a:rPr dirty="0"/>
              <a:t> </a:t>
            </a:r>
            <a:r>
              <a:rPr dirty="0" err="1"/>
              <a:t>графика</a:t>
            </a:r>
            <a:r>
              <a:rPr lang="ru-RU" dirty="0"/>
              <a:t> 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 её помощью можно эффективно:</a:t>
            </a:r>
          </a:p>
          <a:p>
            <a:pPr lvl="0"/>
            <a:r>
              <a:rPr lang="ru-RU" dirty="0"/>
              <a:t>сравнивать данные между собой;</a:t>
            </a:r>
          </a:p>
          <a:p>
            <a:pPr lvl="0"/>
            <a:r>
              <a:rPr lang="ru-RU" dirty="0"/>
              <a:t>отслеживать динамику изменений;</a:t>
            </a:r>
          </a:p>
          <a:p>
            <a:pPr lvl="0"/>
            <a:r>
              <a:rPr lang="ru-RU" dirty="0"/>
              <a:t>выявлять тренды и закономерности;</a:t>
            </a:r>
          </a:p>
          <a:p>
            <a:pPr lvl="0"/>
            <a:r>
              <a:rPr lang="ru-RU" dirty="0"/>
              <a:t>делать прогнозы;</a:t>
            </a:r>
          </a:p>
          <a:p>
            <a:pPr lvl="0"/>
            <a:r>
              <a:rPr lang="ru-RU" dirty="0"/>
              <a:t>представлять результаты исследований.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Основные</a:t>
            </a:r>
            <a:r>
              <a:rPr dirty="0"/>
              <a:t> </a:t>
            </a:r>
            <a:r>
              <a:rPr dirty="0" err="1"/>
              <a:t>типы</a:t>
            </a:r>
            <a:r>
              <a:rPr dirty="0"/>
              <a:t> </a:t>
            </a:r>
            <a:r>
              <a:rPr dirty="0" err="1"/>
              <a:t>диаграмм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798" y="1473201"/>
            <a:ext cx="6347714" cy="46274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 </a:t>
            </a:r>
            <a:r>
              <a:rPr dirty="0" err="1"/>
              <a:t>Столбчатые</a:t>
            </a:r>
            <a:r>
              <a:rPr dirty="0"/>
              <a:t> </a:t>
            </a:r>
            <a:r>
              <a:rPr dirty="0" err="1"/>
              <a:t>график</a:t>
            </a:r>
            <a:r>
              <a:rPr lang="ru-RU" dirty="0"/>
              <a:t>и</a:t>
            </a:r>
            <a:r>
              <a:rPr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</a:t>
            </a:r>
            <a:r>
              <a:rPr dirty="0" err="1"/>
              <a:t>Линейные</a:t>
            </a:r>
            <a:r>
              <a:rPr dirty="0"/>
              <a:t> </a:t>
            </a:r>
            <a:r>
              <a:rPr dirty="0" err="1"/>
              <a:t>график</a:t>
            </a:r>
            <a:r>
              <a:rPr lang="ru-RU" dirty="0"/>
              <a:t>и</a:t>
            </a:r>
            <a:r>
              <a:rPr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</a:t>
            </a:r>
            <a:r>
              <a:rPr dirty="0" err="1"/>
              <a:t>Круговые</a:t>
            </a:r>
            <a:r>
              <a:rPr dirty="0"/>
              <a:t> </a:t>
            </a:r>
            <a:r>
              <a:rPr dirty="0" err="1"/>
              <a:t>диаграммы</a:t>
            </a:r>
            <a:r>
              <a:rPr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</a:t>
            </a:r>
            <a:r>
              <a:rPr dirty="0" err="1"/>
              <a:t>Гистограммы</a:t>
            </a:r>
            <a:r>
              <a:rPr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</a:t>
            </a:r>
            <a:r>
              <a:rPr dirty="0" err="1"/>
              <a:t>Точечные</a:t>
            </a:r>
            <a:r>
              <a:rPr dirty="0"/>
              <a:t> </a:t>
            </a:r>
            <a:r>
              <a:rPr dirty="0" err="1"/>
              <a:t>графики</a:t>
            </a:r>
            <a:r>
              <a:rPr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E6DB7F-4265-4AA6-B752-9487C51F8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490" y="1579889"/>
            <a:ext cx="1290022" cy="138514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6B22290-9512-4643-AD72-E9E44428F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15" y="4118672"/>
            <a:ext cx="1501892" cy="139699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AB35FB8-7705-46D4-8955-132D345A0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890" y="5384799"/>
            <a:ext cx="1985129" cy="116992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18AD523-939F-4F36-B971-F214C76EF1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4374" y="2931820"/>
            <a:ext cx="1532702" cy="116991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9453841-1522-4999-AED3-8A0AE7A697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8524" y="4433744"/>
            <a:ext cx="1985129" cy="14449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Обзор</a:t>
            </a:r>
            <a:r>
              <a:rPr dirty="0"/>
              <a:t> </a:t>
            </a:r>
            <a:r>
              <a:rPr dirty="0" err="1"/>
              <a:t>программных</a:t>
            </a:r>
            <a:r>
              <a:rPr dirty="0"/>
              <a:t> </a:t>
            </a:r>
            <a:r>
              <a:rPr dirty="0" err="1"/>
              <a:t>средств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3898" y="1771124"/>
            <a:ext cx="6044875" cy="457887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dirty="0"/>
              <a:t>Microsoft Excel: </a:t>
            </a:r>
            <a:r>
              <a:rPr dirty="0" err="1"/>
              <a:t>универсальный</a:t>
            </a:r>
            <a:r>
              <a:rPr dirty="0"/>
              <a:t>, </a:t>
            </a:r>
            <a:r>
              <a:rPr dirty="0" err="1"/>
              <a:t>интуитивный</a:t>
            </a:r>
            <a:r>
              <a:rPr dirty="0"/>
              <a:t>, </a:t>
            </a:r>
            <a:r>
              <a:rPr dirty="0" err="1"/>
              <a:t>подходит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учёбы</a:t>
            </a:r>
            <a:r>
              <a:rPr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Google </a:t>
            </a:r>
            <a:r>
              <a:rPr dirty="0" err="1"/>
              <a:t>Таблицы</a:t>
            </a:r>
            <a:r>
              <a:rPr dirty="0"/>
              <a:t>: </a:t>
            </a:r>
            <a:r>
              <a:rPr dirty="0" err="1"/>
              <a:t>облачный</a:t>
            </a:r>
            <a:r>
              <a:rPr dirty="0"/>
              <a:t>, </a:t>
            </a:r>
            <a:r>
              <a:rPr dirty="0" err="1"/>
              <a:t>бесплатный</a:t>
            </a:r>
            <a:r>
              <a:rPr dirty="0"/>
              <a:t>, </a:t>
            </a:r>
            <a:r>
              <a:rPr dirty="0" err="1"/>
              <a:t>упрощённая</a:t>
            </a:r>
            <a:r>
              <a:rPr dirty="0"/>
              <a:t> </a:t>
            </a:r>
            <a:r>
              <a:rPr dirty="0" err="1"/>
              <a:t>визуализация</a:t>
            </a:r>
            <a:r>
              <a:rPr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Tableau: </a:t>
            </a:r>
            <a:r>
              <a:rPr dirty="0" err="1"/>
              <a:t>профессиональные</a:t>
            </a:r>
            <a:r>
              <a:rPr dirty="0"/>
              <a:t> </a:t>
            </a:r>
            <a:r>
              <a:rPr dirty="0" err="1"/>
              <a:t>дашборды</a:t>
            </a:r>
            <a:r>
              <a:rPr dirty="0"/>
              <a:t>, </a:t>
            </a:r>
            <a:r>
              <a:rPr dirty="0" err="1"/>
              <a:t>высокая</a:t>
            </a:r>
            <a:r>
              <a:rPr dirty="0"/>
              <a:t> </a:t>
            </a:r>
            <a:r>
              <a:rPr dirty="0" err="1"/>
              <a:t>стоимость</a:t>
            </a:r>
            <a:r>
              <a:rPr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Power BI: </a:t>
            </a:r>
            <a:r>
              <a:rPr dirty="0" err="1"/>
              <a:t>аналитика</a:t>
            </a:r>
            <a:r>
              <a:rPr dirty="0"/>
              <a:t>, </a:t>
            </a:r>
            <a:r>
              <a:rPr dirty="0" err="1"/>
              <a:t>интеграция</a:t>
            </a:r>
            <a:r>
              <a:rPr dirty="0"/>
              <a:t> с Microsoft, </a:t>
            </a:r>
            <a:r>
              <a:rPr dirty="0" err="1"/>
              <a:t>сложнее</a:t>
            </a:r>
            <a:r>
              <a:rPr dirty="0"/>
              <a:t> Excel.</a:t>
            </a:r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Canva: </a:t>
            </a:r>
            <a:r>
              <a:rPr dirty="0" err="1"/>
              <a:t>красивая</a:t>
            </a:r>
            <a:r>
              <a:rPr dirty="0"/>
              <a:t> </a:t>
            </a:r>
            <a:r>
              <a:rPr dirty="0" err="1"/>
              <a:t>инфографика</a:t>
            </a:r>
            <a:r>
              <a:rPr dirty="0"/>
              <a:t>, </a:t>
            </a:r>
            <a:r>
              <a:rPr dirty="0" err="1"/>
              <a:t>не</a:t>
            </a:r>
            <a:r>
              <a:rPr lang="ru-RU" dirty="0"/>
              <a:t> подходит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аналитики</a:t>
            </a:r>
            <a:r>
              <a:rPr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587310-BD34-4E26-BDBA-65D601A42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83" y="1869770"/>
            <a:ext cx="794276" cy="7942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031BE0-0B72-4208-B8C0-43E18BD26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91" y="2858999"/>
            <a:ext cx="562807" cy="56280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C274CB-B6AF-4189-B31A-7FEDB16C9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110" y="3697995"/>
            <a:ext cx="687852" cy="6091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CAA964D-3F8B-46EE-9900-EFF2143D3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110" y="4583329"/>
            <a:ext cx="683024" cy="60914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4C0BC2A-BF78-434F-91E4-7605760C7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880" y="5480395"/>
            <a:ext cx="609145" cy="60914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Критерии выбора инструмента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Встроенной поддержке различных типов графиков;</a:t>
            </a:r>
          </a:p>
          <a:p>
            <a:pPr lvl="0"/>
            <a:r>
              <a:rPr lang="ru-RU" dirty="0"/>
              <a:t>Возможности построения комбинированных диаграмм;</a:t>
            </a:r>
          </a:p>
          <a:p>
            <a:pPr lvl="0"/>
            <a:r>
              <a:rPr lang="ru-RU" dirty="0"/>
              <a:t>Наглядной и быстрой настройке визуализации;</a:t>
            </a:r>
          </a:p>
          <a:p>
            <a:pPr lvl="0"/>
            <a:r>
              <a:rPr lang="ru-RU" dirty="0"/>
              <a:t>Совместимости с другими офисными приложениями и форматами </a:t>
            </a:r>
            <a:r>
              <a:rPr lang="ru-RU" dirty="0" err="1"/>
              <a:t>документовж</a:t>
            </a:r>
            <a:endParaRPr lang="ru-RU" dirty="0"/>
          </a:p>
          <a:p>
            <a:pPr lvl="0"/>
            <a:r>
              <a:rPr lang="ru-RU" dirty="0"/>
              <a:t>Понятностью и простотой интерфейса.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Практическая часть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Инструмент</a:t>
            </a:r>
            <a:r>
              <a:rPr dirty="0"/>
              <a:t>: Microsoft Excel</a:t>
            </a:r>
          </a:p>
          <a:p>
            <a:r>
              <a:rPr dirty="0" err="1"/>
              <a:t>Задача</a:t>
            </a:r>
            <a:r>
              <a:rPr dirty="0"/>
              <a:t>: </a:t>
            </a:r>
            <a:r>
              <a:rPr lang="ru-RU" dirty="0"/>
              <a:t>Визуализировать данные о росте, весе и возрасте детей, использую разные типы графиков для различных показателей</a:t>
            </a:r>
          </a:p>
          <a:p>
            <a:r>
              <a:rPr dirty="0" err="1"/>
              <a:t>Реализация</a:t>
            </a:r>
            <a:r>
              <a:rPr dirty="0"/>
              <a:t>:</a:t>
            </a:r>
          </a:p>
          <a:p>
            <a:r>
              <a:rPr dirty="0"/>
              <a:t>• </a:t>
            </a:r>
            <a:r>
              <a:rPr dirty="0" err="1"/>
              <a:t>Гистограмма</a:t>
            </a:r>
            <a:r>
              <a:rPr dirty="0"/>
              <a:t> </a:t>
            </a:r>
            <a:r>
              <a:rPr dirty="0" err="1"/>
              <a:t>роста</a:t>
            </a:r>
            <a:r>
              <a:rPr dirty="0"/>
              <a:t>.</a:t>
            </a:r>
          </a:p>
          <a:p>
            <a:r>
              <a:rPr dirty="0"/>
              <a:t>• </a:t>
            </a:r>
            <a:r>
              <a:rPr dirty="0" err="1"/>
              <a:t>Линейный</a:t>
            </a:r>
            <a:r>
              <a:rPr dirty="0"/>
              <a:t> </a:t>
            </a:r>
            <a:r>
              <a:rPr dirty="0" err="1"/>
              <a:t>график</a:t>
            </a:r>
            <a:r>
              <a:rPr dirty="0"/>
              <a:t> </a:t>
            </a:r>
            <a:r>
              <a:rPr dirty="0" err="1"/>
              <a:t>веса</a:t>
            </a:r>
            <a:r>
              <a:rPr dirty="0"/>
              <a:t>.</a:t>
            </a:r>
          </a:p>
          <a:p>
            <a:r>
              <a:rPr dirty="0"/>
              <a:t>• </a:t>
            </a:r>
            <a:r>
              <a:rPr dirty="0" err="1"/>
              <a:t>Подписи</a:t>
            </a:r>
            <a:r>
              <a:rPr dirty="0"/>
              <a:t> и </a:t>
            </a:r>
            <a:r>
              <a:rPr dirty="0" err="1"/>
              <a:t>вспомогательная</a:t>
            </a:r>
            <a:r>
              <a:rPr dirty="0"/>
              <a:t> </a:t>
            </a:r>
            <a:r>
              <a:rPr dirty="0" err="1"/>
              <a:t>ось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920204"/>
              </p:ext>
            </p:extLst>
          </p:nvPr>
        </p:nvGraphicFramePr>
        <p:xfrm>
          <a:off x="431800" y="1126067"/>
          <a:ext cx="6697133" cy="5020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8721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356</Words>
  <Application>Microsoft Office PowerPoint</Application>
  <PresentationFormat>Экран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Аспект</vt:lpstr>
      <vt:lpstr>Средства деловой графики для наглядного представления данных с диаграммами различных типов </vt:lpstr>
      <vt:lpstr>Актуальность темы</vt:lpstr>
      <vt:lpstr>Цель и задачи проекта</vt:lpstr>
      <vt:lpstr>Что такое деловая графика ?</vt:lpstr>
      <vt:lpstr>Основные типы диаграмм</vt:lpstr>
      <vt:lpstr>Обзор программных средств</vt:lpstr>
      <vt:lpstr>Критерии выбора инструмента</vt:lpstr>
      <vt:lpstr>Практическая часть проекта</vt:lpstr>
      <vt:lpstr>Презентация PowerPoint</vt:lpstr>
      <vt:lpstr>Заключение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>generated using python-pptx</dc:description>
  <cp:lastModifiedBy>Maximmmd</cp:lastModifiedBy>
  <cp:revision>13</cp:revision>
  <dcterms:created xsi:type="dcterms:W3CDTF">2013-01-27T09:14:16Z</dcterms:created>
  <dcterms:modified xsi:type="dcterms:W3CDTF">2025-05-27T21:26:40Z</dcterms:modified>
  <cp:category/>
</cp:coreProperties>
</file>