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5072C-DE9A-491A-82D7-05552D56FA7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F9059-6ECF-411D-BBC4-E1A2E14F1C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DCD0-F6A6-4B6E-9633-60236010122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AA05-F566-46D2-8B26-D3286D66280D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6FB-3B2E-494F-B414-750B72161183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E17F-8BD2-4C79-B417-CE5AE01B8ABC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126-F1A9-4BA1-B79D-DB21494047D5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4A71-77CC-493F-86A5-2B47877BDD4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D6A-6338-4C54-B6D2-F691A395E0B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AFE6-A227-4609-AFEA-9C487D62A06C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3A5F-CA80-477B-8390-1965FE6DB0E7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CE5-A4EA-4B2D-A6F8-C2DD7B02F9E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9A34-9962-4353-BF25-C032D0FF79C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1734/" TargetMode="External"/><Relationship Id="rId2" Type="http://schemas.openxmlformats.org/officeDocument/2006/relationships/hyperlink" Target="https://towardsdatascience.com/pairwise-sequence-alignment-using-biopython-d1a9d0ba861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opython.org/DIST/docs/tutorial/Tutoria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25499/" TargetMode="External"/><Relationship Id="rId2" Type="http://schemas.openxmlformats.org/officeDocument/2006/relationships/hyperlink" Target="https://www.ncbi.nlm.nih.gov/home/develop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2" Type="http://schemas.openxmlformats.org/officeDocument/2006/relationships/hyperlink" Target="http://lxml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opython.org/DIST/docs/tutorial/Tutorial.html" TargetMode="External"/><Relationship Id="rId2" Type="http://schemas.openxmlformats.org/officeDocument/2006/relationships/hyperlink" Target="http://docs.python-guide.org/en/latest/scenarios/scrap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books/NBK25499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lab.com/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herok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ast.ncbi.nlm.nih.gov/Blast.cgi?CMD=Web&amp;PAGE_TYPE=BlastDocs&amp;DOC_TYPE=BlastHe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geno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Basics of Data Mining in Biomedical Engineering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Doug White</a:t>
            </a:r>
          </a:p>
          <a:p>
            <a:r>
              <a:rPr lang="en-US" sz="2000" dirty="0" smtClean="0"/>
              <a:t>2/19/18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4784-4774-4C2B-82DE-33F3D179247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3124201"/>
            <a:ext cx="88392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Sequence Analysis, Online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APIs, Web scrapping and Databases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Sequencing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Tutorial on pair wise sequence alignment in python </a:t>
            </a:r>
            <a:r>
              <a:rPr lang="en-US" dirty="0" smtClean="0">
                <a:hlinkClick r:id="rId2"/>
              </a:rPr>
              <a:t>https://towardsdatascience.com/pairwise-sequence-alignment-using-biopython-d1a9d0ba861f</a:t>
            </a:r>
            <a:endParaRPr lang="en-US" dirty="0" smtClean="0"/>
          </a:p>
          <a:p>
            <a:r>
              <a:rPr lang="en-US" dirty="0" smtClean="0"/>
              <a:t>General tutorial on blast</a:t>
            </a:r>
            <a:r>
              <a:rPr lang="en-US" dirty="0" smtClean="0">
                <a:hlinkClick r:id="rId3"/>
              </a:rPr>
              <a:t> https://www.ncbi.nlm.nih.gov/books/NBK1734/</a:t>
            </a:r>
            <a:endParaRPr lang="en-US" dirty="0" smtClean="0"/>
          </a:p>
          <a:p>
            <a:r>
              <a:rPr lang="en-US" dirty="0" smtClean="0"/>
              <a:t>The BioPython documentation </a:t>
            </a:r>
            <a:r>
              <a:rPr lang="en-US" dirty="0" smtClean="0">
                <a:hlinkClick r:id="rId4"/>
              </a:rPr>
              <a:t>http://biopython.org/DIST/docs/tutorial/Tutorial.html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E025-C8EE-4636-ACE2-DE5CAA8A85DA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Online API is an online interface to interact with another program (or server) remotely</a:t>
            </a:r>
          </a:p>
          <a:p>
            <a:r>
              <a:rPr lang="en-US" dirty="0" smtClean="0"/>
              <a:t>These APIs provide a programmatic way to fetch data online</a:t>
            </a:r>
          </a:p>
          <a:p>
            <a:r>
              <a:rPr lang="en-US" dirty="0" smtClean="0"/>
              <a:t>Almost all of these are based on HTTP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0" y="3886200"/>
            <a:ext cx="1940719" cy="2734970"/>
            <a:chOff x="990600" y="3886200"/>
            <a:chExt cx="1940719" cy="2734970"/>
          </a:xfrm>
        </p:grpSpPr>
        <p:sp>
          <p:nvSpPr>
            <p:cNvPr id="7" name="TextBox 6"/>
            <p:cNvSpPr txBox="1"/>
            <p:nvPr/>
          </p:nvSpPr>
          <p:spPr>
            <a:xfrm>
              <a:off x="1905000" y="38862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GET</a:t>
              </a:r>
              <a:endParaRPr lang="en-US" u="sng" dirty="0"/>
            </a:p>
          </p:txBody>
        </p:sp>
        <p:pic>
          <p:nvPicPr>
            <p:cNvPr id="21506" name="Picture 2" descr="C:\Users\Doug\AppData\Local\Microsoft\Windows\Temporary Internet Files\Content.IE5\EBOPBLP5\120px-High-contrast-computer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4800600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21508" name="Picture 4" descr="Image result for NCBI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5029200"/>
              <a:ext cx="492919" cy="609600"/>
            </a:xfrm>
            <a:prstGeom prst="rect">
              <a:avLst/>
            </a:prstGeom>
            <a:noFill/>
          </p:spPr>
        </p:pic>
        <p:sp>
          <p:nvSpPr>
            <p:cNvPr id="13" name="Curved Down Arrow 12"/>
            <p:cNvSpPr/>
            <p:nvPr/>
          </p:nvSpPr>
          <p:spPr>
            <a:xfrm>
              <a:off x="1600200" y="4419600"/>
              <a:ext cx="1219200" cy="45720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>
              <a:off x="1524000" y="5867400"/>
              <a:ext cx="1219200" cy="45720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509" name="Picture 5" descr="C:\Program Files (x86)\Microsoft Office\MEDIA\CAGCAT10\j019640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8800" y="6096000"/>
              <a:ext cx="491254" cy="525170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771055" y="3886200"/>
            <a:ext cx="2046464" cy="2438400"/>
            <a:chOff x="4771055" y="3886200"/>
            <a:chExt cx="2046464" cy="2438400"/>
          </a:xfrm>
        </p:grpSpPr>
        <p:sp>
          <p:nvSpPr>
            <p:cNvPr id="8" name="TextBox 7"/>
            <p:cNvSpPr txBox="1"/>
            <p:nvPr/>
          </p:nvSpPr>
          <p:spPr>
            <a:xfrm>
              <a:off x="5638800" y="38862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POST</a:t>
              </a:r>
              <a:endParaRPr lang="en-US" u="sng" dirty="0"/>
            </a:p>
          </p:txBody>
        </p:sp>
        <p:pic>
          <p:nvPicPr>
            <p:cNvPr id="10" name="Picture 2" descr="C:\Users\Doug\AppData\Local\Microsoft\Windows\Temporary Internet Files\Content.IE5\EBOPBLP5\120px-High-contrast-computer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1055" y="4800600"/>
              <a:ext cx="1143000" cy="1143000"/>
            </a:xfrm>
            <a:prstGeom prst="rect">
              <a:avLst/>
            </a:prstGeom>
            <a:noFill/>
          </p:spPr>
        </p:pic>
        <p:sp>
          <p:nvSpPr>
            <p:cNvPr id="16" name="Curved Down Arrow 15"/>
            <p:cNvSpPr/>
            <p:nvPr/>
          </p:nvSpPr>
          <p:spPr>
            <a:xfrm>
              <a:off x="5410200" y="4419600"/>
              <a:ext cx="1219200" cy="45720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10800000">
              <a:off x="5334000" y="5867400"/>
              <a:ext cx="1219200" cy="45720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4" descr="Image result for NCBI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5029200"/>
              <a:ext cx="492919" cy="609600"/>
            </a:xfrm>
            <a:prstGeom prst="rect">
              <a:avLst/>
            </a:prstGeom>
            <a:noFill/>
          </p:spPr>
        </p:pic>
        <p:pic>
          <p:nvPicPr>
            <p:cNvPr id="20" name="Picture 5" descr="C:\Program Files (x86)\Microsoft Office\MEDIA\CAGCAT10\j019640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4267200"/>
              <a:ext cx="491254" cy="5251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great way to automate the HTTP process is to use the python </a:t>
            </a:r>
            <a:r>
              <a:rPr lang="en-US" dirty="0" smtClean="0">
                <a:hlinkClick r:id="rId2"/>
              </a:rPr>
              <a:t>requests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Lets try it out by performing a GET request on the NCBI.gov homepage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panic all the code you saw is just the html which represents the home page of NCBI. </a:t>
            </a:r>
          </a:p>
          <a:p>
            <a:r>
              <a:rPr lang="en-US" dirty="0" smtClean="0"/>
              <a:t>If you scroll all the way back to the top of the python console, you should see the text “&lt;Response [200]&gt;” which indicates that your request was accepted and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3286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the NCBI’s online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NCBI has a set of different APIs, but one we will be using is called </a:t>
            </a:r>
            <a:r>
              <a:rPr lang="en-US" dirty="0" err="1" smtClean="0"/>
              <a:t>Entrez</a:t>
            </a:r>
            <a:r>
              <a:rPr lang="en-US" dirty="0" smtClean="0"/>
              <a:t> which allows us to access sequencing data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First we need to search – lets start by getting all genomes with “staphylococcus </a:t>
            </a:r>
            <a:r>
              <a:rPr lang="en-US" dirty="0" err="1" smtClean="0"/>
              <a:t>aureus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700" dirty="0" smtClean="0"/>
          </a:p>
          <a:p>
            <a:endParaRPr lang="en-US" dirty="0" smtClean="0"/>
          </a:p>
          <a:p>
            <a:r>
              <a:rPr lang="en-US" dirty="0" smtClean="0"/>
              <a:t>This should return a html document with a list of IDs</a:t>
            </a:r>
          </a:p>
          <a:p>
            <a:r>
              <a:rPr lang="en-US" dirty="0" smtClean="0"/>
              <a:t>This only returns 20, but we found around 1604471</a:t>
            </a:r>
          </a:p>
          <a:p>
            <a:r>
              <a:rPr lang="en-US" dirty="0" smtClean="0"/>
              <a:t>We can change the number of records return using the </a:t>
            </a:r>
            <a:r>
              <a:rPr lang="en-US" dirty="0" err="1" smtClean="0"/>
              <a:t>retmax</a:t>
            </a:r>
            <a:r>
              <a:rPr lang="en-US" dirty="0" smtClean="0"/>
              <a:t> parameter which will go up to 100,000. After that we have to make multiple requests through a process called pagination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905573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hlinkClick r:id="rId2"/>
              </a:rPr>
              <a:t>https://www.ncbi.nlm.nih.gov/home/develop/api/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>
                <a:hlinkClick r:id="rId3"/>
              </a:rPr>
              <a:t>https://www.ncbi.nlm.nih.gov/books/NBK25499/#chapter4.Introduction</a:t>
            </a:r>
            <a:endParaRPr lang="en-US" sz="14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791213"/>
            <a:ext cx="55911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HTML response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order to get the IDs associated with the response we will need to parse the HTML returned from our GET request to </a:t>
            </a:r>
            <a:r>
              <a:rPr lang="en-US" dirty="0" err="1" smtClean="0"/>
              <a:t>Entrez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parse the response we can use </a:t>
            </a:r>
            <a:r>
              <a:rPr lang="en-US" dirty="0" smtClean="0">
                <a:hlinkClick r:id="rId2"/>
              </a:rPr>
              <a:t>lxml</a:t>
            </a:r>
            <a:r>
              <a:rPr lang="en-US" dirty="0" smtClean="0"/>
              <a:t>, which is a xml and html parsing library written in python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requires understanding </a:t>
            </a:r>
            <a:r>
              <a:rPr lang="en-US" dirty="0" err="1" smtClean="0"/>
              <a:t>xpath</a:t>
            </a:r>
            <a:r>
              <a:rPr lang="en-US" dirty="0" smtClean="0"/>
              <a:t>, which has a </a:t>
            </a:r>
            <a:r>
              <a:rPr lang="en-US" dirty="0" smtClean="0">
                <a:hlinkClick r:id="rId3"/>
              </a:rPr>
              <a:t>nice tutorial on w3 schools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use </a:t>
            </a:r>
            <a:r>
              <a:rPr lang="en-US" dirty="0" err="1" smtClean="0"/>
              <a:t>xpath</a:t>
            </a:r>
            <a:r>
              <a:rPr lang="en-US" dirty="0" smtClean="0"/>
              <a:t> to select all html elements called ID and return the text of that html element, which is why you should see a list of strings representing the IDs on your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52800"/>
            <a:ext cx="3286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the FASTA files from NCBI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access the IDs we can use the </a:t>
            </a:r>
            <a:r>
              <a:rPr lang="en-US" dirty="0" err="1" smtClean="0"/>
              <a:t>Entrez</a:t>
            </a:r>
            <a:r>
              <a:rPr lang="en-US" dirty="0" smtClean="0"/>
              <a:t> </a:t>
            </a:r>
            <a:r>
              <a:rPr lang="en-US" dirty="0" err="1" smtClean="0"/>
              <a:t>Efetch</a:t>
            </a:r>
            <a:r>
              <a:rPr lang="en-US" dirty="0" smtClean="0"/>
              <a:t> utility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this went OK we should see a response 200, plus the beginning of some FASTA files pop up in the console</a:t>
            </a:r>
          </a:p>
          <a:p>
            <a:r>
              <a:rPr lang="en-US" dirty="0" smtClean="0"/>
              <a:t>Notice we had to add more parameters this time, </a:t>
            </a:r>
            <a:r>
              <a:rPr lang="en-US" b="1" dirty="0" err="1" smtClean="0"/>
              <a:t>rettype</a:t>
            </a:r>
            <a:r>
              <a:rPr lang="en-US" dirty="0" smtClean="0"/>
              <a:t> and </a:t>
            </a:r>
            <a:r>
              <a:rPr lang="en-US" b="1" dirty="0" err="1" smtClean="0"/>
              <a:t>retmode</a:t>
            </a:r>
            <a:r>
              <a:rPr lang="en-US" dirty="0" smtClean="0"/>
              <a:t>. These are important as they specify how the data is sent back to us – in this case as a text dump with a FASTA format.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5724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Python’s requests module allows you to interact with the internet </a:t>
            </a:r>
          </a:p>
          <a:p>
            <a:r>
              <a:rPr lang="en-US" dirty="0" smtClean="0"/>
              <a:t>How to interact with the online API for NCBI</a:t>
            </a:r>
          </a:p>
          <a:p>
            <a:r>
              <a:rPr lang="en-US" dirty="0" smtClean="0"/>
              <a:t>How to parse html responses from GET requests to NCBI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scrapping in python: </a:t>
            </a:r>
            <a:r>
              <a:rPr lang="en-US" dirty="0" smtClean="0">
                <a:hlinkClick r:id="rId2"/>
              </a:rPr>
              <a:t>http://docs.python-guide.org/en/latest/scenarios/scrape/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Entrez</a:t>
            </a:r>
            <a:r>
              <a:rPr lang="en-US" dirty="0" smtClean="0"/>
              <a:t> utilities with BioPython: </a:t>
            </a:r>
            <a:r>
              <a:rPr lang="en-US" dirty="0" smtClean="0">
                <a:hlinkClick r:id="rId3"/>
              </a:rPr>
              <a:t>http://biopython.org/DIST/docs/tutorial/Tutorial.html#htoc111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Entrez</a:t>
            </a:r>
            <a:r>
              <a:rPr lang="en-US" dirty="0" smtClean="0"/>
              <a:t> API documentation: </a:t>
            </a:r>
            <a:r>
              <a:rPr lang="en-US" dirty="0" smtClean="0">
                <a:hlinkClick r:id="rId4"/>
              </a:rPr>
              <a:t>https://www.ncbi.nlm.nih.gov/books/NBK25499/#chapter4.Introduction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are used to store all kinds of data</a:t>
            </a:r>
          </a:p>
          <a:p>
            <a:r>
              <a:rPr lang="en-US" dirty="0" smtClean="0"/>
              <a:t>In the previous example NCBI was actually providing us access to their online database using an API. </a:t>
            </a:r>
          </a:p>
          <a:p>
            <a:r>
              <a:rPr lang="en-US" dirty="0" smtClean="0"/>
              <a:t>How would you go about setting up your own database?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mongoDB</a:t>
            </a:r>
            <a:r>
              <a:rPr lang="en-US" dirty="0" smtClean="0"/>
              <a:t> in the ‘cloud’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MongoDB</a:t>
            </a:r>
            <a:r>
              <a:rPr lang="en-US" dirty="0" smtClean="0"/>
              <a:t> is an awesome database that allows you to store any type of data any way you want. </a:t>
            </a:r>
          </a:p>
          <a:p>
            <a:r>
              <a:rPr lang="en-US" dirty="0" smtClean="0"/>
              <a:t>To get us started I’ve setup a free </a:t>
            </a:r>
            <a:r>
              <a:rPr lang="en-US" dirty="0" err="1" smtClean="0"/>
              <a:t>mongoDB</a:t>
            </a:r>
            <a:r>
              <a:rPr lang="en-US" dirty="0" smtClean="0"/>
              <a:t> database in the cloud using </a:t>
            </a:r>
            <a:r>
              <a:rPr lang="en-US" dirty="0" smtClean="0">
                <a:hlinkClick r:id="rId3"/>
              </a:rPr>
              <a:t>mLab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Heroku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First we need to connect to the database. To do this you will need the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:</a:t>
            </a:r>
          </a:p>
          <a:p>
            <a:pPr lvl="1"/>
            <a:r>
              <a:rPr lang="en-US" sz="2100" dirty="0" smtClean="0"/>
              <a:t>mongodb://test_user:Emory18!@ds023455.mlab.com:23455/heroku_kn66qwrg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038600"/>
            <a:ext cx="6162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Sequencing data</a:t>
            </a:r>
          </a:p>
          <a:p>
            <a:pPr lvl="1"/>
            <a:r>
              <a:rPr lang="en-US" dirty="0" smtClean="0"/>
              <a:t>What are the common formats?</a:t>
            </a:r>
          </a:p>
          <a:p>
            <a:pPr lvl="1"/>
            <a:r>
              <a:rPr lang="en-US" dirty="0" smtClean="0"/>
              <a:t>How do I get sequencing data?</a:t>
            </a:r>
          </a:p>
          <a:p>
            <a:pPr lvl="1"/>
            <a:r>
              <a:rPr lang="en-US" dirty="0" smtClean="0"/>
              <a:t>What can I use sequencing data for? </a:t>
            </a:r>
          </a:p>
          <a:p>
            <a:r>
              <a:rPr lang="en-US" dirty="0" smtClean="0"/>
              <a:t>Online APIs</a:t>
            </a:r>
          </a:p>
          <a:p>
            <a:pPr lvl="1"/>
            <a:r>
              <a:rPr lang="en-US" dirty="0" smtClean="0"/>
              <a:t>What is an online API?</a:t>
            </a:r>
          </a:p>
          <a:p>
            <a:pPr lvl="1"/>
            <a:r>
              <a:rPr lang="en-US" dirty="0" smtClean="0"/>
              <a:t>Accessing online API’s</a:t>
            </a:r>
          </a:p>
          <a:p>
            <a:pPr lvl="1"/>
            <a:r>
              <a:rPr lang="en-US" dirty="0" smtClean="0"/>
              <a:t>Web scrapping using NCBI’s API</a:t>
            </a:r>
          </a:p>
          <a:p>
            <a:r>
              <a:rPr lang="en-US" dirty="0" smtClean="0"/>
              <a:t>Databases to store information</a:t>
            </a:r>
          </a:p>
          <a:p>
            <a:pPr lvl="1"/>
            <a:r>
              <a:rPr lang="en-US" dirty="0" err="1" smtClean="0"/>
              <a:t>PyMongo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232-CC3B-4DB3-B84B-E13ACD0BFE2C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 first 100 FASTA files from NCBI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Here is the code you need to insert the files in to the database: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for the rest of the code, you should be able to piece that together from the previous code examples </a:t>
            </a:r>
            <a:r>
              <a:rPr lang="en-US" dirty="0" smtClean="0">
                <a:sym typeface="Wingdings" pitchFamily="2" charset="2"/>
              </a:rPr>
              <a:t>.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0"/>
            <a:ext cx="5524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Our Files From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we can access the files using same connection to MongoDB: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see the sequences print out along with the NCBI accession ID number.</a:t>
            </a:r>
          </a:p>
          <a:p>
            <a:r>
              <a:rPr lang="en-US" dirty="0" smtClean="0"/>
              <a:t>Our sequences are now stored up in “the cloud”!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61531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the Cloud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Right now our database is using a single username and password for security. This is not a very secure solution.</a:t>
            </a:r>
          </a:p>
          <a:p>
            <a:r>
              <a:rPr lang="en-US" dirty="0" smtClean="0"/>
              <a:t>There are a number of ways we can improve this security</a:t>
            </a:r>
          </a:p>
          <a:p>
            <a:pPr lvl="1"/>
            <a:r>
              <a:rPr lang="en-US" dirty="0" smtClean="0"/>
              <a:t>TLS protocols to encrypt usernames and passwords</a:t>
            </a:r>
          </a:p>
          <a:p>
            <a:pPr lvl="1"/>
            <a:r>
              <a:rPr lang="en-US" dirty="0" smtClean="0"/>
              <a:t>Multiple named users with different access (read-only)</a:t>
            </a:r>
          </a:p>
          <a:p>
            <a:r>
              <a:rPr lang="en-US" dirty="0" smtClean="0"/>
              <a:t>Another method is to build a program which acts as gatekeeper between the user and our data</a:t>
            </a:r>
          </a:p>
          <a:p>
            <a:pPr lvl="1"/>
            <a:r>
              <a:rPr lang="en-US" dirty="0" smtClean="0"/>
              <a:t>This is helpful not only for security – but also for situations where we want to search the database or perform some action on the data before returning it to the user</a:t>
            </a:r>
          </a:p>
          <a:p>
            <a:r>
              <a:rPr lang="en-US" dirty="0" smtClean="0"/>
              <a:t>To accomplish this we will use a python module called </a:t>
            </a:r>
            <a:r>
              <a:rPr lang="en-US" dirty="0" smtClean="0">
                <a:hlinkClick r:id="rId2"/>
              </a:rPr>
              <a:t>Flask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Flask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want to build a simple Flask application that connects to our database and returns a sequence of interest.</a:t>
            </a:r>
          </a:p>
          <a:p>
            <a:r>
              <a:rPr lang="en-US" dirty="0" smtClean="0"/>
              <a:t>First we need to setup a flask application. This application will have a single method called “sequences” which will return all of our sequence data.</a:t>
            </a:r>
          </a:p>
          <a:p>
            <a:r>
              <a:rPr lang="en-US" dirty="0" smtClean="0"/>
              <a:t>We can set this up using the following code: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2143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6019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*You also need to add </a:t>
            </a:r>
            <a:r>
              <a:rPr lang="en-US" sz="1200" dirty="0" smtClean="0">
                <a:latin typeface="Batang" pitchFamily="18" charset="-127"/>
                <a:ea typeface="Batang" pitchFamily="18" charset="-127"/>
              </a:rPr>
              <a:t>from flask import Flask</a:t>
            </a:r>
            <a:r>
              <a:rPr lang="en-US" dirty="0" smtClean="0"/>
              <a:t> to the top of the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our Flask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open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your browser of choice </a:t>
            </a:r>
            <a:r>
              <a:rPr lang="en-US" sz="3200" dirty="0" smtClean="0"/>
              <a:t>and go to </a:t>
            </a:r>
            <a:r>
              <a:rPr lang="en-US" sz="3200" dirty="0" smtClean="0">
                <a:hlinkClick r:id="rId2"/>
              </a:rPr>
              <a:t>http://127.0.0.1:5000/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see a 404 not Found error, and if you look at your console you should see some text with a 404 error as well.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baseline="0" dirty="0" smtClean="0"/>
              <a:t>Now</a:t>
            </a:r>
            <a:r>
              <a:rPr lang="en-US" dirty="0" smtClean="0"/>
              <a:t> try adding a /sequence to the end of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should see the word “OK” in your browser, and the console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show a 200 response next to the phrase GET /sequences.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Flask to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 need to program the endpoint to return our data.</a:t>
            </a:r>
          </a:p>
          <a:p>
            <a:r>
              <a:rPr lang="en-US" dirty="0" smtClean="0"/>
              <a:t>We can do this by combining the Flask app code, with the code for connecting to the database</a:t>
            </a:r>
          </a:p>
          <a:p>
            <a:r>
              <a:rPr lang="en-US" dirty="0" smtClean="0"/>
              <a:t>Now go back to your sequences URL, do you see your data? If yes, congratulations, you just created your first online API!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524000"/>
            <a:ext cx="7848600" cy="25908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5105400" cy="369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 online MongoDB database using </a:t>
            </a:r>
            <a:r>
              <a:rPr lang="en-US" dirty="0" err="1" smtClean="0"/>
              <a:t>PyMongo</a:t>
            </a:r>
            <a:endParaRPr lang="en-US" dirty="0" smtClean="0"/>
          </a:p>
          <a:p>
            <a:r>
              <a:rPr lang="en-US" dirty="0" smtClean="0"/>
              <a:t>Insert sequence data in to that database</a:t>
            </a:r>
          </a:p>
          <a:p>
            <a:r>
              <a:rPr lang="en-US" dirty="0" smtClean="0"/>
              <a:t>Retrieve sequence data from that database</a:t>
            </a:r>
          </a:p>
          <a:p>
            <a:r>
              <a:rPr lang="en-US" dirty="0" smtClean="0"/>
              <a:t>Setup an “Online” API to handle accessing 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science in any setting is primarily about finding data, and one of the best ways to do that is to learn about online APIs</a:t>
            </a:r>
          </a:p>
          <a:p>
            <a:r>
              <a:rPr lang="en-US" dirty="0" smtClean="0"/>
              <a:t>Python provides a powerful way to access this data using libraries like BioPython, requests, and lxml</a:t>
            </a:r>
          </a:p>
          <a:p>
            <a:r>
              <a:rPr lang="en-US" dirty="0" smtClean="0"/>
              <a:t>Web scrapping can help you get data from web pages even when an API is not present</a:t>
            </a:r>
          </a:p>
          <a:p>
            <a:r>
              <a:rPr lang="en-US" dirty="0" smtClean="0"/>
              <a:t>Online API’s are simpler than you think, and the example I showed you just scratches the surface of what you can use them for.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Sequencing data is present in a variety of formats, but the most common is FASTA</a:t>
            </a:r>
          </a:p>
          <a:p>
            <a:r>
              <a:rPr lang="en-US" dirty="0" smtClean="0"/>
              <a:t>FASTA files are structured as follows: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A,T,G,C refer to the core nucleotide bases</a:t>
            </a:r>
          </a:p>
          <a:p>
            <a:r>
              <a:rPr lang="en-US" dirty="0" smtClean="0"/>
              <a:t>Other codes (K, N, U, N) have different meanings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top line has identifying information </a:t>
            </a:r>
          </a:p>
          <a:p>
            <a:pPr lvl="1"/>
            <a:r>
              <a:rPr lang="en-US" dirty="0" smtClean="0"/>
              <a:t>The accession number in NCBI</a:t>
            </a:r>
          </a:p>
          <a:p>
            <a:pPr lvl="1"/>
            <a:r>
              <a:rPr lang="en-US" dirty="0" smtClean="0"/>
              <a:t>Name of the species</a:t>
            </a:r>
          </a:p>
          <a:p>
            <a:pPr lvl="1"/>
            <a:r>
              <a:rPr lang="en-US" dirty="0" smtClean="0"/>
              <a:t>Any other information (whole genome etc.)</a:t>
            </a:r>
          </a:p>
          <a:p>
            <a:r>
              <a:rPr lang="en-US" dirty="0" smtClean="0"/>
              <a:t>All of this information can be found on NCBI</a:t>
            </a:r>
            <a:r>
              <a:rPr lang="en-US" baseline="30000" dirty="0" smtClean="0"/>
              <a:t>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061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hlinkClick r:id="rId2"/>
              </a:rPr>
              <a:t>https://blast.ncbi.nlm.nih.gov/Blast.cgi?CMD=Web&amp;PAGE_TYPE=BlastDocs&amp;DOC_TYPE=BlastHelp</a:t>
            </a: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57593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BB57-50E7-4EA2-9161-11A5C02C0D8A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Sequence Data via NCBI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NCBI genome (</a:t>
            </a:r>
            <a:r>
              <a:rPr lang="en-US" dirty="0" smtClean="0">
                <a:hlinkClick r:id="rId2"/>
              </a:rPr>
              <a:t>https://www.ncbi.nlm.nih.gov/genome/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Click browse by organism</a:t>
            </a:r>
          </a:p>
          <a:p>
            <a:r>
              <a:rPr lang="en-US" dirty="0" smtClean="0"/>
              <a:t>Enter in “Staphylococcus </a:t>
            </a:r>
            <a:r>
              <a:rPr lang="en-US" dirty="0" err="1" smtClean="0"/>
              <a:t>aureus</a:t>
            </a:r>
            <a:r>
              <a:rPr lang="en-US" dirty="0" smtClean="0"/>
              <a:t>” to the search bar</a:t>
            </a:r>
          </a:p>
          <a:p>
            <a:r>
              <a:rPr lang="en-US" dirty="0" smtClean="0"/>
              <a:t>This should return the following:</a:t>
            </a:r>
          </a:p>
          <a:p>
            <a:pPr lvl="1"/>
            <a:r>
              <a:rPr lang="en-US" dirty="0" smtClean="0"/>
              <a:t>1 Overview</a:t>
            </a:r>
          </a:p>
          <a:p>
            <a:pPr lvl="1"/>
            <a:r>
              <a:rPr lang="en-US" dirty="0" smtClean="0"/>
              <a:t>8456 Prokaryote hits </a:t>
            </a:r>
          </a:p>
          <a:p>
            <a:pPr lvl="1"/>
            <a:r>
              <a:rPr lang="en-US" dirty="0" smtClean="0"/>
              <a:t>275 plasmids</a:t>
            </a:r>
          </a:p>
          <a:p>
            <a:r>
              <a:rPr lang="en-US" dirty="0" smtClean="0"/>
              <a:t>The table should look like: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click on the first entry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8305800" cy="14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A418-44D6-471F-92A6-874323CC085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NCBI Organism Overview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page has everything you need to know about your genome of interest</a:t>
            </a:r>
          </a:p>
          <a:p>
            <a:pPr lvl="1"/>
            <a:r>
              <a:rPr lang="en-US" dirty="0" smtClean="0"/>
              <a:t>Gives you a summary of who submitted the sequence</a:t>
            </a:r>
          </a:p>
          <a:p>
            <a:pPr lvl="1"/>
            <a:r>
              <a:rPr lang="en-US" dirty="0" smtClean="0"/>
              <a:t>Provides a link to the closest member in sequence space</a:t>
            </a:r>
          </a:p>
          <a:p>
            <a:pPr lvl="1"/>
            <a:r>
              <a:rPr lang="en-US" dirty="0" smtClean="0"/>
              <a:t>Also provides an interactive genome region browser</a:t>
            </a:r>
          </a:p>
          <a:p>
            <a:r>
              <a:rPr lang="en-US" dirty="0" smtClean="0"/>
              <a:t>The functionality we are most interested in is the FASTA file download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on the link and then find the Send To button in to top right corner. </a:t>
            </a:r>
          </a:p>
          <a:p>
            <a:r>
              <a:rPr lang="en-US" dirty="0" smtClean="0"/>
              <a:t>Select the file radio button, set the format to FASTA and then download the file</a:t>
            </a:r>
          </a:p>
          <a:p>
            <a:pPr lvl="1"/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6477000" cy="209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0"/>
            <a:ext cx="7467599" cy="208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FC7-933C-493E-8F81-7132C56C6CB6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have our first FASTA file!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things you can do with these files</a:t>
            </a:r>
          </a:p>
          <a:p>
            <a:pPr lvl="1"/>
            <a:r>
              <a:rPr lang="en-US" dirty="0" smtClean="0"/>
              <a:t>BLAST</a:t>
            </a:r>
            <a:r>
              <a:rPr lang="en-US" baseline="30000" dirty="0" smtClean="0"/>
              <a:t>1</a:t>
            </a:r>
            <a:r>
              <a:rPr lang="en-US" dirty="0" smtClean="0"/>
              <a:t> it against EVERYTHING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Sequence alignments</a:t>
            </a:r>
          </a:p>
          <a:p>
            <a:pPr lvl="2"/>
            <a:r>
              <a:rPr lang="en-US" dirty="0" smtClean="0"/>
              <a:t>Pair wise</a:t>
            </a:r>
          </a:p>
          <a:p>
            <a:pPr lvl="2"/>
            <a:r>
              <a:rPr lang="en-US" dirty="0" smtClean="0"/>
              <a:t>Multiple (often abbreviated MSA)</a:t>
            </a:r>
          </a:p>
          <a:p>
            <a:r>
              <a:rPr lang="en-US" dirty="0" smtClean="0"/>
              <a:t>Lets start with performing a sequence pair wise sequence alignment using </a:t>
            </a:r>
            <a:r>
              <a:rPr lang="en-US" dirty="0" smtClean="0">
                <a:hlinkClick r:id="rId2"/>
              </a:rPr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hlinkClick r:id="rId2"/>
              </a:rPr>
              <a:t>https://blast.ncbi.nlm.nih.gov/Blast.cgi?PAGE_TYPE=BlastSearch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380-3703-4E87-AD58-E65AC71D47ED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Loading our Sequence into 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code below will load the data and print out the length of the sequence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need to change the file path to point to the location you saved your FASTA file</a:t>
            </a:r>
          </a:p>
          <a:p>
            <a:r>
              <a:rPr lang="en-US" dirty="0" smtClean="0"/>
              <a:t>If everything works you should see “1” followed by “2821361” print out in your console.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2380-3703-4E87-AD58-E65AC71D47ED}" type="datetime1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4991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Wise Sequence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try aligning the end of the sequence to the beginning of the sequence</a:t>
            </a:r>
          </a:p>
          <a:p>
            <a:pPr lvl="1"/>
            <a:r>
              <a:rPr lang="en-US" dirty="0" smtClean="0"/>
              <a:t>To do this use the pairwise2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should produce the number “75”, followed up by a detailed sequence output.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40005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online NCBI website to search for sequences of interest</a:t>
            </a:r>
          </a:p>
          <a:p>
            <a:r>
              <a:rPr lang="en-US" dirty="0" smtClean="0"/>
              <a:t>Load and manipulate FASTA files in BioPython</a:t>
            </a:r>
          </a:p>
          <a:p>
            <a:r>
              <a:rPr lang="en-US" dirty="0" err="1" smtClean="0"/>
              <a:t>Performe</a:t>
            </a:r>
            <a:r>
              <a:rPr lang="en-US" dirty="0" smtClean="0"/>
              <a:t> pair wise alignment and other sequence operations using BioPython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B7B2-ED92-477B-88DE-F638BCFEAAF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in Biology using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1856</Words>
  <Application>Microsoft Office PowerPoint</Application>
  <PresentationFormat>On-screen Show (4:3)</PresentationFormat>
  <Paragraphs>291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Basics of Data Mining in Biomedical Engineering</vt:lpstr>
      <vt:lpstr>Outline</vt:lpstr>
      <vt:lpstr>Sequencing Data</vt:lpstr>
      <vt:lpstr>Accessing Sequence Data via NCBI</vt:lpstr>
      <vt:lpstr>The NCBI Organism Overview Pages</vt:lpstr>
      <vt:lpstr>We have our first FASTA file! Now what?</vt:lpstr>
      <vt:lpstr>Loading our Sequence into BioPython</vt:lpstr>
      <vt:lpstr>Pair Wise Sequence Alignments</vt:lpstr>
      <vt:lpstr>What did we learn?</vt:lpstr>
      <vt:lpstr>Additional Sequencing Resources</vt:lpstr>
      <vt:lpstr>Online APIs</vt:lpstr>
      <vt:lpstr>Using Python Requests</vt:lpstr>
      <vt:lpstr>Accessing the NCBI’s online API</vt:lpstr>
      <vt:lpstr>Parsing the HTML response </vt:lpstr>
      <vt:lpstr>Retrieving the FASTA files from NCBI</vt:lpstr>
      <vt:lpstr>What did we learn?</vt:lpstr>
      <vt:lpstr>Additional Resources</vt:lpstr>
      <vt:lpstr>Database 101</vt:lpstr>
      <vt:lpstr>Connecting to mongoDB in the ‘cloud’</vt:lpstr>
      <vt:lpstr>Store first 100 FASTA files from NCBI</vt:lpstr>
      <vt:lpstr>Accessing Our Files From MongoDB</vt:lpstr>
      <vt:lpstr>Databases in the Cloud - Security</vt:lpstr>
      <vt:lpstr>Build a Simple Flask Application</vt:lpstr>
      <vt:lpstr>Accessing our Flask App</vt:lpstr>
      <vt:lpstr>Connecting Flask to our Database</vt:lpstr>
      <vt:lpstr>What did we learn?</vt:lpstr>
      <vt:lpstr>Take Home Thoughts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Data Mining in Biomedical Engineering</dc:title>
  <dc:creator>Doug</dc:creator>
  <cp:lastModifiedBy>Doug</cp:lastModifiedBy>
  <cp:revision>14</cp:revision>
  <dcterms:created xsi:type="dcterms:W3CDTF">2006-08-16T00:00:00Z</dcterms:created>
  <dcterms:modified xsi:type="dcterms:W3CDTF">2018-03-08T02:22:08Z</dcterms:modified>
</cp:coreProperties>
</file>