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7" r:id="rId3"/>
    <p:sldId id="302" r:id="rId4"/>
    <p:sldId id="291" r:id="rId5"/>
    <p:sldId id="286" r:id="rId6"/>
    <p:sldId id="290" r:id="rId7"/>
    <p:sldId id="293" r:id="rId8"/>
    <p:sldId id="303" r:id="rId9"/>
    <p:sldId id="297" r:id="rId10"/>
    <p:sldId id="295" r:id="rId11"/>
    <p:sldId id="300" r:id="rId12"/>
    <p:sldId id="298" r:id="rId13"/>
    <p:sldId id="304" r:id="rId14"/>
    <p:sldId id="301" r:id="rId15"/>
    <p:sldId id="292" r:id="rId16"/>
  </p:sldIdLst>
  <p:sldSz cx="9144000" cy="6858000" type="screen4x3"/>
  <p:notesSz cx="7099300" cy="10234613"/>
  <p:custDataLst>
    <p:tags r:id="rId1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DCDCDC"/>
    <a:srgbClr val="E8E8E8"/>
    <a:srgbClr val="CC0000"/>
    <a:srgbClr val="A50021"/>
    <a:srgbClr val="C0C0C0"/>
    <a:srgbClr val="0099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94" autoAdjust="0"/>
    <p:restoredTop sz="86569" autoAdjust="0"/>
  </p:normalViewPr>
  <p:slideViewPr>
    <p:cSldViewPr>
      <p:cViewPr varScale="1">
        <p:scale>
          <a:sx n="78" d="100"/>
          <a:sy n="78" d="100"/>
        </p:scale>
        <p:origin x="588" y="72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1932" y="-108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1" rIns="99042" bIns="49521" numCol="1" anchor="t" anchorCtr="0" compatLnSpc="1">
            <a:prstTxWarp prst="textNoShape">
              <a:avLst/>
            </a:prstTxWarp>
          </a:bodyPr>
          <a:lstStyle>
            <a:lvl1pPr algn="l" defTabSz="990819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1" rIns="99042" bIns="49521" numCol="1" anchor="b" anchorCtr="0" compatLnSpc="1">
            <a:prstTxWarp prst="textNoShape">
              <a:avLst/>
            </a:prstTxWarp>
          </a:bodyPr>
          <a:lstStyle>
            <a:lvl1pPr algn="l" defTabSz="990819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1" rIns="99042" bIns="49521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4F63174-FE4C-4ACC-BCF5-EC1C291BD5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1" rIns="99042" bIns="49521" numCol="1" anchor="t" anchorCtr="0" compatLnSpc="1">
            <a:prstTxWarp prst="textNoShape">
              <a:avLst/>
            </a:prstTxWarp>
          </a:bodyPr>
          <a:lstStyle>
            <a:lvl1pPr algn="l" defTabSz="990819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1" rIns="99042" bIns="49521" numCol="1" anchor="t" anchorCtr="0" compatLnSpc="1">
            <a:prstTxWarp prst="textNoShape">
              <a:avLst/>
            </a:prstTxWarp>
          </a:bodyPr>
          <a:lstStyle>
            <a:lvl1pPr algn="r" defTabSz="990819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3338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1" rIns="99042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1" rIns="99042" bIns="49521" numCol="1" anchor="b" anchorCtr="0" compatLnSpc="1">
            <a:prstTxWarp prst="textNoShape">
              <a:avLst/>
            </a:prstTxWarp>
          </a:bodyPr>
          <a:lstStyle>
            <a:lvl1pPr algn="l" defTabSz="990819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1" rIns="99042" bIns="49521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EFBEFB6-B82C-40CB-BB88-B7326F66A9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0B18F36-16B8-49AA-9F17-09350078A02E}" type="slidenum">
              <a:rPr lang="en-US" altLang="en-US" sz="1300"/>
              <a:pPr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0B18F36-16B8-49AA-9F17-09350078A02E}" type="slidenum">
              <a:rPr lang="en-US" altLang="en-US" sz="130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635453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BEFB6-B82C-40CB-BB88-B7326F66A97A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0933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/data/*</a:t>
            </a:r>
            <a:r>
              <a:rPr lang="en-US" baseline="0" dirty="0"/>
              <a:t> or /data/** could make it delete things you don’t want, see </a:t>
            </a:r>
            <a:r>
              <a:rPr lang="en-US" baseline="0" dirty="0"/>
              <a:t>https://web.archive.org/web/20140310215100/http://blog.icefusion.co.uk:80/git-stash-can-delete-ignored-files-git-stash-u/</a:t>
            </a:r>
          </a:p>
          <a:p>
            <a:endParaRPr lang="en-US" baseline="0" dirty="0"/>
          </a:p>
          <a:p>
            <a:r>
              <a:rPr lang="en-US" baseline="0" dirty="0"/>
              <a:t>If you add a .</a:t>
            </a:r>
            <a:r>
              <a:rPr lang="en-US" baseline="0" dirty="0" err="1"/>
              <a:t>gitignore</a:t>
            </a:r>
            <a:r>
              <a:rPr lang="en-US" baseline="0" dirty="0"/>
              <a:t> *.txt, but there was previously a tracked .txt file that you had committed, it won’t ignore that file. You can first remove that file from the repo, do a commit, then re-add it to the repo (then it will get ignored). Or use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--cached file_to_ignore.txt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BEFB6-B82C-40CB-BB88-B7326F66A97A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7970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BEFB6-B82C-40CB-BB88-B7326F66A97A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611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"remote" is just some </a:t>
            </a:r>
            <a:r>
              <a:rPr lang="en-US" b="1" dirty="0" err="1"/>
              <a:t>git</a:t>
            </a:r>
            <a:r>
              <a:rPr lang="en-US" dirty="0"/>
              <a:t> repository not on your computer (e.g. on </a:t>
            </a:r>
            <a:r>
              <a:rPr lang="en-US" dirty="0" err="1"/>
              <a:t>github</a:t>
            </a:r>
            <a:r>
              <a:rPr lang="en-US" dirty="0"/>
              <a:t>). "</a:t>
            </a:r>
            <a:r>
              <a:rPr lang="en-US" b="1" dirty="0"/>
              <a:t>origin</a:t>
            </a:r>
            <a:r>
              <a:rPr lang="en-US" dirty="0"/>
              <a:t>" is the repository you cloned your repository from (e.g. the one on your </a:t>
            </a:r>
            <a:r>
              <a:rPr lang="en-US" dirty="0" err="1"/>
              <a:t>github</a:t>
            </a:r>
            <a:r>
              <a:rPr lang="en-US" dirty="0"/>
              <a:t>). "master" is just the name of the default branch. ... </a:t>
            </a:r>
            <a:r>
              <a:rPr lang="en-US" b="1" dirty="0"/>
              <a:t>Origin</a:t>
            </a:r>
            <a:r>
              <a:rPr lang="en-US" dirty="0"/>
              <a:t> is the default name for a remote repository, but you may change that. https://www.quora.com/What-does-git-remote-and-origin-mean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BEFB6-B82C-40CB-BB88-B7326F66A97A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5941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BEFB6-B82C-40CB-BB88-B7326F66A97A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680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0B18F36-16B8-49AA-9F17-09350078A02E}" type="slidenum">
              <a:rPr lang="en-US" altLang="en-US" sz="1300"/>
              <a:pPr>
                <a:spcBef>
                  <a:spcPct val="0"/>
                </a:spcBef>
              </a:pPr>
              <a:t>15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949377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"/>
          <p:cNvSpPr/>
          <p:nvPr userDrawn="1"/>
        </p:nvSpPr>
        <p:spPr bwMode="auto">
          <a:xfrm>
            <a:off x="95250" y="152400"/>
            <a:ext cx="8953500" cy="6553200"/>
          </a:xfrm>
          <a:prstGeom prst="roundRect">
            <a:avLst>
              <a:gd name="adj" fmla="val 5489"/>
            </a:avLst>
          </a:prstGeom>
          <a:solidFill>
            <a:schemeClr val="accent3"/>
          </a:solidFill>
          <a:ln>
            <a:solidFill>
              <a:srgbClr val="796646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r" eaLnBrk="1" hangingPunct="1">
              <a:defRPr/>
            </a:pPr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Slide Number Placeholder 3"/>
          <p:cNvSpPr txBox="1">
            <a:spLocks noGrp="1"/>
          </p:cNvSpPr>
          <p:nvPr userDrawn="1"/>
        </p:nvSpPr>
        <p:spPr>
          <a:xfrm>
            <a:off x="8305800" y="647700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ts val="500"/>
              </a:spcBef>
              <a:defRPr/>
            </a:pPr>
            <a:fld id="{3E35F8C1-CCC0-43D3-8795-D7A1A5B27E23}" type="slidenum">
              <a:rPr lang="en-US" altLang="en-US" sz="1200" b="1" smtClean="0">
                <a:solidFill>
                  <a:srgbClr val="42424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algn="r" eaLnBrk="1" hangingPunct="1">
                <a:spcBef>
                  <a:spcPts val="500"/>
                </a:spcBef>
                <a:defRPr/>
              </a:pPr>
              <a:t>‹#›</a:t>
            </a:fld>
            <a:endParaRPr lang="en-US" altLang="en-US" b="1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6"/>
          <p:cNvCxnSpPr>
            <a:cxnSpLocks noChangeShapeType="1"/>
          </p:cNvCxnSpPr>
          <p:nvPr userDrawn="1"/>
        </p:nvCxnSpPr>
        <p:spPr bwMode="auto">
          <a:xfrm>
            <a:off x="723900" y="1143000"/>
            <a:ext cx="7696200" cy="1588"/>
          </a:xfrm>
          <a:prstGeom prst="line">
            <a:avLst/>
          </a:prstGeom>
          <a:noFill/>
          <a:ln w="28575">
            <a:solidFill>
              <a:srgbClr val="7966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>
            <a:lvl1pPr marL="228600" indent="0" algn="ctr">
              <a:buFontTx/>
              <a:buNone/>
              <a:defRPr smtClean="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7060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97C7D-2AA5-4821-BFAF-36C852E526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89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FE60D-F2A8-4AF8-87A0-3E9337C616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835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056CB-3B0A-4CC2-B56C-08C2EF3C9E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85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3048000"/>
          </a:xfrm>
        </p:spPr>
        <p:txBody>
          <a:bodyPr anchor="b" anchorCtr="1"/>
          <a:lstStyle>
            <a:lvl1pPr>
              <a:defRPr/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581400"/>
            <a:ext cx="7315200" cy="2438400"/>
          </a:xfrm>
          <a:noFill/>
        </p:spPr>
        <p:txBody>
          <a:bodyPr/>
          <a:lstStyle>
            <a:lvl1pPr marL="0" indent="22860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2786D-EC5F-4813-A49E-5DBAF3A8C3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733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572000"/>
          </a:xfrm>
        </p:spPr>
        <p:txBody>
          <a:bodyPr/>
          <a:lstStyle>
            <a:lvl1pPr>
              <a:defRPr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1C6DD-8931-4E6A-B971-189254E42E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86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E7315-D0D9-4FA2-86A4-83EBE41B48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334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54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461B3-8E6C-4C33-8405-F639B05216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494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E968A-2767-4D65-A01E-8246099CEB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43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98D16-4F57-40D2-835A-2113083188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040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4D269-CECA-49A4-BED1-0807F371BC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334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1C29C-32F3-4EF6-B8C5-DBDB1B851D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477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796646"/>
            </a:gs>
            <a:gs pos="100000">
              <a:srgbClr val="D3CAA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95250" y="152400"/>
            <a:ext cx="8953500" cy="6553200"/>
          </a:xfrm>
          <a:prstGeom prst="roundRect">
            <a:avLst>
              <a:gd name="adj" fmla="val 5489"/>
            </a:avLst>
          </a:prstGeom>
          <a:solidFill>
            <a:schemeClr val="accent3"/>
          </a:solidFill>
          <a:ln>
            <a:solidFill>
              <a:srgbClr val="796646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r" eaLnBrk="1" hangingPunct="1">
              <a:defRPr/>
            </a:pPr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29540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305800" y="647700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ts val="500"/>
              </a:spcBef>
              <a:defRPr/>
            </a:pPr>
            <a:fld id="{915D55DE-0D0F-4F15-8789-D175232E4B5C}" type="slidenum">
              <a:rPr lang="en-US" altLang="en-US" sz="1200" b="1" smtClean="0">
                <a:solidFill>
                  <a:srgbClr val="42424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algn="r" eaLnBrk="1" hangingPunct="1">
                <a:spcBef>
                  <a:spcPts val="500"/>
                </a:spcBef>
                <a:defRPr/>
              </a:pPr>
              <a:t>‹#›</a:t>
            </a:fld>
            <a:endParaRPr lang="en-US" altLang="en-US" b="1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030" name="Straight Connector 6"/>
          <p:cNvCxnSpPr>
            <a:cxnSpLocks noChangeShapeType="1"/>
          </p:cNvCxnSpPr>
          <p:nvPr/>
        </p:nvCxnSpPr>
        <p:spPr bwMode="auto">
          <a:xfrm>
            <a:off x="723900" y="1143000"/>
            <a:ext cx="7696200" cy="1588"/>
          </a:xfrm>
          <a:prstGeom prst="line">
            <a:avLst/>
          </a:prstGeom>
          <a:noFill/>
          <a:ln w="28575">
            <a:solidFill>
              <a:srgbClr val="7966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055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3A92A49-AA00-49A7-8EDC-DC03A4BEB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A3320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A3320"/>
          </a:solidFill>
          <a:latin typeface="Lucida Sans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A3320"/>
          </a:solidFill>
          <a:latin typeface="Lucida Sans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A3320"/>
          </a:solidFill>
          <a:latin typeface="Lucida Sans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A3320"/>
          </a:solidFill>
          <a:latin typeface="Lucida Sans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9pPr>
    </p:titleStyle>
    <p:bodyStyle>
      <a:lvl1pPr marL="460375" indent="-231775" algn="l" rtl="0" eaLnBrk="0" fontAlgn="base" hangingPunct="0">
        <a:spcBef>
          <a:spcPct val="20000"/>
        </a:spcBef>
        <a:spcAft>
          <a:spcPct val="0"/>
        </a:spcAft>
        <a:buClr>
          <a:srgbClr val="BD0901"/>
        </a:buClr>
        <a:buSzPct val="100000"/>
        <a:buChar char="•"/>
        <a:defRPr sz="2400">
          <a:solidFill>
            <a:srgbClr val="262626"/>
          </a:solidFill>
          <a:latin typeface="+mn-lt"/>
          <a:ea typeface="ＭＳ Ｐゴシック" charset="-128"/>
          <a:cs typeface="+mn-cs"/>
        </a:defRPr>
      </a:lvl1pPr>
      <a:lvl2pPr marL="854075" indent="-279400" algn="l" rtl="0" eaLnBrk="0" fontAlgn="base" hangingPunct="0">
        <a:spcBef>
          <a:spcPct val="20000"/>
        </a:spcBef>
        <a:spcAft>
          <a:spcPct val="0"/>
        </a:spcAft>
        <a:buClr>
          <a:srgbClr val="CC6600"/>
        </a:buClr>
        <a:buFont typeface="Wingdings" panose="05000000000000000000" pitchFamily="2" charset="2"/>
        <a:buChar char="§"/>
        <a:defRPr sz="2200">
          <a:solidFill>
            <a:srgbClr val="404040"/>
          </a:solidFill>
          <a:latin typeface="+mn-lt"/>
          <a:ea typeface="ＭＳ Ｐゴシック" charset="-128"/>
        </a:defRPr>
      </a:lvl2pPr>
      <a:lvl3pPr marL="1143000" indent="-174625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Char char="•"/>
        <a:defRPr sz="2000">
          <a:solidFill>
            <a:srgbClr val="4D4D4D"/>
          </a:solidFill>
          <a:latin typeface="+mn-lt"/>
          <a:ea typeface="ＭＳ Ｐゴシック" charset="-128"/>
        </a:defRPr>
      </a:lvl3pPr>
      <a:lvl4pPr marL="1430338" indent="-173038" algn="l" rtl="0" eaLnBrk="0" fontAlgn="base" hangingPunct="0">
        <a:spcBef>
          <a:spcPct val="20000"/>
        </a:spcBef>
        <a:spcAft>
          <a:spcPct val="0"/>
        </a:spcAft>
        <a:buClr>
          <a:srgbClr val="796646"/>
        </a:buClr>
        <a:buFont typeface="Wingdings" panose="05000000000000000000" pitchFamily="2" charset="2"/>
        <a:buChar char="§"/>
        <a:defRPr sz="2000">
          <a:solidFill>
            <a:srgbClr val="4D4D4D"/>
          </a:solidFill>
          <a:latin typeface="+mn-lt"/>
          <a:ea typeface="ＭＳ Ｐゴシック" charset="-128"/>
        </a:defRPr>
      </a:lvl4pPr>
      <a:lvl5pPr marL="1765300" indent="-22066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ＭＳ Ｐゴシック" charset="-128"/>
        </a:defRPr>
      </a:lvl5pPr>
      <a:lvl6pPr marL="22225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6pPr>
      <a:lvl7pPr marL="26797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7pPr>
      <a:lvl8pPr marL="31369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8pPr>
      <a:lvl9pPr marL="35941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aktel/git-usage-basics-and-workflo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529441/how-to-read-the-output-from-git-dif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og/2019-how-to-undo-almost-anything-with-gi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vie.com/posts/a-successful-git-branching-model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ducation.github.com/pack" TargetMode="External"/><Relationship Id="rId3" Type="http://schemas.openxmlformats.org/officeDocument/2006/relationships/slideLayout" Target="../slideLayouts/slideLayout3.xml"/><Relationship Id="rId7" Type="http://schemas.openxmlformats.org/officeDocument/2006/relationships/hyperlink" Target="https://swcarpentry.github.io/git-novice/02-setup/" TargetMode="Externa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hyperlink" Target="https://git-scm.com/" TargetMode="External"/><Relationship Id="rId5" Type="http://schemas.openxmlformats.org/officeDocument/2006/relationships/hyperlink" Target="https://git-for-windows.github.io/" TargetMode="External"/><Relationship Id="rId4" Type="http://schemas.openxmlformats.org/officeDocument/2006/relationships/hyperlink" Target="https://swcarpentry.github.io/git-novic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hoosealicens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username/reponam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it-Branching-Basic-Branching-and-Merging" TargetMode="External"/><Relationship Id="rId2" Type="http://schemas.openxmlformats.org/officeDocument/2006/relationships/hyperlink" Target="https://www.gun.io/blog/how-to-github-fork-branch-and-pull-request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-scm.com/book/en/v2/Git-Branching-Branches-in-a-Nutshell" TargetMode="External"/><Relationship Id="rId4" Type="http://schemas.openxmlformats.org/officeDocument/2006/relationships/hyperlink" Target="https://www.atlassian.com/git/tutorials/git-merg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pdfs/markdown-cheatsheet-online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hyperlink" Target="https://chrome.google.com/webstore/search/markview?hl=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Brief Introduction to </a:t>
            </a:r>
            <a:r>
              <a:rPr lang="en-US" altLang="en-US" dirty="0" err="1">
                <a:ea typeface="ＭＳ Ｐゴシック" panose="020B0600070205080204" pitchFamily="34" charset="-128"/>
              </a:rPr>
              <a:t>Github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Lukas Hoffmann, 8/28/17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altLang="en-US" sz="14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and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 </a:t>
            </a:r>
            <a:r>
              <a:rPr lang="en-US" dirty="0"/>
              <a:t>– shows project status</a:t>
            </a:r>
          </a:p>
          <a:p>
            <a:r>
              <a:rPr lang="en-US" dirty="0"/>
              <a:t>“</a:t>
            </a:r>
            <a:r>
              <a:rPr lang="en-US" dirty="0" err="1"/>
              <a:t>Git</a:t>
            </a:r>
            <a:r>
              <a:rPr lang="en-US" dirty="0"/>
              <a:t> sees every file in your working copy as one of three things:</a:t>
            </a:r>
          </a:p>
          <a:p>
            <a:pPr lvl="1"/>
            <a:r>
              <a:rPr lang="en-US" b="1" dirty="0"/>
              <a:t>tracked</a:t>
            </a:r>
            <a:r>
              <a:rPr lang="en-US" dirty="0"/>
              <a:t> - a file which has been previously staged or committed;</a:t>
            </a:r>
          </a:p>
          <a:p>
            <a:pPr lvl="1"/>
            <a:r>
              <a:rPr lang="en-US" b="1" dirty="0"/>
              <a:t>untracked</a:t>
            </a:r>
            <a:r>
              <a:rPr lang="en-US" dirty="0"/>
              <a:t> - a file which </a:t>
            </a:r>
            <a:r>
              <a:rPr lang="en-US" i="1" dirty="0"/>
              <a:t>has not</a:t>
            </a:r>
            <a:r>
              <a:rPr lang="en-US" dirty="0"/>
              <a:t> been staged or committed; or</a:t>
            </a:r>
          </a:p>
          <a:p>
            <a:pPr lvl="1"/>
            <a:r>
              <a:rPr lang="en-US" b="1" dirty="0"/>
              <a:t>ignored</a:t>
            </a:r>
            <a:r>
              <a:rPr lang="en-US" dirty="0"/>
              <a:t> - a file which </a:t>
            </a:r>
            <a:r>
              <a:rPr lang="en-US" dirty="0" err="1"/>
              <a:t>Git</a:t>
            </a:r>
            <a:r>
              <a:rPr lang="en-US" dirty="0"/>
              <a:t> has been explicitly told to ignore.” (</a:t>
            </a:r>
            <a:r>
              <a:rPr lang="en-US" dirty="0">
                <a:hlinkClick r:id="rId3"/>
              </a:rPr>
              <a:t>Slideshare</a:t>
            </a:r>
            <a:r>
              <a:rPr lang="en-US" dirty="0"/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–A </a:t>
            </a:r>
            <a:r>
              <a:rPr lang="en-US" dirty="0"/>
              <a:t>– track all files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commit –a –m “Added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script”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push origin master </a:t>
            </a:r>
            <a:r>
              <a:rPr lang="en-US" dirty="0">
                <a:cs typeface="Courier New" panose="02070309020205020404" pitchFamily="49" charset="0"/>
              </a:rPr>
              <a:t>- sync local machine changes to online repo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5105400"/>
            <a:ext cx="4191000" cy="146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77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changes in browser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01" t="29722" r="2187" b="18333"/>
          <a:stretch/>
        </p:blipFill>
        <p:spPr>
          <a:xfrm>
            <a:off x="228600" y="1371600"/>
            <a:ext cx="8809182" cy="26670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0" y="1295400"/>
            <a:ext cx="9144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03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0901"/>
              </a:buClr>
              <a:buSzPct val="100000"/>
              <a:buChar char="•"/>
              <a:defRPr sz="2400">
                <a:solidFill>
                  <a:schemeClr val="accent4">
                    <a:lumMod val="85000"/>
                    <a:lumOff val="15000"/>
                  </a:schemeClr>
                </a:solidFill>
                <a:latin typeface="+mn-lt"/>
                <a:ea typeface="ＭＳ Ｐゴシック" charset="-128"/>
                <a:cs typeface="+mn-cs"/>
              </a:defRPr>
            </a:lvl1pPr>
            <a:lvl2pPr marL="8540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§"/>
              <a:defRPr sz="2200">
                <a:solidFill>
                  <a:schemeClr val="accent4">
                    <a:lumMod val="75000"/>
                    <a:lumOff val="25000"/>
                  </a:schemeClr>
                </a:solidFill>
                <a:latin typeface="+mn-lt"/>
                <a:ea typeface="ＭＳ Ｐゴシック" charset="-128"/>
              </a:defRPr>
            </a:lvl2pPr>
            <a:lvl3pPr marL="11430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Char char="•"/>
              <a:defRPr sz="2000">
                <a:solidFill>
                  <a:srgbClr val="4D4D4D"/>
                </a:solidFill>
                <a:latin typeface="+mn-lt"/>
                <a:ea typeface="ＭＳ Ｐゴシック" charset="-128"/>
              </a:defRPr>
            </a:lvl3pPr>
            <a:lvl4pPr marL="14303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+mn-lt"/>
                <a:ea typeface="ＭＳ Ｐゴシック" charset="-128"/>
              </a:defRPr>
            </a:lvl4pPr>
            <a:lvl5pPr marL="1765300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+mn-lt"/>
                <a:ea typeface="ＭＳ Ｐゴシック" charset="-128"/>
              </a:defRPr>
            </a:lvl5pPr>
            <a:lvl6pPr marL="22225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6pPr>
            <a:lvl7pPr marL="26797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7pPr>
            <a:lvl8pPr marL="31369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8pPr>
            <a:lvl9pPr marL="35941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9pPr>
          </a:lstStyle>
          <a:p>
            <a:endParaRPr lang="en-US" kern="0" dirty="0">
              <a:cs typeface="Courier New" panose="02070309020205020404" pitchFamily="49" charset="0"/>
              <a:hlinkClick r:id="rId3"/>
            </a:endParaRPr>
          </a:p>
          <a:p>
            <a:endParaRPr lang="en-US" kern="0" dirty="0">
              <a:cs typeface="Courier New" panose="02070309020205020404" pitchFamily="49" charset="0"/>
              <a:hlinkClick r:id="rId3"/>
            </a:endParaRPr>
          </a:p>
          <a:p>
            <a:endParaRPr lang="en-US" kern="0" dirty="0">
              <a:cs typeface="Courier New" panose="02070309020205020404" pitchFamily="49" charset="0"/>
              <a:hlinkClick r:id="rId3"/>
            </a:endParaRPr>
          </a:p>
          <a:p>
            <a:endParaRPr lang="en-US" kern="0" dirty="0">
              <a:cs typeface="Courier New" panose="02070309020205020404" pitchFamily="49" charset="0"/>
              <a:hlinkClick r:id="rId3"/>
            </a:endParaRPr>
          </a:p>
          <a:p>
            <a:endParaRPr lang="en-US" kern="0" dirty="0">
              <a:cs typeface="Courier New" panose="02070309020205020404" pitchFamily="49" charset="0"/>
              <a:hlinkClick r:id="rId3"/>
            </a:endParaRPr>
          </a:p>
          <a:p>
            <a:endParaRPr lang="en-US" kern="0" dirty="0">
              <a:cs typeface="Courier New" panose="02070309020205020404" pitchFamily="49" charset="0"/>
              <a:hlinkClick r:id="rId3"/>
            </a:endParaRPr>
          </a:p>
          <a:p>
            <a:endParaRPr lang="en-US" kern="0" dirty="0">
              <a:cs typeface="Courier New" panose="02070309020205020404" pitchFamily="49" charset="0"/>
              <a:hlinkClick r:id="rId3"/>
            </a:endParaRPr>
          </a:p>
          <a:p>
            <a:r>
              <a:rPr lang="en-US" kern="0" dirty="0">
                <a:cs typeface="Courier New" panose="02070309020205020404" pitchFamily="49" charset="0"/>
                <a:hlinkClick r:id="rId3"/>
              </a:rPr>
              <a:t>stackoverflow.com/questions/2529441/how-to-read-the-output-from-git-diff</a:t>
            </a:r>
            <a:r>
              <a:rPr lang="en-US" kern="0" dirty="0">
                <a:cs typeface="Courier New" panose="02070309020205020404" pitchFamily="49" charset="0"/>
              </a:rPr>
              <a:t> </a:t>
            </a:r>
            <a:endParaRPr lang="en-US" kern="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51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Undo mistakes (</a:t>
            </a:r>
            <a:r>
              <a:rPr lang="en-US" sz="4000" i="1" dirty="0"/>
              <a:t>only use locally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github.com/blog/2019-how-to-undo-almost-anything-with-git</a:t>
            </a:r>
            <a:r>
              <a:rPr lang="en-US" dirty="0"/>
              <a:t> </a:t>
            </a:r>
          </a:p>
          <a:p>
            <a:r>
              <a:rPr lang="en-US" dirty="0"/>
              <a:t>Restore a single file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log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– view identifiers for prior commits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c6fab02 src/helloworld.py </a:t>
            </a:r>
            <a:r>
              <a:rPr lang="en-US" dirty="0">
                <a:cs typeface="Courier New" panose="02070309020205020404" pitchFamily="49" charset="0"/>
              </a:rPr>
              <a:t>– restore old version of file from previous commit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commit –a –m “restore helloworld.py from commit c6fab02”</a:t>
            </a:r>
          </a:p>
          <a:p>
            <a:r>
              <a:rPr lang="en-US" dirty="0"/>
              <a:t>Restore everything to where it was after a previous commit, as if previous commits never happened (</a:t>
            </a:r>
            <a:r>
              <a:rPr lang="en-US" i="1" dirty="0"/>
              <a:t>use with caution</a:t>
            </a:r>
            <a:r>
              <a:rPr lang="en-US" dirty="0"/>
              <a:t>).</a:t>
            </a:r>
            <a:endParaRPr lang="en-US" i="1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reset --hard c6fab02</a:t>
            </a:r>
            <a:endParaRPr lang="en-US" dirty="0"/>
          </a:p>
          <a:p>
            <a:pPr marL="228600" indent="0">
              <a:buNone/>
            </a:pPr>
            <a:endParaRPr lang="en-US" dirty="0"/>
          </a:p>
          <a:p>
            <a:r>
              <a:rPr lang="en-US" i="1" dirty="0"/>
              <a:t>For undoing commits pushed to </a:t>
            </a:r>
            <a:r>
              <a:rPr lang="en-US" i="1" dirty="0" err="1"/>
              <a:t>Github</a:t>
            </a:r>
            <a:r>
              <a:rPr lang="en-US" i="1" dirty="0"/>
              <a:t>, safest to just fix it locally and push a new commit.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678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branch to master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01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toward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pull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fetch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merge</a:t>
            </a:r>
          </a:p>
          <a:p>
            <a:r>
              <a:rPr lang="en-US" dirty="0"/>
              <a:t>Issues</a:t>
            </a:r>
          </a:p>
          <a:p>
            <a:r>
              <a:rPr lang="en-US" dirty="0"/>
              <a:t>Branches &amp; merging</a:t>
            </a:r>
          </a:p>
          <a:p>
            <a:r>
              <a:rPr lang="en-US" dirty="0"/>
              <a:t>Forks &amp; pull requests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33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Much more to learn!</a:t>
            </a:r>
          </a:p>
        </p:txBody>
      </p:sp>
    </p:spTree>
    <p:extLst>
      <p:ext uri="{BB962C8B-B14F-4D97-AF65-F5344CB8AC3E}">
        <p14:creationId xmlns:p14="http://schemas.microsoft.com/office/powerpoint/2010/main" val="282705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/>
              <a:t> versus </a:t>
            </a:r>
            <a:r>
              <a:rPr lang="en-US" b="1" dirty="0" err="1"/>
              <a:t>Github</a:t>
            </a:r>
            <a:endParaRPr lang="en-US" b="1" dirty="0"/>
          </a:p>
          <a:p>
            <a:r>
              <a:rPr lang="en-US" dirty="0" err="1"/>
              <a:t>Github</a:t>
            </a:r>
            <a:r>
              <a:rPr lang="en-US" dirty="0"/>
              <a:t>: version control for collaborative projects</a:t>
            </a:r>
          </a:p>
          <a:p>
            <a:pPr lvl="1"/>
            <a:r>
              <a:rPr lang="en-US" dirty="0"/>
              <a:t>Who changed what, when, and why</a:t>
            </a:r>
          </a:p>
          <a:p>
            <a:pPr lvl="1"/>
            <a:r>
              <a:rPr lang="en-US" dirty="0"/>
              <a:t>Work on different parts, at different times, in different locations, then merge changes smoothly</a:t>
            </a:r>
          </a:p>
          <a:p>
            <a:pPr lvl="1"/>
            <a:r>
              <a:rPr lang="en-US" dirty="0"/>
              <a:t>Complete project archive &amp; documentation</a:t>
            </a:r>
          </a:p>
          <a:p>
            <a:pPr lvl="1"/>
            <a:r>
              <a:rPr lang="en-US" dirty="0"/>
              <a:t>Open access reproducible research</a:t>
            </a:r>
          </a:p>
          <a:p>
            <a:pPr lvl="1"/>
            <a:r>
              <a:rPr lang="en-US" dirty="0"/>
              <a:t>Social network for coders</a:t>
            </a:r>
          </a:p>
        </p:txBody>
      </p:sp>
    </p:spTree>
    <p:extLst>
      <p:ext uri="{BB962C8B-B14F-4D97-AF65-F5344CB8AC3E}">
        <p14:creationId xmlns:p14="http://schemas.microsoft.com/office/powerpoint/2010/main" val="253210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concept</a:t>
            </a:r>
          </a:p>
        </p:txBody>
      </p:sp>
      <p:pic>
        <p:nvPicPr>
          <p:cNvPr id="4" name="Picture 2" descr="simple work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3276600" cy="48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52800" y="2971800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nvie.com/posts/a-successful-</a:t>
            </a:r>
            <a:r>
              <a:rPr lang="en-US" dirty="0" err="1">
                <a:hlinkClick r:id="rId3"/>
              </a:rPr>
              <a:t>git</a:t>
            </a:r>
            <a:r>
              <a:rPr lang="en-US" dirty="0">
                <a:hlinkClick r:id="rId3"/>
              </a:rPr>
              <a:t>-branching-model/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1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One-user, one-branch </a:t>
            </a:r>
            <a:r>
              <a:rPr lang="en-US" altLang="en-US" dirty="0" err="1">
                <a:ea typeface="ＭＳ Ｐゴシック" panose="020B0600070205080204" pitchFamily="34" charset="-128"/>
              </a:rPr>
              <a:t>Github</a:t>
            </a:r>
            <a:r>
              <a:rPr lang="en-US" altLang="en-US" dirty="0">
                <a:ea typeface="ＭＳ Ｐゴシック" panose="020B0600070205080204" pitchFamily="34" charset="-128"/>
              </a:rPr>
              <a:t> pipeline</a:t>
            </a:r>
          </a:p>
        </p:txBody>
      </p:sp>
    </p:spTree>
    <p:extLst>
      <p:ext uri="{BB962C8B-B14F-4D97-AF65-F5344CB8AC3E}">
        <p14:creationId xmlns:p14="http://schemas.microsoft.com/office/powerpoint/2010/main" val="25859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Innumerable online resources: </a:t>
            </a:r>
            <a:r>
              <a:rPr lang="en-US" dirty="0">
                <a:hlinkClick r:id="rId4"/>
              </a:rPr>
              <a:t>swcarpentry.github.io/</a:t>
            </a:r>
            <a:r>
              <a:rPr lang="en-US" dirty="0" err="1">
                <a:hlinkClick r:id="rId4"/>
              </a:rPr>
              <a:t>git</a:t>
            </a:r>
            <a:r>
              <a:rPr lang="en-US" dirty="0">
                <a:hlinkClick r:id="rId4"/>
              </a:rPr>
              <a:t>-novice/</a:t>
            </a:r>
            <a:r>
              <a:rPr lang="en-US" dirty="0"/>
              <a:t> </a:t>
            </a:r>
            <a:endParaRPr lang="en-US" dirty="0"/>
          </a:p>
          <a:p>
            <a:pPr>
              <a:defRPr/>
            </a:pPr>
            <a:r>
              <a:rPr lang="en-US" dirty="0"/>
              <a:t>Need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pPr>
              <a:defRPr/>
            </a:pPr>
            <a:r>
              <a:rPr lang="en-US" dirty="0"/>
              <a:t>Need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/>
              <a:t> command line tool</a:t>
            </a:r>
          </a:p>
          <a:p>
            <a:pPr lvl="1">
              <a:defRPr/>
            </a:pPr>
            <a:r>
              <a:rPr lang="en-US" dirty="0">
                <a:hlinkClick r:id="rId5"/>
              </a:rPr>
              <a:t>git-for-windows.github.io/</a:t>
            </a:r>
            <a:r>
              <a:rPr lang="en-US" dirty="0"/>
              <a:t> - </a:t>
            </a:r>
            <a:r>
              <a:rPr lang="en-US" dirty="0" err="1"/>
              <a:t>Git</a:t>
            </a:r>
            <a:r>
              <a:rPr lang="en-US" dirty="0"/>
              <a:t> Bash (Windows)</a:t>
            </a:r>
          </a:p>
          <a:p>
            <a:pPr lvl="1">
              <a:defRPr/>
            </a:pPr>
            <a:r>
              <a:rPr lang="en-US" dirty="0">
                <a:hlinkClick r:id="rId6"/>
              </a:rPr>
              <a:t>git-scm.com/</a:t>
            </a:r>
            <a:r>
              <a:rPr lang="en-US" dirty="0"/>
              <a:t> </a:t>
            </a:r>
          </a:p>
          <a:p>
            <a:pPr lvl="1">
              <a:defRPr/>
            </a:pPr>
            <a:r>
              <a:rPr lang="en-US" dirty="0"/>
              <a:t>Set up some configs: </a:t>
            </a:r>
            <a:r>
              <a:rPr lang="en-US" dirty="0">
                <a:hlinkClick r:id="rId7"/>
              </a:rPr>
              <a:t>swcarpentry.github.io/git-novice/02-setup/</a:t>
            </a:r>
            <a:r>
              <a:rPr lang="en-US" dirty="0"/>
              <a:t> </a:t>
            </a:r>
            <a:endParaRPr lang="en-US" dirty="0"/>
          </a:p>
          <a:p>
            <a:pPr>
              <a:defRPr/>
            </a:pPr>
            <a:r>
              <a:rPr lang="en-US" dirty="0"/>
              <a:t>Free stuff with .</a:t>
            </a:r>
            <a:r>
              <a:rPr lang="en-US" dirty="0" err="1"/>
              <a:t>edu</a:t>
            </a:r>
            <a:r>
              <a:rPr lang="en-US" dirty="0"/>
              <a:t> address: </a:t>
            </a:r>
            <a:r>
              <a:rPr lang="en-US" dirty="0">
                <a:hlinkClick r:id="rId8"/>
              </a:rPr>
              <a:t>education.github.com/pack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Make new repository or fork repository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0312" t="11666" r="18125" b="28333"/>
          <a:stretch/>
        </p:blipFill>
        <p:spPr>
          <a:xfrm>
            <a:off x="685800" y="1204783"/>
            <a:ext cx="3284151" cy="51404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56106" t="10000" r="18332" b="5555"/>
          <a:stretch/>
        </p:blipFill>
        <p:spPr>
          <a:xfrm>
            <a:off x="5334000" y="1204783"/>
            <a:ext cx="2884037" cy="535912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2513913" y="3449593"/>
            <a:ext cx="1372287" cy="650789"/>
          </a:xfrm>
          <a:prstGeom prst="ellips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7154959" y="1524000"/>
            <a:ext cx="1017373" cy="650789"/>
          </a:xfrm>
          <a:prstGeom prst="ellips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82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 new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257800"/>
          </a:xfrm>
        </p:spPr>
        <p:txBody>
          <a:bodyPr/>
          <a:lstStyle/>
          <a:p>
            <a:r>
              <a:rPr lang="en-US" dirty="0"/>
              <a:t>Pick a license</a:t>
            </a:r>
          </a:p>
          <a:p>
            <a:pPr lvl="1"/>
            <a:r>
              <a:rPr lang="en-US" dirty="0"/>
              <a:t>MIT, Apache, GPL, ...</a:t>
            </a:r>
          </a:p>
          <a:p>
            <a:pPr lvl="1"/>
            <a:r>
              <a:rPr lang="en-US" dirty="0">
                <a:hlinkClick r:id="rId3"/>
              </a:rPr>
              <a:t>choosealicense.com/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dirty="0"/>
              <a:t>specifies intentionally untracked files to ignore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Thumbs.db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= ignore </a:t>
            </a:r>
            <a:r>
              <a:rPr lang="en-US" dirty="0" err="1"/>
              <a:t>Thumbs.db</a:t>
            </a:r>
            <a:r>
              <a:rPr lang="en-US" dirty="0"/>
              <a:t> files in any folder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/*.txt </a:t>
            </a:r>
            <a:r>
              <a:rPr lang="en-US" dirty="0"/>
              <a:t>= ignore all .txt files in current folder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/data/*.txt</a:t>
            </a:r>
            <a:r>
              <a:rPr lang="en-US" dirty="0"/>
              <a:t> = ignore all .txt files in data folder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README.md</a:t>
            </a:r>
          </a:p>
          <a:p>
            <a:r>
              <a:rPr lang="en-US" dirty="0">
                <a:cs typeface="Courier New" panose="02070309020205020404" pitchFamily="49" charset="0"/>
              </a:rPr>
              <a:t>On command line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/>
              <a:t> to your folder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clone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https://github.com/username/reponame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Subsequent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/>
              <a:t> commands should be run inside the </a:t>
            </a:r>
            <a:r>
              <a:rPr lang="en-US" dirty="0" err="1"/>
              <a:t>reponame</a:t>
            </a:r>
            <a:r>
              <a:rPr lang="en-US" dirty="0"/>
              <a:t> folder</a:t>
            </a:r>
          </a:p>
        </p:txBody>
      </p:sp>
    </p:spTree>
    <p:extLst>
      <p:ext uri="{BB962C8B-B14F-4D97-AF65-F5344CB8AC3E}">
        <p14:creationId xmlns:p14="http://schemas.microsoft.com/office/powerpoint/2010/main" val="422549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to development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https://www.gun.io/blog/how-to-github-fork-branch-and-pull-request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https://git-scm.com/book/en/v2/Git-Branching-Basic-Branching-and-Merging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https://www.atlassian.com/git/tutorials/git-merge</a:t>
            </a:r>
            <a:endParaRPr lang="en-US" dirty="0"/>
          </a:p>
          <a:p>
            <a:r>
              <a:rPr lang="en-US" dirty="0">
                <a:hlinkClick r:id="rId5"/>
              </a:rPr>
              <a:t>https://git-scm.com/book/en/v2/Git-Branching-Branches-in-a-Nutshell</a:t>
            </a:r>
            <a:r>
              <a:rPr lang="en-US" dirty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35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hacking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b="1" dirty="0"/>
              <a:t>src/helloworld.py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print(“Hello World”)</a:t>
            </a:r>
          </a:p>
          <a:p>
            <a:r>
              <a:rPr lang="en-US" dirty="0"/>
              <a:t>Add documentation to </a:t>
            </a:r>
            <a:r>
              <a:rPr lang="en-US" b="1" dirty="0"/>
              <a:t>README.md</a:t>
            </a:r>
          </a:p>
          <a:p>
            <a:pPr marL="574675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### Introduction</a:t>
            </a:r>
          </a:p>
          <a:p>
            <a:pPr marL="574675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[This example script](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/helloworld.py) prints ```Hello World```. **Isn't that cool**?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Markdown syntax: </a:t>
            </a:r>
            <a:r>
              <a:rPr lang="en-US" dirty="0">
                <a:hlinkClick r:id="rId3"/>
              </a:rPr>
              <a:t>guides.github.com/pdfs/markdown-cheatsheet-online.pdf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Markdown preview: </a:t>
            </a:r>
            <a:r>
              <a:rPr lang="en-US" dirty="0">
                <a:hlinkClick r:id="rId4"/>
              </a:rPr>
              <a:t>MarkView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5833" t="47037" r="67500" b="44074"/>
          <a:stretch/>
        </p:blipFill>
        <p:spPr>
          <a:xfrm>
            <a:off x="304800" y="3733800"/>
            <a:ext cx="85344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766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Lucida San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12361</TotalTime>
  <Words>795</Words>
  <Application>Microsoft Office PowerPoint</Application>
  <PresentationFormat>On-screen Show (4:3)</PresentationFormat>
  <Paragraphs>101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MS PGothic</vt:lpstr>
      <vt:lpstr>Arial</vt:lpstr>
      <vt:lpstr>Calibri</vt:lpstr>
      <vt:lpstr>Courier New</vt:lpstr>
      <vt:lpstr>Lucida Sans</vt:lpstr>
      <vt:lpstr>Wingdings</vt:lpstr>
      <vt:lpstr>Default Design</vt:lpstr>
      <vt:lpstr>Brief Introduction to Github</vt:lpstr>
      <vt:lpstr>Why Github?</vt:lpstr>
      <vt:lpstr>High-level concept</vt:lpstr>
      <vt:lpstr>One-user, one-branch Github pipeline</vt:lpstr>
      <vt:lpstr>Prerequisites</vt:lpstr>
      <vt:lpstr>Make new repository or fork repository</vt:lpstr>
      <vt:lpstr>Setup a new repo</vt:lpstr>
      <vt:lpstr>Switch to development branch</vt:lpstr>
      <vt:lpstr>Start hacking</vt:lpstr>
      <vt:lpstr>Stage and commit</vt:lpstr>
      <vt:lpstr>View changes in browser</vt:lpstr>
      <vt:lpstr>Undo mistakes (only use locally)</vt:lpstr>
      <vt:lpstr>Merge branch to master</vt:lpstr>
      <vt:lpstr>Moving toward collaboration</vt:lpstr>
      <vt:lpstr>Much more to learn!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390a - Git Lecture</dc:title>
  <dc:creator>Ruth Anderson</dc:creator>
  <cp:keywords>Git</cp:keywords>
  <dc:description>Slides used in the University of Washington's CSE 142 Python sessions.</dc:description>
  <cp:lastModifiedBy>Lukas</cp:lastModifiedBy>
  <cp:revision>1796</cp:revision>
  <cp:lastPrinted>2012-11-20T02:21:55Z</cp:lastPrinted>
  <dcterms:created xsi:type="dcterms:W3CDTF">2011-03-01T02:37:42Z</dcterms:created>
  <dcterms:modified xsi:type="dcterms:W3CDTF">2017-08-24T23:39:40Z</dcterms:modified>
</cp:coreProperties>
</file>