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  <p:sldId id="259" r:id="rId9"/>
    <p:sldId id="260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D952-E015-4A7E-A2EA-860247BC4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A5D5E-1294-4A1C-9EE1-C5F69C55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4B4A-861B-416B-9CBB-E55D8C04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9A2B-CF77-4DEB-9E84-FD871514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419F-8B0B-46C8-A558-1887F3F4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9997-D829-490E-A42E-43FDB960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CAC11-1957-4EDE-B510-B6D05CE5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C898-BD81-4BDF-9B9A-87EAF25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2311-2E96-4C36-BB45-CF8AA62A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60ED-2800-40DC-981C-C412D10E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FA65B-9D7E-4D25-8946-F0A8CF433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38C4B-16F2-4C46-AF1B-7841C500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71C9-E7A1-4D81-90B0-2DC67079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0839-4AEA-4E4B-A97A-05391DD4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B98F9-74A3-43AA-AE1F-5B09B4DD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4862-A9E1-4195-8549-747AC4F2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6965-EEFD-4C1D-AB70-34624E12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AF30-ED35-43C3-AFE9-AA9BAD61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C544-7671-4E93-BF13-C5B69A8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1E47-D42D-4E94-BFAD-C9294756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8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383-69AB-4D1D-9360-3DF89F49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DC66-B71E-4A6D-861E-EF690FF5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586B-6B27-4A37-B3C4-E4C6DBAA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93A0-1B56-486D-8C0A-8126E729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3750-AF11-4684-AB94-9A8EBD1E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1EEF-0AF5-4C96-BC7E-29CB4DD2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5F58-FA54-4592-91B6-2628137F3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EFBA-9BE3-425A-94A5-273CBFB5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9C16-C6FA-4DB7-BC5C-E0545F18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4535-21DD-4657-B8C2-6EF536E0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EF05C-A943-43B6-9196-295EBE9A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209A-ED55-4C80-B2A1-95A429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644B-814B-43C8-972D-4BF5D83A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98D95-21FA-4022-AD07-C87136D3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876FA-49E0-4513-915C-51BCC122D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20BB0-6402-4FA8-A5B8-C2CCA8279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018B-2C0F-4BAB-9614-19502CE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65B65-CDC2-4158-A860-AB72B5B4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2ED84-EBDB-4DD7-B027-B329B0E3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1BA6-9118-47BD-B88E-A69C05C3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A3F6C-0B36-4B50-99E9-C064A6DB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502C-244A-492B-B46B-AEE3188B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0F5E7-12E4-4B13-A986-F95A68DE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9128A-DA59-4EFB-983A-9321F8DC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1DC53-A9E8-417B-B1F1-4A9CB173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60A7-1CD2-4A2C-A9AE-09D80D9E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80D9-D2BF-4A9B-BE0E-FCB2609F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5289-67F7-4327-A981-AEC530BE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710AC-BA0E-4D71-8BCD-AD946437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D950-6C49-4EDA-9537-CB9B98FB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6625-B1E8-41F4-B36A-80505C77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1E1CE-A27A-40A7-8420-001640D0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9907-318A-4832-97D8-588C9D20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7CAC3-8931-420B-8EB0-7FF65938F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3E62-DBB3-4697-9405-4433A384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1984-B78C-4FC8-BF4C-AF089509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345D-AF15-4363-A767-54660145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8E26E-2396-4EF1-8D3D-3DA3DC3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23CF8-B555-4F37-82CB-3342D1B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28FE-592E-44AA-8844-2B90968E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C626-B03D-4E35-B2CA-5AD3B808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FD0D-B5C0-481F-BBD0-60FD79981E5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6F1E-CC58-4EB8-BD53-08B5AC70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2D4B-CFD4-4D49-8B31-758E1CD5F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C8FF-FEB6-41AC-B6F2-EDDF48D6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9459-5D50-4FAA-B90D-6249A9EE5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601: Property Assessment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A30E3-4056-4DA3-A530-4CB72E788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By: Dany </a:t>
            </a:r>
            <a:r>
              <a:rPr lang="en-US" dirty="0" err="1"/>
              <a:t>Hachem</a:t>
            </a:r>
            <a:r>
              <a:rPr lang="en-US" dirty="0"/>
              <a:t>, Atlanta Liu, &amp; Greg Cameron</a:t>
            </a:r>
          </a:p>
        </p:txBody>
      </p:sp>
    </p:spTree>
    <p:extLst>
      <p:ext uri="{BB962C8B-B14F-4D97-AF65-F5344CB8AC3E}">
        <p14:creationId xmlns:p14="http://schemas.microsoft.com/office/powerpoint/2010/main" val="179248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0801C1-8027-4D60-BA50-22CC263F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Assessment Values and Crime Count</a:t>
            </a:r>
            <a:br>
              <a:rPr lang="en-US" sz="3200" dirty="0"/>
            </a:br>
            <a:r>
              <a:rPr lang="en-US" sz="3200" dirty="0"/>
              <a:t>Forest Lawn &amp; Bel-Aire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7355-727E-422F-A813-F43498D44D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799"/>
            <a:ext cx="6099048" cy="389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B6CF3-F5F2-4B01-9C09-E738620300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28800"/>
            <a:ext cx="6099048" cy="38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A53D8-6B8A-4A55-A0AA-F754406894AF}"/>
              </a:ext>
            </a:extLst>
          </p:cNvPr>
          <p:cNvSpPr txBox="1"/>
          <p:nvPr/>
        </p:nvSpPr>
        <p:spPr>
          <a:xfrm>
            <a:off x="941033" y="5921406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Strong +</a:t>
            </a:r>
            <a:r>
              <a:rPr lang="en-CA" dirty="0" err="1"/>
              <a:t>ve</a:t>
            </a:r>
            <a:r>
              <a:rPr lang="en-CA" dirty="0"/>
              <a:t> relationship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D93C8-71FF-4F82-A1AE-0CCE4415B9D8}"/>
              </a:ext>
            </a:extLst>
          </p:cNvPr>
          <p:cNvSpPr txBox="1"/>
          <p:nvPr/>
        </p:nvSpPr>
        <p:spPr>
          <a:xfrm>
            <a:off x="7148003" y="5889140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Weak -</a:t>
            </a:r>
            <a:r>
              <a:rPr lang="en-CA" dirty="0" err="1"/>
              <a:t>ve</a:t>
            </a:r>
            <a:r>
              <a:rPr lang="en-CA" dirty="0"/>
              <a:t>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934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0801C1-8027-4D60-BA50-22CC263F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Assessment Values and Crime Count</a:t>
            </a:r>
            <a:br>
              <a:rPr lang="en-US" sz="3200" dirty="0"/>
            </a:br>
            <a:r>
              <a:rPr lang="en-US" sz="3200" dirty="0"/>
              <a:t>Sage Hill &amp; Chinatown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5C28D-243B-4438-9F3E-825AE7AC5A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6099048" cy="389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0710E-DAF7-4A4F-BD1A-B19F6082AE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28800"/>
            <a:ext cx="6099048" cy="38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A98BE-A1E8-45A0-A419-DAD5C0980DA7}"/>
              </a:ext>
            </a:extLst>
          </p:cNvPr>
          <p:cNvSpPr txBox="1"/>
          <p:nvPr/>
        </p:nvSpPr>
        <p:spPr>
          <a:xfrm>
            <a:off x="941033" y="5921406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relationship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32F88-E9B7-44F7-82CD-8AE340EDE8A8}"/>
              </a:ext>
            </a:extLst>
          </p:cNvPr>
          <p:cNvSpPr txBox="1"/>
          <p:nvPr/>
        </p:nvSpPr>
        <p:spPr>
          <a:xfrm>
            <a:off x="7148003" y="5889140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3413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0801C1-8027-4D60-BA50-22CC263F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Assessment Values and Crime Count</a:t>
            </a:r>
            <a:br>
              <a:rPr lang="en-US" sz="3200" dirty="0"/>
            </a:br>
            <a:r>
              <a:rPr lang="en-US" sz="3200" dirty="0"/>
              <a:t>Panorama Hills &amp; Roxboro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CEE01-11D2-4E04-B75D-227BB9E423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28800"/>
            <a:ext cx="6099048" cy="3895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880CA4-CE70-419A-8D2F-A37DDACFB1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6099048" cy="38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39CC7-26A0-4187-9792-4F50F9F76D3E}"/>
              </a:ext>
            </a:extLst>
          </p:cNvPr>
          <p:cNvSpPr txBox="1"/>
          <p:nvPr/>
        </p:nvSpPr>
        <p:spPr>
          <a:xfrm>
            <a:off x="941033" y="5921406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Weak -</a:t>
            </a:r>
            <a:r>
              <a:rPr lang="en-CA" dirty="0" err="1"/>
              <a:t>ve</a:t>
            </a:r>
            <a:r>
              <a:rPr lang="en-CA" dirty="0"/>
              <a:t> relationship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7630F-D70A-4C63-8702-128062EAD428}"/>
              </a:ext>
            </a:extLst>
          </p:cNvPr>
          <p:cNvSpPr txBox="1"/>
          <p:nvPr/>
        </p:nvSpPr>
        <p:spPr>
          <a:xfrm>
            <a:off x="7148003" y="5889140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relationship</a:t>
            </a:r>
          </a:p>
        </p:txBody>
      </p:sp>
    </p:spTree>
    <p:extLst>
      <p:ext uri="{BB962C8B-B14F-4D97-AF65-F5344CB8AC3E}">
        <p14:creationId xmlns:p14="http://schemas.microsoft.com/office/powerpoint/2010/main" val="107542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E127-72EE-4658-8738-E183EE94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Assessment Values and Oil Price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/>
              <a:t>Assessment Values and Population Change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</a:t>
            </a:r>
            <a:endParaRPr lang="en-US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Assessment Values and Crime Count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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57CFB-4849-4F6C-A12C-50A8F317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0025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F1BE-61C7-47D7-A4D6-29C043E9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Property Assessment &amp; Tax Calculator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D21A36-8881-423C-BE21-DB40D927A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2929"/>
              </p:ext>
            </p:extLst>
          </p:nvPr>
        </p:nvGraphicFramePr>
        <p:xfrm>
          <a:off x="719087" y="2494622"/>
          <a:ext cx="10821882" cy="2286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03647">
                  <a:extLst>
                    <a:ext uri="{9D8B030D-6E8A-4147-A177-3AD203B41FA5}">
                      <a16:colId xmlns:a16="http://schemas.microsoft.com/office/drawing/2014/main" val="2955319107"/>
                    </a:ext>
                  </a:extLst>
                </a:gridCol>
                <a:gridCol w="1803647">
                  <a:extLst>
                    <a:ext uri="{9D8B030D-6E8A-4147-A177-3AD203B41FA5}">
                      <a16:colId xmlns:a16="http://schemas.microsoft.com/office/drawing/2014/main" val="4280677843"/>
                    </a:ext>
                  </a:extLst>
                </a:gridCol>
                <a:gridCol w="1803647">
                  <a:extLst>
                    <a:ext uri="{9D8B030D-6E8A-4147-A177-3AD203B41FA5}">
                      <a16:colId xmlns:a16="http://schemas.microsoft.com/office/drawing/2014/main" val="408343676"/>
                    </a:ext>
                  </a:extLst>
                </a:gridCol>
                <a:gridCol w="1803647">
                  <a:extLst>
                    <a:ext uri="{9D8B030D-6E8A-4147-A177-3AD203B41FA5}">
                      <a16:colId xmlns:a16="http://schemas.microsoft.com/office/drawing/2014/main" val="766268371"/>
                    </a:ext>
                  </a:extLst>
                </a:gridCol>
                <a:gridCol w="1803647">
                  <a:extLst>
                    <a:ext uri="{9D8B030D-6E8A-4147-A177-3AD203B41FA5}">
                      <a16:colId xmlns:a16="http://schemas.microsoft.com/office/drawing/2014/main" val="615691043"/>
                    </a:ext>
                  </a:extLst>
                </a:gridCol>
                <a:gridCol w="1803647">
                  <a:extLst>
                    <a:ext uri="{9D8B030D-6E8A-4147-A177-3AD203B41FA5}">
                      <a16:colId xmlns:a16="http://schemas.microsoft.com/office/drawing/2014/main" val="1562408803"/>
                    </a:ext>
                  </a:extLst>
                </a:gridCol>
              </a:tblGrid>
              <a:tr h="639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Property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0429"/>
                  </a:ext>
                </a:extLst>
              </a:tr>
              <a:tr h="609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Municipal Property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$842.16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$1684.32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$2526.48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$3368.64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$4210.80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6127"/>
                  </a:ext>
                </a:extLst>
              </a:tr>
              <a:tr h="609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Provincial Property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$977.28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$1954.56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$2443.20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32259"/>
                  </a:ext>
                </a:extLst>
              </a:tr>
              <a:tr h="3536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$1330.80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$2661.60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$3992.40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$5323.20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$6654.00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9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476F-1643-477D-862D-48760E13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866C-BA6C-47CC-949C-090D5A61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How has the economic downturn (decrease in oil price) affected the residential property assessments in Calgary?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 How does population growth affect a communities’ property assessments over the years?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What is the relationship between crime rates and property assessments?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9C76-AA7C-2849-BACC-9B1A99FA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Data Wrangling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6C20-10D1-A249-9D06-3902E826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Main Dataset – Property Assessments</a:t>
            </a:r>
          </a:p>
          <a:p>
            <a:pPr lvl="1"/>
            <a:r>
              <a:rPr lang="en-US" sz="1600" dirty="0"/>
              <a:t>~ 6 million rows</a:t>
            </a:r>
          </a:p>
          <a:p>
            <a:pPr lvl="1"/>
            <a:r>
              <a:rPr lang="en-US" sz="1600" dirty="0"/>
              <a:t>15 years</a:t>
            </a:r>
          </a:p>
          <a:p>
            <a:pPr lvl="1"/>
            <a:r>
              <a:rPr lang="en-US" sz="1600"/>
              <a:t>190+ </a:t>
            </a:r>
            <a:r>
              <a:rPr lang="en-US" sz="1600" dirty="0"/>
              <a:t>Communities</a:t>
            </a:r>
          </a:p>
          <a:p>
            <a:r>
              <a:rPr lang="en-US" sz="2000" dirty="0"/>
              <a:t>Merged With</a:t>
            </a:r>
          </a:p>
          <a:p>
            <a:pPr lvl="1"/>
            <a:r>
              <a:rPr lang="en-US" sz="1600" dirty="0"/>
              <a:t>Crime dataset</a:t>
            </a:r>
          </a:p>
          <a:p>
            <a:pPr lvl="1"/>
            <a:r>
              <a:rPr lang="en-US" sz="1600" dirty="0"/>
              <a:t>Population dataset</a:t>
            </a:r>
          </a:p>
          <a:p>
            <a:pPr lvl="1"/>
            <a:r>
              <a:rPr lang="en-US" sz="1600" dirty="0"/>
              <a:t>Oil Price dataset</a:t>
            </a:r>
          </a:p>
          <a:p>
            <a:r>
              <a:rPr lang="en-US" sz="2000" dirty="0"/>
              <a:t>Wrangling and Cleaning</a:t>
            </a:r>
          </a:p>
          <a:p>
            <a:pPr lvl="1"/>
            <a:r>
              <a:rPr lang="en-US" sz="1600" dirty="0"/>
              <a:t>Remove un-needed columns</a:t>
            </a:r>
          </a:p>
          <a:p>
            <a:pPr lvl="1"/>
            <a:r>
              <a:rPr lang="en-US" sz="1600" dirty="0"/>
              <a:t>Remove nan</a:t>
            </a:r>
          </a:p>
          <a:p>
            <a:pPr lvl="1"/>
            <a:r>
              <a:rPr lang="en-US" sz="1600" dirty="0"/>
              <a:t>Remove non-residential</a:t>
            </a:r>
          </a:p>
          <a:p>
            <a:pPr lvl="1"/>
            <a:r>
              <a:rPr lang="en-US" sz="1600" dirty="0"/>
              <a:t>Calculate median value per community per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41F9B-BF2C-3F46-B185-D2FCF414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" t="1" r="-20" b="-4"/>
          <a:stretch/>
        </p:blipFill>
        <p:spPr>
          <a:xfrm>
            <a:off x="7574400" y="1943659"/>
            <a:ext cx="4237445" cy="4435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8128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DAB16C-5497-D94F-986A-110293C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7533" y="1943659"/>
            <a:ext cx="4237444" cy="44350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09E39-AB8C-B243-A7CA-0681A1C6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90967" y="1943659"/>
            <a:ext cx="4237444" cy="44350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F9C76-AA7C-2849-BACC-9B1A99FA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Property Assessments in Calgary – Change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C436-9C9B-2445-AD9E-D6A73F924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" t="1" r="-20" b="-4"/>
          <a:stretch/>
        </p:blipFill>
        <p:spPr>
          <a:xfrm>
            <a:off x="7574400" y="1943659"/>
            <a:ext cx="4237445" cy="4435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2652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9C76-AA7C-2849-BACC-9B1A99FA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Oil Price Compared to Calgary Properties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465B6-1E8B-7E45-AF31-DF97D1FA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28" y="1570615"/>
            <a:ext cx="10046508" cy="42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EC17F-0354-7846-BF1B-C61F7657D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647" y="1163637"/>
            <a:ext cx="6234113" cy="5343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F9C76-AA7C-2849-BACC-9B1A99FA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Property Assessments in Calgary – Change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C436-9C9B-2445-AD9E-D6A73F92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7760" y="1420114"/>
            <a:ext cx="5132789" cy="54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40F-AE46-480B-92F1-CB1ECEDD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Communal Population Change &amp; Median Property Assessment</a:t>
            </a:r>
            <a:br>
              <a:rPr lang="en-US" sz="3200" dirty="0"/>
            </a:br>
            <a:r>
              <a:rPr lang="en-US" sz="3200" dirty="0"/>
              <a:t>Bowness vs Evanston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BB706-03CD-4B58-8F24-301F700D7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381"/>
            <a:ext cx="6096000" cy="3892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6E368-03EC-47D8-9750-4344F06EFEE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56" y="1826580"/>
            <a:ext cx="6099048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40F-AE46-480B-92F1-CB1ECEDD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Communal Population Change &amp; Median Property Assessment</a:t>
            </a:r>
            <a:br>
              <a:rPr lang="en-US" sz="3200" dirty="0"/>
            </a:br>
            <a:r>
              <a:rPr lang="en-US" sz="3200" dirty="0"/>
              <a:t>Abbeydale vs. Tuscany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1AF23D-1E25-46D4-9B23-9B20857515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6099048" cy="38953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71C1AC-B6E9-4949-B646-6F66257B1F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1828800"/>
            <a:ext cx="6099048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219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601: Property Assessment Exploratory Data Analysis</vt:lpstr>
      <vt:lpstr>Property Assessment &amp; Tax Calculator</vt:lpstr>
      <vt:lpstr>Guiding Questions</vt:lpstr>
      <vt:lpstr>Data Wrangling and Cleaning</vt:lpstr>
      <vt:lpstr>Property Assessments in Calgary – Change over time</vt:lpstr>
      <vt:lpstr>Oil Price Compared to Calgary Properties </vt:lpstr>
      <vt:lpstr>Property Assessments in Calgary – Change over time</vt:lpstr>
      <vt:lpstr>Communal Population Change &amp; Median Property Assessment Bowness vs Evanston</vt:lpstr>
      <vt:lpstr>Communal Population Change &amp; Median Property Assessment Abbeydale vs. Tuscany</vt:lpstr>
      <vt:lpstr>Assessment Values and Crime Count Forest Lawn &amp; Bel-Aire</vt:lpstr>
      <vt:lpstr>Assessment Values and Crime Count Sage Hill &amp; Chinatown</vt:lpstr>
      <vt:lpstr>Assessment Values and Crime Count Panorama Hills &amp; Roxboro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601: Property Assessment Exploratory Data Analysis</dc:title>
  <dc:creator>Atlanta Liu</dc:creator>
  <cp:lastModifiedBy>Dany Hachem</cp:lastModifiedBy>
  <cp:revision>32</cp:revision>
  <dcterms:created xsi:type="dcterms:W3CDTF">2019-10-15T21:48:33Z</dcterms:created>
  <dcterms:modified xsi:type="dcterms:W3CDTF">2019-10-16T15:29:02Z</dcterms:modified>
</cp:coreProperties>
</file>