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258" r:id="rId4"/>
    <p:sldId id="259" r:id="rId5"/>
    <p:sldId id="267" r:id="rId6"/>
    <p:sldId id="260" r:id="rId7"/>
    <p:sldId id="263" r:id="rId8"/>
    <p:sldId id="268" r:id="rId9"/>
    <p:sldId id="269" r:id="rId10"/>
    <p:sldId id="270" r:id="rId11"/>
    <p:sldId id="271" r:id="rId12"/>
    <p:sldId id="272"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06" autoAdjust="0"/>
  </p:normalViewPr>
  <p:slideViewPr>
    <p:cSldViewPr>
      <p:cViewPr varScale="1">
        <p:scale>
          <a:sx n="114" d="100"/>
          <a:sy n="114" d="100"/>
        </p:scale>
        <p:origin x="414" y="114"/>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2/10/2021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2/10/2021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2/10/2021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2/10/2021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2/10/2021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2/10/2021</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2/10/2021</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2/10/2021</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2/10/2021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2/10/2021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2/10/2021</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geospace-code/pymap3d" TargetMode="External"/><Relationship Id="rId2" Type="http://schemas.openxmlformats.org/officeDocument/2006/relationships/hyperlink" Target="https://www.mapsofindia.com/pincode/india/karnataka/bangalore/" TargetMode="External"/><Relationship Id="rId1" Type="http://schemas.openxmlformats.org/officeDocument/2006/relationships/slideLayout" Target="../slideLayouts/slideLayout6.xml"/><Relationship Id="rId4" Type="http://schemas.openxmlformats.org/officeDocument/2006/relationships/hyperlink" Target="https://foursquar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geospace-code/pymap3d" TargetMode="External"/><Relationship Id="rId2" Type="http://schemas.openxmlformats.org/officeDocument/2006/relationships/hyperlink" Target="https://www.onlinebangalore.com/guide/pincodes/pincod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9376" y="4114800"/>
            <a:ext cx="11161239" cy="610344"/>
          </a:xfrm>
        </p:spPr>
        <p:txBody>
          <a:bodyPr>
            <a:noAutofit/>
          </a:bodyPr>
          <a:lstStyle/>
          <a:p>
            <a:r>
              <a:rPr lang="en-IN" sz="4400" dirty="0"/>
              <a:t>BATTLE OF THE NEIGHBOURHOODS </a:t>
            </a:r>
            <a:endParaRPr lang="en-US" sz="4400" dirty="0"/>
          </a:p>
        </p:txBody>
      </p:sp>
      <p:sp>
        <p:nvSpPr>
          <p:cNvPr id="3" name="Subtitle 2"/>
          <p:cNvSpPr>
            <a:spLocks noGrp="1"/>
          </p:cNvSpPr>
          <p:nvPr>
            <p:ph type="subTitle" idx="1"/>
          </p:nvPr>
        </p:nvSpPr>
        <p:spPr>
          <a:xfrm>
            <a:off x="479376" y="4725226"/>
            <a:ext cx="10515598" cy="474836"/>
          </a:xfrm>
        </p:spPr>
        <p:txBody>
          <a:bodyPr/>
          <a:lstStyle/>
          <a:p>
            <a:r>
              <a:rPr lang="en-US" dirty="0"/>
              <a:t>Using maps for better business decisions</a:t>
            </a:r>
          </a:p>
        </p:txBody>
      </p:sp>
      <p:sp>
        <p:nvSpPr>
          <p:cNvPr id="4" name="TextBox 3">
            <a:extLst>
              <a:ext uri="{FF2B5EF4-FFF2-40B4-BE49-F238E27FC236}">
                <a16:creationId xmlns:a16="http://schemas.microsoft.com/office/drawing/2014/main" id="{2333A558-3656-4C83-9752-AC52D8CFEF1B}"/>
              </a:ext>
            </a:extLst>
          </p:cNvPr>
          <p:cNvSpPr txBox="1"/>
          <p:nvPr/>
        </p:nvSpPr>
        <p:spPr>
          <a:xfrm>
            <a:off x="551384" y="5200062"/>
            <a:ext cx="11233248" cy="646331"/>
          </a:xfrm>
          <a:prstGeom prst="rect">
            <a:avLst/>
          </a:prstGeom>
          <a:noFill/>
        </p:spPr>
        <p:txBody>
          <a:bodyPr wrap="square" rtlCol="0">
            <a:spAutoFit/>
          </a:bodyPr>
          <a:lstStyle/>
          <a:p>
            <a:r>
              <a:rPr lang="en-IN" dirty="0"/>
              <a:t>By Advait Sawant (10/02/2021)</a:t>
            </a:r>
          </a:p>
          <a:p>
            <a:endParaRPr lang="en-IN" dirty="0"/>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Work</a:t>
            </a:r>
            <a:endParaRPr lang="en-US" dirty="0"/>
          </a:p>
        </p:txBody>
      </p:sp>
      <p:sp>
        <p:nvSpPr>
          <p:cNvPr id="3" name="TextBox 2">
            <a:extLst>
              <a:ext uri="{FF2B5EF4-FFF2-40B4-BE49-F238E27FC236}">
                <a16:creationId xmlns:a16="http://schemas.microsoft.com/office/drawing/2014/main" id="{DD7F2DCD-A0C4-495F-AA4E-7F579FEAD6C1}"/>
              </a:ext>
            </a:extLst>
          </p:cNvPr>
          <p:cNvSpPr txBox="1"/>
          <p:nvPr/>
        </p:nvSpPr>
        <p:spPr>
          <a:xfrm>
            <a:off x="335360" y="1700808"/>
            <a:ext cx="11665296"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Use of more variables to make business decisions and recommendations.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Use of a paid Foursquare account to improve data resolution.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Use of other clustering approaches like DBSCAN.</a:t>
            </a:r>
            <a:endParaRPr lang="en-IN" sz="2000" dirty="0"/>
          </a:p>
        </p:txBody>
      </p:sp>
    </p:spTree>
    <p:extLst>
      <p:ext uri="{BB962C8B-B14F-4D97-AF65-F5344CB8AC3E}">
        <p14:creationId xmlns:p14="http://schemas.microsoft.com/office/powerpoint/2010/main" val="36594179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Conclusions </a:t>
            </a:r>
            <a:endParaRPr lang="en-US" dirty="0"/>
          </a:p>
        </p:txBody>
      </p:sp>
      <p:sp>
        <p:nvSpPr>
          <p:cNvPr id="3" name="TextBox 2">
            <a:extLst>
              <a:ext uri="{FF2B5EF4-FFF2-40B4-BE49-F238E27FC236}">
                <a16:creationId xmlns:a16="http://schemas.microsoft.com/office/drawing/2014/main" id="{DD7F2DCD-A0C4-495F-AA4E-7F579FEAD6C1}"/>
              </a:ext>
            </a:extLst>
          </p:cNvPr>
          <p:cNvSpPr txBox="1"/>
          <p:nvPr/>
        </p:nvSpPr>
        <p:spPr>
          <a:xfrm>
            <a:off x="335360" y="1700808"/>
            <a:ext cx="11665296"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In this project we have extracted data from websites through </a:t>
            </a:r>
            <a:r>
              <a:rPr lang="en-US" sz="2000" dirty="0" err="1"/>
              <a:t>webscraping</a:t>
            </a:r>
            <a:r>
              <a:rPr lang="en-US" sz="2000" dirty="0"/>
              <a:t>, cleaned the data using Pandas, called Foursquare APIs, clustered data using </a:t>
            </a:r>
            <a:r>
              <a:rPr lang="en-US" sz="2000" dirty="0" err="1"/>
              <a:t>SciKit</a:t>
            </a:r>
            <a:r>
              <a:rPr lang="en-US" sz="2000" dirty="0"/>
              <a:t>-learn and created maps using Folium.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Cluster 0 has very little competition, Cluster 1 has very high competition and Cluster 2 has moderate competition</a:t>
            </a:r>
          </a:p>
          <a:p>
            <a:pPr marL="285750" indent="-285750">
              <a:buFont typeface="Arial" panose="020B0604020202020204" pitchFamily="34" charset="0"/>
              <a:buChar char="•"/>
            </a:pPr>
            <a:r>
              <a:rPr lang="en-US" sz="2000" dirty="0"/>
              <a:t>Cluster 0 seems most profitable to open a coffee shop, cluster 2 can be viable with differentiation.</a:t>
            </a:r>
          </a:p>
        </p:txBody>
      </p:sp>
    </p:spTree>
    <p:extLst>
      <p:ext uri="{BB962C8B-B14F-4D97-AF65-F5344CB8AC3E}">
        <p14:creationId xmlns:p14="http://schemas.microsoft.com/office/powerpoint/2010/main" val="11124410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 </a:t>
            </a:r>
            <a:endParaRPr lang="en-US" dirty="0"/>
          </a:p>
        </p:txBody>
      </p:sp>
      <p:sp>
        <p:nvSpPr>
          <p:cNvPr id="3" name="TextBox 2">
            <a:extLst>
              <a:ext uri="{FF2B5EF4-FFF2-40B4-BE49-F238E27FC236}">
                <a16:creationId xmlns:a16="http://schemas.microsoft.com/office/drawing/2014/main" id="{DD7F2DCD-A0C4-495F-AA4E-7F579FEAD6C1}"/>
              </a:ext>
            </a:extLst>
          </p:cNvPr>
          <p:cNvSpPr txBox="1"/>
          <p:nvPr/>
        </p:nvSpPr>
        <p:spPr>
          <a:xfrm>
            <a:off x="335360" y="1700808"/>
            <a:ext cx="11665296" cy="1938992"/>
          </a:xfrm>
          <a:prstGeom prst="rect">
            <a:avLst/>
          </a:prstGeom>
          <a:noFill/>
        </p:spPr>
        <p:txBody>
          <a:bodyPr wrap="square" rtlCol="0">
            <a:spAutoFit/>
          </a:bodyPr>
          <a:lstStyle/>
          <a:p>
            <a:pPr marL="285750" indent="-285750">
              <a:buFont typeface="Arial" panose="020B0604020202020204" pitchFamily="34" charset="0"/>
              <a:buChar char="•"/>
            </a:pPr>
            <a:r>
              <a:rPr lang="en-IN" sz="2000" dirty="0"/>
              <a:t> Pin codes of Bangalore: </a:t>
            </a:r>
            <a:r>
              <a:rPr lang="en-IN" sz="2000" dirty="0">
                <a:hlinkClick r:id="rId2"/>
              </a:rPr>
              <a:t>https://www.mapsofindia.com/pincode/india/karnataka/bangalore/</a:t>
            </a:r>
            <a:endParaRPr lang="en-IN"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IN" sz="2000" dirty="0" err="1"/>
              <a:t>GeoSpace</a:t>
            </a:r>
            <a:r>
              <a:rPr lang="en-IN" sz="2000" dirty="0"/>
              <a:t>: </a:t>
            </a:r>
            <a:r>
              <a:rPr lang="en-IN" sz="2000" dirty="0">
                <a:hlinkClick r:id="rId3"/>
              </a:rPr>
              <a:t>https://github.com/geospace-code/pymap3d</a:t>
            </a:r>
            <a:r>
              <a:rPr lang="en-US" sz="2000" dirty="0"/>
              <a:t>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IN" sz="2000" dirty="0"/>
              <a:t>Foursquare: </a:t>
            </a:r>
            <a:r>
              <a:rPr lang="en-IN" sz="2000" dirty="0">
                <a:hlinkClick r:id="rId4"/>
              </a:rPr>
              <a:t>https://foursquare.com/</a:t>
            </a:r>
            <a:endParaRPr lang="en-IN" sz="2000" dirty="0"/>
          </a:p>
          <a:p>
            <a:endParaRPr lang="en-IN" sz="2000" dirty="0"/>
          </a:p>
        </p:txBody>
      </p:sp>
    </p:spTree>
    <p:extLst>
      <p:ext uri="{BB962C8B-B14F-4D97-AF65-F5344CB8AC3E}">
        <p14:creationId xmlns:p14="http://schemas.microsoft.com/office/powerpoint/2010/main" val="30209051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F4DC6-4144-4EDC-AC7D-00F8BD8CB466}"/>
              </a:ext>
            </a:extLst>
          </p:cNvPr>
          <p:cNvSpPr>
            <a:spLocks noGrp="1"/>
          </p:cNvSpPr>
          <p:nvPr>
            <p:ph type="title"/>
          </p:nvPr>
        </p:nvSpPr>
        <p:spPr>
          <a:xfrm>
            <a:off x="838200" y="2856388"/>
            <a:ext cx="10515600" cy="1145224"/>
          </a:xfrm>
        </p:spPr>
        <p:txBody>
          <a:bodyPr>
            <a:noAutofit/>
          </a:bodyPr>
          <a:lstStyle/>
          <a:p>
            <a:pPr algn="ctr"/>
            <a:r>
              <a:rPr lang="en-IN" sz="8800" dirty="0"/>
              <a:t>Thank You!</a:t>
            </a:r>
          </a:p>
        </p:txBody>
      </p:sp>
    </p:spTree>
    <p:extLst>
      <p:ext uri="{BB962C8B-B14F-4D97-AF65-F5344CB8AC3E}">
        <p14:creationId xmlns:p14="http://schemas.microsoft.com/office/powerpoint/2010/main" val="293460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Problem</a:t>
            </a:r>
          </a:p>
        </p:txBody>
      </p:sp>
      <p:sp>
        <p:nvSpPr>
          <p:cNvPr id="3" name="Content Placeholder 2"/>
          <p:cNvSpPr>
            <a:spLocks noGrp="1"/>
          </p:cNvSpPr>
          <p:nvPr>
            <p:ph idx="1"/>
          </p:nvPr>
        </p:nvSpPr>
        <p:spPr/>
        <p:txBody>
          <a:bodyPr/>
          <a:lstStyle/>
          <a:p>
            <a:r>
              <a:rPr lang="en-US" dirty="0"/>
              <a:t>Location is a very important factor which can make or break a business.</a:t>
            </a:r>
          </a:p>
          <a:p>
            <a:r>
              <a:rPr lang="en-US" dirty="0"/>
              <a:t>Viability of a business depends upon a number of factors like competitors, tax rates, accessibility, crime rates and Quality of Life (QoL).</a:t>
            </a:r>
          </a:p>
          <a:p>
            <a:r>
              <a:rPr lang="en-US" dirty="0"/>
              <a:t>For this project, we will be focusing on one factor: Competitors.</a:t>
            </a:r>
          </a:p>
          <a:p>
            <a:r>
              <a:rPr lang="en-US" dirty="0"/>
              <a:t>More competitors </a:t>
            </a:r>
            <a:r>
              <a:rPr lang="en-US" dirty="0">
                <a:sym typeface="Wingdings" panose="05000000000000000000" pitchFamily="2" charset="2"/>
              </a:rPr>
              <a:t> Slimmer margins  Less Profits.</a:t>
            </a:r>
          </a:p>
          <a:p>
            <a:r>
              <a:rPr lang="en-US" dirty="0">
                <a:sym typeface="Wingdings" panose="05000000000000000000" pitchFamily="2" charset="2"/>
              </a:rPr>
              <a:t>Fewer competitors  Larger margins  More Profits.</a:t>
            </a:r>
          </a:p>
          <a:p>
            <a:endParaRPr lang="en-US" dirty="0">
              <a:sym typeface="Wingdings" panose="05000000000000000000" pitchFamily="2" charset="2"/>
            </a:endParaRPr>
          </a:p>
          <a:p>
            <a:r>
              <a:rPr lang="en-US" dirty="0">
                <a:sym typeface="Wingdings" panose="05000000000000000000" pitchFamily="2" charset="2"/>
              </a:rPr>
              <a:t>Business Question: Where do I as an entrepreneur set up a coffee shop in Bangalore to maximize my profits?</a:t>
            </a:r>
            <a:endParaRPr lang="en-US" dirty="0"/>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Used</a:t>
            </a:r>
          </a:p>
        </p:txBody>
      </p:sp>
      <p:sp>
        <p:nvSpPr>
          <p:cNvPr id="4" name="Content Placeholder 3">
            <a:extLst>
              <a:ext uri="{FF2B5EF4-FFF2-40B4-BE49-F238E27FC236}">
                <a16:creationId xmlns:a16="http://schemas.microsoft.com/office/drawing/2014/main" id="{72D9D91F-2CBF-42F6-969E-263B6EEB1825}"/>
              </a:ext>
            </a:extLst>
          </p:cNvPr>
          <p:cNvSpPr>
            <a:spLocks noGrp="1"/>
          </p:cNvSpPr>
          <p:nvPr>
            <p:ph idx="1"/>
          </p:nvPr>
        </p:nvSpPr>
        <p:spPr/>
        <p:txBody>
          <a:bodyPr/>
          <a:lstStyle/>
          <a:p>
            <a:r>
              <a:rPr lang="en-IN" dirty="0"/>
              <a:t>Pin Code Data: Pin codes were scraped from </a:t>
            </a:r>
            <a:r>
              <a:rPr lang="en-IN" dirty="0">
                <a:hlinkClick r:id="rId2"/>
              </a:rPr>
              <a:t>https://www.onlinebangalore.com/guide/pincodes/pincode.html</a:t>
            </a:r>
            <a:r>
              <a:rPr lang="en-IN" dirty="0"/>
              <a:t> and loaded into a Pandas Data-Frame.</a:t>
            </a:r>
          </a:p>
          <a:p>
            <a:r>
              <a:rPr lang="en-IN" dirty="0"/>
              <a:t>Location Coordinates: Pin codes were fed into the </a:t>
            </a:r>
            <a:r>
              <a:rPr lang="en-IN" dirty="0" err="1"/>
              <a:t>GeoSpace</a:t>
            </a:r>
            <a:r>
              <a:rPr lang="en-IN" dirty="0"/>
              <a:t> module to get the location coordinates (Latitude &amp; Longitude). </a:t>
            </a:r>
            <a:r>
              <a:rPr lang="en-IN" dirty="0">
                <a:hlinkClick r:id="rId3"/>
              </a:rPr>
              <a:t>https://github.com/geospace-code/pymap3d</a:t>
            </a:r>
            <a:endParaRPr lang="en-IN" dirty="0"/>
          </a:p>
          <a:p>
            <a:r>
              <a:rPr lang="en-IN" dirty="0"/>
              <a:t>Venues Data: Venue data was obtained from Foursquare by using their Places API. Location coordinates were fed into the API to obtain the details of nearby venues. </a:t>
            </a:r>
          </a:p>
        </p:txBody>
      </p:sp>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en-US" dirty="0"/>
            </a:br>
            <a:endParaRPr lang="en-US" dirty="0"/>
          </a:p>
        </p:txBody>
      </p:sp>
      <p:sp>
        <p:nvSpPr>
          <p:cNvPr id="3" name="Content Placeholder 2"/>
          <p:cNvSpPr>
            <a:spLocks noGrp="1"/>
          </p:cNvSpPr>
          <p:nvPr>
            <p:ph sz="half" idx="1"/>
          </p:nvPr>
        </p:nvSpPr>
        <p:spPr>
          <a:xfrm>
            <a:off x="622784" y="1510350"/>
            <a:ext cx="10946432" cy="4726962"/>
          </a:xfrm>
        </p:spPr>
        <p:txBody>
          <a:bodyPr>
            <a:normAutofit lnSpcReduction="10000"/>
          </a:bodyPr>
          <a:lstStyle/>
          <a:p>
            <a:r>
              <a:rPr lang="en-US" dirty="0"/>
              <a:t>Installing &amp; Importing Python libraries and dependencies. </a:t>
            </a:r>
          </a:p>
          <a:p>
            <a:r>
              <a:rPr lang="en-IN" dirty="0"/>
              <a:t>Scraping pin code data from a webpage into a Pandas Data-frame. </a:t>
            </a:r>
          </a:p>
          <a:p>
            <a:pPr lvl="1"/>
            <a:r>
              <a:rPr lang="en-IN" dirty="0"/>
              <a:t>a) Data pre-processing.</a:t>
            </a:r>
          </a:p>
          <a:p>
            <a:pPr lvl="1"/>
            <a:r>
              <a:rPr lang="en-IN" dirty="0"/>
              <a:t>b) Output as csv file (.csv).</a:t>
            </a:r>
          </a:p>
          <a:p>
            <a:r>
              <a:rPr lang="en-US" dirty="0"/>
              <a:t>Making a map of Bangalore. </a:t>
            </a:r>
          </a:p>
          <a:p>
            <a:pPr lvl="1"/>
            <a:r>
              <a:rPr lang="en-US" dirty="0"/>
              <a:t>a) Obtaining geographical coordinates for the pin codes.</a:t>
            </a:r>
          </a:p>
          <a:p>
            <a:pPr lvl="1"/>
            <a:r>
              <a:rPr lang="en-US" dirty="0"/>
              <a:t>b) Making a map of the different pin codes.</a:t>
            </a:r>
          </a:p>
          <a:p>
            <a:r>
              <a:rPr lang="en-US" dirty="0"/>
              <a:t>Using Foursquare to get venue data. </a:t>
            </a:r>
          </a:p>
          <a:p>
            <a:pPr lvl="1"/>
            <a:r>
              <a:rPr lang="en-US" dirty="0"/>
              <a:t>a) Setting up Foursquare account credentials. </a:t>
            </a:r>
          </a:p>
          <a:p>
            <a:pPr lvl="1"/>
            <a:r>
              <a:rPr lang="en-US" dirty="0"/>
              <a:t>b) Listing the top 100 venues within a radius of 500 meters from each of the coordinates.</a:t>
            </a:r>
          </a:p>
          <a:p>
            <a:pPr lvl="1"/>
            <a:r>
              <a:rPr lang="en-IN" dirty="0"/>
              <a:t>c) Pre-processing Data. </a:t>
            </a:r>
            <a:endParaRPr lang="en-US" dirty="0"/>
          </a:p>
          <a:p>
            <a:pPr lvl="1"/>
            <a:r>
              <a:rPr lang="en-US" dirty="0"/>
              <a:t>d) Output as csv file (.csv). </a:t>
            </a:r>
          </a:p>
        </p:txBody>
      </p:sp>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en-US" dirty="0"/>
            </a:br>
            <a:endParaRPr lang="en-US" dirty="0"/>
          </a:p>
        </p:txBody>
      </p:sp>
      <p:sp>
        <p:nvSpPr>
          <p:cNvPr id="3" name="Content Placeholder 2"/>
          <p:cNvSpPr>
            <a:spLocks noGrp="1"/>
          </p:cNvSpPr>
          <p:nvPr>
            <p:ph sz="half" idx="1"/>
          </p:nvPr>
        </p:nvSpPr>
        <p:spPr>
          <a:xfrm>
            <a:off x="622784" y="1510350"/>
            <a:ext cx="10946432" cy="4726962"/>
          </a:xfrm>
        </p:spPr>
        <p:txBody>
          <a:bodyPr>
            <a:normAutofit/>
          </a:bodyPr>
          <a:lstStyle/>
          <a:p>
            <a:r>
              <a:rPr lang="en-US" dirty="0"/>
              <a:t>Feature engineering for the selected business Problem</a:t>
            </a:r>
          </a:p>
          <a:p>
            <a:pPr lvl="1"/>
            <a:r>
              <a:rPr lang="en-IN" dirty="0"/>
              <a:t>a) Simplification.</a:t>
            </a:r>
          </a:p>
          <a:p>
            <a:pPr lvl="1"/>
            <a:r>
              <a:rPr lang="en-IN" dirty="0"/>
              <a:t>b) Feature Selection.</a:t>
            </a:r>
          </a:p>
          <a:p>
            <a:pPr lvl="1"/>
            <a:r>
              <a:rPr lang="en-US" dirty="0"/>
              <a:t>c) Handling categorical data through one-hot encoding.</a:t>
            </a:r>
          </a:p>
          <a:p>
            <a:r>
              <a:rPr lang="en-IN" dirty="0"/>
              <a:t>Clustering and Cluster Visualization. </a:t>
            </a:r>
          </a:p>
          <a:p>
            <a:r>
              <a:rPr lang="en-US" dirty="0"/>
              <a:t>Making a map of Bangalore. </a:t>
            </a:r>
          </a:p>
          <a:p>
            <a:pPr lvl="1"/>
            <a:r>
              <a:rPr lang="en-US" dirty="0"/>
              <a:t>a) Obtaining geographical coordinates for the pin codes.</a:t>
            </a:r>
          </a:p>
          <a:p>
            <a:pPr lvl="1"/>
            <a:r>
              <a:rPr lang="en-US" dirty="0"/>
              <a:t>b) Making a map of the different pin codes.</a:t>
            </a:r>
          </a:p>
          <a:p>
            <a:r>
              <a:rPr lang="en-IN" dirty="0"/>
              <a:t>Examining Clusters. </a:t>
            </a:r>
          </a:p>
          <a:p>
            <a:r>
              <a:rPr lang="en-IN" dirty="0"/>
              <a:t>Making observations.</a:t>
            </a:r>
            <a:endParaRPr lang="en-US" dirty="0"/>
          </a:p>
        </p:txBody>
      </p:sp>
    </p:spTree>
    <p:extLst>
      <p:ext uri="{BB962C8B-B14F-4D97-AF65-F5344CB8AC3E}">
        <p14:creationId xmlns:p14="http://schemas.microsoft.com/office/powerpoint/2010/main" val="39402042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5" name="Content Placeholder 3"/>
          <p:cNvSpPr>
            <a:spLocks noGrp="1"/>
          </p:cNvSpPr>
          <p:nvPr>
            <p:ph sz="half" idx="1"/>
          </p:nvPr>
        </p:nvSpPr>
        <p:spPr>
          <a:xfrm>
            <a:off x="119336" y="1825625"/>
            <a:ext cx="4320480" cy="4351338"/>
          </a:xfrm>
        </p:spPr>
        <p:txBody>
          <a:bodyPr/>
          <a:lstStyle/>
          <a:p>
            <a:pPr marL="0" indent="0">
              <a:buNone/>
            </a:pPr>
            <a:r>
              <a:rPr lang="en-US" dirty="0"/>
              <a:t>Data divided into 3 clusters using </a:t>
            </a:r>
            <a:r>
              <a:rPr lang="en-US" dirty="0" err="1"/>
              <a:t>KMeans</a:t>
            </a:r>
            <a:r>
              <a:rPr lang="en-US" dirty="0"/>
              <a:t> clustering.</a:t>
            </a:r>
          </a:p>
          <a:p>
            <a:r>
              <a:rPr lang="en-IN" dirty="0"/>
              <a:t>Cluster 0 (Red colour): Low density of coffee shops</a:t>
            </a:r>
          </a:p>
          <a:p>
            <a:r>
              <a:rPr lang="en-IN" dirty="0"/>
              <a:t>Cluster 1 (Violet colour): High density of coffee shops.</a:t>
            </a:r>
          </a:p>
          <a:p>
            <a:r>
              <a:rPr lang="en-IN" dirty="0"/>
              <a:t>Cluster 2 (Mint colour): Moderate density of coffee shops.</a:t>
            </a:r>
          </a:p>
        </p:txBody>
      </p:sp>
      <p:pic>
        <p:nvPicPr>
          <p:cNvPr id="8" name="Content Placeholder 7">
            <a:extLst>
              <a:ext uri="{FF2B5EF4-FFF2-40B4-BE49-F238E27FC236}">
                <a16:creationId xmlns:a16="http://schemas.microsoft.com/office/drawing/2014/main" id="{8EF5BAE7-02B4-4B7C-B9DA-B5167BE02A4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83832" y="1700808"/>
            <a:ext cx="7173827" cy="4351337"/>
          </a:xfrm>
        </p:spPr>
      </p:pic>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p>
        </p:txBody>
      </p:sp>
      <p:sp>
        <p:nvSpPr>
          <p:cNvPr id="3" name="TextBox 2">
            <a:extLst>
              <a:ext uri="{FF2B5EF4-FFF2-40B4-BE49-F238E27FC236}">
                <a16:creationId xmlns:a16="http://schemas.microsoft.com/office/drawing/2014/main" id="{DD7F2DCD-A0C4-495F-AA4E-7F579FEAD6C1}"/>
              </a:ext>
            </a:extLst>
          </p:cNvPr>
          <p:cNvSpPr txBox="1"/>
          <p:nvPr/>
        </p:nvSpPr>
        <p:spPr>
          <a:xfrm>
            <a:off x="335360" y="1700808"/>
            <a:ext cx="11665296"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t>Most of the Coffee Shops are concentrated in the a few parts of Bangalore city, with the highest number in cluster 1 and a moderate number in cluster 2.</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Cluster 0 has very few to no coffee shops in the neighborhoods. Great opportunity and high number of potential areas to open new Coffee Shops as there is very little to no competition from existing coffee shops.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Coffee shops in cluster 1 likely suffering from intense competition due to high competition. </a:t>
            </a:r>
          </a:p>
          <a:p>
            <a:pPr marL="285750" indent="-285750">
              <a:buFont typeface="Arial" panose="020B0604020202020204" pitchFamily="34" charset="0"/>
              <a:buChar char="•"/>
            </a:pPr>
            <a:r>
              <a:rPr lang="en-US" sz="2000" dirty="0"/>
              <a:t>Oversupply of coffee shops in only a few parts of the city, most of the city is open for business. </a:t>
            </a:r>
            <a:endParaRPr lang="en-IN" sz="2000" dirty="0"/>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p>
        </p:txBody>
      </p:sp>
      <p:sp>
        <p:nvSpPr>
          <p:cNvPr id="3" name="TextBox 2">
            <a:extLst>
              <a:ext uri="{FF2B5EF4-FFF2-40B4-BE49-F238E27FC236}">
                <a16:creationId xmlns:a16="http://schemas.microsoft.com/office/drawing/2014/main" id="{DD7F2DCD-A0C4-495F-AA4E-7F579FEAD6C1}"/>
              </a:ext>
            </a:extLst>
          </p:cNvPr>
          <p:cNvSpPr txBox="1"/>
          <p:nvPr/>
        </p:nvSpPr>
        <p:spPr>
          <a:xfrm>
            <a:off x="335360" y="1700808"/>
            <a:ext cx="11665296"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Therefore, this project recommends entrepreneurs to capitalize on these findings to open new coffee shops in neighborhoods in cluster 0 with little to no competition.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Entrepreneurs with unique selling propositions can stand out from the competition and open new coffee shops in neighborhoods in cluster 2 with moderate competition.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Lastly, entrepreneurs are advised to avoid neighborhoods in cluster 1 which already have a high concentration of coffee shops and are likely suffering from intense competition.</a:t>
            </a:r>
            <a:endParaRPr lang="en-IN" sz="2000" dirty="0"/>
          </a:p>
        </p:txBody>
      </p:sp>
    </p:spTree>
    <p:extLst>
      <p:ext uri="{BB962C8B-B14F-4D97-AF65-F5344CB8AC3E}">
        <p14:creationId xmlns:p14="http://schemas.microsoft.com/office/powerpoint/2010/main" val="5406187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Limitations</a:t>
            </a:r>
            <a:endParaRPr lang="en-US" dirty="0"/>
          </a:p>
        </p:txBody>
      </p:sp>
      <p:sp>
        <p:nvSpPr>
          <p:cNvPr id="3" name="TextBox 2">
            <a:extLst>
              <a:ext uri="{FF2B5EF4-FFF2-40B4-BE49-F238E27FC236}">
                <a16:creationId xmlns:a16="http://schemas.microsoft.com/office/drawing/2014/main" id="{DD7F2DCD-A0C4-495F-AA4E-7F579FEAD6C1}"/>
              </a:ext>
            </a:extLst>
          </p:cNvPr>
          <p:cNvSpPr txBox="1"/>
          <p:nvPr/>
        </p:nvSpPr>
        <p:spPr>
          <a:xfrm>
            <a:off x="335360" y="1700808"/>
            <a:ext cx="11665296"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We have considered only one variable: Competition. Other variables need to be considered before making business decisions.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Data used in this is of low resolutions due to limits on Foursquare API calls placed on the Sandbox account.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K-Means clustering isn’t the most accurate clustering approach.</a:t>
            </a:r>
          </a:p>
        </p:txBody>
      </p:sp>
    </p:spTree>
    <p:extLst>
      <p:ext uri="{BB962C8B-B14F-4D97-AF65-F5344CB8AC3E}">
        <p14:creationId xmlns:p14="http://schemas.microsoft.com/office/powerpoint/2010/main" val="938577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38</TotalTime>
  <Words>815</Words>
  <Application>Microsoft Office PowerPoint</Application>
  <PresentationFormat>Widescreen</PresentationFormat>
  <Paragraphs>82</Paragraphs>
  <Slides>13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Schoolbook</vt:lpstr>
      <vt:lpstr>CITY SKETCH 16X9</vt:lpstr>
      <vt:lpstr>BATTLE OF THE NEIGHBOURHOODS </vt:lpstr>
      <vt:lpstr>Business Problem</vt:lpstr>
      <vt:lpstr>Data Used</vt:lpstr>
      <vt:lpstr>Methodology </vt:lpstr>
      <vt:lpstr>Methodology </vt:lpstr>
      <vt:lpstr>Results</vt:lpstr>
      <vt:lpstr>Recommendations</vt:lpstr>
      <vt:lpstr>Recommendations</vt:lpstr>
      <vt:lpstr>Limitations</vt:lpstr>
      <vt:lpstr>Future Work</vt:lpstr>
      <vt:lpstr>Conclusions </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NEIGHBOURHOODS</dc:title>
  <dc:creator>Advait</dc:creator>
  <cp:lastModifiedBy>Advait</cp:lastModifiedBy>
  <cp:revision>5</cp:revision>
  <dcterms:created xsi:type="dcterms:W3CDTF">2021-02-10T13:26:44Z</dcterms:created>
  <dcterms:modified xsi:type="dcterms:W3CDTF">2021-02-10T14:04:45Z</dcterms:modified>
</cp:coreProperties>
</file>