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19897725" cy="14057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>
        <p:scale>
          <a:sx n="71" d="100"/>
          <a:sy n="71" d="100"/>
        </p:scale>
        <p:origin x="-624" y="-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2330" y="2300585"/>
            <a:ext cx="16913066" cy="4894027"/>
          </a:xfrm>
        </p:spPr>
        <p:txBody>
          <a:bodyPr anchor="b"/>
          <a:lstStyle>
            <a:lvl1pPr algn="ctr">
              <a:defRPr sz="12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7216" y="7383344"/>
            <a:ext cx="14923294" cy="3393929"/>
          </a:xfrm>
        </p:spPr>
        <p:txBody>
          <a:bodyPr/>
          <a:lstStyle>
            <a:lvl1pPr marL="0" indent="0" algn="ctr">
              <a:buNone/>
              <a:defRPr sz="4920"/>
            </a:lvl1pPr>
            <a:lvl2pPr marL="937169" indent="0" algn="ctr">
              <a:buNone/>
              <a:defRPr sz="4100"/>
            </a:lvl2pPr>
            <a:lvl3pPr marL="1874337" indent="0" algn="ctr">
              <a:buNone/>
              <a:defRPr sz="3690"/>
            </a:lvl3pPr>
            <a:lvl4pPr marL="2811506" indent="0" algn="ctr">
              <a:buNone/>
              <a:defRPr sz="3280"/>
            </a:lvl4pPr>
            <a:lvl5pPr marL="3748674" indent="0" algn="ctr">
              <a:buNone/>
              <a:defRPr sz="3280"/>
            </a:lvl5pPr>
            <a:lvl6pPr marL="4685843" indent="0" algn="ctr">
              <a:buNone/>
              <a:defRPr sz="3280"/>
            </a:lvl6pPr>
            <a:lvl7pPr marL="5623011" indent="0" algn="ctr">
              <a:buNone/>
              <a:defRPr sz="3280"/>
            </a:lvl7pPr>
            <a:lvl8pPr marL="6560180" indent="0" algn="ctr">
              <a:buNone/>
              <a:defRPr sz="3280"/>
            </a:lvl8pPr>
            <a:lvl9pPr marL="7497348" indent="0" algn="ctr">
              <a:buNone/>
              <a:defRPr sz="3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1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1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39311" y="748422"/>
            <a:ext cx="4290447" cy="119129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7970" y="748422"/>
            <a:ext cx="12622619" cy="119129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5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606" y="3504570"/>
            <a:ext cx="17161788" cy="5847451"/>
          </a:xfrm>
        </p:spPr>
        <p:txBody>
          <a:bodyPr anchor="b"/>
          <a:lstStyle>
            <a:lvl1pPr>
              <a:defRPr sz="12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7606" y="9407340"/>
            <a:ext cx="17161788" cy="3075036"/>
          </a:xfrm>
        </p:spPr>
        <p:txBody>
          <a:bodyPr/>
          <a:lstStyle>
            <a:lvl1pPr marL="0" indent="0">
              <a:buNone/>
              <a:defRPr sz="4920">
                <a:solidFill>
                  <a:schemeClr val="tx1"/>
                </a:solidFill>
              </a:defRPr>
            </a:lvl1pPr>
            <a:lvl2pPr marL="937169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1874337" indent="0">
              <a:buNone/>
              <a:defRPr sz="3690">
                <a:solidFill>
                  <a:schemeClr val="tx1">
                    <a:tint val="75000"/>
                  </a:schemeClr>
                </a:solidFill>
              </a:defRPr>
            </a:lvl3pPr>
            <a:lvl4pPr marL="2811506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4pPr>
            <a:lvl5pPr marL="3748674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5pPr>
            <a:lvl6pPr marL="4685843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6pPr>
            <a:lvl7pPr marL="5623011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7pPr>
            <a:lvl8pPr marL="6560180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8pPr>
            <a:lvl9pPr marL="7497348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6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7969" y="3742109"/>
            <a:ext cx="8456533" cy="8919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3223" y="3742109"/>
            <a:ext cx="8456533" cy="8919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560" y="748425"/>
            <a:ext cx="17161788" cy="2717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562" y="3445995"/>
            <a:ext cx="8417669" cy="1688829"/>
          </a:xfrm>
        </p:spPr>
        <p:txBody>
          <a:bodyPr anchor="b"/>
          <a:lstStyle>
            <a:lvl1pPr marL="0" indent="0">
              <a:buNone/>
              <a:defRPr sz="4920" b="1"/>
            </a:lvl1pPr>
            <a:lvl2pPr marL="937169" indent="0">
              <a:buNone/>
              <a:defRPr sz="4100" b="1"/>
            </a:lvl2pPr>
            <a:lvl3pPr marL="1874337" indent="0">
              <a:buNone/>
              <a:defRPr sz="3690" b="1"/>
            </a:lvl3pPr>
            <a:lvl4pPr marL="2811506" indent="0">
              <a:buNone/>
              <a:defRPr sz="3280" b="1"/>
            </a:lvl4pPr>
            <a:lvl5pPr marL="3748674" indent="0">
              <a:buNone/>
              <a:defRPr sz="3280" b="1"/>
            </a:lvl5pPr>
            <a:lvl6pPr marL="4685843" indent="0">
              <a:buNone/>
              <a:defRPr sz="3280" b="1"/>
            </a:lvl6pPr>
            <a:lvl7pPr marL="5623011" indent="0">
              <a:buNone/>
              <a:defRPr sz="3280" b="1"/>
            </a:lvl7pPr>
            <a:lvl8pPr marL="6560180" indent="0">
              <a:buNone/>
              <a:defRPr sz="3280" b="1"/>
            </a:lvl8pPr>
            <a:lvl9pPr marL="7497348" indent="0">
              <a:buNone/>
              <a:defRPr sz="3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0562" y="5134824"/>
            <a:ext cx="8417669" cy="75525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73224" y="3445995"/>
            <a:ext cx="8459125" cy="1688829"/>
          </a:xfrm>
        </p:spPr>
        <p:txBody>
          <a:bodyPr anchor="b"/>
          <a:lstStyle>
            <a:lvl1pPr marL="0" indent="0">
              <a:buNone/>
              <a:defRPr sz="4920" b="1"/>
            </a:lvl1pPr>
            <a:lvl2pPr marL="937169" indent="0">
              <a:buNone/>
              <a:defRPr sz="4100" b="1"/>
            </a:lvl2pPr>
            <a:lvl3pPr marL="1874337" indent="0">
              <a:buNone/>
              <a:defRPr sz="3690" b="1"/>
            </a:lvl3pPr>
            <a:lvl4pPr marL="2811506" indent="0">
              <a:buNone/>
              <a:defRPr sz="3280" b="1"/>
            </a:lvl4pPr>
            <a:lvl5pPr marL="3748674" indent="0">
              <a:buNone/>
              <a:defRPr sz="3280" b="1"/>
            </a:lvl5pPr>
            <a:lvl6pPr marL="4685843" indent="0">
              <a:buNone/>
              <a:defRPr sz="3280" b="1"/>
            </a:lvl6pPr>
            <a:lvl7pPr marL="5623011" indent="0">
              <a:buNone/>
              <a:defRPr sz="3280" b="1"/>
            </a:lvl7pPr>
            <a:lvl8pPr marL="6560180" indent="0">
              <a:buNone/>
              <a:defRPr sz="3280" b="1"/>
            </a:lvl8pPr>
            <a:lvl9pPr marL="7497348" indent="0">
              <a:buNone/>
              <a:defRPr sz="3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73224" y="5134824"/>
            <a:ext cx="8459125" cy="75525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6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0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560" y="937154"/>
            <a:ext cx="6417534" cy="3280040"/>
          </a:xfrm>
        </p:spPr>
        <p:txBody>
          <a:bodyPr anchor="b"/>
          <a:lstStyle>
            <a:lvl1pPr>
              <a:defRPr sz="6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9125" y="2023996"/>
            <a:ext cx="10073223" cy="9989803"/>
          </a:xfrm>
        </p:spPr>
        <p:txBody>
          <a:bodyPr/>
          <a:lstStyle>
            <a:lvl1pPr>
              <a:defRPr sz="6559"/>
            </a:lvl1pPr>
            <a:lvl2pPr>
              <a:defRPr sz="5739"/>
            </a:lvl2pPr>
            <a:lvl3pPr>
              <a:defRPr sz="492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560" y="4217194"/>
            <a:ext cx="6417534" cy="7812873"/>
          </a:xfrm>
        </p:spPr>
        <p:txBody>
          <a:bodyPr/>
          <a:lstStyle>
            <a:lvl1pPr marL="0" indent="0">
              <a:buNone/>
              <a:defRPr sz="3280"/>
            </a:lvl1pPr>
            <a:lvl2pPr marL="937169" indent="0">
              <a:buNone/>
              <a:defRPr sz="2870"/>
            </a:lvl2pPr>
            <a:lvl3pPr marL="1874337" indent="0">
              <a:buNone/>
              <a:defRPr sz="2460"/>
            </a:lvl3pPr>
            <a:lvl4pPr marL="2811506" indent="0">
              <a:buNone/>
              <a:defRPr sz="2050"/>
            </a:lvl4pPr>
            <a:lvl5pPr marL="3748674" indent="0">
              <a:buNone/>
              <a:defRPr sz="2050"/>
            </a:lvl5pPr>
            <a:lvl6pPr marL="4685843" indent="0">
              <a:buNone/>
              <a:defRPr sz="2050"/>
            </a:lvl6pPr>
            <a:lvl7pPr marL="5623011" indent="0">
              <a:buNone/>
              <a:defRPr sz="2050"/>
            </a:lvl7pPr>
            <a:lvl8pPr marL="6560180" indent="0">
              <a:buNone/>
              <a:defRPr sz="2050"/>
            </a:lvl8pPr>
            <a:lvl9pPr marL="7497348" indent="0">
              <a:buNone/>
              <a:defRPr sz="2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5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560" y="937154"/>
            <a:ext cx="6417534" cy="3280040"/>
          </a:xfrm>
        </p:spPr>
        <p:txBody>
          <a:bodyPr anchor="b"/>
          <a:lstStyle>
            <a:lvl1pPr>
              <a:defRPr sz="6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59125" y="2023996"/>
            <a:ext cx="10073223" cy="9989803"/>
          </a:xfrm>
        </p:spPr>
        <p:txBody>
          <a:bodyPr anchor="t"/>
          <a:lstStyle>
            <a:lvl1pPr marL="0" indent="0">
              <a:buNone/>
              <a:defRPr sz="6559"/>
            </a:lvl1pPr>
            <a:lvl2pPr marL="937169" indent="0">
              <a:buNone/>
              <a:defRPr sz="5739"/>
            </a:lvl2pPr>
            <a:lvl3pPr marL="1874337" indent="0">
              <a:buNone/>
              <a:defRPr sz="4920"/>
            </a:lvl3pPr>
            <a:lvl4pPr marL="2811506" indent="0">
              <a:buNone/>
              <a:defRPr sz="4100"/>
            </a:lvl4pPr>
            <a:lvl5pPr marL="3748674" indent="0">
              <a:buNone/>
              <a:defRPr sz="4100"/>
            </a:lvl5pPr>
            <a:lvl6pPr marL="4685843" indent="0">
              <a:buNone/>
              <a:defRPr sz="4100"/>
            </a:lvl6pPr>
            <a:lvl7pPr marL="5623011" indent="0">
              <a:buNone/>
              <a:defRPr sz="4100"/>
            </a:lvl7pPr>
            <a:lvl8pPr marL="6560180" indent="0">
              <a:buNone/>
              <a:defRPr sz="4100"/>
            </a:lvl8pPr>
            <a:lvl9pPr marL="7497348" indent="0">
              <a:buNone/>
              <a:defRPr sz="4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560" y="4217194"/>
            <a:ext cx="6417534" cy="7812873"/>
          </a:xfrm>
        </p:spPr>
        <p:txBody>
          <a:bodyPr/>
          <a:lstStyle>
            <a:lvl1pPr marL="0" indent="0">
              <a:buNone/>
              <a:defRPr sz="3280"/>
            </a:lvl1pPr>
            <a:lvl2pPr marL="937169" indent="0">
              <a:buNone/>
              <a:defRPr sz="2870"/>
            </a:lvl2pPr>
            <a:lvl3pPr marL="1874337" indent="0">
              <a:buNone/>
              <a:defRPr sz="2460"/>
            </a:lvl3pPr>
            <a:lvl4pPr marL="2811506" indent="0">
              <a:buNone/>
              <a:defRPr sz="2050"/>
            </a:lvl4pPr>
            <a:lvl5pPr marL="3748674" indent="0">
              <a:buNone/>
              <a:defRPr sz="2050"/>
            </a:lvl5pPr>
            <a:lvl6pPr marL="4685843" indent="0">
              <a:buNone/>
              <a:defRPr sz="2050"/>
            </a:lvl6pPr>
            <a:lvl7pPr marL="5623011" indent="0">
              <a:buNone/>
              <a:defRPr sz="2050"/>
            </a:lvl7pPr>
            <a:lvl8pPr marL="6560180" indent="0">
              <a:buNone/>
              <a:defRPr sz="2050"/>
            </a:lvl8pPr>
            <a:lvl9pPr marL="7497348" indent="0">
              <a:buNone/>
              <a:defRPr sz="2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5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7969" y="748425"/>
            <a:ext cx="17161788" cy="2717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969" y="3742109"/>
            <a:ext cx="17161788" cy="89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7969" y="13029050"/>
            <a:ext cx="4476988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7601-FABF-AE48-BF83-19DCD761097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122" y="13029050"/>
            <a:ext cx="6715482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052768" y="13029050"/>
            <a:ext cx="4476988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3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74337" rtl="0" eaLnBrk="1" latinLnBrk="0" hangingPunct="1">
        <a:lnSpc>
          <a:spcPct val="90000"/>
        </a:lnSpc>
        <a:spcBef>
          <a:spcPct val="0"/>
        </a:spcBef>
        <a:buNone/>
        <a:defRPr sz="90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8584" indent="-468584" algn="l" defTabSz="1874337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5739" kern="1200">
          <a:solidFill>
            <a:schemeClr val="tx1"/>
          </a:solidFill>
          <a:latin typeface="+mn-lt"/>
          <a:ea typeface="+mn-ea"/>
          <a:cs typeface="+mn-cs"/>
        </a:defRPr>
      </a:lvl1pPr>
      <a:lvl2pPr marL="1405753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4920" kern="1200">
          <a:solidFill>
            <a:schemeClr val="tx1"/>
          </a:solidFill>
          <a:latin typeface="+mn-lt"/>
          <a:ea typeface="+mn-ea"/>
          <a:cs typeface="+mn-cs"/>
        </a:defRPr>
      </a:lvl2pPr>
      <a:lvl3pPr marL="2342921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280090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4pPr>
      <a:lvl5pPr marL="4217259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5pPr>
      <a:lvl6pPr marL="5154427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6pPr>
      <a:lvl7pPr marL="6091596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7pPr>
      <a:lvl8pPr marL="7028764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8pPr>
      <a:lvl9pPr marL="7965933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1pPr>
      <a:lvl2pPr marL="937169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2pPr>
      <a:lvl3pPr marL="1874337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3pPr>
      <a:lvl4pPr marL="2811506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4pPr>
      <a:lvl5pPr marL="3748674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5pPr>
      <a:lvl6pPr marL="4685843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6pPr>
      <a:lvl7pPr marL="5623011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7pPr>
      <a:lvl8pPr marL="6560180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8pPr>
      <a:lvl9pPr marL="7497348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1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4.png"/><Relationship Id="rId21" Type="http://schemas.openxmlformats.org/officeDocument/2006/relationships/image" Target="../media/image48.png"/><Relationship Id="rId7" Type="http://schemas.openxmlformats.org/officeDocument/2006/relationships/image" Target="../media/image38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image" Target="../media/image33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10.png"/><Relationship Id="rId24" Type="http://schemas.openxmlformats.org/officeDocument/2006/relationships/image" Target="../media/image51.png"/><Relationship Id="rId5" Type="http://schemas.openxmlformats.org/officeDocument/2006/relationships/image" Target="../media/image36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9" Type="http://schemas.openxmlformats.org/officeDocument/2006/relationships/image" Target="../media/image46.png"/><Relationship Id="rId4" Type="http://schemas.openxmlformats.org/officeDocument/2006/relationships/image" Target="../media/image35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C6BC607-3426-5543-90B5-44075CBF1801}"/>
              </a:ext>
            </a:extLst>
          </p:cNvPr>
          <p:cNvSpPr/>
          <p:nvPr/>
        </p:nvSpPr>
        <p:spPr>
          <a:xfrm>
            <a:off x="15376577" y="2767364"/>
            <a:ext cx="1496911" cy="7118559"/>
          </a:xfrm>
          <a:prstGeom prst="rect">
            <a:avLst/>
          </a:prstGeom>
          <a:solidFill>
            <a:srgbClr val="9BD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175A69D-4110-5A40-A5A5-370C27F61EA6}"/>
              </a:ext>
            </a:extLst>
          </p:cNvPr>
          <p:cNvSpPr/>
          <p:nvPr/>
        </p:nvSpPr>
        <p:spPr>
          <a:xfrm>
            <a:off x="4111960" y="2767364"/>
            <a:ext cx="3254254" cy="7121032"/>
          </a:xfrm>
          <a:prstGeom prst="rect">
            <a:avLst/>
          </a:prstGeom>
          <a:solidFill>
            <a:srgbClr val="9BDCE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7F94E4F-1A91-FC4D-95B2-3366A1A036D9}"/>
              </a:ext>
            </a:extLst>
          </p:cNvPr>
          <p:cNvSpPr/>
          <p:nvPr/>
        </p:nvSpPr>
        <p:spPr>
          <a:xfrm>
            <a:off x="7370753" y="2769810"/>
            <a:ext cx="2710989" cy="7118578"/>
          </a:xfrm>
          <a:prstGeom prst="rect">
            <a:avLst/>
          </a:prstGeom>
          <a:solidFill>
            <a:srgbClr val="9BD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D390075-5132-4D40-B008-4D7C39C248F1}"/>
              </a:ext>
            </a:extLst>
          </p:cNvPr>
          <p:cNvSpPr/>
          <p:nvPr/>
        </p:nvSpPr>
        <p:spPr>
          <a:xfrm>
            <a:off x="11796068" y="2767363"/>
            <a:ext cx="1979599" cy="7118563"/>
          </a:xfrm>
          <a:prstGeom prst="rect">
            <a:avLst/>
          </a:prstGeom>
          <a:solidFill>
            <a:srgbClr val="9BDCE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24C9867-7D2C-3840-A6E5-8D664E767A6D}"/>
              </a:ext>
            </a:extLst>
          </p:cNvPr>
          <p:cNvSpPr/>
          <p:nvPr/>
        </p:nvSpPr>
        <p:spPr>
          <a:xfrm>
            <a:off x="10079523" y="2769125"/>
            <a:ext cx="1725025" cy="7118572"/>
          </a:xfrm>
          <a:prstGeom prst="rect">
            <a:avLst/>
          </a:prstGeom>
          <a:solidFill>
            <a:srgbClr val="9BDCE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A86BD8-A6BC-CB47-9A0E-3CAC7B4A18BD}"/>
              </a:ext>
            </a:extLst>
          </p:cNvPr>
          <p:cNvCxnSpPr/>
          <p:nvPr/>
        </p:nvCxnSpPr>
        <p:spPr>
          <a:xfrm>
            <a:off x="2409841" y="6643513"/>
            <a:ext cx="142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D1DBF90-6271-6949-BC64-61FA822154E9}"/>
              </a:ext>
            </a:extLst>
          </p:cNvPr>
          <p:cNvCxnSpPr/>
          <p:nvPr/>
        </p:nvCxnSpPr>
        <p:spPr>
          <a:xfrm>
            <a:off x="7360134" y="6651670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16E9E9-02E6-E94C-8299-3ACBAFF9B336}"/>
              </a:ext>
            </a:extLst>
          </p:cNvPr>
          <p:cNvCxnSpPr/>
          <p:nvPr/>
        </p:nvCxnSpPr>
        <p:spPr>
          <a:xfrm>
            <a:off x="8636232" y="664712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08FE679-F64C-AA4F-B445-60A9CB04F45A}"/>
              </a:ext>
            </a:extLst>
          </p:cNvPr>
          <p:cNvCxnSpPr/>
          <p:nvPr/>
        </p:nvCxnSpPr>
        <p:spPr>
          <a:xfrm>
            <a:off x="13931886" y="664335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ight Triangle 89">
            <a:extLst>
              <a:ext uri="{FF2B5EF4-FFF2-40B4-BE49-F238E27FC236}">
                <a16:creationId xmlns:a16="http://schemas.microsoft.com/office/drawing/2014/main" id="{31C5891E-06BF-C547-A677-8265134FC9A5}"/>
              </a:ext>
            </a:extLst>
          </p:cNvPr>
          <p:cNvSpPr/>
          <p:nvPr/>
        </p:nvSpPr>
        <p:spPr>
          <a:xfrm rot="16200000">
            <a:off x="10195380" y="4346752"/>
            <a:ext cx="1814452" cy="7994357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DBF8B0-5A82-784E-A6F3-2DA32240B123}"/>
              </a:ext>
            </a:extLst>
          </p:cNvPr>
          <p:cNvCxnSpPr/>
          <p:nvPr/>
        </p:nvCxnSpPr>
        <p:spPr>
          <a:xfrm flipV="1">
            <a:off x="7375247" y="9493643"/>
            <a:ext cx="7994358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A114448-7C53-8546-A8B5-4DA4EA11FB8F}"/>
              </a:ext>
            </a:extLst>
          </p:cNvPr>
          <p:cNvSpPr txBox="1"/>
          <p:nvPr/>
        </p:nvSpPr>
        <p:spPr>
          <a:xfrm>
            <a:off x="10746320" y="9353643"/>
            <a:ext cx="1517210" cy="369332"/>
          </a:xfrm>
          <a:prstGeom prst="rect">
            <a:avLst/>
          </a:prstGeom>
          <a:solidFill>
            <a:srgbClr val="FFF2EF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1 cycle = 1min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29BE19C-309D-8543-86E2-B2D6565E8440}"/>
              </a:ext>
            </a:extLst>
          </p:cNvPr>
          <p:cNvSpPr txBox="1"/>
          <p:nvPr/>
        </p:nvSpPr>
        <p:spPr>
          <a:xfrm>
            <a:off x="5502248" y="5497387"/>
            <a:ext cx="157822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alibri" charset="0"/>
                <a:ea typeface="Calibri" charset="0"/>
                <a:cs typeface="Calibri" charset="0"/>
              </a:rPr>
              <a:t>Pool flushed </a:t>
            </a:r>
          </a:p>
          <a:p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Transactions in the </a:t>
            </a:r>
            <a:r>
              <a:rPr lang="en-GB" sz="1400" dirty="0" err="1">
                <a:latin typeface="Calibri" charset="0"/>
                <a:ea typeface="Calibri" charset="0"/>
                <a:cs typeface="Calibri" charset="0"/>
              </a:rPr>
              <a:t>mempool</a:t>
            </a:r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 collected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/>
              <p:nvPr/>
            </p:nvSpPr>
            <p:spPr>
              <a:xfrm>
                <a:off x="10159927" y="3786756"/>
                <a:ext cx="3550126" cy="3838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=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𝑓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(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𝑚𝑎𝑗</m:t>
                        </m:r>
                      </m:sup>
                    </m:sSubSup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927" y="3786756"/>
                <a:ext cx="3550126" cy="383823"/>
              </a:xfrm>
              <a:prstGeom prst="rect">
                <a:avLst/>
              </a:prstGeom>
              <a:blipFill>
                <a:blip r:embed="rId2"/>
                <a:stretch>
                  <a:fillRect l="-355" b="-3125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D77802-76A0-9544-B409-EEB8659C8D84}"/>
              </a:ext>
            </a:extLst>
          </p:cNvPr>
          <p:cNvCxnSpPr>
            <a:cxnSpLocks/>
          </p:cNvCxnSpPr>
          <p:nvPr/>
        </p:nvCxnSpPr>
        <p:spPr>
          <a:xfrm flipV="1">
            <a:off x="12507866" y="5576567"/>
            <a:ext cx="0" cy="6171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60A9F68-DA72-7444-B7A7-B3196A7CD384}"/>
              </a:ext>
            </a:extLst>
          </p:cNvPr>
          <p:cNvCxnSpPr>
            <a:cxnSpLocks/>
          </p:cNvCxnSpPr>
          <p:nvPr/>
        </p:nvCxnSpPr>
        <p:spPr>
          <a:xfrm flipV="1">
            <a:off x="10938550" y="4631859"/>
            <a:ext cx="0" cy="16445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/>
              <p:nvPr/>
            </p:nvSpPr>
            <p:spPr>
              <a:xfrm>
                <a:off x="10722574" y="4286873"/>
                <a:ext cx="251756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2574" y="4286873"/>
                <a:ext cx="2517561" cy="307777"/>
              </a:xfrm>
              <a:prstGeom prst="rect">
                <a:avLst/>
              </a:prstGeom>
              <a:blipFill>
                <a:blip r:embed="rId3"/>
                <a:stretch>
                  <a:fillRect l="-498" t="-3846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ight Triangle 97">
            <a:extLst>
              <a:ext uri="{FF2B5EF4-FFF2-40B4-BE49-F238E27FC236}">
                <a16:creationId xmlns:a16="http://schemas.microsoft.com/office/drawing/2014/main" id="{1D51679E-B218-E94D-BD32-AA4C148E87C0}"/>
              </a:ext>
            </a:extLst>
          </p:cNvPr>
          <p:cNvSpPr/>
          <p:nvPr/>
        </p:nvSpPr>
        <p:spPr>
          <a:xfrm rot="16200000">
            <a:off x="2810136" y="4956030"/>
            <a:ext cx="1814452" cy="677584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4139F65-E92C-3F45-82E7-2DCB9567C0CD}"/>
              </a:ext>
            </a:extLst>
          </p:cNvPr>
          <p:cNvSpPr txBox="1"/>
          <p:nvPr/>
        </p:nvSpPr>
        <p:spPr>
          <a:xfrm>
            <a:off x="10557530" y="8793308"/>
            <a:ext cx="4400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Transactions collected and stored in memory 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/>
              <p:nvPr/>
            </p:nvSpPr>
            <p:spPr>
              <a:xfrm>
                <a:off x="8122359" y="8102834"/>
                <a:ext cx="1755416" cy="425501"/>
              </a:xfrm>
              <a:prstGeom prst="rect">
                <a:avLst/>
              </a:prstGeom>
              <a:solidFill>
                <a:srgbClr val="F6CBDF">
                  <a:alpha val="38824"/>
                </a:srgb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Sup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𝑚𝑎𝑗</m:t>
                          </m:r>
                        </m:sup>
                      </m:sSubSup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]</m:t>
                      </m:r>
                    </m:oMath>
                  </m:oMathPara>
                </a14:m>
                <a:endParaRPr lang="en-US" sz="16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359" y="8102834"/>
                <a:ext cx="1755416" cy="4255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/>
              <p:nvPr/>
            </p:nvSpPr>
            <p:spPr>
              <a:xfrm>
                <a:off x="14053851" y="4180553"/>
                <a:ext cx="17319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Broadcast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𝐻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to DFS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3851" y="4180553"/>
                <a:ext cx="1731914" cy="307777"/>
              </a:xfrm>
              <a:prstGeom prst="rect">
                <a:avLst/>
              </a:prstGeom>
              <a:blipFill>
                <a:blip r:embed="rId5"/>
                <a:stretch>
                  <a:fillRect l="-1449" b="-15385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ED2B97A7-F866-2249-83C7-A097869C1AD7}"/>
              </a:ext>
            </a:extLst>
          </p:cNvPr>
          <p:cNvSpPr txBox="1"/>
          <p:nvPr/>
        </p:nvSpPr>
        <p:spPr>
          <a:xfrm>
            <a:off x="15265857" y="6097915"/>
            <a:ext cx="151322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A </a:t>
            </a:r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new </a:t>
            </a:r>
            <a:r>
              <a:rPr lang="en-US" sz="1400" b="1">
                <a:latin typeface="Calibri" charset="0"/>
                <a:ea typeface="Calibri" charset="0"/>
                <a:cs typeface="Calibri" charset="0"/>
              </a:rPr>
              <a:t>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389AC4-EC4B-384F-B6EC-9CAB20434FC7}"/>
              </a:ext>
            </a:extLst>
          </p:cNvPr>
          <p:cNvSpPr/>
          <p:nvPr/>
        </p:nvSpPr>
        <p:spPr>
          <a:xfrm>
            <a:off x="7080471" y="6433171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0s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61E9C2-88BC-CC4A-A516-A23D4DDC1FA9}"/>
              </a:ext>
            </a:extLst>
          </p:cNvPr>
          <p:cNvSpPr txBox="1"/>
          <p:nvPr/>
        </p:nvSpPr>
        <p:spPr>
          <a:xfrm>
            <a:off x="10234173" y="2899020"/>
            <a:ext cx="1341775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Campaigning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1C35D6-B224-494A-949D-CAFB963DE2C5}"/>
              </a:ext>
            </a:extLst>
          </p:cNvPr>
          <p:cNvSpPr txBox="1"/>
          <p:nvPr/>
        </p:nvSpPr>
        <p:spPr>
          <a:xfrm>
            <a:off x="13884599" y="2893987"/>
            <a:ext cx="1439668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Synchronization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49E4DED-F81F-9E42-B7F9-49020B6FC3E4}"/>
              </a:ext>
            </a:extLst>
          </p:cNvPr>
          <p:cNvSpPr txBox="1"/>
          <p:nvPr/>
        </p:nvSpPr>
        <p:spPr>
          <a:xfrm>
            <a:off x="10796855" y="642912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30s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79F3DB9-97F4-A246-9C9E-C80F7F0A6A29}"/>
              </a:ext>
            </a:extLst>
          </p:cNvPr>
          <p:cNvSpPr txBox="1"/>
          <p:nvPr/>
        </p:nvSpPr>
        <p:spPr>
          <a:xfrm>
            <a:off x="15035342" y="642655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60s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7F897CA-F45A-844C-8041-AEA297DA1517}"/>
              </a:ext>
            </a:extLst>
          </p:cNvPr>
          <p:cNvCxnSpPr/>
          <p:nvPr/>
        </p:nvCxnSpPr>
        <p:spPr>
          <a:xfrm>
            <a:off x="10848022" y="663681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77BB796-FCEA-2C4E-9A50-EFB0549ACCBD}"/>
              </a:ext>
            </a:extLst>
          </p:cNvPr>
          <p:cNvCxnSpPr>
            <a:cxnSpLocks/>
          </p:cNvCxnSpPr>
          <p:nvPr/>
        </p:nvCxnSpPr>
        <p:spPr>
          <a:xfrm flipV="1">
            <a:off x="15376329" y="6415510"/>
            <a:ext cx="0" cy="216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A4DBEF38-5CD0-904E-86D5-FC5FC94BB8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06331" y="5389651"/>
            <a:ext cx="1869755" cy="861604"/>
          </a:xfrm>
          <a:prstGeom prst="bentConnector3">
            <a:avLst>
              <a:gd name="adj1" fmla="val 76797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682BE3F-3692-EA44-A760-E0A6AEBE76B5}"/>
              </a:ext>
            </a:extLst>
          </p:cNvPr>
          <p:cNvCxnSpPr/>
          <p:nvPr/>
        </p:nvCxnSpPr>
        <p:spPr>
          <a:xfrm>
            <a:off x="15376577" y="9493643"/>
            <a:ext cx="1476000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A80EC34-6B57-A844-AE17-F5B05E904DB2}"/>
              </a:ext>
            </a:extLst>
          </p:cNvPr>
          <p:cNvCxnSpPr/>
          <p:nvPr/>
        </p:nvCxnSpPr>
        <p:spPr>
          <a:xfrm>
            <a:off x="4484025" y="9493643"/>
            <a:ext cx="2876934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/>
              <p:nvPr/>
            </p:nvSpPr>
            <p:spPr>
              <a:xfrm>
                <a:off x="11206455" y="4800420"/>
                <a:ext cx="2438605" cy="543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(including rewards)</a:t>
                </a:r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6455" y="4800420"/>
                <a:ext cx="2438605" cy="543162"/>
              </a:xfrm>
              <a:prstGeom prst="rect">
                <a:avLst/>
              </a:prstGeom>
              <a:blipFill>
                <a:blip r:embed="rId6"/>
                <a:stretch>
                  <a:fillRect l="-515" b="-4444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ight Triangle 113">
            <a:extLst>
              <a:ext uri="{FF2B5EF4-FFF2-40B4-BE49-F238E27FC236}">
                <a16:creationId xmlns:a16="http://schemas.microsoft.com/office/drawing/2014/main" id="{243BEFC8-5771-9B4C-B219-CCDD35C81589}"/>
              </a:ext>
            </a:extLst>
          </p:cNvPr>
          <p:cNvSpPr/>
          <p:nvPr/>
        </p:nvSpPr>
        <p:spPr>
          <a:xfrm rot="16200000">
            <a:off x="15759395" y="8148459"/>
            <a:ext cx="463325" cy="1723042"/>
          </a:xfrm>
          <a:prstGeom prst="rtTriangle">
            <a:avLst/>
          </a:prstGeom>
          <a:solidFill>
            <a:srgbClr val="DAE3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A3B95DC-C668-3645-ADEB-9E0ADFABD97D}"/>
              </a:ext>
            </a:extLst>
          </p:cNvPr>
          <p:cNvSpPr/>
          <p:nvPr/>
        </p:nvSpPr>
        <p:spPr>
          <a:xfrm>
            <a:off x="5231473" y="2767363"/>
            <a:ext cx="11643360" cy="711854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074B4-89F9-2548-A53F-6517C4E97BDE}"/>
              </a:ext>
            </a:extLst>
          </p:cNvPr>
          <p:cNvSpPr txBox="1"/>
          <p:nvPr/>
        </p:nvSpPr>
        <p:spPr>
          <a:xfrm>
            <a:off x="8055623" y="2893987"/>
            <a:ext cx="1575658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/>
              <p:nvPr/>
            </p:nvSpPr>
            <p:spPr>
              <a:xfrm>
                <a:off x="7435870" y="4483664"/>
                <a:ext cx="2406963" cy="755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Local hash of ledger state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computed and broadcast to other producers</a:t>
                </a:r>
                <a:endParaRPr lang="en-GB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70" y="4483664"/>
                <a:ext cx="2406963" cy="755976"/>
              </a:xfrm>
              <a:prstGeom prst="rect">
                <a:avLst/>
              </a:prstGeom>
              <a:blipFill>
                <a:blip r:embed="rId7"/>
                <a:stretch>
                  <a:fillRect l="-524" b="-4839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ight Brace 117">
            <a:extLst>
              <a:ext uri="{FF2B5EF4-FFF2-40B4-BE49-F238E27FC236}">
                <a16:creationId xmlns:a16="http://schemas.microsoft.com/office/drawing/2014/main" id="{BFF41406-A6AE-5E42-B6DC-3090FAF7B11A}"/>
              </a:ext>
            </a:extLst>
          </p:cNvPr>
          <p:cNvSpPr/>
          <p:nvPr/>
        </p:nvSpPr>
        <p:spPr>
          <a:xfrm rot="16200000">
            <a:off x="8204725" y="5430561"/>
            <a:ext cx="390293" cy="2039621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AB05589-483B-4742-B8DF-DDA0BCF95A67}"/>
              </a:ext>
            </a:extLst>
          </p:cNvPr>
          <p:cNvCxnSpPr>
            <a:cxnSpLocks/>
          </p:cNvCxnSpPr>
          <p:nvPr/>
        </p:nvCxnSpPr>
        <p:spPr>
          <a:xfrm flipH="1" flipV="1">
            <a:off x="8397633" y="5235682"/>
            <a:ext cx="1" cy="104124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41BDE8D-A48E-A14E-9541-B9A52A13864B}"/>
                  </a:ext>
                </a:extLst>
              </p:cNvPr>
              <p:cNvSpPr/>
              <p:nvPr/>
            </p:nvSpPr>
            <p:spPr>
              <a:xfrm>
                <a:off x="13842911" y="3680725"/>
                <a:ext cx="2803426" cy="3542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41BDE8D-A48E-A14E-9541-B9A52A138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2911" y="3680725"/>
                <a:ext cx="2803426" cy="354245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4234434C-71BB-3A4E-8B69-95C49562EC1C}"/>
              </a:ext>
            </a:extLst>
          </p:cNvPr>
          <p:cNvSpPr txBox="1"/>
          <p:nvPr/>
        </p:nvSpPr>
        <p:spPr>
          <a:xfrm>
            <a:off x="5868556" y="4346944"/>
            <a:ext cx="142673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The 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7EDE580D-6A2C-CD47-AD7C-93AAB7832D9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02003" y="6151698"/>
            <a:ext cx="838614" cy="299434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/>
              <p:nvPr/>
            </p:nvSpPr>
            <p:spPr>
              <a:xfrm>
                <a:off x="10303860" y="6807158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860" y="6807158"/>
                <a:ext cx="390720" cy="276999"/>
              </a:xfrm>
              <a:prstGeom prst="rect">
                <a:avLst/>
              </a:prstGeom>
              <a:blipFill>
                <a:blip r:embed="rId9"/>
                <a:stretch>
                  <a:fillRect l="-18750" r="-1562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/>
              <p:nvPr/>
            </p:nvSpPr>
            <p:spPr>
              <a:xfrm>
                <a:off x="14498594" y="4799778"/>
                <a:ext cx="160876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upon request from users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8594" y="4799778"/>
                <a:ext cx="1608764" cy="523220"/>
              </a:xfrm>
              <a:prstGeom prst="rect">
                <a:avLst/>
              </a:prstGeom>
              <a:blipFill>
                <a:blip r:embed="rId10"/>
                <a:stretch>
                  <a:fillRect l="-781" b="-9302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/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blipFill>
                <a:blip r:embed="rId11"/>
                <a:stretch>
                  <a:fillRect l="-19355" r="-838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/>
              <p:nvPr/>
            </p:nvSpPr>
            <p:spPr>
              <a:xfrm>
                <a:off x="7877446" y="6850563"/>
                <a:ext cx="390720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446" y="6850563"/>
                <a:ext cx="390720" cy="298415"/>
              </a:xfrm>
              <a:prstGeom prst="rect">
                <a:avLst/>
              </a:prstGeom>
              <a:blipFill>
                <a:blip r:embed="rId12"/>
                <a:stretch>
                  <a:fillRect l="-18750" r="-2187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F65E1C6-10F4-3745-834D-18BF2FAA3F44}"/>
              </a:ext>
            </a:extLst>
          </p:cNvPr>
          <p:cNvCxnSpPr>
            <a:cxnSpLocks/>
          </p:cNvCxnSpPr>
          <p:nvPr/>
        </p:nvCxnSpPr>
        <p:spPr>
          <a:xfrm>
            <a:off x="7380061" y="6840130"/>
            <a:ext cx="20336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/>
              <p:nvPr/>
            </p:nvSpPr>
            <p:spPr>
              <a:xfrm>
                <a:off x="7732071" y="5565137"/>
                <a:ext cx="218337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Collection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071" y="5565137"/>
                <a:ext cx="2183370" cy="307777"/>
              </a:xfrm>
              <a:prstGeom prst="rect">
                <a:avLst/>
              </a:prstGeom>
              <a:blipFill>
                <a:blip r:embed="rId13"/>
                <a:stretch>
                  <a:fillRect l="-575" b="-1538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ight Brace 128">
            <a:extLst>
              <a:ext uri="{FF2B5EF4-FFF2-40B4-BE49-F238E27FC236}">
                <a16:creationId xmlns:a16="http://schemas.microsoft.com/office/drawing/2014/main" id="{98942012-D51B-464F-B1B9-B9400180CB46}"/>
              </a:ext>
            </a:extLst>
          </p:cNvPr>
          <p:cNvSpPr/>
          <p:nvPr/>
        </p:nvSpPr>
        <p:spPr>
          <a:xfrm rot="16200000">
            <a:off x="8483796" y="5055045"/>
            <a:ext cx="481002" cy="2710459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05735C9-B6B1-FB42-A73F-52C07B61DE7A}"/>
              </a:ext>
            </a:extLst>
          </p:cNvPr>
          <p:cNvCxnSpPr>
            <a:cxnSpLocks/>
          </p:cNvCxnSpPr>
          <p:nvPr/>
        </p:nvCxnSpPr>
        <p:spPr>
          <a:xfrm flipV="1">
            <a:off x="8734148" y="5882107"/>
            <a:ext cx="0" cy="30301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4FF3299-BD8D-0E4D-83B3-CD5CDAE311E0}"/>
              </a:ext>
            </a:extLst>
          </p:cNvPr>
          <p:cNvCxnSpPr>
            <a:cxnSpLocks/>
          </p:cNvCxnSpPr>
          <p:nvPr/>
        </p:nvCxnSpPr>
        <p:spPr>
          <a:xfrm>
            <a:off x="7376183" y="7676544"/>
            <a:ext cx="271277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/>
              <p:nvPr/>
            </p:nvSpPr>
            <p:spPr>
              <a:xfrm>
                <a:off x="8575720" y="7761344"/>
                <a:ext cx="390720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720" y="7761344"/>
                <a:ext cx="390720" cy="298415"/>
              </a:xfrm>
              <a:prstGeom prst="rect">
                <a:avLst/>
              </a:prstGeom>
              <a:blipFill>
                <a:blip r:embed="rId14"/>
                <a:stretch>
                  <a:fillRect l="-9375" r="-625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B1D404A-2DDD-6B4A-B812-5E608DFE7415}"/>
              </a:ext>
            </a:extLst>
          </p:cNvPr>
          <p:cNvCxnSpPr>
            <a:cxnSpLocks/>
          </p:cNvCxnSpPr>
          <p:nvPr/>
        </p:nvCxnSpPr>
        <p:spPr>
          <a:xfrm>
            <a:off x="11804548" y="7447393"/>
            <a:ext cx="197111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FDF24BAD-EE33-8546-A74A-F3DEB33F912F}"/>
              </a:ext>
            </a:extLst>
          </p:cNvPr>
          <p:cNvCxnSpPr>
            <a:cxnSpLocks/>
            <a:endCxn id="100" idx="3"/>
          </p:cNvCxnSpPr>
          <p:nvPr/>
        </p:nvCxnSpPr>
        <p:spPr>
          <a:xfrm rot="5400000">
            <a:off x="8034499" y="6021540"/>
            <a:ext cx="4137322" cy="450769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ight Brace 134">
            <a:extLst>
              <a:ext uri="{FF2B5EF4-FFF2-40B4-BE49-F238E27FC236}">
                <a16:creationId xmlns:a16="http://schemas.microsoft.com/office/drawing/2014/main" id="{0656437B-F237-754A-B6E8-10F9582D377D}"/>
              </a:ext>
            </a:extLst>
          </p:cNvPr>
          <p:cNvSpPr/>
          <p:nvPr/>
        </p:nvSpPr>
        <p:spPr>
          <a:xfrm rot="16200000">
            <a:off x="10753680" y="5583718"/>
            <a:ext cx="369741" cy="173199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/>
              <p:nvPr/>
            </p:nvSpPr>
            <p:spPr>
              <a:xfrm>
                <a:off x="12591013" y="7477421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1013" y="7477421"/>
                <a:ext cx="390720" cy="276999"/>
              </a:xfrm>
              <a:prstGeom prst="rect">
                <a:avLst/>
              </a:prstGeom>
              <a:blipFill>
                <a:blip r:embed="rId15"/>
                <a:stretch>
                  <a:fillRect l="-937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ight Brace 136">
            <a:extLst>
              <a:ext uri="{FF2B5EF4-FFF2-40B4-BE49-F238E27FC236}">
                <a16:creationId xmlns:a16="http://schemas.microsoft.com/office/drawing/2014/main" id="{25BC2CCD-EE95-D94C-B70A-F54FF6CB84B0}"/>
              </a:ext>
            </a:extLst>
          </p:cNvPr>
          <p:cNvSpPr/>
          <p:nvPr/>
        </p:nvSpPr>
        <p:spPr>
          <a:xfrm rot="16200000">
            <a:off x="12265626" y="5705632"/>
            <a:ext cx="471262" cy="1388188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C9831C3-1E61-5048-A436-C3079096DE42}"/>
              </a:ext>
            </a:extLst>
          </p:cNvPr>
          <p:cNvCxnSpPr>
            <a:cxnSpLocks/>
          </p:cNvCxnSpPr>
          <p:nvPr/>
        </p:nvCxnSpPr>
        <p:spPr>
          <a:xfrm>
            <a:off x="10095358" y="6722165"/>
            <a:ext cx="70149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3C173F4-E55B-EB4B-8042-083935A78332}"/>
              </a:ext>
            </a:extLst>
          </p:cNvPr>
          <p:cNvCxnSpPr>
            <a:cxnSpLocks/>
          </p:cNvCxnSpPr>
          <p:nvPr/>
        </p:nvCxnSpPr>
        <p:spPr>
          <a:xfrm>
            <a:off x="11791574" y="6822730"/>
            <a:ext cx="138878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/>
              <p:nvPr/>
            </p:nvSpPr>
            <p:spPr>
              <a:xfrm>
                <a:off x="12524198" y="6829495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4198" y="6829495"/>
                <a:ext cx="390720" cy="276999"/>
              </a:xfrm>
              <a:prstGeom prst="rect">
                <a:avLst/>
              </a:prstGeom>
              <a:blipFill>
                <a:blip r:embed="rId16"/>
                <a:stretch>
                  <a:fillRect l="-18750" r="-1562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ight Brace 140">
            <a:extLst>
              <a:ext uri="{FF2B5EF4-FFF2-40B4-BE49-F238E27FC236}">
                <a16:creationId xmlns:a16="http://schemas.microsoft.com/office/drawing/2014/main" id="{D9B9D4C3-7CCB-A64D-95CF-05BAA4643EB6}"/>
              </a:ext>
            </a:extLst>
          </p:cNvPr>
          <p:cNvSpPr/>
          <p:nvPr/>
        </p:nvSpPr>
        <p:spPr>
          <a:xfrm rot="16200000">
            <a:off x="14013606" y="5931837"/>
            <a:ext cx="471262" cy="94713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E6A4536-670E-FF4B-80D7-8918DAC7D8EB}"/>
              </a:ext>
            </a:extLst>
          </p:cNvPr>
          <p:cNvCxnSpPr>
            <a:cxnSpLocks/>
          </p:cNvCxnSpPr>
          <p:nvPr/>
        </p:nvCxnSpPr>
        <p:spPr>
          <a:xfrm>
            <a:off x="7095461" y="8441388"/>
            <a:ext cx="2947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/>
              <p:nvPr/>
            </p:nvSpPr>
            <p:spPr>
              <a:xfrm>
                <a:off x="7126848" y="8472397"/>
                <a:ext cx="390720" cy="299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𝑓𝑟𝑒𝑒𝑧𝑒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48" y="8472397"/>
                <a:ext cx="390720" cy="299249"/>
              </a:xfrm>
              <a:prstGeom prst="rect">
                <a:avLst/>
              </a:prstGeom>
              <a:blipFill>
                <a:blip r:embed="rId17"/>
                <a:stretch>
                  <a:fillRect l="-18750" r="-10937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Right Brace 145">
            <a:extLst>
              <a:ext uri="{FF2B5EF4-FFF2-40B4-BE49-F238E27FC236}">
                <a16:creationId xmlns:a16="http://schemas.microsoft.com/office/drawing/2014/main" id="{D2D314EC-6DD4-6547-AB6B-5C82FF82A96E}"/>
              </a:ext>
            </a:extLst>
          </p:cNvPr>
          <p:cNvSpPr/>
          <p:nvPr/>
        </p:nvSpPr>
        <p:spPr>
          <a:xfrm rot="16200000">
            <a:off x="10225883" y="6017475"/>
            <a:ext cx="471262" cy="773021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/>
              <p:nvPr/>
            </p:nvSpPr>
            <p:spPr>
              <a:xfrm>
                <a:off x="12575541" y="5725592"/>
                <a:ext cx="160921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dirty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dirty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</a:t>
                </a: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5541" y="5725592"/>
                <a:ext cx="1609210" cy="307777"/>
              </a:xfrm>
              <a:prstGeom prst="rect">
                <a:avLst/>
              </a:prstGeom>
              <a:blipFill>
                <a:blip r:embed="rId19"/>
                <a:stretch>
                  <a:fillRect l="-775" t="-3846" b="-1538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Right Brace 147">
            <a:extLst>
              <a:ext uri="{FF2B5EF4-FFF2-40B4-BE49-F238E27FC236}">
                <a16:creationId xmlns:a16="http://schemas.microsoft.com/office/drawing/2014/main" id="{78FC38CD-534B-A745-B984-97D13C9A877A}"/>
              </a:ext>
            </a:extLst>
          </p:cNvPr>
          <p:cNvSpPr/>
          <p:nvPr/>
        </p:nvSpPr>
        <p:spPr>
          <a:xfrm rot="16200000">
            <a:off x="12610806" y="5461179"/>
            <a:ext cx="358608" cy="1971120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FD9347F-A48F-924F-AD8D-20B583C8F5BE}"/>
              </a:ext>
            </a:extLst>
          </p:cNvPr>
          <p:cNvCxnSpPr>
            <a:cxnSpLocks/>
          </p:cNvCxnSpPr>
          <p:nvPr/>
        </p:nvCxnSpPr>
        <p:spPr>
          <a:xfrm flipV="1">
            <a:off x="12790703" y="6056674"/>
            <a:ext cx="0" cy="21584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/>
              <p:nvPr/>
            </p:nvSpPr>
            <p:spPr>
              <a:xfrm>
                <a:off x="14113772" y="6748758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772" y="6748758"/>
                <a:ext cx="390720" cy="276999"/>
              </a:xfrm>
              <a:prstGeom prst="rect">
                <a:avLst/>
              </a:prstGeom>
              <a:blipFill>
                <a:blip r:embed="rId20"/>
                <a:stretch>
                  <a:fillRect l="-18750" r="-1562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AA92D1A-4D75-4643-AB63-06CF8E55FF00}"/>
              </a:ext>
            </a:extLst>
          </p:cNvPr>
          <p:cNvCxnSpPr>
            <a:cxnSpLocks/>
          </p:cNvCxnSpPr>
          <p:nvPr/>
        </p:nvCxnSpPr>
        <p:spPr>
          <a:xfrm>
            <a:off x="13775667" y="6755331"/>
            <a:ext cx="854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CFD9C9F-D117-8A4B-BE33-A61084400D11}"/>
              </a:ext>
            </a:extLst>
          </p:cNvPr>
          <p:cNvCxnSpPr>
            <a:cxnSpLocks/>
          </p:cNvCxnSpPr>
          <p:nvPr/>
        </p:nvCxnSpPr>
        <p:spPr>
          <a:xfrm flipH="1" flipV="1">
            <a:off x="14246245" y="4511192"/>
            <a:ext cx="1" cy="16784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6893CFE-1621-064C-AFB2-4586F8372174}"/>
              </a:ext>
            </a:extLst>
          </p:cNvPr>
          <p:cNvCxnSpPr>
            <a:cxnSpLocks/>
          </p:cNvCxnSpPr>
          <p:nvPr/>
        </p:nvCxnSpPr>
        <p:spPr>
          <a:xfrm flipH="1" flipV="1">
            <a:off x="14967492" y="5329076"/>
            <a:ext cx="1" cy="132071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FC9AB59-540C-8241-8E78-809D660235A8}"/>
              </a:ext>
            </a:extLst>
          </p:cNvPr>
          <p:cNvCxnSpPr>
            <a:cxnSpLocks/>
          </p:cNvCxnSpPr>
          <p:nvPr/>
        </p:nvCxnSpPr>
        <p:spPr>
          <a:xfrm>
            <a:off x="13775667" y="7150546"/>
            <a:ext cx="16006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/>
              <p:nvPr/>
            </p:nvSpPr>
            <p:spPr>
              <a:xfrm flipH="1">
                <a:off x="14420273" y="7170426"/>
                <a:ext cx="4741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420273" y="7170426"/>
                <a:ext cx="474123" cy="276999"/>
              </a:xfrm>
              <a:prstGeom prst="rect">
                <a:avLst/>
              </a:prstGeom>
              <a:blipFill>
                <a:blip r:embed="rId2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5A0062B-9FDA-2549-816B-C9EA4B2AE589}"/>
              </a:ext>
            </a:extLst>
          </p:cNvPr>
          <p:cNvCxnSpPr>
            <a:cxnSpLocks/>
          </p:cNvCxnSpPr>
          <p:nvPr/>
        </p:nvCxnSpPr>
        <p:spPr>
          <a:xfrm>
            <a:off x="10072552" y="7098337"/>
            <a:ext cx="171902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/>
              <p:nvPr/>
            </p:nvSpPr>
            <p:spPr>
              <a:xfrm>
                <a:off x="11010960" y="7094363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0960" y="7094363"/>
                <a:ext cx="390720" cy="276999"/>
              </a:xfrm>
              <a:prstGeom prst="rect">
                <a:avLst/>
              </a:prstGeom>
              <a:blipFill>
                <a:blip r:embed="rId22"/>
                <a:stretch>
                  <a:fillRect l="-937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1C19ACB-A117-4C47-89CA-40FFBC6E5A3E}"/>
              </a:ext>
            </a:extLst>
          </p:cNvPr>
          <p:cNvSpPr/>
          <p:nvPr/>
        </p:nvSpPr>
        <p:spPr>
          <a:xfrm>
            <a:off x="1330016" y="1003506"/>
            <a:ext cx="193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Catalyst_Cycle.png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2EBB1B-9EBB-C541-A30E-CBB00DACF83A}"/>
              </a:ext>
            </a:extLst>
          </p:cNvPr>
          <p:cNvSpPr txBox="1"/>
          <p:nvPr/>
        </p:nvSpPr>
        <p:spPr>
          <a:xfrm>
            <a:off x="12406469" y="2899019"/>
            <a:ext cx="766119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Voting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6017A97-83BB-7342-9E64-FDF296A23FCB}"/>
              </a:ext>
            </a:extLst>
          </p:cNvPr>
          <p:cNvCxnSpPr/>
          <p:nvPr/>
        </p:nvCxnSpPr>
        <p:spPr>
          <a:xfrm>
            <a:off x="15377162" y="663579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41E496-1692-F448-B053-8E3C8E7F8D9D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10448693" y="4178261"/>
            <a:ext cx="12822" cy="199009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0984851-85A1-B74F-AF52-3E8031E16CC5}"/>
              </a:ext>
            </a:extLst>
          </p:cNvPr>
          <p:cNvSpPr/>
          <p:nvPr/>
        </p:nvSpPr>
        <p:spPr>
          <a:xfrm>
            <a:off x="7732071" y="3687812"/>
            <a:ext cx="1899210" cy="717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35850DB-D8B1-0F40-85E7-1C18AFC8D26A}"/>
                  </a:ext>
                </a:extLst>
              </p:cNvPr>
              <p:cNvSpPr/>
              <p:nvPr/>
            </p:nvSpPr>
            <p:spPr>
              <a:xfrm>
                <a:off x="8396769" y="4118495"/>
                <a:ext cx="475515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35850DB-D8B1-0F40-85E7-1C18AFC8D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769" y="4118495"/>
                <a:ext cx="475515" cy="32508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FA9958-0545-8C40-AB59-D04CC3E665D0}"/>
                  </a:ext>
                </a:extLst>
              </p:cNvPr>
              <p:cNvSpPr/>
              <p:nvPr/>
            </p:nvSpPr>
            <p:spPr>
              <a:xfrm>
                <a:off x="7421022" y="3690907"/>
                <a:ext cx="2460730" cy="376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𝐻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𝑛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,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charset="0"/>
                        </a:rPr>
                        <m:t> || 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𝐼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𝑑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FA9958-0545-8C40-AB59-D04CC3E665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022" y="3690907"/>
                <a:ext cx="2460730" cy="376000"/>
              </a:xfrm>
              <a:prstGeom prst="rect">
                <a:avLst/>
              </a:prstGeom>
              <a:blipFill>
                <a:blip r:embed="rId2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Right Brace 144">
            <a:extLst>
              <a:ext uri="{FF2B5EF4-FFF2-40B4-BE49-F238E27FC236}">
                <a16:creationId xmlns:a16="http://schemas.microsoft.com/office/drawing/2014/main" id="{2B896533-BE99-0241-B84E-503629B132C1}"/>
              </a:ext>
            </a:extLst>
          </p:cNvPr>
          <p:cNvSpPr/>
          <p:nvPr/>
        </p:nvSpPr>
        <p:spPr>
          <a:xfrm rot="5400000">
            <a:off x="8493861" y="3751465"/>
            <a:ext cx="135688" cy="651977"/>
          </a:xfrm>
          <a:prstGeom prst="rightBrace">
            <a:avLst>
              <a:gd name="adj1" fmla="val 3644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E6D20-A962-0D47-ABE4-2119FE76200A}"/>
              </a:ext>
            </a:extLst>
          </p:cNvPr>
          <p:cNvSpPr/>
          <p:nvPr/>
        </p:nvSpPr>
        <p:spPr>
          <a:xfrm>
            <a:off x="12105271" y="10043367"/>
            <a:ext cx="4985861" cy="24034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0739108-9DE4-1846-861D-9B6D337688FD}"/>
              </a:ext>
            </a:extLst>
          </p:cNvPr>
          <p:cNvSpPr/>
          <p:nvPr/>
        </p:nvSpPr>
        <p:spPr>
          <a:xfrm>
            <a:off x="6460464" y="2713334"/>
            <a:ext cx="6984045" cy="6001942"/>
          </a:xfrm>
          <a:prstGeom prst="cube">
            <a:avLst>
              <a:gd name="adj" fmla="val 426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7297BF-E834-854F-8515-5E6495153E45}"/>
              </a:ext>
            </a:extLst>
          </p:cNvPr>
          <p:cNvSpPr/>
          <p:nvPr/>
        </p:nvSpPr>
        <p:spPr>
          <a:xfrm>
            <a:off x="6599437" y="5833278"/>
            <a:ext cx="6339353" cy="272729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72273-246B-0946-9DD2-9926880B5AA6}"/>
              </a:ext>
            </a:extLst>
          </p:cNvPr>
          <p:cNvSpPr/>
          <p:nvPr/>
        </p:nvSpPr>
        <p:spPr>
          <a:xfrm>
            <a:off x="6599438" y="3418288"/>
            <a:ext cx="6323401" cy="2268313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E42A4-4A5C-C84A-A034-22641C9D1E86}"/>
              </a:ext>
            </a:extLst>
          </p:cNvPr>
          <p:cNvSpPr txBox="1"/>
          <p:nvPr/>
        </p:nvSpPr>
        <p:spPr>
          <a:xfrm>
            <a:off x="6779263" y="3498162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Current Ledger Shards 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8EA2C-A9E4-754F-8947-8C8AB845A56D}"/>
              </a:ext>
            </a:extLst>
          </p:cNvPr>
          <p:cNvSpPr txBox="1"/>
          <p:nvPr/>
        </p:nvSpPr>
        <p:spPr>
          <a:xfrm>
            <a:off x="10367157" y="7840079"/>
            <a:ext cx="2307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Recent Ledger Shards State Updates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/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4BA6A88-9368-4449-8FDB-EB118DB1F719}"/>
              </a:ext>
            </a:extLst>
          </p:cNvPr>
          <p:cNvSpPr txBox="1"/>
          <p:nvPr/>
        </p:nvSpPr>
        <p:spPr>
          <a:xfrm>
            <a:off x="8844207" y="3021497"/>
            <a:ext cx="2081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Catalyst Database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032658C0-B1BD-9840-BD79-0B8DB91A8459}"/>
              </a:ext>
            </a:extLst>
          </p:cNvPr>
          <p:cNvSpPr/>
          <p:nvPr/>
        </p:nvSpPr>
        <p:spPr>
          <a:xfrm>
            <a:off x="6898910" y="7781105"/>
            <a:ext cx="1217652" cy="575733"/>
          </a:xfrm>
          <a:prstGeom prst="can">
            <a:avLst>
              <a:gd name="adj" fmla="val 48529"/>
            </a:avLst>
          </a:prstGeom>
          <a:solidFill>
            <a:srgbClr val="D4EAF4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CDC799-4C18-7942-B715-88955AF6ED82}"/>
              </a:ext>
            </a:extLst>
          </p:cNvPr>
          <p:cNvCxnSpPr/>
          <p:nvPr/>
        </p:nvCxnSpPr>
        <p:spPr>
          <a:xfrm flipH="1">
            <a:off x="7546576" y="73290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13">
            <a:extLst>
              <a:ext uri="{FF2B5EF4-FFF2-40B4-BE49-F238E27FC236}">
                <a16:creationId xmlns:a16="http://schemas.microsoft.com/office/drawing/2014/main" id="{DC3708FC-BCBF-2643-B152-AED54C9AB6E2}"/>
              </a:ext>
            </a:extLst>
          </p:cNvPr>
          <p:cNvSpPr/>
          <p:nvPr/>
        </p:nvSpPr>
        <p:spPr>
          <a:xfrm>
            <a:off x="6898910" y="7164169"/>
            <a:ext cx="1217652" cy="575733"/>
          </a:xfrm>
          <a:prstGeom prst="can">
            <a:avLst>
              <a:gd name="adj" fmla="val 48529"/>
            </a:avLst>
          </a:prstGeom>
          <a:solidFill>
            <a:srgbClr val="C0FAFB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95E879-8F8F-3240-AE0B-463B4B57E71C}"/>
              </a:ext>
            </a:extLst>
          </p:cNvPr>
          <p:cNvCxnSpPr/>
          <p:nvPr/>
        </p:nvCxnSpPr>
        <p:spPr>
          <a:xfrm flipH="1">
            <a:off x="7546576" y="6681573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>
            <a:extLst>
              <a:ext uri="{FF2B5EF4-FFF2-40B4-BE49-F238E27FC236}">
                <a16:creationId xmlns:a16="http://schemas.microsoft.com/office/drawing/2014/main" id="{DFBF67F5-6DDF-144E-8F87-5EEBC1D28843}"/>
              </a:ext>
            </a:extLst>
          </p:cNvPr>
          <p:cNvSpPr/>
          <p:nvPr/>
        </p:nvSpPr>
        <p:spPr>
          <a:xfrm>
            <a:off x="6898910" y="6537558"/>
            <a:ext cx="1217652" cy="575733"/>
          </a:xfrm>
          <a:prstGeom prst="can">
            <a:avLst>
              <a:gd name="adj" fmla="val 48529"/>
            </a:avLst>
          </a:prstGeom>
          <a:solidFill>
            <a:srgbClr val="9AE5F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C66D14-9728-C345-861D-EC7CAD4338B3}"/>
              </a:ext>
            </a:extLst>
          </p:cNvPr>
          <p:cNvCxnSpPr/>
          <p:nvPr/>
        </p:nvCxnSpPr>
        <p:spPr>
          <a:xfrm flipH="1">
            <a:off x="7557980" y="6073010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n 17">
            <a:extLst>
              <a:ext uri="{FF2B5EF4-FFF2-40B4-BE49-F238E27FC236}">
                <a16:creationId xmlns:a16="http://schemas.microsoft.com/office/drawing/2014/main" id="{611A2F47-AC76-D04E-BD3C-4467C4251863}"/>
              </a:ext>
            </a:extLst>
          </p:cNvPr>
          <p:cNvSpPr/>
          <p:nvPr/>
        </p:nvSpPr>
        <p:spPr>
          <a:xfrm>
            <a:off x="6898910" y="5943970"/>
            <a:ext cx="1217652" cy="575733"/>
          </a:xfrm>
          <a:prstGeom prst="can">
            <a:avLst>
              <a:gd name="adj" fmla="val 48529"/>
            </a:avLst>
          </a:prstGeom>
          <a:solidFill>
            <a:srgbClr val="7CD2E4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C2A5C4-0585-C445-A00C-52FA4E4C4443}"/>
              </a:ext>
            </a:extLst>
          </p:cNvPr>
          <p:cNvCxnSpPr/>
          <p:nvPr/>
        </p:nvCxnSpPr>
        <p:spPr>
          <a:xfrm>
            <a:off x="7542861" y="5246354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/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blipFill>
                <a:blip r:embed="rId3"/>
                <a:stretch>
                  <a:fillRect l="-9756" r="-24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/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blipFill>
                <a:blip r:embed="rId4"/>
                <a:stretch>
                  <a:fillRect l="-7317" r="-243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/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blipFill>
                <a:blip r:embed="rId5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/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blipFill>
                <a:blip r:embed="rId6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n 23">
            <a:extLst>
              <a:ext uri="{FF2B5EF4-FFF2-40B4-BE49-F238E27FC236}">
                <a16:creationId xmlns:a16="http://schemas.microsoft.com/office/drawing/2014/main" id="{6119EA7D-7DE5-EC49-AA39-6EE6E9D540FC}"/>
              </a:ext>
            </a:extLst>
          </p:cNvPr>
          <p:cNvSpPr/>
          <p:nvPr/>
        </p:nvSpPr>
        <p:spPr>
          <a:xfrm>
            <a:off x="10627170" y="3574313"/>
            <a:ext cx="2004246" cy="1956647"/>
          </a:xfrm>
          <a:prstGeom prst="can">
            <a:avLst/>
          </a:prstGeom>
          <a:solidFill>
            <a:srgbClr val="203D56">
              <a:alpha val="54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Contract- based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Accounts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(dApps)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975B3E5D-008D-7747-8590-14DD374C7779}"/>
              </a:ext>
            </a:extLst>
          </p:cNvPr>
          <p:cNvSpPr/>
          <p:nvPr/>
        </p:nvSpPr>
        <p:spPr>
          <a:xfrm>
            <a:off x="6751684" y="3997275"/>
            <a:ext cx="1494799" cy="1279289"/>
          </a:xfrm>
          <a:prstGeom prst="can">
            <a:avLst/>
          </a:prstGeom>
          <a:solidFill>
            <a:srgbClr val="7CD2E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Standard Accounts 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/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265F014B-D0BE-1848-BD6B-A8A0953692BF}"/>
              </a:ext>
            </a:extLst>
          </p:cNvPr>
          <p:cNvSpPr/>
          <p:nvPr/>
        </p:nvSpPr>
        <p:spPr>
          <a:xfrm>
            <a:off x="2768922" y="10043366"/>
            <a:ext cx="4218239" cy="24056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5AFCEB8A-7DA8-7945-95E9-ADAD44F41FFF}"/>
              </a:ext>
            </a:extLst>
          </p:cNvPr>
          <p:cNvSpPr/>
          <p:nvPr/>
        </p:nvSpPr>
        <p:spPr>
          <a:xfrm>
            <a:off x="3079290" y="10292839"/>
            <a:ext cx="928660" cy="449020"/>
          </a:xfrm>
          <a:prstGeom prst="can">
            <a:avLst>
              <a:gd name="adj" fmla="val 48529"/>
            </a:avLst>
          </a:prstGeom>
          <a:solidFill>
            <a:srgbClr val="DBF4FC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A4C7B08A-32B9-B14B-99A8-F38EB85B75E0}"/>
              </a:ext>
            </a:extLst>
          </p:cNvPr>
          <p:cNvSpPr/>
          <p:nvPr/>
        </p:nvSpPr>
        <p:spPr>
          <a:xfrm>
            <a:off x="3089984" y="10803064"/>
            <a:ext cx="928660" cy="449020"/>
          </a:xfrm>
          <a:prstGeom prst="can">
            <a:avLst>
              <a:gd name="adj" fmla="val 48529"/>
            </a:avLst>
          </a:prstGeom>
          <a:solidFill>
            <a:srgbClr val="CBE1E9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5912B589-D645-6B4A-B799-16BC574A5CB0}"/>
              </a:ext>
            </a:extLst>
          </p:cNvPr>
          <p:cNvSpPr/>
          <p:nvPr/>
        </p:nvSpPr>
        <p:spPr>
          <a:xfrm>
            <a:off x="3093804" y="11331858"/>
            <a:ext cx="928660" cy="449020"/>
          </a:xfrm>
          <a:prstGeom prst="can">
            <a:avLst>
              <a:gd name="adj" fmla="val 48529"/>
            </a:avLst>
          </a:prstGeom>
          <a:solidFill>
            <a:srgbClr val="B6CAD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930F4689-FD9F-1342-943B-9EAD07136CAC}"/>
              </a:ext>
            </a:extLst>
          </p:cNvPr>
          <p:cNvSpPr/>
          <p:nvPr/>
        </p:nvSpPr>
        <p:spPr>
          <a:xfrm>
            <a:off x="3093803" y="11898931"/>
            <a:ext cx="928660" cy="449020"/>
          </a:xfrm>
          <a:prstGeom prst="can">
            <a:avLst>
              <a:gd name="adj" fmla="val 50000"/>
            </a:avLst>
          </a:prstGeom>
          <a:solidFill>
            <a:srgbClr val="D9F9F1">
              <a:alpha val="27451"/>
            </a:srgbClr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4B38B8-A663-0F43-BB28-A1FFBB54206A}"/>
              </a:ext>
            </a:extLst>
          </p:cNvPr>
          <p:cNvCxnSpPr/>
          <p:nvPr/>
        </p:nvCxnSpPr>
        <p:spPr>
          <a:xfrm>
            <a:off x="3572061" y="11784055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5CDCC-B01A-0449-AC69-65BDFDEC96B2}"/>
              </a:ext>
            </a:extLst>
          </p:cNvPr>
          <p:cNvCxnSpPr/>
          <p:nvPr/>
        </p:nvCxnSpPr>
        <p:spPr>
          <a:xfrm>
            <a:off x="3564806" y="11254285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B83D0E-6E9E-9A46-8CE1-E8098E93FCB5}"/>
              </a:ext>
            </a:extLst>
          </p:cNvPr>
          <p:cNvCxnSpPr/>
          <p:nvPr/>
        </p:nvCxnSpPr>
        <p:spPr>
          <a:xfrm>
            <a:off x="3557549" y="10739027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n 34">
            <a:extLst>
              <a:ext uri="{FF2B5EF4-FFF2-40B4-BE49-F238E27FC236}">
                <a16:creationId xmlns:a16="http://schemas.microsoft.com/office/drawing/2014/main" id="{C9D01A35-6DCC-724A-8115-606FF289F24D}"/>
              </a:ext>
            </a:extLst>
          </p:cNvPr>
          <p:cNvSpPr/>
          <p:nvPr/>
        </p:nvSpPr>
        <p:spPr>
          <a:xfrm>
            <a:off x="4497043" y="10293065"/>
            <a:ext cx="928660" cy="449020"/>
          </a:xfrm>
          <a:prstGeom prst="can">
            <a:avLst>
              <a:gd name="adj" fmla="val 48529"/>
            </a:avLst>
          </a:prstGeom>
          <a:solidFill>
            <a:srgbClr val="DBF4FC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6EEE9E3A-734C-A345-B744-0EC2F8291134}"/>
              </a:ext>
            </a:extLst>
          </p:cNvPr>
          <p:cNvSpPr/>
          <p:nvPr/>
        </p:nvSpPr>
        <p:spPr>
          <a:xfrm>
            <a:off x="4507737" y="10803290"/>
            <a:ext cx="928660" cy="449020"/>
          </a:xfrm>
          <a:prstGeom prst="can">
            <a:avLst>
              <a:gd name="adj" fmla="val 48529"/>
            </a:avLst>
          </a:prstGeom>
          <a:solidFill>
            <a:srgbClr val="CBE1E9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CCF4AE47-63B6-9F43-8880-1C61AA915DAA}"/>
              </a:ext>
            </a:extLst>
          </p:cNvPr>
          <p:cNvSpPr/>
          <p:nvPr/>
        </p:nvSpPr>
        <p:spPr>
          <a:xfrm>
            <a:off x="4511557" y="11332084"/>
            <a:ext cx="928660" cy="449020"/>
          </a:xfrm>
          <a:prstGeom prst="can">
            <a:avLst>
              <a:gd name="adj" fmla="val 48529"/>
            </a:avLst>
          </a:prstGeom>
          <a:solidFill>
            <a:srgbClr val="B6CAD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Can 37">
            <a:extLst>
              <a:ext uri="{FF2B5EF4-FFF2-40B4-BE49-F238E27FC236}">
                <a16:creationId xmlns:a16="http://schemas.microsoft.com/office/drawing/2014/main" id="{B4D9A47B-2FC9-B241-918F-2ABF6F7E472C}"/>
              </a:ext>
            </a:extLst>
          </p:cNvPr>
          <p:cNvSpPr/>
          <p:nvPr/>
        </p:nvSpPr>
        <p:spPr>
          <a:xfrm>
            <a:off x="4511556" y="11899157"/>
            <a:ext cx="928660" cy="449020"/>
          </a:xfrm>
          <a:prstGeom prst="can">
            <a:avLst>
              <a:gd name="adj" fmla="val 50000"/>
            </a:avLst>
          </a:prstGeom>
          <a:solidFill>
            <a:srgbClr val="D9F9F1">
              <a:alpha val="27451"/>
            </a:srgbClr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BF8500-2714-0B4A-A69F-F2F59A267852}"/>
              </a:ext>
            </a:extLst>
          </p:cNvPr>
          <p:cNvCxnSpPr/>
          <p:nvPr/>
        </p:nvCxnSpPr>
        <p:spPr>
          <a:xfrm>
            <a:off x="4989814" y="11784281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363314-A722-A14F-9821-294B6B2498F6}"/>
              </a:ext>
            </a:extLst>
          </p:cNvPr>
          <p:cNvCxnSpPr/>
          <p:nvPr/>
        </p:nvCxnSpPr>
        <p:spPr>
          <a:xfrm>
            <a:off x="4982559" y="11254511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24E8D1-FB2D-2241-BA04-003FDE2A5431}"/>
              </a:ext>
            </a:extLst>
          </p:cNvPr>
          <p:cNvCxnSpPr/>
          <p:nvPr/>
        </p:nvCxnSpPr>
        <p:spPr>
          <a:xfrm>
            <a:off x="4975302" y="10739253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n 41">
            <a:extLst>
              <a:ext uri="{FF2B5EF4-FFF2-40B4-BE49-F238E27FC236}">
                <a16:creationId xmlns:a16="http://schemas.microsoft.com/office/drawing/2014/main" id="{0F60C2EF-6820-754A-AEF1-3FC10845B873}"/>
              </a:ext>
            </a:extLst>
          </p:cNvPr>
          <p:cNvSpPr/>
          <p:nvPr/>
        </p:nvSpPr>
        <p:spPr>
          <a:xfrm>
            <a:off x="5872303" y="10285801"/>
            <a:ext cx="928660" cy="449020"/>
          </a:xfrm>
          <a:prstGeom prst="can">
            <a:avLst>
              <a:gd name="adj" fmla="val 48529"/>
            </a:avLst>
          </a:prstGeom>
          <a:solidFill>
            <a:srgbClr val="DBF4FC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Can 42">
            <a:extLst>
              <a:ext uri="{FF2B5EF4-FFF2-40B4-BE49-F238E27FC236}">
                <a16:creationId xmlns:a16="http://schemas.microsoft.com/office/drawing/2014/main" id="{A106DE55-A2B9-CF49-8759-352A215C6932}"/>
              </a:ext>
            </a:extLst>
          </p:cNvPr>
          <p:cNvSpPr/>
          <p:nvPr/>
        </p:nvSpPr>
        <p:spPr>
          <a:xfrm>
            <a:off x="5882997" y="10796026"/>
            <a:ext cx="928660" cy="449020"/>
          </a:xfrm>
          <a:prstGeom prst="can">
            <a:avLst>
              <a:gd name="adj" fmla="val 48529"/>
            </a:avLst>
          </a:prstGeom>
          <a:solidFill>
            <a:srgbClr val="CBE1E9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" name="Can 43">
            <a:extLst>
              <a:ext uri="{FF2B5EF4-FFF2-40B4-BE49-F238E27FC236}">
                <a16:creationId xmlns:a16="http://schemas.microsoft.com/office/drawing/2014/main" id="{493D45E1-0DDF-614A-B470-1DFA2C71EB2C}"/>
              </a:ext>
            </a:extLst>
          </p:cNvPr>
          <p:cNvSpPr/>
          <p:nvPr/>
        </p:nvSpPr>
        <p:spPr>
          <a:xfrm>
            <a:off x="5886817" y="11324820"/>
            <a:ext cx="928660" cy="449020"/>
          </a:xfrm>
          <a:prstGeom prst="can">
            <a:avLst>
              <a:gd name="adj" fmla="val 48529"/>
            </a:avLst>
          </a:prstGeom>
          <a:solidFill>
            <a:srgbClr val="B6CAD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FDA886DE-AC35-9E49-B3EC-390C451A2688}"/>
              </a:ext>
            </a:extLst>
          </p:cNvPr>
          <p:cNvSpPr/>
          <p:nvPr/>
        </p:nvSpPr>
        <p:spPr>
          <a:xfrm>
            <a:off x="5886816" y="11891893"/>
            <a:ext cx="928660" cy="449020"/>
          </a:xfrm>
          <a:prstGeom prst="can">
            <a:avLst>
              <a:gd name="adj" fmla="val 50000"/>
            </a:avLst>
          </a:prstGeom>
          <a:solidFill>
            <a:srgbClr val="D9F9F1">
              <a:alpha val="27451"/>
            </a:srgbClr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50702C-AB0B-6D44-AE3D-EF159356E592}"/>
              </a:ext>
            </a:extLst>
          </p:cNvPr>
          <p:cNvCxnSpPr/>
          <p:nvPr/>
        </p:nvCxnSpPr>
        <p:spPr>
          <a:xfrm>
            <a:off x="6365074" y="11777017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DFEEC91-6CC5-314E-B97D-6BECD23DB020}"/>
              </a:ext>
            </a:extLst>
          </p:cNvPr>
          <p:cNvCxnSpPr/>
          <p:nvPr/>
        </p:nvCxnSpPr>
        <p:spPr>
          <a:xfrm>
            <a:off x="6357819" y="11247247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5F2631-1A98-6F4B-93AA-5955297F63F4}"/>
              </a:ext>
            </a:extLst>
          </p:cNvPr>
          <p:cNvCxnSpPr/>
          <p:nvPr/>
        </p:nvCxnSpPr>
        <p:spPr>
          <a:xfrm>
            <a:off x="6350562" y="10731989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334BDDE-D711-E849-9B4B-CC84A956B531}"/>
              </a:ext>
            </a:extLst>
          </p:cNvPr>
          <p:cNvSpPr txBox="1"/>
          <p:nvPr/>
        </p:nvSpPr>
        <p:spPr>
          <a:xfrm>
            <a:off x="14363569" y="5814152"/>
            <a:ext cx="293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Distributed File System (DFS)</a:t>
            </a:r>
          </a:p>
        </p:txBody>
      </p:sp>
      <p:sp>
        <p:nvSpPr>
          <p:cNvPr id="50" name="Can 49">
            <a:extLst>
              <a:ext uri="{FF2B5EF4-FFF2-40B4-BE49-F238E27FC236}">
                <a16:creationId xmlns:a16="http://schemas.microsoft.com/office/drawing/2014/main" id="{F10F8143-302F-014A-9B77-40DDC019F6EB}"/>
              </a:ext>
            </a:extLst>
          </p:cNvPr>
          <p:cNvSpPr/>
          <p:nvPr/>
        </p:nvSpPr>
        <p:spPr>
          <a:xfrm>
            <a:off x="12374063" y="10362677"/>
            <a:ext cx="1182397" cy="1751938"/>
          </a:xfrm>
          <a:prstGeom prst="can">
            <a:avLst/>
          </a:prstGeom>
          <a:solidFill>
            <a:srgbClr val="F8BB5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" name="Can 50">
            <a:extLst>
              <a:ext uri="{FF2B5EF4-FFF2-40B4-BE49-F238E27FC236}">
                <a16:creationId xmlns:a16="http://schemas.microsoft.com/office/drawing/2014/main" id="{9CABBA40-8177-B241-9428-32A363C5328A}"/>
              </a:ext>
            </a:extLst>
          </p:cNvPr>
          <p:cNvSpPr/>
          <p:nvPr/>
        </p:nvSpPr>
        <p:spPr>
          <a:xfrm>
            <a:off x="13996227" y="10387974"/>
            <a:ext cx="1182397" cy="1751938"/>
          </a:xfrm>
          <a:prstGeom prst="can">
            <a:avLst/>
          </a:prstGeom>
          <a:solidFill>
            <a:srgbClr val="C7415B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dApps 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Can 51">
            <a:extLst>
              <a:ext uri="{FF2B5EF4-FFF2-40B4-BE49-F238E27FC236}">
                <a16:creationId xmlns:a16="http://schemas.microsoft.com/office/drawing/2014/main" id="{E2778C1C-B35D-454A-9DB9-018AA1AD763B}"/>
              </a:ext>
            </a:extLst>
          </p:cNvPr>
          <p:cNvSpPr/>
          <p:nvPr/>
        </p:nvSpPr>
        <p:spPr>
          <a:xfrm>
            <a:off x="15634985" y="10363321"/>
            <a:ext cx="1182397" cy="1751938"/>
          </a:xfrm>
          <a:prstGeom prst="can">
            <a:avLst/>
          </a:prstGeom>
          <a:solidFill>
            <a:srgbClr val="E3A0BE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Large Files storage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" name="Can 52">
            <a:extLst>
              <a:ext uri="{FF2B5EF4-FFF2-40B4-BE49-F238E27FC236}">
                <a16:creationId xmlns:a16="http://schemas.microsoft.com/office/drawing/2014/main" id="{54380E35-42AF-CC48-A341-12246E3AE6BF}"/>
              </a:ext>
            </a:extLst>
          </p:cNvPr>
          <p:cNvSpPr/>
          <p:nvPr/>
        </p:nvSpPr>
        <p:spPr>
          <a:xfrm>
            <a:off x="8618067" y="4007703"/>
            <a:ext cx="1726082" cy="1279289"/>
          </a:xfrm>
          <a:prstGeom prst="can">
            <a:avLst/>
          </a:prstGeom>
          <a:solidFill>
            <a:srgbClr val="CAD9C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Confidential Accounts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/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Can 54">
            <a:extLst>
              <a:ext uri="{FF2B5EF4-FFF2-40B4-BE49-F238E27FC236}">
                <a16:creationId xmlns:a16="http://schemas.microsoft.com/office/drawing/2014/main" id="{FE4589DD-D8B0-0244-8F78-3DAC680E5548}"/>
              </a:ext>
            </a:extLst>
          </p:cNvPr>
          <p:cNvSpPr/>
          <p:nvPr/>
        </p:nvSpPr>
        <p:spPr>
          <a:xfrm>
            <a:off x="8862331" y="7811547"/>
            <a:ext cx="1217652" cy="575733"/>
          </a:xfrm>
          <a:prstGeom prst="can">
            <a:avLst>
              <a:gd name="adj" fmla="val 48529"/>
            </a:avLst>
          </a:prstGeom>
          <a:solidFill>
            <a:srgbClr val="EDFFE5">
              <a:alpha val="54902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2069A34-1B73-534A-90EE-974D34A74329}"/>
              </a:ext>
            </a:extLst>
          </p:cNvPr>
          <p:cNvCxnSpPr/>
          <p:nvPr/>
        </p:nvCxnSpPr>
        <p:spPr>
          <a:xfrm flipH="1">
            <a:off x="9509997" y="7359494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n 56">
            <a:extLst>
              <a:ext uri="{FF2B5EF4-FFF2-40B4-BE49-F238E27FC236}">
                <a16:creationId xmlns:a16="http://schemas.microsoft.com/office/drawing/2014/main" id="{12BAAF94-BBB5-724A-8C09-46D1B2A2E72C}"/>
              </a:ext>
            </a:extLst>
          </p:cNvPr>
          <p:cNvSpPr/>
          <p:nvPr/>
        </p:nvSpPr>
        <p:spPr>
          <a:xfrm>
            <a:off x="8862331" y="7194611"/>
            <a:ext cx="1217652" cy="575733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EB08177-ABF5-5546-84FB-90C3391986BE}"/>
              </a:ext>
            </a:extLst>
          </p:cNvPr>
          <p:cNvCxnSpPr/>
          <p:nvPr/>
        </p:nvCxnSpPr>
        <p:spPr>
          <a:xfrm flipH="1">
            <a:off x="9509997" y="6712015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n 58">
            <a:extLst>
              <a:ext uri="{FF2B5EF4-FFF2-40B4-BE49-F238E27FC236}">
                <a16:creationId xmlns:a16="http://schemas.microsoft.com/office/drawing/2014/main" id="{B1B3DD70-060D-0448-A139-A5837E4BC9E4}"/>
              </a:ext>
            </a:extLst>
          </p:cNvPr>
          <p:cNvSpPr/>
          <p:nvPr/>
        </p:nvSpPr>
        <p:spPr>
          <a:xfrm>
            <a:off x="8862331" y="6568000"/>
            <a:ext cx="1217652" cy="575733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E189BC6-DC4D-174B-81A3-136A321B42FC}"/>
              </a:ext>
            </a:extLst>
          </p:cNvPr>
          <p:cNvCxnSpPr/>
          <p:nvPr/>
        </p:nvCxnSpPr>
        <p:spPr>
          <a:xfrm flipH="1">
            <a:off x="9521401" y="61034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n 60">
            <a:extLst>
              <a:ext uri="{FF2B5EF4-FFF2-40B4-BE49-F238E27FC236}">
                <a16:creationId xmlns:a16="http://schemas.microsoft.com/office/drawing/2014/main" id="{3B60D25F-1048-A94B-821C-FB2337B58495}"/>
              </a:ext>
            </a:extLst>
          </p:cNvPr>
          <p:cNvSpPr/>
          <p:nvPr/>
        </p:nvSpPr>
        <p:spPr>
          <a:xfrm>
            <a:off x="8862331" y="5974412"/>
            <a:ext cx="1217652" cy="575733"/>
          </a:xfrm>
          <a:prstGeom prst="can">
            <a:avLst>
              <a:gd name="adj" fmla="val 48529"/>
            </a:avLst>
          </a:prstGeom>
          <a:solidFill>
            <a:srgbClr val="CAD9C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B59A47-54C6-9048-8454-FE49C5B69251}"/>
              </a:ext>
            </a:extLst>
          </p:cNvPr>
          <p:cNvCxnSpPr/>
          <p:nvPr/>
        </p:nvCxnSpPr>
        <p:spPr>
          <a:xfrm>
            <a:off x="9506282" y="5276796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/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blipFill>
                <a:blip r:embed="rId9"/>
                <a:stretch>
                  <a:fillRect l="-9524" r="-238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/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blipFill>
                <a:blip r:embed="rId10"/>
                <a:stretch>
                  <a:fillRect l="-7143" r="-238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/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blipFill>
                <a:blip r:embed="rId11"/>
                <a:stretch>
                  <a:fillRect l="-9524" r="-238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/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blipFill>
                <a:blip r:embed="rId12"/>
                <a:stretch>
                  <a:fillRect l="-6977" r="-232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/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0D72D95D-4C1A-CF4C-8AB4-B10366D92979}"/>
              </a:ext>
            </a:extLst>
          </p:cNvPr>
          <p:cNvSpPr/>
          <p:nvPr/>
        </p:nvSpPr>
        <p:spPr>
          <a:xfrm>
            <a:off x="7360660" y="10043366"/>
            <a:ext cx="4218239" cy="24039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5AF23E-B6D6-C948-A986-21DB13C06204}"/>
              </a:ext>
            </a:extLst>
          </p:cNvPr>
          <p:cNvSpPr txBox="1"/>
          <p:nvPr/>
        </p:nvSpPr>
        <p:spPr>
          <a:xfrm>
            <a:off x="5590364" y="9663076"/>
            <a:ext cx="376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Historical Ledger Shards State updates</a:t>
            </a:r>
          </a:p>
        </p:txBody>
      </p:sp>
      <p:sp>
        <p:nvSpPr>
          <p:cNvPr id="70" name="Can 69">
            <a:extLst>
              <a:ext uri="{FF2B5EF4-FFF2-40B4-BE49-F238E27FC236}">
                <a16:creationId xmlns:a16="http://schemas.microsoft.com/office/drawing/2014/main" id="{109E7802-B191-624D-A0C1-E87C106EFC33}"/>
              </a:ext>
            </a:extLst>
          </p:cNvPr>
          <p:cNvSpPr/>
          <p:nvPr/>
        </p:nvSpPr>
        <p:spPr>
          <a:xfrm>
            <a:off x="7632118" y="10291095"/>
            <a:ext cx="928660" cy="449020"/>
          </a:xfrm>
          <a:prstGeom prst="can">
            <a:avLst>
              <a:gd name="adj" fmla="val 48529"/>
            </a:avLst>
          </a:prstGeom>
          <a:solidFill>
            <a:srgbClr val="C3D2BC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1" name="Can 70">
            <a:extLst>
              <a:ext uri="{FF2B5EF4-FFF2-40B4-BE49-F238E27FC236}">
                <a16:creationId xmlns:a16="http://schemas.microsoft.com/office/drawing/2014/main" id="{90B8E6CD-28F5-B947-8EF4-33C87C6F9177}"/>
              </a:ext>
            </a:extLst>
          </p:cNvPr>
          <p:cNvSpPr/>
          <p:nvPr/>
        </p:nvSpPr>
        <p:spPr>
          <a:xfrm>
            <a:off x="7642812" y="10801320"/>
            <a:ext cx="928660" cy="449020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Can 71">
            <a:extLst>
              <a:ext uri="{FF2B5EF4-FFF2-40B4-BE49-F238E27FC236}">
                <a16:creationId xmlns:a16="http://schemas.microsoft.com/office/drawing/2014/main" id="{06773227-CF52-A242-A055-B3156C39878D}"/>
              </a:ext>
            </a:extLst>
          </p:cNvPr>
          <p:cNvSpPr/>
          <p:nvPr/>
        </p:nvSpPr>
        <p:spPr>
          <a:xfrm>
            <a:off x="7646632" y="11330114"/>
            <a:ext cx="928660" cy="449020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3" name="Can 72">
            <a:extLst>
              <a:ext uri="{FF2B5EF4-FFF2-40B4-BE49-F238E27FC236}">
                <a16:creationId xmlns:a16="http://schemas.microsoft.com/office/drawing/2014/main" id="{6FF70A80-D0D2-4549-B4FC-47CA6B34C2ED}"/>
              </a:ext>
            </a:extLst>
          </p:cNvPr>
          <p:cNvSpPr/>
          <p:nvPr/>
        </p:nvSpPr>
        <p:spPr>
          <a:xfrm>
            <a:off x="7646631" y="11897187"/>
            <a:ext cx="928660" cy="449020"/>
          </a:xfrm>
          <a:prstGeom prst="can">
            <a:avLst>
              <a:gd name="adj" fmla="val 50000"/>
            </a:avLst>
          </a:prstGeom>
          <a:solidFill>
            <a:srgbClr val="EDFFE5">
              <a:alpha val="45098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6B5A84-D65E-A645-A7EB-48B31D5BEA61}"/>
              </a:ext>
            </a:extLst>
          </p:cNvPr>
          <p:cNvCxnSpPr/>
          <p:nvPr/>
        </p:nvCxnSpPr>
        <p:spPr>
          <a:xfrm>
            <a:off x="8124889" y="11782311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71EEC63-DC7C-BB48-9001-428B4E7F1CF4}"/>
              </a:ext>
            </a:extLst>
          </p:cNvPr>
          <p:cNvCxnSpPr/>
          <p:nvPr/>
        </p:nvCxnSpPr>
        <p:spPr>
          <a:xfrm>
            <a:off x="8117634" y="11252541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0B0F688-D4AF-7B4A-9404-7FFE5732F28B}"/>
              </a:ext>
            </a:extLst>
          </p:cNvPr>
          <p:cNvCxnSpPr/>
          <p:nvPr/>
        </p:nvCxnSpPr>
        <p:spPr>
          <a:xfrm>
            <a:off x="8110377" y="10737283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n 76">
            <a:extLst>
              <a:ext uri="{FF2B5EF4-FFF2-40B4-BE49-F238E27FC236}">
                <a16:creationId xmlns:a16="http://schemas.microsoft.com/office/drawing/2014/main" id="{FE8F7557-245B-2A43-93FD-40772C3B1131}"/>
              </a:ext>
            </a:extLst>
          </p:cNvPr>
          <p:cNvSpPr/>
          <p:nvPr/>
        </p:nvSpPr>
        <p:spPr>
          <a:xfrm>
            <a:off x="9049871" y="10291321"/>
            <a:ext cx="928660" cy="449020"/>
          </a:xfrm>
          <a:prstGeom prst="can">
            <a:avLst>
              <a:gd name="adj" fmla="val 48529"/>
            </a:avLst>
          </a:prstGeom>
          <a:solidFill>
            <a:srgbClr val="C3D2BC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8" name="Can 77">
            <a:extLst>
              <a:ext uri="{FF2B5EF4-FFF2-40B4-BE49-F238E27FC236}">
                <a16:creationId xmlns:a16="http://schemas.microsoft.com/office/drawing/2014/main" id="{801D4970-E3CE-3E43-9F09-F21FB8B50AAA}"/>
              </a:ext>
            </a:extLst>
          </p:cNvPr>
          <p:cNvSpPr/>
          <p:nvPr/>
        </p:nvSpPr>
        <p:spPr>
          <a:xfrm>
            <a:off x="9060565" y="10801546"/>
            <a:ext cx="928660" cy="449020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9" name="Can 78">
            <a:extLst>
              <a:ext uri="{FF2B5EF4-FFF2-40B4-BE49-F238E27FC236}">
                <a16:creationId xmlns:a16="http://schemas.microsoft.com/office/drawing/2014/main" id="{C7FCAD3E-2EF3-DA43-91AC-14FF8DA363E8}"/>
              </a:ext>
            </a:extLst>
          </p:cNvPr>
          <p:cNvSpPr/>
          <p:nvPr/>
        </p:nvSpPr>
        <p:spPr>
          <a:xfrm>
            <a:off x="9064385" y="11330340"/>
            <a:ext cx="928660" cy="449020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0" name="Can 79">
            <a:extLst>
              <a:ext uri="{FF2B5EF4-FFF2-40B4-BE49-F238E27FC236}">
                <a16:creationId xmlns:a16="http://schemas.microsoft.com/office/drawing/2014/main" id="{4D552B30-CD73-8740-8370-45551879FEA8}"/>
              </a:ext>
            </a:extLst>
          </p:cNvPr>
          <p:cNvSpPr/>
          <p:nvPr/>
        </p:nvSpPr>
        <p:spPr>
          <a:xfrm>
            <a:off x="9064384" y="11897413"/>
            <a:ext cx="928660" cy="449020"/>
          </a:xfrm>
          <a:prstGeom prst="can">
            <a:avLst>
              <a:gd name="adj" fmla="val 50000"/>
            </a:avLst>
          </a:prstGeom>
          <a:solidFill>
            <a:srgbClr val="EDFFE5">
              <a:alpha val="45098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3454E24-3375-8F4D-A65D-E02551804C8E}"/>
              </a:ext>
            </a:extLst>
          </p:cNvPr>
          <p:cNvCxnSpPr/>
          <p:nvPr/>
        </p:nvCxnSpPr>
        <p:spPr>
          <a:xfrm>
            <a:off x="9542642" y="11782537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C080C8E-8BA9-AA4A-87E5-6875FEAC4E15}"/>
              </a:ext>
            </a:extLst>
          </p:cNvPr>
          <p:cNvCxnSpPr/>
          <p:nvPr/>
        </p:nvCxnSpPr>
        <p:spPr>
          <a:xfrm>
            <a:off x="9535387" y="11252767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5EBD63F-2B55-DC49-80B5-10A027E94E76}"/>
              </a:ext>
            </a:extLst>
          </p:cNvPr>
          <p:cNvCxnSpPr/>
          <p:nvPr/>
        </p:nvCxnSpPr>
        <p:spPr>
          <a:xfrm>
            <a:off x="9528130" y="10737509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n 83">
            <a:extLst>
              <a:ext uri="{FF2B5EF4-FFF2-40B4-BE49-F238E27FC236}">
                <a16:creationId xmlns:a16="http://schemas.microsoft.com/office/drawing/2014/main" id="{A28C5E16-7069-954E-AF4E-DBA686CF504A}"/>
              </a:ext>
            </a:extLst>
          </p:cNvPr>
          <p:cNvSpPr/>
          <p:nvPr/>
        </p:nvSpPr>
        <p:spPr>
          <a:xfrm>
            <a:off x="10425131" y="10284057"/>
            <a:ext cx="928660" cy="449020"/>
          </a:xfrm>
          <a:prstGeom prst="can">
            <a:avLst>
              <a:gd name="adj" fmla="val 48529"/>
            </a:avLst>
          </a:prstGeom>
          <a:solidFill>
            <a:srgbClr val="C3D2BC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Can 84">
            <a:extLst>
              <a:ext uri="{FF2B5EF4-FFF2-40B4-BE49-F238E27FC236}">
                <a16:creationId xmlns:a16="http://schemas.microsoft.com/office/drawing/2014/main" id="{6F2BB2C2-A332-5046-AAAF-1F2B8A181CD8}"/>
              </a:ext>
            </a:extLst>
          </p:cNvPr>
          <p:cNvSpPr/>
          <p:nvPr/>
        </p:nvSpPr>
        <p:spPr>
          <a:xfrm>
            <a:off x="10435825" y="10794282"/>
            <a:ext cx="928660" cy="449020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6" name="Can 85">
            <a:extLst>
              <a:ext uri="{FF2B5EF4-FFF2-40B4-BE49-F238E27FC236}">
                <a16:creationId xmlns:a16="http://schemas.microsoft.com/office/drawing/2014/main" id="{F8464B31-5761-2D4B-8353-F704AAAC8DD5}"/>
              </a:ext>
            </a:extLst>
          </p:cNvPr>
          <p:cNvSpPr/>
          <p:nvPr/>
        </p:nvSpPr>
        <p:spPr>
          <a:xfrm>
            <a:off x="10439645" y="11323076"/>
            <a:ext cx="928660" cy="449020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Can 86">
            <a:extLst>
              <a:ext uri="{FF2B5EF4-FFF2-40B4-BE49-F238E27FC236}">
                <a16:creationId xmlns:a16="http://schemas.microsoft.com/office/drawing/2014/main" id="{23352B28-0FDE-A94F-8A31-127CE124F619}"/>
              </a:ext>
            </a:extLst>
          </p:cNvPr>
          <p:cNvSpPr/>
          <p:nvPr/>
        </p:nvSpPr>
        <p:spPr>
          <a:xfrm>
            <a:off x="10439644" y="11890149"/>
            <a:ext cx="928660" cy="449020"/>
          </a:xfrm>
          <a:prstGeom prst="can">
            <a:avLst>
              <a:gd name="adj" fmla="val 50000"/>
            </a:avLst>
          </a:prstGeom>
          <a:solidFill>
            <a:srgbClr val="EDFFE5">
              <a:alpha val="45098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E1BF626-BF71-7D4A-A3B3-8B18AD36248E}"/>
              </a:ext>
            </a:extLst>
          </p:cNvPr>
          <p:cNvCxnSpPr/>
          <p:nvPr/>
        </p:nvCxnSpPr>
        <p:spPr>
          <a:xfrm>
            <a:off x="10917902" y="11775273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FDB8881-CE20-1A4A-A5DB-E93BF2D75F89}"/>
              </a:ext>
            </a:extLst>
          </p:cNvPr>
          <p:cNvCxnSpPr/>
          <p:nvPr/>
        </p:nvCxnSpPr>
        <p:spPr>
          <a:xfrm>
            <a:off x="10910647" y="11245503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0DD8B19-55C6-7D4D-B20B-07D6C8F16DD7}"/>
              </a:ext>
            </a:extLst>
          </p:cNvPr>
          <p:cNvCxnSpPr/>
          <p:nvPr/>
        </p:nvCxnSpPr>
        <p:spPr>
          <a:xfrm>
            <a:off x="10903390" y="10730245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9131861-9F3E-844D-B171-60438272BFF7}"/>
              </a:ext>
            </a:extLst>
          </p:cNvPr>
          <p:cNvCxnSpPr>
            <a:stCxn id="12" idx="3"/>
            <a:endCxn id="27" idx="0"/>
          </p:cNvCxnSpPr>
          <p:nvPr/>
        </p:nvCxnSpPr>
        <p:spPr>
          <a:xfrm rot="5400000">
            <a:off x="5349625" y="7885255"/>
            <a:ext cx="1686528" cy="2629694"/>
          </a:xfrm>
          <a:prstGeom prst="bentConnector3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E372D24-889A-1F48-BDD5-234176D7F004}"/>
              </a:ext>
            </a:extLst>
          </p:cNvPr>
          <p:cNvCxnSpPr>
            <a:stCxn id="55" idx="3"/>
            <a:endCxn id="68" idx="0"/>
          </p:cNvCxnSpPr>
          <p:nvPr/>
        </p:nvCxnSpPr>
        <p:spPr>
          <a:xfrm flipH="1">
            <a:off x="9469780" y="8387280"/>
            <a:ext cx="1377" cy="165608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F869D72C-5DE2-8F4B-8583-CB420880689C}"/>
              </a:ext>
            </a:extLst>
          </p:cNvPr>
          <p:cNvCxnSpPr>
            <a:stCxn id="24" idx="3"/>
            <a:endCxn id="4" idx="0"/>
          </p:cNvCxnSpPr>
          <p:nvPr/>
        </p:nvCxnSpPr>
        <p:spPr>
          <a:xfrm rot="16200000" flipH="1">
            <a:off x="10857544" y="6302708"/>
            <a:ext cx="4512407" cy="2968909"/>
          </a:xfrm>
          <a:prstGeom prst="bentConnector3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63E627C-7340-3843-8DD6-AF05CCEB181B}"/>
              </a:ext>
            </a:extLst>
          </p:cNvPr>
          <p:cNvSpPr/>
          <p:nvPr/>
        </p:nvSpPr>
        <p:spPr>
          <a:xfrm>
            <a:off x="2522769" y="5744966"/>
            <a:ext cx="14852186" cy="69345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9683EA-AC9E-3541-938F-1D4D04FE1CE8}"/>
              </a:ext>
            </a:extLst>
          </p:cNvPr>
          <p:cNvSpPr/>
          <p:nvPr/>
        </p:nvSpPr>
        <p:spPr>
          <a:xfrm>
            <a:off x="1662692" y="1004450"/>
            <a:ext cx="2319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Catalyst_Database.png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92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C6BC607-3426-5543-90B5-44075CBF1801}"/>
              </a:ext>
            </a:extLst>
          </p:cNvPr>
          <p:cNvSpPr/>
          <p:nvPr/>
        </p:nvSpPr>
        <p:spPr>
          <a:xfrm>
            <a:off x="15376577" y="2767364"/>
            <a:ext cx="1496911" cy="7118559"/>
          </a:xfrm>
          <a:prstGeom prst="rect">
            <a:avLst/>
          </a:prstGeom>
          <a:pattFill prst="dotDmnd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175A69D-4110-5A40-A5A5-370C27F61EA6}"/>
              </a:ext>
            </a:extLst>
          </p:cNvPr>
          <p:cNvSpPr/>
          <p:nvPr/>
        </p:nvSpPr>
        <p:spPr>
          <a:xfrm>
            <a:off x="4111960" y="2767364"/>
            <a:ext cx="3254254" cy="7121032"/>
          </a:xfrm>
          <a:prstGeom prst="rect">
            <a:avLst/>
          </a:prstGeom>
          <a:solidFill>
            <a:schemeClr val="bg1">
              <a:alpha val="1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7F94E4F-1A91-FC4D-95B2-3366A1A036D9}"/>
              </a:ext>
            </a:extLst>
          </p:cNvPr>
          <p:cNvSpPr/>
          <p:nvPr/>
        </p:nvSpPr>
        <p:spPr>
          <a:xfrm>
            <a:off x="7370754" y="2769810"/>
            <a:ext cx="2389546" cy="7118578"/>
          </a:xfrm>
          <a:prstGeom prst="rect">
            <a:avLst/>
          </a:prstGeom>
          <a:pattFill prst="dotDmnd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D390075-5132-4D40-B008-4D7C39C248F1}"/>
              </a:ext>
            </a:extLst>
          </p:cNvPr>
          <p:cNvSpPr/>
          <p:nvPr/>
        </p:nvSpPr>
        <p:spPr>
          <a:xfrm>
            <a:off x="11796068" y="2767363"/>
            <a:ext cx="1979599" cy="7118563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24C9867-7D2C-3840-A6E5-8D664E767A6D}"/>
              </a:ext>
            </a:extLst>
          </p:cNvPr>
          <p:cNvSpPr/>
          <p:nvPr/>
        </p:nvSpPr>
        <p:spPr>
          <a:xfrm>
            <a:off x="9405475" y="2769125"/>
            <a:ext cx="2399073" cy="7118572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A86BD8-A6BC-CB47-9A0E-3CAC7B4A18BD}"/>
              </a:ext>
            </a:extLst>
          </p:cNvPr>
          <p:cNvCxnSpPr>
            <a:cxnSpLocks/>
          </p:cNvCxnSpPr>
          <p:nvPr/>
        </p:nvCxnSpPr>
        <p:spPr>
          <a:xfrm>
            <a:off x="2409841" y="6643513"/>
            <a:ext cx="140341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D1DBF90-6271-6949-BC64-61FA822154E9}"/>
              </a:ext>
            </a:extLst>
          </p:cNvPr>
          <p:cNvCxnSpPr/>
          <p:nvPr/>
        </p:nvCxnSpPr>
        <p:spPr>
          <a:xfrm>
            <a:off x="7370182" y="6651670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16E9E9-02E6-E94C-8299-3ACBAFF9B336}"/>
              </a:ext>
            </a:extLst>
          </p:cNvPr>
          <p:cNvCxnSpPr/>
          <p:nvPr/>
        </p:nvCxnSpPr>
        <p:spPr>
          <a:xfrm>
            <a:off x="8636232" y="664712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08FE679-F64C-AA4F-B445-60A9CB04F45A}"/>
              </a:ext>
            </a:extLst>
          </p:cNvPr>
          <p:cNvCxnSpPr/>
          <p:nvPr/>
        </p:nvCxnSpPr>
        <p:spPr>
          <a:xfrm>
            <a:off x="13931886" y="664335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ight Triangle 89">
            <a:extLst>
              <a:ext uri="{FF2B5EF4-FFF2-40B4-BE49-F238E27FC236}">
                <a16:creationId xmlns:a16="http://schemas.microsoft.com/office/drawing/2014/main" id="{31C5891E-06BF-C547-A677-8265134FC9A5}"/>
              </a:ext>
            </a:extLst>
          </p:cNvPr>
          <p:cNvSpPr/>
          <p:nvPr/>
        </p:nvSpPr>
        <p:spPr>
          <a:xfrm rot="16200000">
            <a:off x="10195380" y="4346752"/>
            <a:ext cx="1814452" cy="7994357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DBF8B0-5A82-784E-A6F3-2DA32240B123}"/>
              </a:ext>
            </a:extLst>
          </p:cNvPr>
          <p:cNvCxnSpPr/>
          <p:nvPr/>
        </p:nvCxnSpPr>
        <p:spPr>
          <a:xfrm flipV="1">
            <a:off x="7375247" y="9493643"/>
            <a:ext cx="7994358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A114448-7C53-8546-A8B5-4DA4EA11FB8F}"/>
              </a:ext>
            </a:extLst>
          </p:cNvPr>
          <p:cNvSpPr txBox="1"/>
          <p:nvPr/>
        </p:nvSpPr>
        <p:spPr>
          <a:xfrm>
            <a:off x="10746320" y="9353643"/>
            <a:ext cx="151721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1 cycle = 1min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29BE19C-309D-8543-86E2-B2D6565E8440}"/>
              </a:ext>
            </a:extLst>
          </p:cNvPr>
          <p:cNvSpPr txBox="1"/>
          <p:nvPr/>
        </p:nvSpPr>
        <p:spPr>
          <a:xfrm>
            <a:off x="6131161" y="5497387"/>
            <a:ext cx="94931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mempool flushed 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D77802-76A0-9544-B409-EEB8659C8D84}"/>
              </a:ext>
            </a:extLst>
          </p:cNvPr>
          <p:cNvCxnSpPr>
            <a:cxnSpLocks/>
          </p:cNvCxnSpPr>
          <p:nvPr/>
        </p:nvCxnSpPr>
        <p:spPr>
          <a:xfrm flipV="1">
            <a:off x="12497818" y="5576567"/>
            <a:ext cx="0" cy="61714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60A9F68-DA72-7444-B7A7-B3196A7CD384}"/>
              </a:ext>
            </a:extLst>
          </p:cNvPr>
          <p:cNvCxnSpPr>
            <a:cxnSpLocks/>
          </p:cNvCxnSpPr>
          <p:nvPr/>
        </p:nvCxnSpPr>
        <p:spPr>
          <a:xfrm flipV="1">
            <a:off x="10787711" y="4933744"/>
            <a:ext cx="0" cy="136767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/>
              <p:nvPr/>
            </p:nvSpPr>
            <p:spPr>
              <a:xfrm>
                <a:off x="10370611" y="4625967"/>
                <a:ext cx="2893672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611" y="4625967"/>
                <a:ext cx="2893672" cy="307777"/>
              </a:xfrm>
              <a:prstGeom prst="rect">
                <a:avLst/>
              </a:prstGeom>
              <a:blipFill>
                <a:blip r:embed="rId2"/>
                <a:stretch>
                  <a:fillRect l="-437" b="-15385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ight Triangle 97">
            <a:extLst>
              <a:ext uri="{FF2B5EF4-FFF2-40B4-BE49-F238E27FC236}">
                <a16:creationId xmlns:a16="http://schemas.microsoft.com/office/drawing/2014/main" id="{1D51679E-B218-E94D-BD32-AA4C148E87C0}"/>
              </a:ext>
            </a:extLst>
          </p:cNvPr>
          <p:cNvSpPr/>
          <p:nvPr/>
        </p:nvSpPr>
        <p:spPr>
          <a:xfrm rot="16200000">
            <a:off x="2810136" y="4956030"/>
            <a:ext cx="1814452" cy="677584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4139F65-E92C-3F45-82E7-2DCB9567C0CD}"/>
              </a:ext>
            </a:extLst>
          </p:cNvPr>
          <p:cNvSpPr txBox="1"/>
          <p:nvPr/>
        </p:nvSpPr>
        <p:spPr>
          <a:xfrm>
            <a:off x="10557530" y="8793308"/>
            <a:ext cx="4400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Transactions collected and stored in memory pool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/>
              <p:nvPr/>
            </p:nvSpPr>
            <p:spPr>
              <a:xfrm>
                <a:off x="7713074" y="7696472"/>
                <a:ext cx="1554656" cy="383823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𝑚𝑎𝑗</m:t>
                          </m:r>
                        </m:sup>
                      </m:sSubSup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]</m:t>
                      </m:r>
                    </m:oMath>
                  </m:oMathPara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074" y="7696472"/>
                <a:ext cx="1554656" cy="3838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ED2B97A7-F866-2249-83C7-A097869C1AD7}"/>
              </a:ext>
            </a:extLst>
          </p:cNvPr>
          <p:cNvSpPr txBox="1"/>
          <p:nvPr/>
        </p:nvSpPr>
        <p:spPr>
          <a:xfrm>
            <a:off x="15641132" y="5905900"/>
            <a:ext cx="105599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new 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389AC4-EC4B-384F-B6EC-9CAB20434FC7}"/>
              </a:ext>
            </a:extLst>
          </p:cNvPr>
          <p:cNvSpPr/>
          <p:nvPr/>
        </p:nvSpPr>
        <p:spPr>
          <a:xfrm>
            <a:off x="7080471" y="6433171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0s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61E9C2-88BC-CC4A-A516-A23D4DDC1FA9}"/>
              </a:ext>
            </a:extLst>
          </p:cNvPr>
          <p:cNvSpPr txBox="1"/>
          <p:nvPr/>
        </p:nvSpPr>
        <p:spPr>
          <a:xfrm>
            <a:off x="10234173" y="2899020"/>
            <a:ext cx="1341775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Campaigning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1C35D6-B224-494A-949D-CAFB963DE2C5}"/>
              </a:ext>
            </a:extLst>
          </p:cNvPr>
          <p:cNvSpPr txBox="1"/>
          <p:nvPr/>
        </p:nvSpPr>
        <p:spPr>
          <a:xfrm>
            <a:off x="13857705" y="2893987"/>
            <a:ext cx="1439668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Synchronization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49E4DED-F81F-9E42-B7F9-49020B6FC3E4}"/>
              </a:ext>
            </a:extLst>
          </p:cNvPr>
          <p:cNvSpPr txBox="1"/>
          <p:nvPr/>
        </p:nvSpPr>
        <p:spPr>
          <a:xfrm>
            <a:off x="10796855" y="642912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30s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79F3DB9-97F4-A246-9C9E-C80F7F0A6A29}"/>
              </a:ext>
            </a:extLst>
          </p:cNvPr>
          <p:cNvSpPr txBox="1"/>
          <p:nvPr/>
        </p:nvSpPr>
        <p:spPr>
          <a:xfrm>
            <a:off x="15035342" y="642655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60s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7F897CA-F45A-844C-8041-AEA297DA1517}"/>
              </a:ext>
            </a:extLst>
          </p:cNvPr>
          <p:cNvCxnSpPr/>
          <p:nvPr/>
        </p:nvCxnSpPr>
        <p:spPr>
          <a:xfrm>
            <a:off x="10848022" y="663681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A4DBEF38-5CD0-904E-86D5-FC5FC94BB8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15209" y="5389651"/>
            <a:ext cx="1869755" cy="861604"/>
          </a:xfrm>
          <a:prstGeom prst="bentConnector3">
            <a:avLst>
              <a:gd name="adj1" fmla="val 76797"/>
            </a:avLst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682BE3F-3692-EA44-A760-E0A6AEBE76B5}"/>
              </a:ext>
            </a:extLst>
          </p:cNvPr>
          <p:cNvCxnSpPr/>
          <p:nvPr/>
        </p:nvCxnSpPr>
        <p:spPr>
          <a:xfrm>
            <a:off x="15376577" y="9493643"/>
            <a:ext cx="147600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A80EC34-6B57-A844-AE17-F5B05E904DB2}"/>
              </a:ext>
            </a:extLst>
          </p:cNvPr>
          <p:cNvCxnSpPr/>
          <p:nvPr/>
        </p:nvCxnSpPr>
        <p:spPr>
          <a:xfrm>
            <a:off x="4484025" y="9493643"/>
            <a:ext cx="2876934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/>
              <p:nvPr/>
            </p:nvSpPr>
            <p:spPr>
              <a:xfrm>
                <a:off x="10921387" y="5096020"/>
                <a:ext cx="2623356" cy="543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(including rewards)</a:t>
                </a:r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387" y="5096020"/>
                <a:ext cx="2623356" cy="543162"/>
              </a:xfrm>
              <a:prstGeom prst="rect">
                <a:avLst/>
              </a:prstGeom>
              <a:blipFill>
                <a:blip r:embed="rId4"/>
                <a:stretch>
                  <a:fillRect l="-478" b="-6667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ight Triangle 113">
            <a:extLst>
              <a:ext uri="{FF2B5EF4-FFF2-40B4-BE49-F238E27FC236}">
                <a16:creationId xmlns:a16="http://schemas.microsoft.com/office/drawing/2014/main" id="{243BEFC8-5771-9B4C-B219-CCDD35C81589}"/>
              </a:ext>
            </a:extLst>
          </p:cNvPr>
          <p:cNvSpPr/>
          <p:nvPr/>
        </p:nvSpPr>
        <p:spPr>
          <a:xfrm rot="16200000">
            <a:off x="15799889" y="8107964"/>
            <a:ext cx="463325" cy="1804031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A3B95DC-C668-3645-ADEB-9E0ADFABD97D}"/>
              </a:ext>
            </a:extLst>
          </p:cNvPr>
          <p:cNvSpPr/>
          <p:nvPr/>
        </p:nvSpPr>
        <p:spPr>
          <a:xfrm>
            <a:off x="5768788" y="2767363"/>
            <a:ext cx="11106044" cy="711854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074B4-89F9-2548-A53F-6517C4E97BDE}"/>
              </a:ext>
            </a:extLst>
          </p:cNvPr>
          <p:cNvSpPr txBox="1"/>
          <p:nvPr/>
        </p:nvSpPr>
        <p:spPr>
          <a:xfrm>
            <a:off x="8055623" y="2893987"/>
            <a:ext cx="1575658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Construction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/>
              <p:nvPr/>
            </p:nvSpPr>
            <p:spPr>
              <a:xfrm>
                <a:off x="7435870" y="4483664"/>
                <a:ext cx="2406963" cy="755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Local hash of ledger state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computed and broadcast to other producers</a:t>
                </a:r>
                <a:endParaRPr lang="en-GB" sz="1400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70" y="4483664"/>
                <a:ext cx="2406963" cy="755976"/>
              </a:xfrm>
              <a:prstGeom prst="rect">
                <a:avLst/>
              </a:prstGeom>
              <a:blipFill>
                <a:blip r:embed="rId5"/>
                <a:stretch>
                  <a:fillRect l="-524" b="-4839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ight Brace 117">
            <a:extLst>
              <a:ext uri="{FF2B5EF4-FFF2-40B4-BE49-F238E27FC236}">
                <a16:creationId xmlns:a16="http://schemas.microsoft.com/office/drawing/2014/main" id="{BFF41406-A6AE-5E42-B6DC-3090FAF7B11A}"/>
              </a:ext>
            </a:extLst>
          </p:cNvPr>
          <p:cNvSpPr/>
          <p:nvPr/>
        </p:nvSpPr>
        <p:spPr>
          <a:xfrm rot="16200000">
            <a:off x="8201751" y="5433534"/>
            <a:ext cx="390293" cy="2033673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AB05589-483B-4742-B8DF-DDA0BCF95A67}"/>
              </a:ext>
            </a:extLst>
          </p:cNvPr>
          <p:cNvCxnSpPr>
            <a:cxnSpLocks/>
          </p:cNvCxnSpPr>
          <p:nvPr/>
        </p:nvCxnSpPr>
        <p:spPr>
          <a:xfrm flipH="1" flipV="1">
            <a:off x="8397633" y="5235682"/>
            <a:ext cx="1" cy="104124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234434C-71BB-3A4E-8B69-95C49562EC1C}"/>
              </a:ext>
            </a:extLst>
          </p:cNvPr>
          <p:cNvSpPr txBox="1"/>
          <p:nvPr/>
        </p:nvSpPr>
        <p:spPr>
          <a:xfrm>
            <a:off x="5935206" y="4365232"/>
            <a:ext cx="121378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7EDE580D-6A2C-CD47-AD7C-93AAB7832D9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02003" y="6151698"/>
            <a:ext cx="838614" cy="299434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/>
              <p:nvPr/>
            </p:nvSpPr>
            <p:spPr>
              <a:xfrm>
                <a:off x="10303860" y="6807158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860" y="6807158"/>
                <a:ext cx="390720" cy="246221"/>
              </a:xfrm>
              <a:prstGeom prst="rect">
                <a:avLst/>
              </a:prstGeom>
              <a:blipFill>
                <a:blip r:embed="rId6"/>
                <a:stretch>
                  <a:fillRect l="-12500" r="-625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/>
              <p:nvPr/>
            </p:nvSpPr>
            <p:spPr>
              <a:xfrm>
                <a:off x="14534208" y="5256806"/>
                <a:ext cx="160876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upon request from users</a:t>
                </a:r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4208" y="5256806"/>
                <a:ext cx="1608764" cy="523220"/>
              </a:xfrm>
              <a:prstGeom prst="rect">
                <a:avLst/>
              </a:prstGeom>
              <a:blipFill>
                <a:blip r:embed="rId7"/>
                <a:stretch>
                  <a:fillRect l="-775" t="-2326" b="-9302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/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blipFill>
                <a:blip r:embed="rId11"/>
                <a:stretch>
                  <a:fillRect l="-19355" r="-838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/>
              <p:nvPr/>
            </p:nvSpPr>
            <p:spPr>
              <a:xfrm>
                <a:off x="7877446" y="6804843"/>
                <a:ext cx="390720" cy="265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446" y="6804843"/>
                <a:ext cx="390720" cy="265201"/>
              </a:xfrm>
              <a:prstGeom prst="rect">
                <a:avLst/>
              </a:prstGeom>
              <a:blipFill>
                <a:blip r:embed="rId12"/>
                <a:stretch>
                  <a:fillRect l="-15625" r="-12500"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F65E1C6-10F4-3745-834D-18BF2FAA3F44}"/>
              </a:ext>
            </a:extLst>
          </p:cNvPr>
          <p:cNvCxnSpPr>
            <a:cxnSpLocks/>
          </p:cNvCxnSpPr>
          <p:nvPr/>
        </p:nvCxnSpPr>
        <p:spPr>
          <a:xfrm>
            <a:off x="7380061" y="6794410"/>
            <a:ext cx="20336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/>
              <p:nvPr/>
            </p:nvSpPr>
            <p:spPr>
              <a:xfrm>
                <a:off x="7732071" y="5577494"/>
                <a:ext cx="218337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Collection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071" y="5577494"/>
                <a:ext cx="2183370" cy="307777"/>
              </a:xfrm>
              <a:prstGeom prst="rect">
                <a:avLst/>
              </a:prstGeom>
              <a:blipFill>
                <a:blip r:embed="rId13"/>
                <a:stretch>
                  <a:fillRect l="-575" b="-15385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ight Brace 128">
            <a:extLst>
              <a:ext uri="{FF2B5EF4-FFF2-40B4-BE49-F238E27FC236}">
                <a16:creationId xmlns:a16="http://schemas.microsoft.com/office/drawing/2014/main" id="{98942012-D51B-464F-B1B9-B9400180CB46}"/>
              </a:ext>
            </a:extLst>
          </p:cNvPr>
          <p:cNvSpPr/>
          <p:nvPr/>
        </p:nvSpPr>
        <p:spPr>
          <a:xfrm rot="16200000">
            <a:off x="8323341" y="5215502"/>
            <a:ext cx="481002" cy="2389546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05735C9-B6B1-FB42-A73F-52C07B61DE7A}"/>
              </a:ext>
            </a:extLst>
          </p:cNvPr>
          <p:cNvCxnSpPr>
            <a:cxnSpLocks/>
          </p:cNvCxnSpPr>
          <p:nvPr/>
        </p:nvCxnSpPr>
        <p:spPr>
          <a:xfrm flipV="1">
            <a:off x="8563363" y="5892811"/>
            <a:ext cx="0" cy="30301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4FF3299-BD8D-0E4D-83B3-CD5CDAE311E0}"/>
              </a:ext>
            </a:extLst>
          </p:cNvPr>
          <p:cNvCxnSpPr>
            <a:cxnSpLocks/>
          </p:cNvCxnSpPr>
          <p:nvPr/>
        </p:nvCxnSpPr>
        <p:spPr>
          <a:xfrm>
            <a:off x="7376183" y="7173624"/>
            <a:ext cx="238243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/>
              <p:nvPr/>
            </p:nvSpPr>
            <p:spPr>
              <a:xfrm>
                <a:off x="8575720" y="7227944"/>
                <a:ext cx="390720" cy="265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720" y="7227944"/>
                <a:ext cx="390720" cy="265201"/>
              </a:xfrm>
              <a:prstGeom prst="rect">
                <a:avLst/>
              </a:prstGeom>
              <a:blipFill>
                <a:blip r:embed="rId14"/>
                <a:stretch>
                  <a:fillRect l="-6250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B1D404A-2DDD-6B4A-B812-5E608DFE7415}"/>
              </a:ext>
            </a:extLst>
          </p:cNvPr>
          <p:cNvCxnSpPr>
            <a:cxnSpLocks/>
          </p:cNvCxnSpPr>
          <p:nvPr/>
        </p:nvCxnSpPr>
        <p:spPr>
          <a:xfrm>
            <a:off x="11791574" y="7173624"/>
            <a:ext cx="197111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FDF24BAD-EE33-8546-A74A-F3DEB33F912F}"/>
              </a:ext>
            </a:extLst>
          </p:cNvPr>
          <p:cNvCxnSpPr>
            <a:cxnSpLocks/>
            <a:endCxn id="100" idx="3"/>
          </p:cNvCxnSpPr>
          <p:nvPr/>
        </p:nvCxnSpPr>
        <p:spPr>
          <a:xfrm rot="5400000">
            <a:off x="7649272" y="5519126"/>
            <a:ext cx="3987716" cy="75080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ight Brace 134">
            <a:extLst>
              <a:ext uri="{FF2B5EF4-FFF2-40B4-BE49-F238E27FC236}">
                <a16:creationId xmlns:a16="http://schemas.microsoft.com/office/drawing/2014/main" id="{0656437B-F237-754A-B6E8-10F9582D377D}"/>
              </a:ext>
            </a:extLst>
          </p:cNvPr>
          <p:cNvSpPr/>
          <p:nvPr/>
        </p:nvSpPr>
        <p:spPr>
          <a:xfrm rot="16200000">
            <a:off x="10602841" y="5432878"/>
            <a:ext cx="369741" cy="2033673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/>
              <p:nvPr/>
            </p:nvSpPr>
            <p:spPr>
              <a:xfrm>
                <a:off x="12561940" y="7248966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1940" y="7248966"/>
                <a:ext cx="390720" cy="246221"/>
              </a:xfrm>
              <a:prstGeom prst="rect">
                <a:avLst/>
              </a:prstGeom>
              <a:blipFill>
                <a:blip r:embed="rId15"/>
                <a:stretch>
                  <a:fillRect l="-3125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ight Brace 136">
            <a:extLst>
              <a:ext uri="{FF2B5EF4-FFF2-40B4-BE49-F238E27FC236}">
                <a16:creationId xmlns:a16="http://schemas.microsoft.com/office/drawing/2014/main" id="{25BC2CCD-EE95-D94C-B70A-F54FF6CB84B0}"/>
              </a:ext>
            </a:extLst>
          </p:cNvPr>
          <p:cNvSpPr/>
          <p:nvPr/>
        </p:nvSpPr>
        <p:spPr>
          <a:xfrm rot="16200000">
            <a:off x="12265626" y="5705632"/>
            <a:ext cx="471262" cy="1388188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C9831C3-1E61-5048-A436-C3079096DE42}"/>
              </a:ext>
            </a:extLst>
          </p:cNvPr>
          <p:cNvCxnSpPr>
            <a:cxnSpLocks/>
          </p:cNvCxnSpPr>
          <p:nvPr/>
        </p:nvCxnSpPr>
        <p:spPr>
          <a:xfrm>
            <a:off x="10095358" y="6798365"/>
            <a:ext cx="70149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3C173F4-E55B-EB4B-8042-083935A78332}"/>
              </a:ext>
            </a:extLst>
          </p:cNvPr>
          <p:cNvCxnSpPr>
            <a:cxnSpLocks/>
          </p:cNvCxnSpPr>
          <p:nvPr/>
        </p:nvCxnSpPr>
        <p:spPr>
          <a:xfrm>
            <a:off x="11791574" y="6807490"/>
            <a:ext cx="138878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/>
              <p:nvPr/>
            </p:nvSpPr>
            <p:spPr>
              <a:xfrm>
                <a:off x="12371798" y="6829495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798" y="6829495"/>
                <a:ext cx="390720" cy="246221"/>
              </a:xfrm>
              <a:prstGeom prst="rect">
                <a:avLst/>
              </a:prstGeom>
              <a:blipFill>
                <a:blip r:embed="rId16"/>
                <a:stretch>
                  <a:fillRect l="-12500" r="-937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ight Brace 140">
            <a:extLst>
              <a:ext uri="{FF2B5EF4-FFF2-40B4-BE49-F238E27FC236}">
                <a16:creationId xmlns:a16="http://schemas.microsoft.com/office/drawing/2014/main" id="{D9B9D4C3-7CCB-A64D-95CF-05BAA4643EB6}"/>
              </a:ext>
            </a:extLst>
          </p:cNvPr>
          <p:cNvSpPr/>
          <p:nvPr/>
        </p:nvSpPr>
        <p:spPr>
          <a:xfrm rot="16200000">
            <a:off x="14013606" y="5931837"/>
            <a:ext cx="471262" cy="94713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E6A4536-670E-FF4B-80D7-8918DAC7D8EB}"/>
              </a:ext>
            </a:extLst>
          </p:cNvPr>
          <p:cNvCxnSpPr>
            <a:cxnSpLocks/>
          </p:cNvCxnSpPr>
          <p:nvPr/>
        </p:nvCxnSpPr>
        <p:spPr>
          <a:xfrm>
            <a:off x="7095461" y="8441388"/>
            <a:ext cx="2947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/>
              <p:nvPr/>
            </p:nvSpPr>
            <p:spPr>
              <a:xfrm>
                <a:off x="7126848" y="8472397"/>
                <a:ext cx="390720" cy="265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𝑓𝑟𝑒𝑒𝑧𝑒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48" y="8472397"/>
                <a:ext cx="390720" cy="265970"/>
              </a:xfrm>
              <a:prstGeom prst="rect">
                <a:avLst/>
              </a:prstGeom>
              <a:blipFill>
                <a:blip r:embed="rId17"/>
                <a:stretch>
                  <a:fillRect l="-15625" r="-84375"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Right Brace 145">
            <a:extLst>
              <a:ext uri="{FF2B5EF4-FFF2-40B4-BE49-F238E27FC236}">
                <a16:creationId xmlns:a16="http://schemas.microsoft.com/office/drawing/2014/main" id="{D2D314EC-6DD4-6547-AB6B-5C82FF82A96E}"/>
              </a:ext>
            </a:extLst>
          </p:cNvPr>
          <p:cNvSpPr/>
          <p:nvPr/>
        </p:nvSpPr>
        <p:spPr>
          <a:xfrm rot="16200000">
            <a:off x="10067175" y="5858766"/>
            <a:ext cx="471262" cy="1090439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ight Brace 147">
            <a:extLst>
              <a:ext uri="{FF2B5EF4-FFF2-40B4-BE49-F238E27FC236}">
                <a16:creationId xmlns:a16="http://schemas.microsoft.com/office/drawing/2014/main" id="{78FC38CD-534B-A745-B984-97D13C9A877A}"/>
              </a:ext>
            </a:extLst>
          </p:cNvPr>
          <p:cNvSpPr/>
          <p:nvPr/>
        </p:nvSpPr>
        <p:spPr>
          <a:xfrm rot="16200000">
            <a:off x="12610806" y="5461179"/>
            <a:ext cx="358608" cy="1971120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FD9347F-A48F-924F-AD8D-20B583C8F5BE}"/>
              </a:ext>
            </a:extLst>
          </p:cNvPr>
          <p:cNvCxnSpPr>
            <a:cxnSpLocks/>
          </p:cNvCxnSpPr>
          <p:nvPr/>
        </p:nvCxnSpPr>
        <p:spPr>
          <a:xfrm flipV="1">
            <a:off x="12790703" y="6056674"/>
            <a:ext cx="0" cy="21584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/>
              <p:nvPr/>
            </p:nvSpPr>
            <p:spPr>
              <a:xfrm>
                <a:off x="14113772" y="6809718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772" y="6809718"/>
                <a:ext cx="390720" cy="246221"/>
              </a:xfrm>
              <a:prstGeom prst="rect">
                <a:avLst/>
              </a:prstGeom>
              <a:blipFill>
                <a:blip r:embed="rId18"/>
                <a:stretch>
                  <a:fillRect l="-12500" r="-6250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AA92D1A-4D75-4643-AB63-06CF8E55FF00}"/>
              </a:ext>
            </a:extLst>
          </p:cNvPr>
          <p:cNvCxnSpPr>
            <a:cxnSpLocks/>
          </p:cNvCxnSpPr>
          <p:nvPr/>
        </p:nvCxnSpPr>
        <p:spPr>
          <a:xfrm>
            <a:off x="13775667" y="6816291"/>
            <a:ext cx="854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CFD9C9F-D117-8A4B-BE33-A61084400D11}"/>
              </a:ext>
            </a:extLst>
          </p:cNvPr>
          <p:cNvCxnSpPr>
            <a:cxnSpLocks/>
          </p:cNvCxnSpPr>
          <p:nvPr/>
        </p:nvCxnSpPr>
        <p:spPr>
          <a:xfrm flipH="1" flipV="1">
            <a:off x="14258439" y="5096020"/>
            <a:ext cx="1" cy="109359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6893CFE-1621-064C-AFB2-4586F8372174}"/>
              </a:ext>
            </a:extLst>
          </p:cNvPr>
          <p:cNvCxnSpPr>
            <a:cxnSpLocks/>
          </p:cNvCxnSpPr>
          <p:nvPr/>
        </p:nvCxnSpPr>
        <p:spPr>
          <a:xfrm flipH="1" flipV="1">
            <a:off x="14967494" y="5780026"/>
            <a:ext cx="1" cy="86976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FC9AB59-540C-8241-8E78-809D660235A8}"/>
              </a:ext>
            </a:extLst>
          </p:cNvPr>
          <p:cNvCxnSpPr>
            <a:cxnSpLocks/>
          </p:cNvCxnSpPr>
          <p:nvPr/>
        </p:nvCxnSpPr>
        <p:spPr>
          <a:xfrm>
            <a:off x="13775667" y="7176610"/>
            <a:ext cx="16006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/>
              <p:nvPr/>
            </p:nvSpPr>
            <p:spPr>
              <a:xfrm flipH="1">
                <a:off x="14284276" y="7231882"/>
                <a:ext cx="47412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284276" y="7231882"/>
                <a:ext cx="474123" cy="246221"/>
              </a:xfrm>
              <a:prstGeom prst="rect">
                <a:avLst/>
              </a:prstGeom>
              <a:blipFill>
                <a:blip r:embed="rId1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5A0062B-9FDA-2549-816B-C9EA4B2AE589}"/>
              </a:ext>
            </a:extLst>
          </p:cNvPr>
          <p:cNvCxnSpPr>
            <a:cxnSpLocks/>
          </p:cNvCxnSpPr>
          <p:nvPr/>
        </p:nvCxnSpPr>
        <p:spPr>
          <a:xfrm>
            <a:off x="9758615" y="7174537"/>
            <a:ext cx="203295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/>
              <p:nvPr/>
            </p:nvSpPr>
            <p:spPr>
              <a:xfrm>
                <a:off x="10797557" y="7232804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557" y="7232804"/>
                <a:ext cx="390720" cy="246221"/>
              </a:xfrm>
              <a:prstGeom prst="rect">
                <a:avLst/>
              </a:prstGeom>
              <a:blipFill>
                <a:blip r:embed="rId20"/>
                <a:stretch>
                  <a:fillRect l="-3125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1C19ACB-A117-4C47-89CA-40FFBC6E5A3E}"/>
              </a:ext>
            </a:extLst>
          </p:cNvPr>
          <p:cNvSpPr/>
          <p:nvPr/>
        </p:nvSpPr>
        <p:spPr>
          <a:xfrm>
            <a:off x="1330016" y="1003506"/>
            <a:ext cx="365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Catalyst_Cycle.png</a:t>
            </a:r>
            <a:r>
              <a:rPr lang="en-US" dirty="0"/>
              <a:t> (Black and White)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2EBB1B-9EBB-C541-A30E-CBB00DACF83A}"/>
              </a:ext>
            </a:extLst>
          </p:cNvPr>
          <p:cNvSpPr txBox="1"/>
          <p:nvPr/>
        </p:nvSpPr>
        <p:spPr>
          <a:xfrm>
            <a:off x="12406469" y="2899019"/>
            <a:ext cx="76611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Voting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6017A97-83BB-7342-9E64-FDF296A23FCB}"/>
              </a:ext>
            </a:extLst>
          </p:cNvPr>
          <p:cNvCxnSpPr/>
          <p:nvPr/>
        </p:nvCxnSpPr>
        <p:spPr>
          <a:xfrm>
            <a:off x="15377162" y="663579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41E496-1692-F448-B053-8E3C8E7F8D9D}"/>
              </a:ext>
            </a:extLst>
          </p:cNvPr>
          <p:cNvCxnSpPr>
            <a:cxnSpLocks/>
          </p:cNvCxnSpPr>
          <p:nvPr/>
        </p:nvCxnSpPr>
        <p:spPr>
          <a:xfrm flipV="1">
            <a:off x="10303860" y="4346944"/>
            <a:ext cx="0" cy="182950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07D6809-2459-934E-934A-1E962ED2BED3}"/>
                  </a:ext>
                </a:extLst>
              </p:cNvPr>
              <p:cNvSpPr/>
              <p:nvPr/>
            </p:nvSpPr>
            <p:spPr>
              <a:xfrm>
                <a:off x="11607747" y="3531768"/>
                <a:ext cx="2684768" cy="3542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𝑣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𝐿𝑆</m:t>
                        </m:r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07D6809-2459-934E-934A-1E962ED2B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7747" y="3531768"/>
                <a:ext cx="2684768" cy="354245"/>
              </a:xfrm>
              <a:prstGeom prst="rect">
                <a:avLst/>
              </a:prstGeom>
              <a:blipFill>
                <a:blip r:embed="rId21"/>
                <a:stretch>
                  <a:fillRect b="-10000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9E44C65-9E80-8E44-A79E-F6C662CF52DF}"/>
                  </a:ext>
                </a:extLst>
              </p:cNvPr>
              <p:cNvSpPr/>
              <p:nvPr/>
            </p:nvSpPr>
            <p:spPr>
              <a:xfrm>
                <a:off x="8855820" y="3534063"/>
                <a:ext cx="2376211" cy="3542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sSubSup>
                      <m:sSubSupPr>
                        <m:ctrl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maj</m:t>
                        </m:r>
                      </m:sup>
                    </m:sSubSup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prod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9E44C65-9E80-8E44-A79E-F6C662CF5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820" y="3534063"/>
                <a:ext cx="2376211" cy="354245"/>
              </a:xfrm>
              <a:prstGeom prst="rect">
                <a:avLst/>
              </a:prstGeom>
              <a:blipFill>
                <a:blip r:embed="rId22"/>
                <a:stretch>
                  <a:fillRect b="-10000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2C1E88E-20E1-7341-9D41-124E77D4EF21}"/>
                  </a:ext>
                </a:extLst>
              </p:cNvPr>
              <p:cNvSpPr/>
              <p:nvPr/>
            </p:nvSpPr>
            <p:spPr>
              <a:xfrm>
                <a:off x="7455271" y="4021009"/>
                <a:ext cx="1350735" cy="3541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charset="0"/>
                        </a:rPr>
                        <m:t>|| </m:t>
                      </m:r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𝐼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𝑑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2C1E88E-20E1-7341-9D41-124E77D4E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271" y="4021009"/>
                <a:ext cx="1350735" cy="35417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7818FCC-1DC8-3E46-B8CF-8AEDD8423D16}"/>
                  </a:ext>
                </a:extLst>
              </p:cNvPr>
              <p:cNvSpPr/>
              <p:nvPr/>
            </p:nvSpPr>
            <p:spPr>
              <a:xfrm>
                <a:off x="10190818" y="7720868"/>
                <a:ext cx="2153987" cy="307777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H</m:t>
                      </m:r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  <m: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𝐻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(</m:t>
                      </m:r>
                      <m:r>
                        <a:rPr lang="en-GB" sz="140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𝐿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𝑆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𝑈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)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]</m:t>
                      </m:r>
                    </m:oMath>
                  </m:oMathPara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7818FCC-1DC8-3E46-B8CF-8AEDD8423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818" y="7720868"/>
                <a:ext cx="2153987" cy="307777"/>
              </a:xfrm>
              <a:prstGeom prst="rect">
                <a:avLst/>
              </a:prstGeom>
              <a:blipFill>
                <a:blip r:embed="rId24"/>
                <a:stretch>
                  <a:fillRect b="-7692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/>
              <p:nvPr/>
            </p:nvSpPr>
            <p:spPr>
              <a:xfrm>
                <a:off x="9757586" y="4024471"/>
                <a:ext cx="2591350" cy="3250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586" y="4024471"/>
                <a:ext cx="2591350" cy="325089"/>
              </a:xfrm>
              <a:prstGeom prst="rect">
                <a:avLst/>
              </a:prstGeom>
              <a:blipFill>
                <a:blip r:embed="rId25"/>
                <a:stretch>
                  <a:fillRect l="-976" t="-3704" b="-11111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1AA43AF-53B6-A341-B92A-C08CB6FC8BE1}"/>
              </a:ext>
            </a:extLst>
          </p:cNvPr>
          <p:cNvCxnSpPr>
            <a:endCxn id="162" idx="3"/>
          </p:cNvCxnSpPr>
          <p:nvPr/>
        </p:nvCxnSpPr>
        <p:spPr>
          <a:xfrm rot="5400000">
            <a:off x="11485172" y="5337712"/>
            <a:ext cx="3396678" cy="1677412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/>
              <p:nvPr/>
            </p:nvSpPr>
            <p:spPr>
              <a:xfrm>
                <a:off x="11630081" y="5737784"/>
                <a:ext cx="256051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𝑣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𝐶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𝑛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0081" y="5737784"/>
                <a:ext cx="2560511" cy="307777"/>
              </a:xfrm>
              <a:prstGeom prst="rect">
                <a:avLst/>
              </a:prstGeom>
              <a:blipFill>
                <a:blip r:embed="rId26"/>
                <a:stretch>
                  <a:fillRect l="-493" t="-3846" b="-11538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/>
              <p:nvPr/>
            </p:nvSpPr>
            <p:spPr>
              <a:xfrm>
                <a:off x="13906062" y="4578620"/>
                <a:ext cx="202927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𝐻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to DFS</a:t>
                </a:r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062" y="4578620"/>
                <a:ext cx="2029274" cy="523220"/>
              </a:xfrm>
              <a:prstGeom prst="rect">
                <a:avLst/>
              </a:prstGeom>
              <a:blipFill>
                <a:blip r:embed="rId27"/>
                <a:stretch>
                  <a:fillRect l="-617" t="-2326" b="-9302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392DE-2F82-B745-B934-BE43A2621F9D}"/>
                  </a:ext>
                </a:extLst>
              </p:cNvPr>
              <p:cNvSpPr/>
              <p:nvPr/>
            </p:nvSpPr>
            <p:spPr>
              <a:xfrm>
                <a:off x="13337438" y="4134764"/>
                <a:ext cx="2803426" cy="3542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392DE-2F82-B745-B934-BE43A2621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7438" y="4134764"/>
                <a:ext cx="2803426" cy="354245"/>
              </a:xfrm>
              <a:prstGeom prst="rect">
                <a:avLst/>
              </a:prstGeom>
              <a:blipFill>
                <a:blip r:embed="rId28"/>
                <a:stretch>
                  <a:fillRect b="-6897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EA146ED-E497-E84E-811C-CD5644712E07}"/>
              </a:ext>
            </a:extLst>
          </p:cNvPr>
          <p:cNvCxnSpPr>
            <a:endCxn id="102" idx="1"/>
          </p:cNvCxnSpPr>
          <p:nvPr/>
        </p:nvCxnSpPr>
        <p:spPr>
          <a:xfrm rot="5400000" flipH="1" flipV="1">
            <a:off x="15232124" y="6311715"/>
            <a:ext cx="553212" cy="264803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65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E6D20-A962-0D47-ABE4-2119FE76200A}"/>
              </a:ext>
            </a:extLst>
          </p:cNvPr>
          <p:cNvSpPr/>
          <p:nvPr/>
        </p:nvSpPr>
        <p:spPr>
          <a:xfrm>
            <a:off x="12105271" y="10043367"/>
            <a:ext cx="4985861" cy="24034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0739108-9DE4-1846-861D-9B6D337688FD}"/>
              </a:ext>
            </a:extLst>
          </p:cNvPr>
          <p:cNvSpPr/>
          <p:nvPr/>
        </p:nvSpPr>
        <p:spPr>
          <a:xfrm>
            <a:off x="6460464" y="2713334"/>
            <a:ext cx="6984045" cy="6001942"/>
          </a:xfrm>
          <a:prstGeom prst="cube">
            <a:avLst>
              <a:gd name="adj" fmla="val 426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7297BF-E834-854F-8515-5E6495153E45}"/>
              </a:ext>
            </a:extLst>
          </p:cNvPr>
          <p:cNvSpPr/>
          <p:nvPr/>
        </p:nvSpPr>
        <p:spPr>
          <a:xfrm>
            <a:off x="6599437" y="5833278"/>
            <a:ext cx="6339353" cy="272729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72273-246B-0946-9DD2-9926880B5AA6}"/>
              </a:ext>
            </a:extLst>
          </p:cNvPr>
          <p:cNvSpPr/>
          <p:nvPr/>
        </p:nvSpPr>
        <p:spPr>
          <a:xfrm>
            <a:off x="6599438" y="3418288"/>
            <a:ext cx="6323401" cy="2268313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E42A4-4A5C-C84A-A034-22641C9D1E86}"/>
              </a:ext>
            </a:extLst>
          </p:cNvPr>
          <p:cNvSpPr txBox="1"/>
          <p:nvPr/>
        </p:nvSpPr>
        <p:spPr>
          <a:xfrm>
            <a:off x="6779263" y="3498162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Current Ledger Shards 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8EA2C-A9E4-754F-8947-8C8AB845A56D}"/>
              </a:ext>
            </a:extLst>
          </p:cNvPr>
          <p:cNvSpPr txBox="1"/>
          <p:nvPr/>
        </p:nvSpPr>
        <p:spPr>
          <a:xfrm>
            <a:off x="10367157" y="7840079"/>
            <a:ext cx="2307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Recent Ledger Shards State Updates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/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4BA6A88-9368-4449-8FDB-EB118DB1F719}"/>
              </a:ext>
            </a:extLst>
          </p:cNvPr>
          <p:cNvSpPr txBox="1"/>
          <p:nvPr/>
        </p:nvSpPr>
        <p:spPr>
          <a:xfrm>
            <a:off x="8844207" y="3021497"/>
            <a:ext cx="2081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Catalyst Database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032658C0-B1BD-9840-BD79-0B8DB91A8459}"/>
              </a:ext>
            </a:extLst>
          </p:cNvPr>
          <p:cNvSpPr/>
          <p:nvPr/>
        </p:nvSpPr>
        <p:spPr>
          <a:xfrm>
            <a:off x="6898910" y="7781105"/>
            <a:ext cx="1217652" cy="575733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CDC799-4C18-7942-B715-88955AF6ED82}"/>
              </a:ext>
            </a:extLst>
          </p:cNvPr>
          <p:cNvCxnSpPr/>
          <p:nvPr/>
        </p:nvCxnSpPr>
        <p:spPr>
          <a:xfrm flipH="1">
            <a:off x="7546576" y="73290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13">
            <a:extLst>
              <a:ext uri="{FF2B5EF4-FFF2-40B4-BE49-F238E27FC236}">
                <a16:creationId xmlns:a16="http://schemas.microsoft.com/office/drawing/2014/main" id="{DC3708FC-BCBF-2643-B152-AED54C9AB6E2}"/>
              </a:ext>
            </a:extLst>
          </p:cNvPr>
          <p:cNvSpPr/>
          <p:nvPr/>
        </p:nvSpPr>
        <p:spPr>
          <a:xfrm>
            <a:off x="6898910" y="7164169"/>
            <a:ext cx="1217652" cy="575733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95E879-8F8F-3240-AE0B-463B4B57E71C}"/>
              </a:ext>
            </a:extLst>
          </p:cNvPr>
          <p:cNvCxnSpPr/>
          <p:nvPr/>
        </p:nvCxnSpPr>
        <p:spPr>
          <a:xfrm flipH="1">
            <a:off x="7546576" y="6681573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>
            <a:extLst>
              <a:ext uri="{FF2B5EF4-FFF2-40B4-BE49-F238E27FC236}">
                <a16:creationId xmlns:a16="http://schemas.microsoft.com/office/drawing/2014/main" id="{DFBF67F5-6DDF-144E-8F87-5EEBC1D28843}"/>
              </a:ext>
            </a:extLst>
          </p:cNvPr>
          <p:cNvSpPr/>
          <p:nvPr/>
        </p:nvSpPr>
        <p:spPr>
          <a:xfrm>
            <a:off x="6898910" y="6537558"/>
            <a:ext cx="1217652" cy="575733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C66D14-9728-C345-861D-EC7CAD4338B3}"/>
              </a:ext>
            </a:extLst>
          </p:cNvPr>
          <p:cNvCxnSpPr/>
          <p:nvPr/>
        </p:nvCxnSpPr>
        <p:spPr>
          <a:xfrm flipH="1">
            <a:off x="7557980" y="6073010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n 17">
            <a:extLst>
              <a:ext uri="{FF2B5EF4-FFF2-40B4-BE49-F238E27FC236}">
                <a16:creationId xmlns:a16="http://schemas.microsoft.com/office/drawing/2014/main" id="{611A2F47-AC76-D04E-BD3C-4467C4251863}"/>
              </a:ext>
            </a:extLst>
          </p:cNvPr>
          <p:cNvSpPr/>
          <p:nvPr/>
        </p:nvSpPr>
        <p:spPr>
          <a:xfrm>
            <a:off x="6898910" y="5943970"/>
            <a:ext cx="1217652" cy="575733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C2A5C4-0585-C445-A00C-52FA4E4C4443}"/>
              </a:ext>
            </a:extLst>
          </p:cNvPr>
          <p:cNvCxnSpPr/>
          <p:nvPr/>
        </p:nvCxnSpPr>
        <p:spPr>
          <a:xfrm>
            <a:off x="7542861" y="5246354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/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blipFill>
                <a:blip r:embed="rId3"/>
                <a:stretch>
                  <a:fillRect l="-9756" r="-24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/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blipFill>
                <a:blip r:embed="rId4"/>
                <a:stretch>
                  <a:fillRect l="-7317" r="-243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/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blipFill>
                <a:blip r:embed="rId5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/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blipFill>
                <a:blip r:embed="rId6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n 23">
            <a:extLst>
              <a:ext uri="{FF2B5EF4-FFF2-40B4-BE49-F238E27FC236}">
                <a16:creationId xmlns:a16="http://schemas.microsoft.com/office/drawing/2014/main" id="{6119EA7D-7DE5-EC49-AA39-6EE6E9D540FC}"/>
              </a:ext>
            </a:extLst>
          </p:cNvPr>
          <p:cNvSpPr/>
          <p:nvPr/>
        </p:nvSpPr>
        <p:spPr>
          <a:xfrm>
            <a:off x="10627170" y="3574313"/>
            <a:ext cx="2004246" cy="1956647"/>
          </a:xfrm>
          <a:prstGeom prst="can">
            <a:avLst/>
          </a:prstGeom>
          <a:pattFill prst="pct9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Contract- based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Accounts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(dApps)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975B3E5D-008D-7747-8590-14DD374C7779}"/>
              </a:ext>
            </a:extLst>
          </p:cNvPr>
          <p:cNvSpPr/>
          <p:nvPr/>
        </p:nvSpPr>
        <p:spPr>
          <a:xfrm>
            <a:off x="6751684" y="3997275"/>
            <a:ext cx="1494799" cy="1279289"/>
          </a:xfrm>
          <a:prstGeom prst="can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Standard Accounts 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/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265F014B-D0BE-1848-BD6B-A8A0953692BF}"/>
              </a:ext>
            </a:extLst>
          </p:cNvPr>
          <p:cNvSpPr/>
          <p:nvPr/>
        </p:nvSpPr>
        <p:spPr>
          <a:xfrm>
            <a:off x="2768922" y="10043366"/>
            <a:ext cx="4218239" cy="24056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5AFCEB8A-7DA8-7945-95E9-ADAD44F41FFF}"/>
              </a:ext>
            </a:extLst>
          </p:cNvPr>
          <p:cNvSpPr/>
          <p:nvPr/>
        </p:nvSpPr>
        <p:spPr>
          <a:xfrm>
            <a:off x="3079290" y="10292839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A4C7B08A-32B9-B14B-99A8-F38EB85B75E0}"/>
              </a:ext>
            </a:extLst>
          </p:cNvPr>
          <p:cNvSpPr/>
          <p:nvPr/>
        </p:nvSpPr>
        <p:spPr>
          <a:xfrm>
            <a:off x="3089984" y="10803064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5912B589-D645-6B4A-B799-16BC574A5CB0}"/>
              </a:ext>
            </a:extLst>
          </p:cNvPr>
          <p:cNvSpPr/>
          <p:nvPr/>
        </p:nvSpPr>
        <p:spPr>
          <a:xfrm>
            <a:off x="3093804" y="11331858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930F4689-FD9F-1342-943B-9EAD07136CAC}"/>
              </a:ext>
            </a:extLst>
          </p:cNvPr>
          <p:cNvSpPr/>
          <p:nvPr/>
        </p:nvSpPr>
        <p:spPr>
          <a:xfrm>
            <a:off x="3093803" y="11898931"/>
            <a:ext cx="928660" cy="449020"/>
          </a:xfrm>
          <a:prstGeom prst="can">
            <a:avLst>
              <a:gd name="adj" fmla="val 50000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4B38B8-A663-0F43-BB28-A1FFBB54206A}"/>
              </a:ext>
            </a:extLst>
          </p:cNvPr>
          <p:cNvCxnSpPr/>
          <p:nvPr/>
        </p:nvCxnSpPr>
        <p:spPr>
          <a:xfrm>
            <a:off x="3572061" y="11784055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5CDCC-B01A-0449-AC69-65BDFDEC96B2}"/>
              </a:ext>
            </a:extLst>
          </p:cNvPr>
          <p:cNvCxnSpPr/>
          <p:nvPr/>
        </p:nvCxnSpPr>
        <p:spPr>
          <a:xfrm>
            <a:off x="3564806" y="11254285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B83D0E-6E9E-9A46-8CE1-E8098E93FCB5}"/>
              </a:ext>
            </a:extLst>
          </p:cNvPr>
          <p:cNvCxnSpPr/>
          <p:nvPr/>
        </p:nvCxnSpPr>
        <p:spPr>
          <a:xfrm>
            <a:off x="3557549" y="10739027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334BDDE-D711-E849-9B4B-CC84A956B531}"/>
              </a:ext>
            </a:extLst>
          </p:cNvPr>
          <p:cNvSpPr txBox="1"/>
          <p:nvPr/>
        </p:nvSpPr>
        <p:spPr>
          <a:xfrm>
            <a:off x="14363569" y="5814152"/>
            <a:ext cx="293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Distributed File System (DFS)</a:t>
            </a:r>
          </a:p>
        </p:txBody>
      </p:sp>
      <p:sp>
        <p:nvSpPr>
          <p:cNvPr id="50" name="Can 49">
            <a:extLst>
              <a:ext uri="{FF2B5EF4-FFF2-40B4-BE49-F238E27FC236}">
                <a16:creationId xmlns:a16="http://schemas.microsoft.com/office/drawing/2014/main" id="{F10F8143-302F-014A-9B77-40DDC019F6EB}"/>
              </a:ext>
            </a:extLst>
          </p:cNvPr>
          <p:cNvSpPr/>
          <p:nvPr/>
        </p:nvSpPr>
        <p:spPr>
          <a:xfrm>
            <a:off x="12374063" y="10362677"/>
            <a:ext cx="1182397" cy="1751938"/>
          </a:xfrm>
          <a:prstGeom prst="can">
            <a:avLst/>
          </a:prstGeom>
          <a:pattFill prst="pct40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" name="Can 50">
            <a:extLst>
              <a:ext uri="{FF2B5EF4-FFF2-40B4-BE49-F238E27FC236}">
                <a16:creationId xmlns:a16="http://schemas.microsoft.com/office/drawing/2014/main" id="{9CABBA40-8177-B241-9428-32A363C5328A}"/>
              </a:ext>
            </a:extLst>
          </p:cNvPr>
          <p:cNvSpPr/>
          <p:nvPr/>
        </p:nvSpPr>
        <p:spPr>
          <a:xfrm>
            <a:off x="13996227" y="10387974"/>
            <a:ext cx="1182397" cy="1751938"/>
          </a:xfrm>
          <a:prstGeom prst="can">
            <a:avLst/>
          </a:prstGeom>
          <a:pattFill prst="trellis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dApps 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Can 51">
            <a:extLst>
              <a:ext uri="{FF2B5EF4-FFF2-40B4-BE49-F238E27FC236}">
                <a16:creationId xmlns:a16="http://schemas.microsoft.com/office/drawing/2014/main" id="{E2778C1C-B35D-454A-9DB9-018AA1AD763B}"/>
              </a:ext>
            </a:extLst>
          </p:cNvPr>
          <p:cNvSpPr/>
          <p:nvPr/>
        </p:nvSpPr>
        <p:spPr>
          <a:xfrm>
            <a:off x="15634985" y="10363321"/>
            <a:ext cx="1182397" cy="1751938"/>
          </a:xfrm>
          <a:prstGeom prst="can">
            <a:avLst/>
          </a:prstGeom>
          <a:pattFill prst="smCheck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Large Files storage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" name="Can 52">
            <a:extLst>
              <a:ext uri="{FF2B5EF4-FFF2-40B4-BE49-F238E27FC236}">
                <a16:creationId xmlns:a16="http://schemas.microsoft.com/office/drawing/2014/main" id="{54380E35-42AF-CC48-A341-12246E3AE6BF}"/>
              </a:ext>
            </a:extLst>
          </p:cNvPr>
          <p:cNvSpPr/>
          <p:nvPr/>
        </p:nvSpPr>
        <p:spPr>
          <a:xfrm>
            <a:off x="8618067" y="4007703"/>
            <a:ext cx="1726082" cy="1279289"/>
          </a:xfrm>
          <a:prstGeom prst="can">
            <a:avLst/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Confidential Accounts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/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Can 54">
            <a:extLst>
              <a:ext uri="{FF2B5EF4-FFF2-40B4-BE49-F238E27FC236}">
                <a16:creationId xmlns:a16="http://schemas.microsoft.com/office/drawing/2014/main" id="{FE4589DD-D8B0-0244-8F78-3DAC680E5548}"/>
              </a:ext>
            </a:extLst>
          </p:cNvPr>
          <p:cNvSpPr/>
          <p:nvPr/>
        </p:nvSpPr>
        <p:spPr>
          <a:xfrm>
            <a:off x="8862331" y="7811547"/>
            <a:ext cx="1217652" cy="575733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2069A34-1B73-534A-90EE-974D34A74329}"/>
              </a:ext>
            </a:extLst>
          </p:cNvPr>
          <p:cNvCxnSpPr/>
          <p:nvPr/>
        </p:nvCxnSpPr>
        <p:spPr>
          <a:xfrm flipH="1">
            <a:off x="9509997" y="7359494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n 56">
            <a:extLst>
              <a:ext uri="{FF2B5EF4-FFF2-40B4-BE49-F238E27FC236}">
                <a16:creationId xmlns:a16="http://schemas.microsoft.com/office/drawing/2014/main" id="{12BAAF94-BBB5-724A-8C09-46D1B2A2E72C}"/>
              </a:ext>
            </a:extLst>
          </p:cNvPr>
          <p:cNvSpPr/>
          <p:nvPr/>
        </p:nvSpPr>
        <p:spPr>
          <a:xfrm>
            <a:off x="8862331" y="7194611"/>
            <a:ext cx="1217652" cy="575733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EB08177-ABF5-5546-84FB-90C3391986BE}"/>
              </a:ext>
            </a:extLst>
          </p:cNvPr>
          <p:cNvCxnSpPr/>
          <p:nvPr/>
        </p:nvCxnSpPr>
        <p:spPr>
          <a:xfrm flipH="1">
            <a:off x="9509997" y="6712015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n 58">
            <a:extLst>
              <a:ext uri="{FF2B5EF4-FFF2-40B4-BE49-F238E27FC236}">
                <a16:creationId xmlns:a16="http://schemas.microsoft.com/office/drawing/2014/main" id="{B1B3DD70-060D-0448-A139-A5837E4BC9E4}"/>
              </a:ext>
            </a:extLst>
          </p:cNvPr>
          <p:cNvSpPr/>
          <p:nvPr/>
        </p:nvSpPr>
        <p:spPr>
          <a:xfrm>
            <a:off x="8862331" y="6568000"/>
            <a:ext cx="1217652" cy="575733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E189BC6-DC4D-174B-81A3-136A321B42FC}"/>
              </a:ext>
            </a:extLst>
          </p:cNvPr>
          <p:cNvCxnSpPr/>
          <p:nvPr/>
        </p:nvCxnSpPr>
        <p:spPr>
          <a:xfrm flipH="1">
            <a:off x="9521401" y="61034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n 60">
            <a:extLst>
              <a:ext uri="{FF2B5EF4-FFF2-40B4-BE49-F238E27FC236}">
                <a16:creationId xmlns:a16="http://schemas.microsoft.com/office/drawing/2014/main" id="{3B60D25F-1048-A94B-821C-FB2337B58495}"/>
              </a:ext>
            </a:extLst>
          </p:cNvPr>
          <p:cNvSpPr/>
          <p:nvPr/>
        </p:nvSpPr>
        <p:spPr>
          <a:xfrm>
            <a:off x="8862331" y="5974412"/>
            <a:ext cx="1217652" cy="575733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B59A47-54C6-9048-8454-FE49C5B69251}"/>
              </a:ext>
            </a:extLst>
          </p:cNvPr>
          <p:cNvCxnSpPr/>
          <p:nvPr/>
        </p:nvCxnSpPr>
        <p:spPr>
          <a:xfrm>
            <a:off x="9506282" y="5276796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/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blipFill>
                <a:blip r:embed="rId9"/>
                <a:stretch>
                  <a:fillRect l="-9524" r="-238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/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blipFill>
                <a:blip r:embed="rId10"/>
                <a:stretch>
                  <a:fillRect l="-7143" r="-238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/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blipFill>
                <a:blip r:embed="rId11"/>
                <a:stretch>
                  <a:fillRect l="-9524" r="-238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/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blipFill>
                <a:blip r:embed="rId12"/>
                <a:stretch>
                  <a:fillRect l="-6977" r="-232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/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0D72D95D-4C1A-CF4C-8AB4-B10366D92979}"/>
              </a:ext>
            </a:extLst>
          </p:cNvPr>
          <p:cNvSpPr/>
          <p:nvPr/>
        </p:nvSpPr>
        <p:spPr>
          <a:xfrm>
            <a:off x="7360660" y="10043366"/>
            <a:ext cx="4218239" cy="24039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5AF23E-B6D6-C948-A986-21DB13C06204}"/>
              </a:ext>
            </a:extLst>
          </p:cNvPr>
          <p:cNvSpPr txBox="1"/>
          <p:nvPr/>
        </p:nvSpPr>
        <p:spPr>
          <a:xfrm>
            <a:off x="5590364" y="9663076"/>
            <a:ext cx="376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Historical Ledger Shards State Updates</a:t>
            </a:r>
          </a:p>
        </p:txBody>
      </p:sp>
      <p:sp>
        <p:nvSpPr>
          <p:cNvPr id="70" name="Can 69">
            <a:extLst>
              <a:ext uri="{FF2B5EF4-FFF2-40B4-BE49-F238E27FC236}">
                <a16:creationId xmlns:a16="http://schemas.microsoft.com/office/drawing/2014/main" id="{109E7802-B191-624D-A0C1-E87C106EFC33}"/>
              </a:ext>
            </a:extLst>
          </p:cNvPr>
          <p:cNvSpPr/>
          <p:nvPr/>
        </p:nvSpPr>
        <p:spPr>
          <a:xfrm>
            <a:off x="7632118" y="10291095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1" name="Can 70">
            <a:extLst>
              <a:ext uri="{FF2B5EF4-FFF2-40B4-BE49-F238E27FC236}">
                <a16:creationId xmlns:a16="http://schemas.microsoft.com/office/drawing/2014/main" id="{90B8E6CD-28F5-B947-8EF4-33C87C6F9177}"/>
              </a:ext>
            </a:extLst>
          </p:cNvPr>
          <p:cNvSpPr/>
          <p:nvPr/>
        </p:nvSpPr>
        <p:spPr>
          <a:xfrm>
            <a:off x="7642812" y="10801320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Can 71">
            <a:extLst>
              <a:ext uri="{FF2B5EF4-FFF2-40B4-BE49-F238E27FC236}">
                <a16:creationId xmlns:a16="http://schemas.microsoft.com/office/drawing/2014/main" id="{06773227-CF52-A242-A055-B3156C39878D}"/>
              </a:ext>
            </a:extLst>
          </p:cNvPr>
          <p:cNvSpPr/>
          <p:nvPr/>
        </p:nvSpPr>
        <p:spPr>
          <a:xfrm>
            <a:off x="7646632" y="11330114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3" name="Can 72">
            <a:extLst>
              <a:ext uri="{FF2B5EF4-FFF2-40B4-BE49-F238E27FC236}">
                <a16:creationId xmlns:a16="http://schemas.microsoft.com/office/drawing/2014/main" id="{6FF70A80-D0D2-4549-B4FC-47CA6B34C2ED}"/>
              </a:ext>
            </a:extLst>
          </p:cNvPr>
          <p:cNvSpPr/>
          <p:nvPr/>
        </p:nvSpPr>
        <p:spPr>
          <a:xfrm>
            <a:off x="7646631" y="11897187"/>
            <a:ext cx="928660" cy="449020"/>
          </a:xfrm>
          <a:prstGeom prst="can">
            <a:avLst>
              <a:gd name="adj" fmla="val 50000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6B5A84-D65E-A645-A7EB-48B31D5BEA61}"/>
              </a:ext>
            </a:extLst>
          </p:cNvPr>
          <p:cNvCxnSpPr/>
          <p:nvPr/>
        </p:nvCxnSpPr>
        <p:spPr>
          <a:xfrm>
            <a:off x="8124889" y="11782311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71EEC63-DC7C-BB48-9001-428B4E7F1CF4}"/>
              </a:ext>
            </a:extLst>
          </p:cNvPr>
          <p:cNvCxnSpPr/>
          <p:nvPr/>
        </p:nvCxnSpPr>
        <p:spPr>
          <a:xfrm>
            <a:off x="8117634" y="11252541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0B0F688-D4AF-7B4A-9404-7FFE5732F28B}"/>
              </a:ext>
            </a:extLst>
          </p:cNvPr>
          <p:cNvCxnSpPr/>
          <p:nvPr/>
        </p:nvCxnSpPr>
        <p:spPr>
          <a:xfrm>
            <a:off x="8110377" y="10737283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9131861-9F3E-844D-B171-60438272BFF7}"/>
              </a:ext>
            </a:extLst>
          </p:cNvPr>
          <p:cNvCxnSpPr>
            <a:stCxn id="12" idx="3"/>
            <a:endCxn id="27" idx="0"/>
          </p:cNvCxnSpPr>
          <p:nvPr/>
        </p:nvCxnSpPr>
        <p:spPr>
          <a:xfrm rot="5400000">
            <a:off x="5349625" y="7885255"/>
            <a:ext cx="1686528" cy="2629694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E372D24-889A-1F48-BDD5-234176D7F004}"/>
              </a:ext>
            </a:extLst>
          </p:cNvPr>
          <p:cNvCxnSpPr>
            <a:stCxn id="55" idx="3"/>
            <a:endCxn id="68" idx="0"/>
          </p:cNvCxnSpPr>
          <p:nvPr/>
        </p:nvCxnSpPr>
        <p:spPr>
          <a:xfrm flipH="1">
            <a:off x="9469780" y="8387280"/>
            <a:ext cx="1377" cy="165608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F869D72C-5DE2-8F4B-8583-CB420880689C}"/>
              </a:ext>
            </a:extLst>
          </p:cNvPr>
          <p:cNvCxnSpPr>
            <a:stCxn id="24" idx="3"/>
            <a:endCxn id="4" idx="0"/>
          </p:cNvCxnSpPr>
          <p:nvPr/>
        </p:nvCxnSpPr>
        <p:spPr>
          <a:xfrm rot="16200000" flipH="1">
            <a:off x="10857544" y="6302708"/>
            <a:ext cx="4512407" cy="2968909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63E627C-7340-3843-8DD6-AF05CCEB181B}"/>
              </a:ext>
            </a:extLst>
          </p:cNvPr>
          <p:cNvSpPr/>
          <p:nvPr/>
        </p:nvSpPr>
        <p:spPr>
          <a:xfrm>
            <a:off x="2522769" y="5744966"/>
            <a:ext cx="14852186" cy="69345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9683EA-AC9E-3541-938F-1D4D04FE1CE8}"/>
              </a:ext>
            </a:extLst>
          </p:cNvPr>
          <p:cNvSpPr/>
          <p:nvPr/>
        </p:nvSpPr>
        <p:spPr>
          <a:xfrm>
            <a:off x="1662692" y="1004450"/>
            <a:ext cx="4034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Catalyst_Database.png</a:t>
            </a:r>
            <a:r>
              <a:rPr lang="en-US" dirty="0"/>
              <a:t> (Black and White)</a:t>
            </a:r>
          </a:p>
        </p:txBody>
      </p:sp>
      <p:sp>
        <p:nvSpPr>
          <p:cNvPr id="95" name="Can 94">
            <a:extLst>
              <a:ext uri="{FF2B5EF4-FFF2-40B4-BE49-F238E27FC236}">
                <a16:creationId xmlns:a16="http://schemas.microsoft.com/office/drawing/2014/main" id="{33EDF9B5-989E-F04D-94D2-73943E48D2B2}"/>
              </a:ext>
            </a:extLst>
          </p:cNvPr>
          <p:cNvSpPr/>
          <p:nvPr/>
        </p:nvSpPr>
        <p:spPr>
          <a:xfrm>
            <a:off x="4449354" y="10291095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6" name="Can 95">
            <a:extLst>
              <a:ext uri="{FF2B5EF4-FFF2-40B4-BE49-F238E27FC236}">
                <a16:creationId xmlns:a16="http://schemas.microsoft.com/office/drawing/2014/main" id="{312D1699-29F2-EC4A-B9DE-ABDA089399C7}"/>
              </a:ext>
            </a:extLst>
          </p:cNvPr>
          <p:cNvSpPr/>
          <p:nvPr/>
        </p:nvSpPr>
        <p:spPr>
          <a:xfrm>
            <a:off x="4460048" y="10801320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7" name="Can 96">
            <a:extLst>
              <a:ext uri="{FF2B5EF4-FFF2-40B4-BE49-F238E27FC236}">
                <a16:creationId xmlns:a16="http://schemas.microsoft.com/office/drawing/2014/main" id="{0D924BEB-3FBA-EF49-898A-62ADCDDC6C76}"/>
              </a:ext>
            </a:extLst>
          </p:cNvPr>
          <p:cNvSpPr/>
          <p:nvPr/>
        </p:nvSpPr>
        <p:spPr>
          <a:xfrm>
            <a:off x="4463868" y="11330114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8" name="Can 97">
            <a:extLst>
              <a:ext uri="{FF2B5EF4-FFF2-40B4-BE49-F238E27FC236}">
                <a16:creationId xmlns:a16="http://schemas.microsoft.com/office/drawing/2014/main" id="{FE939C3A-46DF-1E48-8E9D-D3D552396AF9}"/>
              </a:ext>
            </a:extLst>
          </p:cNvPr>
          <p:cNvSpPr/>
          <p:nvPr/>
        </p:nvSpPr>
        <p:spPr>
          <a:xfrm>
            <a:off x="4463867" y="11897187"/>
            <a:ext cx="928660" cy="449020"/>
          </a:xfrm>
          <a:prstGeom prst="can">
            <a:avLst>
              <a:gd name="adj" fmla="val 50000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52CE08C-C7D4-F74A-AB38-EAB1B65FFBA9}"/>
              </a:ext>
            </a:extLst>
          </p:cNvPr>
          <p:cNvCxnSpPr/>
          <p:nvPr/>
        </p:nvCxnSpPr>
        <p:spPr>
          <a:xfrm>
            <a:off x="4942125" y="11782311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F5CA42C-7A9F-4744-8DF0-5C4148C2C934}"/>
              </a:ext>
            </a:extLst>
          </p:cNvPr>
          <p:cNvCxnSpPr/>
          <p:nvPr/>
        </p:nvCxnSpPr>
        <p:spPr>
          <a:xfrm>
            <a:off x="4934870" y="11252541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F18D30C-1F61-E643-97E9-02632A8F9EEC}"/>
              </a:ext>
            </a:extLst>
          </p:cNvPr>
          <p:cNvCxnSpPr/>
          <p:nvPr/>
        </p:nvCxnSpPr>
        <p:spPr>
          <a:xfrm>
            <a:off x="4927613" y="10737283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n 101">
            <a:extLst>
              <a:ext uri="{FF2B5EF4-FFF2-40B4-BE49-F238E27FC236}">
                <a16:creationId xmlns:a16="http://schemas.microsoft.com/office/drawing/2014/main" id="{A3CE3E1D-35D2-0246-A368-4B19B84D26DD}"/>
              </a:ext>
            </a:extLst>
          </p:cNvPr>
          <p:cNvSpPr/>
          <p:nvPr/>
        </p:nvSpPr>
        <p:spPr>
          <a:xfrm>
            <a:off x="5760310" y="10284057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" name="Can 102">
            <a:extLst>
              <a:ext uri="{FF2B5EF4-FFF2-40B4-BE49-F238E27FC236}">
                <a16:creationId xmlns:a16="http://schemas.microsoft.com/office/drawing/2014/main" id="{78AD4020-CBFD-D342-9533-B810E45587FF}"/>
              </a:ext>
            </a:extLst>
          </p:cNvPr>
          <p:cNvSpPr/>
          <p:nvPr/>
        </p:nvSpPr>
        <p:spPr>
          <a:xfrm>
            <a:off x="5771004" y="10794282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4" name="Can 103">
            <a:extLst>
              <a:ext uri="{FF2B5EF4-FFF2-40B4-BE49-F238E27FC236}">
                <a16:creationId xmlns:a16="http://schemas.microsoft.com/office/drawing/2014/main" id="{94C6B5BA-FB5F-B040-BD01-724ADA8FF1C2}"/>
              </a:ext>
            </a:extLst>
          </p:cNvPr>
          <p:cNvSpPr/>
          <p:nvPr/>
        </p:nvSpPr>
        <p:spPr>
          <a:xfrm>
            <a:off x="5774824" y="11323076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5" name="Can 104">
            <a:extLst>
              <a:ext uri="{FF2B5EF4-FFF2-40B4-BE49-F238E27FC236}">
                <a16:creationId xmlns:a16="http://schemas.microsoft.com/office/drawing/2014/main" id="{ED8964EB-DA7C-1B49-AC4D-BC0FCB3EEFB9}"/>
              </a:ext>
            </a:extLst>
          </p:cNvPr>
          <p:cNvSpPr/>
          <p:nvPr/>
        </p:nvSpPr>
        <p:spPr>
          <a:xfrm>
            <a:off x="5774823" y="11890149"/>
            <a:ext cx="928660" cy="449020"/>
          </a:xfrm>
          <a:prstGeom prst="can">
            <a:avLst>
              <a:gd name="adj" fmla="val 50000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0269279-1287-E144-942C-D65CF02F1378}"/>
              </a:ext>
            </a:extLst>
          </p:cNvPr>
          <p:cNvCxnSpPr/>
          <p:nvPr/>
        </p:nvCxnSpPr>
        <p:spPr>
          <a:xfrm>
            <a:off x="6253081" y="11775273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BB1EC82-6691-0E4B-BBF7-9EAE5FE9600F}"/>
              </a:ext>
            </a:extLst>
          </p:cNvPr>
          <p:cNvCxnSpPr/>
          <p:nvPr/>
        </p:nvCxnSpPr>
        <p:spPr>
          <a:xfrm>
            <a:off x="6245826" y="11245503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D5313D1-9534-EE4E-BA95-CE3696795137}"/>
              </a:ext>
            </a:extLst>
          </p:cNvPr>
          <p:cNvCxnSpPr/>
          <p:nvPr/>
        </p:nvCxnSpPr>
        <p:spPr>
          <a:xfrm>
            <a:off x="6238569" y="10730245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an 108">
            <a:extLst>
              <a:ext uri="{FF2B5EF4-FFF2-40B4-BE49-F238E27FC236}">
                <a16:creationId xmlns:a16="http://schemas.microsoft.com/office/drawing/2014/main" id="{C896CDF7-6542-0D4D-AE55-CDBDF7485E36}"/>
              </a:ext>
            </a:extLst>
          </p:cNvPr>
          <p:cNvSpPr/>
          <p:nvPr/>
        </p:nvSpPr>
        <p:spPr>
          <a:xfrm>
            <a:off x="8949054" y="10306150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0" name="Can 109">
            <a:extLst>
              <a:ext uri="{FF2B5EF4-FFF2-40B4-BE49-F238E27FC236}">
                <a16:creationId xmlns:a16="http://schemas.microsoft.com/office/drawing/2014/main" id="{591D9DC8-1F01-7949-8B42-36B2F660EBD3}"/>
              </a:ext>
            </a:extLst>
          </p:cNvPr>
          <p:cNvSpPr/>
          <p:nvPr/>
        </p:nvSpPr>
        <p:spPr>
          <a:xfrm>
            <a:off x="8959748" y="10816375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1" name="Can 110">
            <a:extLst>
              <a:ext uri="{FF2B5EF4-FFF2-40B4-BE49-F238E27FC236}">
                <a16:creationId xmlns:a16="http://schemas.microsoft.com/office/drawing/2014/main" id="{2B997877-0B87-C141-A4F4-BF6D21F7D8CE}"/>
              </a:ext>
            </a:extLst>
          </p:cNvPr>
          <p:cNvSpPr/>
          <p:nvPr/>
        </p:nvSpPr>
        <p:spPr>
          <a:xfrm>
            <a:off x="8963568" y="11345169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2" name="Can 111">
            <a:extLst>
              <a:ext uri="{FF2B5EF4-FFF2-40B4-BE49-F238E27FC236}">
                <a16:creationId xmlns:a16="http://schemas.microsoft.com/office/drawing/2014/main" id="{DA96EAB7-93A3-6C4B-92F6-4F321FDC481E}"/>
              </a:ext>
            </a:extLst>
          </p:cNvPr>
          <p:cNvSpPr/>
          <p:nvPr/>
        </p:nvSpPr>
        <p:spPr>
          <a:xfrm>
            <a:off x="8963567" y="11912242"/>
            <a:ext cx="928660" cy="449020"/>
          </a:xfrm>
          <a:prstGeom prst="can">
            <a:avLst>
              <a:gd name="adj" fmla="val 50000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7ABB68B-AFBF-1347-AF6A-33AB7E5DB88C}"/>
              </a:ext>
            </a:extLst>
          </p:cNvPr>
          <p:cNvCxnSpPr/>
          <p:nvPr/>
        </p:nvCxnSpPr>
        <p:spPr>
          <a:xfrm>
            <a:off x="9441825" y="11797366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598F001-DA89-244E-AF1E-48BF217A4208}"/>
              </a:ext>
            </a:extLst>
          </p:cNvPr>
          <p:cNvCxnSpPr/>
          <p:nvPr/>
        </p:nvCxnSpPr>
        <p:spPr>
          <a:xfrm>
            <a:off x="9434570" y="11267596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DF48875-9983-7E49-9459-A780E15CB5F7}"/>
              </a:ext>
            </a:extLst>
          </p:cNvPr>
          <p:cNvCxnSpPr/>
          <p:nvPr/>
        </p:nvCxnSpPr>
        <p:spPr>
          <a:xfrm>
            <a:off x="9427313" y="10752338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an 115">
            <a:extLst>
              <a:ext uri="{FF2B5EF4-FFF2-40B4-BE49-F238E27FC236}">
                <a16:creationId xmlns:a16="http://schemas.microsoft.com/office/drawing/2014/main" id="{28345DA7-E64B-F948-8957-9D92D24A5E72}"/>
              </a:ext>
            </a:extLst>
          </p:cNvPr>
          <p:cNvSpPr/>
          <p:nvPr/>
        </p:nvSpPr>
        <p:spPr>
          <a:xfrm>
            <a:off x="10205986" y="10282783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7" name="Can 116">
            <a:extLst>
              <a:ext uri="{FF2B5EF4-FFF2-40B4-BE49-F238E27FC236}">
                <a16:creationId xmlns:a16="http://schemas.microsoft.com/office/drawing/2014/main" id="{84D5A189-79CE-EC49-9936-938F2860D845}"/>
              </a:ext>
            </a:extLst>
          </p:cNvPr>
          <p:cNvSpPr/>
          <p:nvPr/>
        </p:nvSpPr>
        <p:spPr>
          <a:xfrm>
            <a:off x="10216680" y="10793008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8" name="Can 117">
            <a:extLst>
              <a:ext uri="{FF2B5EF4-FFF2-40B4-BE49-F238E27FC236}">
                <a16:creationId xmlns:a16="http://schemas.microsoft.com/office/drawing/2014/main" id="{703300D5-823D-624B-82BB-7B346EAFBCF1}"/>
              </a:ext>
            </a:extLst>
          </p:cNvPr>
          <p:cNvSpPr/>
          <p:nvPr/>
        </p:nvSpPr>
        <p:spPr>
          <a:xfrm>
            <a:off x="10220500" y="11321802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9" name="Can 118">
            <a:extLst>
              <a:ext uri="{FF2B5EF4-FFF2-40B4-BE49-F238E27FC236}">
                <a16:creationId xmlns:a16="http://schemas.microsoft.com/office/drawing/2014/main" id="{3E69E9AD-2358-F941-85F0-F9DB38894B67}"/>
              </a:ext>
            </a:extLst>
          </p:cNvPr>
          <p:cNvSpPr/>
          <p:nvPr/>
        </p:nvSpPr>
        <p:spPr>
          <a:xfrm>
            <a:off x="10220499" y="11888875"/>
            <a:ext cx="928660" cy="449020"/>
          </a:xfrm>
          <a:prstGeom prst="can">
            <a:avLst>
              <a:gd name="adj" fmla="val 50000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C2A5C37-8D6A-0942-964F-0123A587952C}"/>
              </a:ext>
            </a:extLst>
          </p:cNvPr>
          <p:cNvCxnSpPr/>
          <p:nvPr/>
        </p:nvCxnSpPr>
        <p:spPr>
          <a:xfrm>
            <a:off x="10698757" y="11773999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0C3B285-FB8C-B142-971B-F5BFE9EEED39}"/>
              </a:ext>
            </a:extLst>
          </p:cNvPr>
          <p:cNvCxnSpPr/>
          <p:nvPr/>
        </p:nvCxnSpPr>
        <p:spPr>
          <a:xfrm>
            <a:off x="10691502" y="11244229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9BD023F-49CF-0F4B-A386-EADA8793A049}"/>
              </a:ext>
            </a:extLst>
          </p:cNvPr>
          <p:cNvCxnSpPr/>
          <p:nvPr/>
        </p:nvCxnSpPr>
        <p:spPr>
          <a:xfrm>
            <a:off x="10684245" y="10728971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2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A56E0DEC-DE6C-B64F-869E-857B6D6ACD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23" t="1184" r="954" b="943"/>
          <a:stretch/>
        </p:blipFill>
        <p:spPr>
          <a:xfrm>
            <a:off x="7207624" y="2474258"/>
            <a:ext cx="10901082" cy="701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22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446</Words>
  <Application>Microsoft Macintosh PowerPoint</Application>
  <PresentationFormat>Custom</PresentationFormat>
  <Paragraphs>127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American Typewriter</vt:lpstr>
      <vt:lpstr>Arial</vt:lpstr>
      <vt:lpstr>Calibri</vt:lpstr>
      <vt:lpstr>Calibri Light</vt:lpstr>
      <vt:lpstr>Cambria Math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Pauline Bernat</dc:creator>
  <cp:lastModifiedBy>Pauline Bernat</cp:lastModifiedBy>
  <cp:revision>14</cp:revision>
  <dcterms:created xsi:type="dcterms:W3CDTF">2019-05-24T14:28:02Z</dcterms:created>
  <dcterms:modified xsi:type="dcterms:W3CDTF">2019-06-16T15:36:29Z</dcterms:modified>
</cp:coreProperties>
</file>