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9897725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08" d="100"/>
          <a:sy n="108" d="100"/>
        </p:scale>
        <p:origin x="-5192" y="-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330" y="2300585"/>
            <a:ext cx="16913066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216" y="7383344"/>
            <a:ext cx="14923294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1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39311" y="748422"/>
            <a:ext cx="4290447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7970" y="748422"/>
            <a:ext cx="12622619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606" y="3504570"/>
            <a:ext cx="17161788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606" y="9407340"/>
            <a:ext cx="17161788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7969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3223" y="3742109"/>
            <a:ext cx="8456533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748425"/>
            <a:ext cx="17161788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562" y="3445995"/>
            <a:ext cx="8417669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62" y="5134824"/>
            <a:ext cx="8417669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73224" y="3445995"/>
            <a:ext cx="8459125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73224" y="5134824"/>
            <a:ext cx="8459125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9125" y="2023996"/>
            <a:ext cx="10073223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560" y="937154"/>
            <a:ext cx="6417534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9125" y="2023996"/>
            <a:ext cx="10073223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560" y="4217194"/>
            <a:ext cx="6417534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7601-FABF-AE48-BF83-19DCD761097A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969" y="748425"/>
            <a:ext cx="17161788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69" y="3742109"/>
            <a:ext cx="17161788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7969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7601-FABF-AE48-BF83-19DCD761097A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122" y="13029050"/>
            <a:ext cx="6715482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52768" y="13029050"/>
            <a:ext cx="447698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E019-164D-5349-B926-7FEEDB39B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6BC607-3426-5543-90B5-44075CBF1801}"/>
              </a:ext>
            </a:extLst>
          </p:cNvPr>
          <p:cNvSpPr/>
          <p:nvPr/>
        </p:nvSpPr>
        <p:spPr>
          <a:xfrm>
            <a:off x="15376577" y="2767364"/>
            <a:ext cx="1496911" cy="7118559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75A69D-4110-5A40-A5A5-370C27F61EA6}"/>
              </a:ext>
            </a:extLst>
          </p:cNvPr>
          <p:cNvSpPr/>
          <p:nvPr/>
        </p:nvSpPr>
        <p:spPr>
          <a:xfrm>
            <a:off x="4111960" y="2767364"/>
            <a:ext cx="3254254" cy="7121032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F94E4F-1A91-FC4D-95B2-3366A1A036D9}"/>
              </a:ext>
            </a:extLst>
          </p:cNvPr>
          <p:cNvSpPr/>
          <p:nvPr/>
        </p:nvSpPr>
        <p:spPr>
          <a:xfrm>
            <a:off x="7370753" y="2769810"/>
            <a:ext cx="2710989" cy="7118578"/>
          </a:xfrm>
          <a:prstGeom prst="rect">
            <a:avLst/>
          </a:prstGeom>
          <a:solidFill>
            <a:srgbClr val="9B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390075-5132-4D40-B008-4D7C39C248F1}"/>
              </a:ext>
            </a:extLst>
          </p:cNvPr>
          <p:cNvSpPr/>
          <p:nvPr/>
        </p:nvSpPr>
        <p:spPr>
          <a:xfrm>
            <a:off x="11796068" y="2767363"/>
            <a:ext cx="1979599" cy="7118563"/>
          </a:xfrm>
          <a:prstGeom prst="rect">
            <a:avLst/>
          </a:prstGeom>
          <a:solidFill>
            <a:srgbClr val="9BDCE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4C9867-7D2C-3840-A6E5-8D664E767A6D}"/>
              </a:ext>
            </a:extLst>
          </p:cNvPr>
          <p:cNvSpPr/>
          <p:nvPr/>
        </p:nvSpPr>
        <p:spPr>
          <a:xfrm>
            <a:off x="10079523" y="2769125"/>
            <a:ext cx="1725025" cy="7118572"/>
          </a:xfrm>
          <a:prstGeom prst="rect">
            <a:avLst/>
          </a:prstGeom>
          <a:solidFill>
            <a:srgbClr val="9BDCE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86BD8-A6BC-CB47-9A0E-3CAC7B4A18BD}"/>
              </a:ext>
            </a:extLst>
          </p:cNvPr>
          <p:cNvCxnSpPr/>
          <p:nvPr/>
        </p:nvCxnSpPr>
        <p:spPr>
          <a:xfrm>
            <a:off x="2409841" y="6643513"/>
            <a:ext cx="142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1DBF90-6271-6949-BC64-61FA822154E9}"/>
              </a:ext>
            </a:extLst>
          </p:cNvPr>
          <p:cNvCxnSpPr/>
          <p:nvPr/>
        </p:nvCxnSpPr>
        <p:spPr>
          <a:xfrm>
            <a:off x="7360134" y="6651670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16E9E9-02E6-E94C-8299-3ACBAFF9B336}"/>
              </a:ext>
            </a:extLst>
          </p:cNvPr>
          <p:cNvCxnSpPr/>
          <p:nvPr/>
        </p:nvCxnSpPr>
        <p:spPr>
          <a:xfrm>
            <a:off x="8636232" y="664712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8FE679-F64C-AA4F-B445-60A9CB04F45A}"/>
              </a:ext>
            </a:extLst>
          </p:cNvPr>
          <p:cNvCxnSpPr/>
          <p:nvPr/>
        </p:nvCxnSpPr>
        <p:spPr>
          <a:xfrm>
            <a:off x="13931886" y="6643358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31C5891E-06BF-C547-A677-8265134FC9A5}"/>
              </a:ext>
            </a:extLst>
          </p:cNvPr>
          <p:cNvSpPr/>
          <p:nvPr/>
        </p:nvSpPr>
        <p:spPr>
          <a:xfrm rot="16200000">
            <a:off x="10195380" y="4346752"/>
            <a:ext cx="1814452" cy="799435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DBF8B0-5A82-784E-A6F3-2DA32240B123}"/>
              </a:ext>
            </a:extLst>
          </p:cNvPr>
          <p:cNvCxnSpPr/>
          <p:nvPr/>
        </p:nvCxnSpPr>
        <p:spPr>
          <a:xfrm flipV="1">
            <a:off x="7375247" y="9493643"/>
            <a:ext cx="799435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114448-7C53-8546-A8B5-4DA4EA11FB8F}"/>
              </a:ext>
            </a:extLst>
          </p:cNvPr>
          <p:cNvSpPr txBox="1"/>
          <p:nvPr/>
        </p:nvSpPr>
        <p:spPr>
          <a:xfrm>
            <a:off x="10746320" y="9353643"/>
            <a:ext cx="1517210" cy="369332"/>
          </a:xfrm>
          <a:prstGeom prst="rect">
            <a:avLst/>
          </a:prstGeom>
          <a:solidFill>
            <a:srgbClr val="FFF2EF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1 cycle = 1min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9BE19C-309D-8543-86E2-B2D6565E8440}"/>
              </a:ext>
            </a:extLst>
          </p:cNvPr>
          <p:cNvSpPr txBox="1"/>
          <p:nvPr/>
        </p:nvSpPr>
        <p:spPr>
          <a:xfrm>
            <a:off x="5502248" y="5497387"/>
            <a:ext cx="157822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charset="0"/>
                <a:ea typeface="Calibri" charset="0"/>
                <a:cs typeface="Calibri" charset="0"/>
              </a:rPr>
              <a:t>Pool flushed </a:t>
            </a:r>
          </a:p>
          <a:p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Transactions in the </a:t>
            </a:r>
            <a:r>
              <a:rPr lang="en-GB" sz="1400" dirty="0" err="1">
                <a:latin typeface="Calibri" charset="0"/>
                <a:ea typeface="Calibri" charset="0"/>
                <a:cs typeface="Calibri" charset="0"/>
              </a:rPr>
              <a:t>mempool</a:t>
            </a:r>
            <a:r>
              <a:rPr lang="en-GB" sz="1400" dirty="0">
                <a:latin typeface="Calibri" charset="0"/>
                <a:ea typeface="Calibri" charset="0"/>
                <a:cs typeface="Calibri" charset="0"/>
              </a:rPr>
              <a:t> collected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/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𝑓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(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𝑚𝑎𝑗</m:t>
                        </m:r>
                      </m:sup>
                    </m:sSubSup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0A0D3C0-0DCA-0C49-92CF-6E267E17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27" y="3786756"/>
                <a:ext cx="3550126" cy="383823"/>
              </a:xfrm>
              <a:prstGeom prst="rect">
                <a:avLst/>
              </a:prstGeom>
              <a:blipFill>
                <a:blip r:embed="rId2"/>
                <a:stretch>
                  <a:fillRect l="-355" b="-312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D77802-76A0-9544-B409-EEB8659C8D84}"/>
              </a:ext>
            </a:extLst>
          </p:cNvPr>
          <p:cNvCxnSpPr>
            <a:cxnSpLocks/>
          </p:cNvCxnSpPr>
          <p:nvPr/>
        </p:nvCxnSpPr>
        <p:spPr>
          <a:xfrm flipV="1">
            <a:off x="12507866" y="5576567"/>
            <a:ext cx="0" cy="617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A9F68-DA72-7444-B7A7-B3196A7CD384}"/>
              </a:ext>
            </a:extLst>
          </p:cNvPr>
          <p:cNvCxnSpPr>
            <a:cxnSpLocks/>
          </p:cNvCxnSpPr>
          <p:nvPr/>
        </p:nvCxnSpPr>
        <p:spPr>
          <a:xfrm flipV="1">
            <a:off x="10938550" y="4631859"/>
            <a:ext cx="0" cy="1644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/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 of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>
                  <a:latin typeface="Calibri" panose="020F0502020204030204" pitchFamily="34" charset="0"/>
                  <a:ea typeface="Calibri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9335F79-F855-024A-982B-EF172560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574" y="4286873"/>
                <a:ext cx="2517561" cy="307777"/>
              </a:xfrm>
              <a:prstGeom prst="rect">
                <a:avLst/>
              </a:prstGeom>
              <a:blipFill>
                <a:blip r:embed="rId3"/>
                <a:stretch>
                  <a:fillRect l="-498" t="-3846" b="-115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1D51679E-B218-E94D-BD32-AA4C148E87C0}"/>
              </a:ext>
            </a:extLst>
          </p:cNvPr>
          <p:cNvSpPr/>
          <p:nvPr/>
        </p:nvSpPr>
        <p:spPr>
          <a:xfrm rot="16200000">
            <a:off x="2810136" y="4956030"/>
            <a:ext cx="1814452" cy="677584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139F65-E92C-3F45-82E7-2DCB9567C0CD}"/>
              </a:ext>
            </a:extLst>
          </p:cNvPr>
          <p:cNvSpPr txBox="1"/>
          <p:nvPr/>
        </p:nvSpPr>
        <p:spPr>
          <a:xfrm>
            <a:off x="10557530" y="8793308"/>
            <a:ext cx="440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Transactions collected and stored in memory pool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/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solidFill>
                <a:srgbClr val="F6CBDF">
                  <a:alpha val="38824"/>
                </a:srgb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𝑚𝑎𝑗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max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⁡[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14260EA-E0CA-374D-A645-20B2D7508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59" y="8102834"/>
                <a:ext cx="1755416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/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to DFS</a:t>
                </a: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97B0E6-5528-864E-BE81-3E3F49D6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851" y="4180553"/>
                <a:ext cx="1731914" cy="307777"/>
              </a:xfrm>
              <a:prstGeom prst="rect">
                <a:avLst/>
              </a:prstGeom>
              <a:blipFill>
                <a:blip r:embed="rId5"/>
                <a:stretch>
                  <a:fillRect l="-1449" b="-15385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D2B97A7-F866-2249-83C7-A097869C1AD7}"/>
              </a:ext>
            </a:extLst>
          </p:cNvPr>
          <p:cNvSpPr txBox="1"/>
          <p:nvPr/>
        </p:nvSpPr>
        <p:spPr>
          <a:xfrm>
            <a:off x="15265857" y="6097915"/>
            <a:ext cx="15132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new </a:t>
            </a:r>
            <a:r>
              <a:rPr lang="en-US" sz="1400" b="1">
                <a:latin typeface="Calibri" charset="0"/>
                <a:ea typeface="Calibri" charset="0"/>
                <a:cs typeface="Calibri" charset="0"/>
              </a:rPr>
              <a:t>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389AC4-EC4B-384F-B6EC-9CAB20434FC7}"/>
              </a:ext>
            </a:extLst>
          </p:cNvPr>
          <p:cNvSpPr/>
          <p:nvPr/>
        </p:nvSpPr>
        <p:spPr>
          <a:xfrm>
            <a:off x="7080471" y="643317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0s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61E9C2-88BC-CC4A-A516-A23D4DDC1FA9}"/>
              </a:ext>
            </a:extLst>
          </p:cNvPr>
          <p:cNvSpPr txBox="1"/>
          <p:nvPr/>
        </p:nvSpPr>
        <p:spPr>
          <a:xfrm>
            <a:off x="10234173" y="2899020"/>
            <a:ext cx="1341775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Campaigning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1C35D6-B224-494A-949D-CAFB963DE2C5}"/>
              </a:ext>
            </a:extLst>
          </p:cNvPr>
          <p:cNvSpPr txBox="1"/>
          <p:nvPr/>
        </p:nvSpPr>
        <p:spPr>
          <a:xfrm>
            <a:off x="13884599" y="2893987"/>
            <a:ext cx="143966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Synchronization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9E4DED-F81F-9E42-B7F9-49020B6FC3E4}"/>
              </a:ext>
            </a:extLst>
          </p:cNvPr>
          <p:cNvSpPr txBox="1"/>
          <p:nvPr/>
        </p:nvSpPr>
        <p:spPr>
          <a:xfrm>
            <a:off x="10796855" y="642912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30s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9F3DB9-97F4-A246-9C9E-C80F7F0A6A29}"/>
              </a:ext>
            </a:extLst>
          </p:cNvPr>
          <p:cNvSpPr txBox="1"/>
          <p:nvPr/>
        </p:nvSpPr>
        <p:spPr>
          <a:xfrm>
            <a:off x="15035342" y="6426550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60s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F897CA-F45A-844C-8041-AEA297DA1517}"/>
              </a:ext>
            </a:extLst>
          </p:cNvPr>
          <p:cNvCxnSpPr/>
          <p:nvPr/>
        </p:nvCxnSpPr>
        <p:spPr>
          <a:xfrm>
            <a:off x="10848022" y="663681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7BB796-FCEA-2C4E-9A50-EFB0549ACCBD}"/>
              </a:ext>
            </a:extLst>
          </p:cNvPr>
          <p:cNvCxnSpPr>
            <a:cxnSpLocks/>
          </p:cNvCxnSpPr>
          <p:nvPr/>
        </p:nvCxnSpPr>
        <p:spPr>
          <a:xfrm flipV="1">
            <a:off x="15376329" y="6415510"/>
            <a:ext cx="0" cy="216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4DBEF38-5CD0-904E-86D5-FC5FC94BB8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6331" y="5389651"/>
            <a:ext cx="1869755" cy="861604"/>
          </a:xfrm>
          <a:prstGeom prst="bentConnector3">
            <a:avLst>
              <a:gd name="adj1" fmla="val 7679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682BE3F-3692-EA44-A760-E0A6AEBE76B5}"/>
              </a:ext>
            </a:extLst>
          </p:cNvPr>
          <p:cNvCxnSpPr/>
          <p:nvPr/>
        </p:nvCxnSpPr>
        <p:spPr>
          <a:xfrm>
            <a:off x="15376577" y="9493643"/>
            <a:ext cx="14760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80EC34-6B57-A844-AE17-F5B05E904DB2}"/>
              </a:ext>
            </a:extLst>
          </p:cNvPr>
          <p:cNvCxnSpPr/>
          <p:nvPr/>
        </p:nvCxnSpPr>
        <p:spPr>
          <a:xfrm>
            <a:off x="4484025" y="9493643"/>
            <a:ext cx="28769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/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Computation and broadcast of 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(including rewards)</a:t>
                </a:r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F45A04A-ECFD-D040-8C64-8283F3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455" y="4800420"/>
                <a:ext cx="2438605" cy="543162"/>
              </a:xfrm>
              <a:prstGeom prst="rect">
                <a:avLst/>
              </a:prstGeom>
              <a:blipFill>
                <a:blip r:embed="rId6"/>
                <a:stretch>
                  <a:fillRect l="-515" b="-444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243BEFC8-5771-9B4C-B219-CCDD35C81589}"/>
              </a:ext>
            </a:extLst>
          </p:cNvPr>
          <p:cNvSpPr/>
          <p:nvPr/>
        </p:nvSpPr>
        <p:spPr>
          <a:xfrm rot="16200000">
            <a:off x="15759395" y="8148459"/>
            <a:ext cx="463325" cy="1723042"/>
          </a:xfrm>
          <a:prstGeom prst="rtTriangle">
            <a:avLst/>
          </a:prstGeom>
          <a:solidFill>
            <a:srgbClr val="DAE3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3B95DC-C668-3645-ADEB-9E0ADFABD97D}"/>
              </a:ext>
            </a:extLst>
          </p:cNvPr>
          <p:cNvSpPr/>
          <p:nvPr/>
        </p:nvSpPr>
        <p:spPr>
          <a:xfrm>
            <a:off x="5231473" y="2767363"/>
            <a:ext cx="11643360" cy="7118547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7074B4-89F9-2548-A53F-6517C4E97BDE}"/>
              </a:ext>
            </a:extLst>
          </p:cNvPr>
          <p:cNvSpPr txBox="1"/>
          <p:nvPr/>
        </p:nvSpPr>
        <p:spPr>
          <a:xfrm>
            <a:off x="8055623" y="2893987"/>
            <a:ext cx="1575658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/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Local hash of ledger state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computed and broadcast to other producers</a:t>
                </a:r>
                <a:endParaRPr lang="en-GB" sz="14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087FF4-CF75-954E-BB9E-E09BF9E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70" y="4483664"/>
                <a:ext cx="2406963" cy="755976"/>
              </a:xfrm>
              <a:prstGeom prst="rect">
                <a:avLst/>
              </a:prstGeom>
              <a:blipFill>
                <a:blip r:embed="rId7"/>
                <a:stretch>
                  <a:fillRect l="-524" b="-483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Brace 117">
            <a:extLst>
              <a:ext uri="{FF2B5EF4-FFF2-40B4-BE49-F238E27FC236}">
                <a16:creationId xmlns:a16="http://schemas.microsoft.com/office/drawing/2014/main" id="{BFF41406-A6AE-5E42-B6DC-3090FAF7B11A}"/>
              </a:ext>
            </a:extLst>
          </p:cNvPr>
          <p:cNvSpPr/>
          <p:nvPr/>
        </p:nvSpPr>
        <p:spPr>
          <a:xfrm rot="16200000">
            <a:off x="8204725" y="5430561"/>
            <a:ext cx="390293" cy="20396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B05589-483B-4742-B8DF-DDA0BCF95A67}"/>
              </a:ext>
            </a:extLst>
          </p:cNvPr>
          <p:cNvCxnSpPr>
            <a:cxnSpLocks/>
          </p:cNvCxnSpPr>
          <p:nvPr/>
        </p:nvCxnSpPr>
        <p:spPr>
          <a:xfrm flipH="1" flipV="1">
            <a:off x="8397633" y="5235682"/>
            <a:ext cx="1" cy="1041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/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𝐿</m:t>
                        </m:r>
                      </m:sub>
                    </m:sSub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H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GB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#(</m:t>
                    </m:r>
                    <m:sSub>
                      <m:sSubPr>
                        <m:ctrl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vote</m:t>
                    </m:r>
                    <m:r>
                      <a:rPr lang="en-GB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ea typeface="Calibri" charset="0"/>
                    <a:cs typeface="Calibri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||</m:t>
                    </m:r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Id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41BDE8D-A48E-A14E-9541-B9A52A13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11" y="3680725"/>
                <a:ext cx="2803426" cy="354245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234434C-71BB-3A4E-8B69-95C49562EC1C}"/>
              </a:ext>
            </a:extLst>
          </p:cNvPr>
          <p:cNvSpPr txBox="1"/>
          <p:nvPr/>
        </p:nvSpPr>
        <p:spPr>
          <a:xfrm>
            <a:off x="5868556" y="4346944"/>
            <a:ext cx="142673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The ledger cycle starts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7EDE580D-6A2C-CD47-AD7C-93AAB7832D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2003" y="6151698"/>
            <a:ext cx="838614" cy="2994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/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AA5C3F-0D71-EF48-ABC7-20FBF1E2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860" y="6807158"/>
                <a:ext cx="390720" cy="276999"/>
              </a:xfrm>
              <a:prstGeom prst="rect">
                <a:avLst/>
              </a:prstGeom>
              <a:blipFill>
                <a:blip r:embed="rId9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/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 upon request from users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358917-BF4F-544E-8BB9-B0BECAC2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594" y="4799778"/>
                <a:ext cx="1608764" cy="523220"/>
              </a:xfrm>
              <a:prstGeom prst="rect">
                <a:avLst/>
              </a:prstGeom>
              <a:blipFill>
                <a:blip r:embed="rId10"/>
                <a:stretch>
                  <a:fillRect l="-781" b="-9302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/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9662DC-0991-B44B-88B2-4B3DBED4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97" y="9503562"/>
                <a:ext cx="390720" cy="298928"/>
              </a:xfrm>
              <a:prstGeom prst="rect">
                <a:avLst/>
              </a:prstGeom>
              <a:blipFill>
                <a:blip r:embed="rId11"/>
                <a:stretch>
                  <a:fillRect l="-19355" r="-838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/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7AE657-CBDC-9D41-9BB2-55FFCB58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446" y="6850563"/>
                <a:ext cx="390720" cy="298415"/>
              </a:xfrm>
              <a:prstGeom prst="rect">
                <a:avLst/>
              </a:prstGeom>
              <a:blipFill>
                <a:blip r:embed="rId12"/>
                <a:stretch>
                  <a:fillRect l="-18750" r="-2187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65E1C6-10F4-3745-834D-18BF2FAA3F44}"/>
              </a:ext>
            </a:extLst>
          </p:cNvPr>
          <p:cNvCxnSpPr>
            <a:cxnSpLocks/>
          </p:cNvCxnSpPr>
          <p:nvPr/>
        </p:nvCxnSpPr>
        <p:spPr>
          <a:xfrm>
            <a:off x="7380061" y="6840130"/>
            <a:ext cx="20336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/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Collection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𝑘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∀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𝑘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𝑗</m:t>
                    </m:r>
                  </m:oMath>
                </a14:m>
                <a:endParaRPr lang="en-US"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822C19-A13C-AD42-9A01-E3394372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71" y="5565137"/>
                <a:ext cx="2183370" cy="307777"/>
              </a:xfrm>
              <a:prstGeom prst="rect">
                <a:avLst/>
              </a:prstGeom>
              <a:blipFill>
                <a:blip r:embed="rId13"/>
                <a:stretch>
                  <a:fillRect l="-575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ight Brace 128">
            <a:extLst>
              <a:ext uri="{FF2B5EF4-FFF2-40B4-BE49-F238E27FC236}">
                <a16:creationId xmlns:a16="http://schemas.microsoft.com/office/drawing/2014/main" id="{98942012-D51B-464F-B1B9-B9400180CB46}"/>
              </a:ext>
            </a:extLst>
          </p:cNvPr>
          <p:cNvSpPr/>
          <p:nvPr/>
        </p:nvSpPr>
        <p:spPr>
          <a:xfrm rot="16200000">
            <a:off x="8483796" y="5055045"/>
            <a:ext cx="481002" cy="2710459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05735C9-B6B1-FB42-A73F-52C07B61DE7A}"/>
              </a:ext>
            </a:extLst>
          </p:cNvPr>
          <p:cNvCxnSpPr>
            <a:cxnSpLocks/>
          </p:cNvCxnSpPr>
          <p:nvPr/>
        </p:nvCxnSpPr>
        <p:spPr>
          <a:xfrm flipV="1">
            <a:off x="8734148" y="5882107"/>
            <a:ext cx="0" cy="3030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FF3299-BD8D-0E4D-83B3-CD5CDAE311E0}"/>
              </a:ext>
            </a:extLst>
          </p:cNvPr>
          <p:cNvCxnSpPr>
            <a:cxnSpLocks/>
          </p:cNvCxnSpPr>
          <p:nvPr/>
        </p:nvCxnSpPr>
        <p:spPr>
          <a:xfrm>
            <a:off x="7376183" y="7676544"/>
            <a:ext cx="271277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/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E6E423C-5BBF-D44C-91EF-FF08DA3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720" y="7761344"/>
                <a:ext cx="390720" cy="298415"/>
              </a:xfrm>
              <a:prstGeom prst="rect">
                <a:avLst/>
              </a:prstGeom>
              <a:blipFill>
                <a:blip r:embed="rId14"/>
                <a:stretch>
                  <a:fillRect l="-9375" r="-62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B1D404A-2DDD-6B4A-B812-5E608DFE7415}"/>
              </a:ext>
            </a:extLst>
          </p:cNvPr>
          <p:cNvCxnSpPr>
            <a:cxnSpLocks/>
          </p:cNvCxnSpPr>
          <p:nvPr/>
        </p:nvCxnSpPr>
        <p:spPr>
          <a:xfrm>
            <a:off x="11804548" y="7447393"/>
            <a:ext cx="19711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FDF24BAD-EE33-8546-A74A-F3DEB33F912F}"/>
              </a:ext>
            </a:extLst>
          </p:cNvPr>
          <p:cNvCxnSpPr>
            <a:cxnSpLocks/>
            <a:endCxn id="100" idx="3"/>
          </p:cNvCxnSpPr>
          <p:nvPr/>
        </p:nvCxnSpPr>
        <p:spPr>
          <a:xfrm rot="5400000">
            <a:off x="8034499" y="6021540"/>
            <a:ext cx="4137322" cy="45076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0656437B-F237-754A-B6E8-10F9582D377D}"/>
              </a:ext>
            </a:extLst>
          </p:cNvPr>
          <p:cNvSpPr/>
          <p:nvPr/>
        </p:nvSpPr>
        <p:spPr>
          <a:xfrm rot="16200000">
            <a:off x="10753680" y="5583718"/>
            <a:ext cx="369741" cy="173199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/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D5086F-7BCF-B046-9AB2-5ABF29CF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013" y="7477421"/>
                <a:ext cx="390720" cy="276999"/>
              </a:xfrm>
              <a:prstGeom prst="rect">
                <a:avLst/>
              </a:prstGeom>
              <a:blipFill>
                <a:blip r:embed="rId15"/>
                <a:stretch>
                  <a:fillRect l="-93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e 136">
            <a:extLst>
              <a:ext uri="{FF2B5EF4-FFF2-40B4-BE49-F238E27FC236}">
                <a16:creationId xmlns:a16="http://schemas.microsoft.com/office/drawing/2014/main" id="{25BC2CCD-EE95-D94C-B70A-F54FF6CB84B0}"/>
              </a:ext>
            </a:extLst>
          </p:cNvPr>
          <p:cNvSpPr/>
          <p:nvPr/>
        </p:nvSpPr>
        <p:spPr>
          <a:xfrm rot="16200000">
            <a:off x="12265626" y="5705632"/>
            <a:ext cx="471262" cy="1388188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C9831C3-1E61-5048-A436-C3079096DE42}"/>
              </a:ext>
            </a:extLst>
          </p:cNvPr>
          <p:cNvCxnSpPr>
            <a:cxnSpLocks/>
          </p:cNvCxnSpPr>
          <p:nvPr/>
        </p:nvCxnSpPr>
        <p:spPr>
          <a:xfrm>
            <a:off x="10095358" y="6722165"/>
            <a:ext cx="7014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3C173F4-E55B-EB4B-8042-083935A78332}"/>
              </a:ext>
            </a:extLst>
          </p:cNvPr>
          <p:cNvCxnSpPr>
            <a:cxnSpLocks/>
          </p:cNvCxnSpPr>
          <p:nvPr/>
        </p:nvCxnSpPr>
        <p:spPr>
          <a:xfrm>
            <a:off x="11791574" y="6822730"/>
            <a:ext cx="138878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/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1306D6-ED6D-DD49-AB88-E1FBBDB44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198" y="6829495"/>
                <a:ext cx="390720" cy="276999"/>
              </a:xfrm>
              <a:prstGeom prst="rect">
                <a:avLst/>
              </a:prstGeom>
              <a:blipFill>
                <a:blip r:embed="rId16"/>
                <a:stretch>
                  <a:fillRect l="-18750" r="-156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Brace 140">
            <a:extLst>
              <a:ext uri="{FF2B5EF4-FFF2-40B4-BE49-F238E27FC236}">
                <a16:creationId xmlns:a16="http://schemas.microsoft.com/office/drawing/2014/main" id="{D9B9D4C3-7CCB-A64D-95CF-05BAA4643EB6}"/>
              </a:ext>
            </a:extLst>
          </p:cNvPr>
          <p:cNvSpPr/>
          <p:nvPr/>
        </p:nvSpPr>
        <p:spPr>
          <a:xfrm rot="16200000">
            <a:off x="14013606" y="5931837"/>
            <a:ext cx="471262" cy="947135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6A4536-670E-FF4B-80D7-8918DAC7D8EB}"/>
              </a:ext>
            </a:extLst>
          </p:cNvPr>
          <p:cNvCxnSpPr>
            <a:cxnSpLocks/>
          </p:cNvCxnSpPr>
          <p:nvPr/>
        </p:nvCxnSpPr>
        <p:spPr>
          <a:xfrm>
            <a:off x="7095461" y="8441388"/>
            <a:ext cx="2947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/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𝑓𝑟𝑒𝑒𝑧𝑒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B8305F-0FF0-8245-8E09-D55A9019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48" y="8472397"/>
                <a:ext cx="390720" cy="299249"/>
              </a:xfrm>
              <a:prstGeom prst="rect">
                <a:avLst/>
              </a:prstGeom>
              <a:blipFill>
                <a:blip r:embed="rId17"/>
                <a:stretch>
                  <a:fillRect l="-18750" r="-1093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2D314EC-6DD4-6547-AB6B-5C82FF82A96E}"/>
              </a:ext>
            </a:extLst>
          </p:cNvPr>
          <p:cNvSpPr/>
          <p:nvPr/>
        </p:nvSpPr>
        <p:spPr>
          <a:xfrm rot="16200000">
            <a:off x="10225883" y="6017475"/>
            <a:ext cx="471262" cy="773021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/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Votes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400" dirty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1400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Calibri" charset="0"/>
                    <a:cs typeface="Calibri" panose="020F0502020204030204" pitchFamily="34" charset="0"/>
                  </a:rPr>
                  <a:t>collection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CC881ED-7526-E54B-9DC9-CA21358D3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1" y="5725592"/>
                <a:ext cx="1609210" cy="307777"/>
              </a:xfrm>
              <a:prstGeom prst="rect">
                <a:avLst/>
              </a:prstGeom>
              <a:blipFill>
                <a:blip r:embed="rId19"/>
                <a:stretch>
                  <a:fillRect l="-775" t="-3846" b="-153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Brace 147">
            <a:extLst>
              <a:ext uri="{FF2B5EF4-FFF2-40B4-BE49-F238E27FC236}">
                <a16:creationId xmlns:a16="http://schemas.microsoft.com/office/drawing/2014/main" id="{78FC38CD-534B-A745-B984-97D13C9A877A}"/>
              </a:ext>
            </a:extLst>
          </p:cNvPr>
          <p:cNvSpPr/>
          <p:nvPr/>
        </p:nvSpPr>
        <p:spPr>
          <a:xfrm rot="16200000">
            <a:off x="12610806" y="5461179"/>
            <a:ext cx="358608" cy="1971120"/>
          </a:xfrm>
          <a:prstGeom prst="rightBrace">
            <a:avLst>
              <a:gd name="adj1" fmla="val 34144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FD9347F-A48F-924F-AD8D-20B583C8F5BE}"/>
              </a:ext>
            </a:extLst>
          </p:cNvPr>
          <p:cNvCxnSpPr>
            <a:cxnSpLocks/>
          </p:cNvCxnSpPr>
          <p:nvPr/>
        </p:nvCxnSpPr>
        <p:spPr>
          <a:xfrm flipV="1">
            <a:off x="12790703" y="6056674"/>
            <a:ext cx="0" cy="2158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/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63C2DB-BADB-054C-A3B4-BCFCCCA6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772" y="6748758"/>
                <a:ext cx="390720" cy="276999"/>
              </a:xfrm>
              <a:prstGeom prst="rect">
                <a:avLst/>
              </a:prstGeom>
              <a:blipFill>
                <a:blip r:embed="rId20"/>
                <a:stretch>
                  <a:fillRect l="-18750" r="-156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AA92D1A-4D75-4643-AB63-06CF8E55FF00}"/>
              </a:ext>
            </a:extLst>
          </p:cNvPr>
          <p:cNvCxnSpPr>
            <a:cxnSpLocks/>
          </p:cNvCxnSpPr>
          <p:nvPr/>
        </p:nvCxnSpPr>
        <p:spPr>
          <a:xfrm>
            <a:off x="13775667" y="6755331"/>
            <a:ext cx="8544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FD9C9F-D117-8A4B-BE33-A61084400D11}"/>
              </a:ext>
            </a:extLst>
          </p:cNvPr>
          <p:cNvCxnSpPr>
            <a:cxnSpLocks/>
          </p:cNvCxnSpPr>
          <p:nvPr/>
        </p:nvCxnSpPr>
        <p:spPr>
          <a:xfrm flipH="1" flipV="1">
            <a:off x="14246245" y="4511192"/>
            <a:ext cx="1" cy="16784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6893CFE-1621-064C-AFB2-4586F8372174}"/>
              </a:ext>
            </a:extLst>
          </p:cNvPr>
          <p:cNvCxnSpPr>
            <a:cxnSpLocks/>
          </p:cNvCxnSpPr>
          <p:nvPr/>
        </p:nvCxnSpPr>
        <p:spPr>
          <a:xfrm flipH="1" flipV="1">
            <a:off x="14967492" y="5329076"/>
            <a:ext cx="1" cy="13207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FC9AB59-540C-8241-8E78-809D660235A8}"/>
              </a:ext>
            </a:extLst>
          </p:cNvPr>
          <p:cNvCxnSpPr>
            <a:cxnSpLocks/>
          </p:cNvCxnSpPr>
          <p:nvPr/>
        </p:nvCxnSpPr>
        <p:spPr>
          <a:xfrm>
            <a:off x="13775667" y="7150546"/>
            <a:ext cx="16006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/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DAA97C1-4F33-3346-9111-CE651061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20273" y="7170426"/>
                <a:ext cx="474123" cy="276999"/>
              </a:xfrm>
              <a:prstGeom prst="rect">
                <a:avLst/>
              </a:prstGeom>
              <a:blipFill>
                <a:blip r:embed="rId2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5A0062B-9FDA-2549-816B-C9EA4B2AE589}"/>
              </a:ext>
            </a:extLst>
          </p:cNvPr>
          <p:cNvCxnSpPr>
            <a:cxnSpLocks/>
          </p:cNvCxnSpPr>
          <p:nvPr/>
        </p:nvCxnSpPr>
        <p:spPr>
          <a:xfrm>
            <a:off x="10072552" y="7098337"/>
            <a:ext cx="17190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/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4001A3E-C48A-DD4A-8E54-F06F706E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60" y="7094363"/>
                <a:ext cx="390720" cy="276999"/>
              </a:xfrm>
              <a:prstGeom prst="rect">
                <a:avLst/>
              </a:prstGeom>
              <a:blipFill>
                <a:blip r:embed="rId22"/>
                <a:stretch>
                  <a:fillRect l="-937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1C19ACB-A117-4C47-89CA-40FFBC6E5A3E}"/>
              </a:ext>
            </a:extLst>
          </p:cNvPr>
          <p:cNvSpPr/>
          <p:nvPr/>
        </p:nvSpPr>
        <p:spPr>
          <a:xfrm>
            <a:off x="1330016" y="1003506"/>
            <a:ext cx="193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Catalyst_Cycle.png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EBB1B-9EBB-C541-A30E-CBB00DACF83A}"/>
              </a:ext>
            </a:extLst>
          </p:cNvPr>
          <p:cNvSpPr txBox="1"/>
          <p:nvPr/>
        </p:nvSpPr>
        <p:spPr>
          <a:xfrm>
            <a:off x="12406469" y="2899019"/>
            <a:ext cx="766119" cy="261610"/>
          </a:xfrm>
          <a:prstGeom prst="rect">
            <a:avLst/>
          </a:prstGeom>
          <a:solidFill>
            <a:srgbClr val="FFFB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Montserrat" pitchFamily="2" charset="77"/>
                <a:ea typeface="Calibri" charset="0"/>
                <a:cs typeface="Calibri" charset="0"/>
              </a:rPr>
              <a:t>Voting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6017A97-83BB-7342-9E64-FDF296A23FCB}"/>
              </a:ext>
            </a:extLst>
          </p:cNvPr>
          <p:cNvCxnSpPr/>
          <p:nvPr/>
        </p:nvCxnSpPr>
        <p:spPr>
          <a:xfrm>
            <a:off x="15377162" y="6635795"/>
            <a:ext cx="0" cy="9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41E496-1692-F448-B053-8E3C8E7F8D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448693" y="4178261"/>
            <a:ext cx="12822" cy="19900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0984851-85A1-B74F-AF52-3E8031E16CC5}"/>
              </a:ext>
            </a:extLst>
          </p:cNvPr>
          <p:cNvSpPr/>
          <p:nvPr/>
        </p:nvSpPr>
        <p:spPr>
          <a:xfrm>
            <a:off x="7732071" y="3687812"/>
            <a:ext cx="1899210" cy="717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/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charset="0"/>
                            </a:rPr>
                            <m:t>∆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35850DB-D8B1-0F40-85E7-1C18AFC8D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69" y="4118495"/>
                <a:ext cx="475515" cy="3250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/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charset="0"/>
                        </a:rPr>
                        <m:t> ||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𝐼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FA9958-0545-8C40-AB59-D04CC3E66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2" y="3690907"/>
                <a:ext cx="2460730" cy="376000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ight Brace 144">
            <a:extLst>
              <a:ext uri="{FF2B5EF4-FFF2-40B4-BE49-F238E27FC236}">
                <a16:creationId xmlns:a16="http://schemas.microsoft.com/office/drawing/2014/main" id="{2B896533-BE99-0241-B84E-503629B132C1}"/>
              </a:ext>
            </a:extLst>
          </p:cNvPr>
          <p:cNvSpPr/>
          <p:nvPr/>
        </p:nvSpPr>
        <p:spPr>
          <a:xfrm rot="5400000">
            <a:off x="8493861" y="3751465"/>
            <a:ext cx="135688" cy="651977"/>
          </a:xfrm>
          <a:prstGeom prst="rightBrace">
            <a:avLst>
              <a:gd name="adj1" fmla="val 3644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E6D20-A962-0D47-ABE4-2119FE76200A}"/>
              </a:ext>
            </a:extLst>
          </p:cNvPr>
          <p:cNvSpPr/>
          <p:nvPr/>
        </p:nvSpPr>
        <p:spPr>
          <a:xfrm>
            <a:off x="12105271" y="10043367"/>
            <a:ext cx="4985861" cy="2403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0739108-9DE4-1846-861D-9B6D337688FD}"/>
              </a:ext>
            </a:extLst>
          </p:cNvPr>
          <p:cNvSpPr/>
          <p:nvPr/>
        </p:nvSpPr>
        <p:spPr>
          <a:xfrm>
            <a:off x="6460464" y="2713334"/>
            <a:ext cx="6984045" cy="6001942"/>
          </a:xfrm>
          <a:prstGeom prst="cube">
            <a:avLst>
              <a:gd name="adj" fmla="val 426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297BF-E834-854F-8515-5E6495153E45}"/>
              </a:ext>
            </a:extLst>
          </p:cNvPr>
          <p:cNvSpPr/>
          <p:nvPr/>
        </p:nvSpPr>
        <p:spPr>
          <a:xfrm>
            <a:off x="6599437" y="5833278"/>
            <a:ext cx="6339353" cy="27272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72273-246B-0946-9DD2-9926880B5AA6}"/>
              </a:ext>
            </a:extLst>
          </p:cNvPr>
          <p:cNvSpPr/>
          <p:nvPr/>
        </p:nvSpPr>
        <p:spPr>
          <a:xfrm>
            <a:off x="6599438" y="3418288"/>
            <a:ext cx="6323401" cy="226831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E42A4-4A5C-C84A-A034-22641C9D1E86}"/>
              </a:ext>
            </a:extLst>
          </p:cNvPr>
          <p:cNvSpPr txBox="1"/>
          <p:nvPr/>
        </p:nvSpPr>
        <p:spPr>
          <a:xfrm>
            <a:off x="6779263" y="34981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Current Ledger Shards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8EA2C-A9E4-754F-8947-8C8AB845A56D}"/>
              </a:ext>
            </a:extLst>
          </p:cNvPr>
          <p:cNvSpPr txBox="1"/>
          <p:nvPr/>
        </p:nvSpPr>
        <p:spPr>
          <a:xfrm>
            <a:off x="10367157" y="7840079"/>
            <a:ext cx="23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Recent Ledger Shards State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/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71D9EE-1AD8-8B45-90C3-BB0B0538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46" y="6777822"/>
                <a:ext cx="4827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4BA6A88-9368-4449-8FDB-EB118DB1F719}"/>
              </a:ext>
            </a:extLst>
          </p:cNvPr>
          <p:cNvSpPr txBox="1"/>
          <p:nvPr/>
        </p:nvSpPr>
        <p:spPr>
          <a:xfrm>
            <a:off x="8844207" y="3021497"/>
            <a:ext cx="208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Catalyst Database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32658C0-B1BD-9840-BD79-0B8DB91A8459}"/>
              </a:ext>
            </a:extLst>
          </p:cNvPr>
          <p:cNvSpPr/>
          <p:nvPr/>
        </p:nvSpPr>
        <p:spPr>
          <a:xfrm>
            <a:off x="6898910" y="7781105"/>
            <a:ext cx="1217652" cy="575733"/>
          </a:xfrm>
          <a:prstGeom prst="can">
            <a:avLst>
              <a:gd name="adj" fmla="val 48529"/>
            </a:avLst>
          </a:prstGeom>
          <a:solidFill>
            <a:srgbClr val="D4EAF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DC799-4C18-7942-B715-88955AF6ED82}"/>
              </a:ext>
            </a:extLst>
          </p:cNvPr>
          <p:cNvCxnSpPr/>
          <p:nvPr/>
        </p:nvCxnSpPr>
        <p:spPr>
          <a:xfrm flipH="1">
            <a:off x="7546576" y="73290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DC3708FC-BCBF-2643-B152-AED54C9AB6E2}"/>
              </a:ext>
            </a:extLst>
          </p:cNvPr>
          <p:cNvSpPr/>
          <p:nvPr/>
        </p:nvSpPr>
        <p:spPr>
          <a:xfrm>
            <a:off x="6898910" y="7164169"/>
            <a:ext cx="1217652" cy="575733"/>
          </a:xfrm>
          <a:prstGeom prst="can">
            <a:avLst>
              <a:gd name="adj" fmla="val 48529"/>
            </a:avLst>
          </a:prstGeom>
          <a:solidFill>
            <a:srgbClr val="C0FAFB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5E879-8F8F-3240-AE0B-463B4B57E71C}"/>
              </a:ext>
            </a:extLst>
          </p:cNvPr>
          <p:cNvCxnSpPr/>
          <p:nvPr/>
        </p:nvCxnSpPr>
        <p:spPr>
          <a:xfrm flipH="1">
            <a:off x="7546576" y="6681573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DFBF67F5-6DDF-144E-8F87-5EEBC1D28843}"/>
              </a:ext>
            </a:extLst>
          </p:cNvPr>
          <p:cNvSpPr/>
          <p:nvPr/>
        </p:nvSpPr>
        <p:spPr>
          <a:xfrm>
            <a:off x="6898910" y="6537558"/>
            <a:ext cx="1217652" cy="575733"/>
          </a:xfrm>
          <a:prstGeom prst="can">
            <a:avLst>
              <a:gd name="adj" fmla="val 48529"/>
            </a:avLst>
          </a:prstGeom>
          <a:solidFill>
            <a:srgbClr val="9AE5F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C66D14-9728-C345-861D-EC7CAD4338B3}"/>
              </a:ext>
            </a:extLst>
          </p:cNvPr>
          <p:cNvCxnSpPr/>
          <p:nvPr/>
        </p:nvCxnSpPr>
        <p:spPr>
          <a:xfrm flipH="1">
            <a:off x="7557980" y="6073010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>
            <a:extLst>
              <a:ext uri="{FF2B5EF4-FFF2-40B4-BE49-F238E27FC236}">
                <a16:creationId xmlns:a16="http://schemas.microsoft.com/office/drawing/2014/main" id="{611A2F47-AC76-D04E-BD3C-4467C4251863}"/>
              </a:ext>
            </a:extLst>
          </p:cNvPr>
          <p:cNvSpPr/>
          <p:nvPr/>
        </p:nvSpPr>
        <p:spPr>
          <a:xfrm>
            <a:off x="6898910" y="5943970"/>
            <a:ext cx="1217652" cy="575733"/>
          </a:xfrm>
          <a:prstGeom prst="can">
            <a:avLst>
              <a:gd name="adj" fmla="val 48529"/>
            </a:avLst>
          </a:prstGeom>
          <a:solidFill>
            <a:srgbClr val="7CD2E4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2A5C4-0585-C445-A00C-52FA4E4C4443}"/>
              </a:ext>
            </a:extLst>
          </p:cNvPr>
          <p:cNvCxnSpPr/>
          <p:nvPr/>
        </p:nvCxnSpPr>
        <p:spPr>
          <a:xfrm>
            <a:off x="7542861" y="5246354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/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BA9E6-5C08-9747-A2CA-9618C2A9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10" y="6221204"/>
                <a:ext cx="507960" cy="276999"/>
              </a:xfrm>
              <a:prstGeom prst="rect">
                <a:avLst/>
              </a:prstGeom>
              <a:blipFill>
                <a:blip r:embed="rId3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/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BA6929-4826-524F-AF7D-BA68075C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98" y="6802808"/>
                <a:ext cx="507960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/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8E32FF-61E0-0440-AF6B-68DA82C2A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471" y="7421738"/>
                <a:ext cx="507960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/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C7AE2-3A8A-5741-A3B2-FA8C6826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44" y="8040668"/>
                <a:ext cx="507960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n 23">
            <a:extLst>
              <a:ext uri="{FF2B5EF4-FFF2-40B4-BE49-F238E27FC236}">
                <a16:creationId xmlns:a16="http://schemas.microsoft.com/office/drawing/2014/main" id="{6119EA7D-7DE5-EC49-AA39-6EE6E9D540FC}"/>
              </a:ext>
            </a:extLst>
          </p:cNvPr>
          <p:cNvSpPr/>
          <p:nvPr/>
        </p:nvSpPr>
        <p:spPr>
          <a:xfrm>
            <a:off x="10627170" y="3574313"/>
            <a:ext cx="2004246" cy="1956647"/>
          </a:xfrm>
          <a:prstGeom prst="can">
            <a:avLst/>
          </a:prstGeom>
          <a:solidFill>
            <a:srgbClr val="203D56">
              <a:alpha val="54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Contract- based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Accounts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(dApps)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975B3E5D-008D-7747-8590-14DD374C7779}"/>
              </a:ext>
            </a:extLst>
          </p:cNvPr>
          <p:cNvSpPr/>
          <p:nvPr/>
        </p:nvSpPr>
        <p:spPr>
          <a:xfrm>
            <a:off x="6751684" y="3997275"/>
            <a:ext cx="1494799" cy="1279289"/>
          </a:xfrm>
          <a:prstGeom prst="can">
            <a:avLst/>
          </a:prstGeom>
          <a:solidFill>
            <a:srgbClr val="7CD2E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Standard Accounts 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/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52BFB-3FA3-FF4C-863B-82E4BCF2D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97" y="4923071"/>
                <a:ext cx="443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65F014B-D0BE-1848-BD6B-A8A0953692BF}"/>
              </a:ext>
            </a:extLst>
          </p:cNvPr>
          <p:cNvSpPr/>
          <p:nvPr/>
        </p:nvSpPr>
        <p:spPr>
          <a:xfrm>
            <a:off x="2768922" y="10043366"/>
            <a:ext cx="4218239" cy="2405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5AFCEB8A-7DA8-7945-95E9-ADAD44F41FFF}"/>
              </a:ext>
            </a:extLst>
          </p:cNvPr>
          <p:cNvSpPr/>
          <p:nvPr/>
        </p:nvSpPr>
        <p:spPr>
          <a:xfrm>
            <a:off x="3079290" y="10292839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A4C7B08A-32B9-B14B-99A8-F38EB85B75E0}"/>
              </a:ext>
            </a:extLst>
          </p:cNvPr>
          <p:cNvSpPr/>
          <p:nvPr/>
        </p:nvSpPr>
        <p:spPr>
          <a:xfrm>
            <a:off x="3089984" y="10803064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5912B589-D645-6B4A-B799-16BC574A5CB0}"/>
              </a:ext>
            </a:extLst>
          </p:cNvPr>
          <p:cNvSpPr/>
          <p:nvPr/>
        </p:nvSpPr>
        <p:spPr>
          <a:xfrm>
            <a:off x="3093804" y="11331858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30F4689-FD9F-1342-943B-9EAD07136CAC}"/>
              </a:ext>
            </a:extLst>
          </p:cNvPr>
          <p:cNvSpPr/>
          <p:nvPr/>
        </p:nvSpPr>
        <p:spPr>
          <a:xfrm>
            <a:off x="3093803" y="11898931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4B38B8-A663-0F43-BB28-A1FFBB54206A}"/>
              </a:ext>
            </a:extLst>
          </p:cNvPr>
          <p:cNvCxnSpPr/>
          <p:nvPr/>
        </p:nvCxnSpPr>
        <p:spPr>
          <a:xfrm>
            <a:off x="3572061" y="1178405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5CDCC-B01A-0449-AC69-65BDFDEC96B2}"/>
              </a:ext>
            </a:extLst>
          </p:cNvPr>
          <p:cNvCxnSpPr/>
          <p:nvPr/>
        </p:nvCxnSpPr>
        <p:spPr>
          <a:xfrm>
            <a:off x="3564806" y="11254285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B83D0E-6E9E-9A46-8CE1-E8098E93FCB5}"/>
              </a:ext>
            </a:extLst>
          </p:cNvPr>
          <p:cNvCxnSpPr/>
          <p:nvPr/>
        </p:nvCxnSpPr>
        <p:spPr>
          <a:xfrm>
            <a:off x="3557549" y="1073902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9D01A35-6DCC-724A-8115-606FF289F24D}"/>
              </a:ext>
            </a:extLst>
          </p:cNvPr>
          <p:cNvSpPr/>
          <p:nvPr/>
        </p:nvSpPr>
        <p:spPr>
          <a:xfrm>
            <a:off x="4497043" y="10293065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6EEE9E3A-734C-A345-B744-0EC2F8291134}"/>
              </a:ext>
            </a:extLst>
          </p:cNvPr>
          <p:cNvSpPr/>
          <p:nvPr/>
        </p:nvSpPr>
        <p:spPr>
          <a:xfrm>
            <a:off x="4507737" y="10803290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CCF4AE47-63B6-9F43-8880-1C61AA915DAA}"/>
              </a:ext>
            </a:extLst>
          </p:cNvPr>
          <p:cNvSpPr/>
          <p:nvPr/>
        </p:nvSpPr>
        <p:spPr>
          <a:xfrm>
            <a:off x="4511557" y="11332084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B4D9A47B-2FC9-B241-918F-2ABF6F7E472C}"/>
              </a:ext>
            </a:extLst>
          </p:cNvPr>
          <p:cNvSpPr/>
          <p:nvPr/>
        </p:nvSpPr>
        <p:spPr>
          <a:xfrm>
            <a:off x="4511556" y="11899157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F8500-2714-0B4A-A69F-F2F59A267852}"/>
              </a:ext>
            </a:extLst>
          </p:cNvPr>
          <p:cNvCxnSpPr/>
          <p:nvPr/>
        </p:nvCxnSpPr>
        <p:spPr>
          <a:xfrm>
            <a:off x="4989814" y="1178428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363314-A722-A14F-9821-294B6B2498F6}"/>
              </a:ext>
            </a:extLst>
          </p:cNvPr>
          <p:cNvCxnSpPr/>
          <p:nvPr/>
        </p:nvCxnSpPr>
        <p:spPr>
          <a:xfrm>
            <a:off x="4982559" y="11254511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24E8D1-FB2D-2241-BA04-003FDE2A5431}"/>
              </a:ext>
            </a:extLst>
          </p:cNvPr>
          <p:cNvCxnSpPr/>
          <p:nvPr/>
        </p:nvCxnSpPr>
        <p:spPr>
          <a:xfrm>
            <a:off x="4975302" y="10739253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0F60C2EF-6820-754A-AEF1-3FC10845B873}"/>
              </a:ext>
            </a:extLst>
          </p:cNvPr>
          <p:cNvSpPr/>
          <p:nvPr/>
        </p:nvSpPr>
        <p:spPr>
          <a:xfrm>
            <a:off x="5872303" y="10285801"/>
            <a:ext cx="928660" cy="449020"/>
          </a:xfrm>
          <a:prstGeom prst="can">
            <a:avLst>
              <a:gd name="adj" fmla="val 48529"/>
            </a:avLst>
          </a:prstGeom>
          <a:solidFill>
            <a:srgbClr val="DBF4FC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A106DE55-A2B9-CF49-8759-352A215C6932}"/>
              </a:ext>
            </a:extLst>
          </p:cNvPr>
          <p:cNvSpPr/>
          <p:nvPr/>
        </p:nvSpPr>
        <p:spPr>
          <a:xfrm>
            <a:off x="5882997" y="10796026"/>
            <a:ext cx="928660" cy="449020"/>
          </a:xfrm>
          <a:prstGeom prst="can">
            <a:avLst>
              <a:gd name="adj" fmla="val 48529"/>
            </a:avLst>
          </a:prstGeom>
          <a:solidFill>
            <a:srgbClr val="CBE1E9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493D45E1-0DDF-614A-B470-1DFA2C71EB2C}"/>
              </a:ext>
            </a:extLst>
          </p:cNvPr>
          <p:cNvSpPr/>
          <p:nvPr/>
        </p:nvSpPr>
        <p:spPr>
          <a:xfrm>
            <a:off x="5886817" y="11324820"/>
            <a:ext cx="928660" cy="449020"/>
          </a:xfrm>
          <a:prstGeom prst="can">
            <a:avLst>
              <a:gd name="adj" fmla="val 48529"/>
            </a:avLst>
          </a:prstGeom>
          <a:solidFill>
            <a:srgbClr val="B6CAD1"/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FDA886DE-AC35-9E49-B3EC-390C451A2688}"/>
              </a:ext>
            </a:extLst>
          </p:cNvPr>
          <p:cNvSpPr/>
          <p:nvPr/>
        </p:nvSpPr>
        <p:spPr>
          <a:xfrm>
            <a:off x="5886816" y="11891893"/>
            <a:ext cx="928660" cy="449020"/>
          </a:xfrm>
          <a:prstGeom prst="can">
            <a:avLst>
              <a:gd name="adj" fmla="val 50000"/>
            </a:avLst>
          </a:prstGeom>
          <a:solidFill>
            <a:srgbClr val="D9F9F1">
              <a:alpha val="27451"/>
            </a:srgbClr>
          </a:solidFill>
          <a:ln>
            <a:solidFill>
              <a:srgbClr val="203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50702C-AB0B-6D44-AE3D-EF159356E592}"/>
              </a:ext>
            </a:extLst>
          </p:cNvPr>
          <p:cNvCxnSpPr/>
          <p:nvPr/>
        </p:nvCxnSpPr>
        <p:spPr>
          <a:xfrm>
            <a:off x="6365074" y="1177701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FEEC91-6CC5-314E-B97D-6BECD23DB020}"/>
              </a:ext>
            </a:extLst>
          </p:cNvPr>
          <p:cNvCxnSpPr/>
          <p:nvPr/>
        </p:nvCxnSpPr>
        <p:spPr>
          <a:xfrm>
            <a:off x="6357819" y="11247247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5F2631-1A98-6F4B-93AA-5955297F63F4}"/>
              </a:ext>
            </a:extLst>
          </p:cNvPr>
          <p:cNvCxnSpPr/>
          <p:nvPr/>
        </p:nvCxnSpPr>
        <p:spPr>
          <a:xfrm>
            <a:off x="6350562" y="10731989"/>
            <a:ext cx="1" cy="288000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34BDDE-D711-E849-9B4B-CC84A956B531}"/>
              </a:ext>
            </a:extLst>
          </p:cNvPr>
          <p:cNvSpPr txBox="1"/>
          <p:nvPr/>
        </p:nvSpPr>
        <p:spPr>
          <a:xfrm>
            <a:off x="14363569" y="5814152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Distributed File System (DFS)</a:t>
            </a: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F10F8143-302F-014A-9B77-40DDC019F6EB}"/>
              </a:ext>
            </a:extLst>
          </p:cNvPr>
          <p:cNvSpPr/>
          <p:nvPr/>
        </p:nvSpPr>
        <p:spPr>
          <a:xfrm>
            <a:off x="12374063" y="10362677"/>
            <a:ext cx="1182397" cy="1751938"/>
          </a:xfrm>
          <a:prstGeom prst="can">
            <a:avLst/>
          </a:prstGeom>
          <a:solidFill>
            <a:srgbClr val="F8BB5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Smart Contract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9CABBA40-8177-B241-9428-32A363C5328A}"/>
              </a:ext>
            </a:extLst>
          </p:cNvPr>
          <p:cNvSpPr/>
          <p:nvPr/>
        </p:nvSpPr>
        <p:spPr>
          <a:xfrm>
            <a:off x="13996227" y="10387974"/>
            <a:ext cx="1182397" cy="1751938"/>
          </a:xfrm>
          <a:prstGeom prst="can">
            <a:avLst/>
          </a:prstGeom>
          <a:solidFill>
            <a:srgbClr val="C7415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dApps Files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E2778C1C-B35D-454A-9DB9-018AA1AD763B}"/>
              </a:ext>
            </a:extLst>
          </p:cNvPr>
          <p:cNvSpPr/>
          <p:nvPr/>
        </p:nvSpPr>
        <p:spPr>
          <a:xfrm>
            <a:off x="15634985" y="10363321"/>
            <a:ext cx="1182397" cy="1751938"/>
          </a:xfrm>
          <a:prstGeom prst="can">
            <a:avLst/>
          </a:prstGeom>
          <a:solidFill>
            <a:srgbClr val="E3A0B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Large Files storage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Can 52">
            <a:extLst>
              <a:ext uri="{FF2B5EF4-FFF2-40B4-BE49-F238E27FC236}">
                <a16:creationId xmlns:a16="http://schemas.microsoft.com/office/drawing/2014/main" id="{54380E35-42AF-CC48-A341-12246E3AE6BF}"/>
              </a:ext>
            </a:extLst>
          </p:cNvPr>
          <p:cNvSpPr/>
          <p:nvPr/>
        </p:nvSpPr>
        <p:spPr>
          <a:xfrm>
            <a:off x="8618067" y="4007703"/>
            <a:ext cx="1726082" cy="1279289"/>
          </a:xfrm>
          <a:prstGeom prst="can">
            <a:avLst/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Confidential Accounts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/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E4A7AE-347B-DB42-8E9B-9828F4AB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067" y="6808264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n 54">
            <a:extLst>
              <a:ext uri="{FF2B5EF4-FFF2-40B4-BE49-F238E27FC236}">
                <a16:creationId xmlns:a16="http://schemas.microsoft.com/office/drawing/2014/main" id="{FE4589DD-D8B0-0244-8F78-3DAC680E5548}"/>
              </a:ext>
            </a:extLst>
          </p:cNvPr>
          <p:cNvSpPr/>
          <p:nvPr/>
        </p:nvSpPr>
        <p:spPr>
          <a:xfrm>
            <a:off x="8862331" y="7811547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>
              <a:alpha val="54902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69A34-1B73-534A-90EE-974D34A74329}"/>
              </a:ext>
            </a:extLst>
          </p:cNvPr>
          <p:cNvCxnSpPr/>
          <p:nvPr/>
        </p:nvCxnSpPr>
        <p:spPr>
          <a:xfrm flipH="1">
            <a:off x="9509997" y="7359494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>
            <a:extLst>
              <a:ext uri="{FF2B5EF4-FFF2-40B4-BE49-F238E27FC236}">
                <a16:creationId xmlns:a16="http://schemas.microsoft.com/office/drawing/2014/main" id="{12BAAF94-BBB5-724A-8C09-46D1B2A2E72C}"/>
              </a:ext>
            </a:extLst>
          </p:cNvPr>
          <p:cNvSpPr/>
          <p:nvPr/>
        </p:nvSpPr>
        <p:spPr>
          <a:xfrm>
            <a:off x="8862331" y="7194611"/>
            <a:ext cx="1217652" cy="575733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B08177-ABF5-5546-84FB-90C3391986BE}"/>
              </a:ext>
            </a:extLst>
          </p:cNvPr>
          <p:cNvCxnSpPr/>
          <p:nvPr/>
        </p:nvCxnSpPr>
        <p:spPr>
          <a:xfrm flipH="1">
            <a:off x="9509997" y="6712015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1B3DD70-060D-0448-A139-A5837E4BC9E4}"/>
              </a:ext>
            </a:extLst>
          </p:cNvPr>
          <p:cNvSpPr/>
          <p:nvPr/>
        </p:nvSpPr>
        <p:spPr>
          <a:xfrm>
            <a:off x="8862331" y="6568000"/>
            <a:ext cx="1217652" cy="575733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189BC6-DC4D-174B-81A3-136A321B42FC}"/>
              </a:ext>
            </a:extLst>
          </p:cNvPr>
          <p:cNvCxnSpPr/>
          <p:nvPr/>
        </p:nvCxnSpPr>
        <p:spPr>
          <a:xfrm flipH="1">
            <a:off x="9521401" y="6103452"/>
            <a:ext cx="0" cy="647496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>
            <a:extLst>
              <a:ext uri="{FF2B5EF4-FFF2-40B4-BE49-F238E27FC236}">
                <a16:creationId xmlns:a16="http://schemas.microsoft.com/office/drawing/2014/main" id="{3B60D25F-1048-A94B-821C-FB2337B58495}"/>
              </a:ext>
            </a:extLst>
          </p:cNvPr>
          <p:cNvSpPr/>
          <p:nvPr/>
        </p:nvSpPr>
        <p:spPr>
          <a:xfrm>
            <a:off x="8862331" y="5974412"/>
            <a:ext cx="1217652" cy="575733"/>
          </a:xfrm>
          <a:prstGeom prst="can">
            <a:avLst>
              <a:gd name="adj" fmla="val 48529"/>
            </a:avLst>
          </a:prstGeom>
          <a:solidFill>
            <a:srgbClr val="CAD9C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B59A47-54C6-9048-8454-FE49C5B69251}"/>
              </a:ext>
            </a:extLst>
          </p:cNvPr>
          <p:cNvCxnSpPr/>
          <p:nvPr/>
        </p:nvCxnSpPr>
        <p:spPr>
          <a:xfrm>
            <a:off x="9506282" y="5276796"/>
            <a:ext cx="0" cy="827999"/>
          </a:xfrm>
          <a:prstGeom prst="straightConnector1">
            <a:avLst/>
          </a:prstGeom>
          <a:ln>
            <a:solidFill>
              <a:srgbClr val="203D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/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7F48CBE-ED79-BF4B-882F-F9AA2682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31" y="6251646"/>
                <a:ext cx="524118" cy="276999"/>
              </a:xfrm>
              <a:prstGeom prst="rect">
                <a:avLst/>
              </a:prstGeom>
              <a:blipFill>
                <a:blip r:embed="rId9"/>
                <a:stretch>
                  <a:fillRect l="-9524" r="-238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/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FC2D4-739F-C84B-B605-68066881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19" y="6833250"/>
                <a:ext cx="524118" cy="276999"/>
              </a:xfrm>
              <a:prstGeom prst="rect">
                <a:avLst/>
              </a:prstGeom>
              <a:blipFill>
                <a:blip r:embed="rId10"/>
                <a:stretch>
                  <a:fillRect l="-7143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/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0519CC7-9AB6-2645-B0E1-97DE5FFF7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892" y="7452180"/>
                <a:ext cx="524118" cy="276999"/>
              </a:xfrm>
              <a:prstGeom prst="rect">
                <a:avLst/>
              </a:prstGeom>
              <a:blipFill>
                <a:blip r:embed="rId11"/>
                <a:stretch>
                  <a:fillRect l="-9524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/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1FA663-A851-2341-8A23-3D6093A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65" y="8071110"/>
                <a:ext cx="524118" cy="276999"/>
              </a:xfrm>
              <a:prstGeom prst="rect">
                <a:avLst/>
              </a:prstGeom>
              <a:blipFill>
                <a:blip r:embed="rId12"/>
                <a:stretch>
                  <a:fillRect l="-6977" r="-232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/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1CEFE58-640C-E24E-83F2-CDF7A4DF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18" y="4914603"/>
                <a:ext cx="443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D72D95D-4C1A-CF4C-8AB4-B10366D92979}"/>
              </a:ext>
            </a:extLst>
          </p:cNvPr>
          <p:cNvSpPr/>
          <p:nvPr/>
        </p:nvSpPr>
        <p:spPr>
          <a:xfrm>
            <a:off x="7360660" y="10043366"/>
            <a:ext cx="4218239" cy="2403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5AF23E-B6D6-C948-A986-21DB13C06204}"/>
              </a:ext>
            </a:extLst>
          </p:cNvPr>
          <p:cNvSpPr txBox="1"/>
          <p:nvPr/>
        </p:nvSpPr>
        <p:spPr>
          <a:xfrm>
            <a:off x="5590364" y="9663076"/>
            <a:ext cx="376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Historical Ledger Shards State updates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109E7802-B191-624D-A0C1-E87C106EFC33}"/>
              </a:ext>
            </a:extLst>
          </p:cNvPr>
          <p:cNvSpPr/>
          <p:nvPr/>
        </p:nvSpPr>
        <p:spPr>
          <a:xfrm>
            <a:off x="7632118" y="10291095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Can 70">
            <a:extLst>
              <a:ext uri="{FF2B5EF4-FFF2-40B4-BE49-F238E27FC236}">
                <a16:creationId xmlns:a16="http://schemas.microsoft.com/office/drawing/2014/main" id="{90B8E6CD-28F5-B947-8EF4-33C87C6F9177}"/>
              </a:ext>
            </a:extLst>
          </p:cNvPr>
          <p:cNvSpPr/>
          <p:nvPr/>
        </p:nvSpPr>
        <p:spPr>
          <a:xfrm>
            <a:off x="7642812" y="10801320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Can 71">
            <a:extLst>
              <a:ext uri="{FF2B5EF4-FFF2-40B4-BE49-F238E27FC236}">
                <a16:creationId xmlns:a16="http://schemas.microsoft.com/office/drawing/2014/main" id="{06773227-CF52-A242-A055-B3156C39878D}"/>
              </a:ext>
            </a:extLst>
          </p:cNvPr>
          <p:cNvSpPr/>
          <p:nvPr/>
        </p:nvSpPr>
        <p:spPr>
          <a:xfrm>
            <a:off x="7646632" y="11330114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6FF70A80-D0D2-4549-B4FC-47CA6B34C2ED}"/>
              </a:ext>
            </a:extLst>
          </p:cNvPr>
          <p:cNvSpPr/>
          <p:nvPr/>
        </p:nvSpPr>
        <p:spPr>
          <a:xfrm>
            <a:off x="7646631" y="11897187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B5A84-D65E-A645-A7EB-48B31D5BEA61}"/>
              </a:ext>
            </a:extLst>
          </p:cNvPr>
          <p:cNvCxnSpPr/>
          <p:nvPr/>
        </p:nvCxnSpPr>
        <p:spPr>
          <a:xfrm>
            <a:off x="8124889" y="1178231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1EEC63-DC7C-BB48-9001-428B4E7F1CF4}"/>
              </a:ext>
            </a:extLst>
          </p:cNvPr>
          <p:cNvCxnSpPr/>
          <p:nvPr/>
        </p:nvCxnSpPr>
        <p:spPr>
          <a:xfrm>
            <a:off x="8117634" y="11252541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B0F688-D4AF-7B4A-9404-7FFE5732F28B}"/>
              </a:ext>
            </a:extLst>
          </p:cNvPr>
          <p:cNvCxnSpPr/>
          <p:nvPr/>
        </p:nvCxnSpPr>
        <p:spPr>
          <a:xfrm>
            <a:off x="8110377" y="1073728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>
            <a:extLst>
              <a:ext uri="{FF2B5EF4-FFF2-40B4-BE49-F238E27FC236}">
                <a16:creationId xmlns:a16="http://schemas.microsoft.com/office/drawing/2014/main" id="{FE8F7557-245B-2A43-93FD-40772C3B1131}"/>
              </a:ext>
            </a:extLst>
          </p:cNvPr>
          <p:cNvSpPr/>
          <p:nvPr/>
        </p:nvSpPr>
        <p:spPr>
          <a:xfrm>
            <a:off x="9049871" y="10291321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801D4970-E3CE-3E43-9F09-F21FB8B50AAA}"/>
              </a:ext>
            </a:extLst>
          </p:cNvPr>
          <p:cNvSpPr/>
          <p:nvPr/>
        </p:nvSpPr>
        <p:spPr>
          <a:xfrm>
            <a:off x="9060565" y="10801546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C7FCAD3E-2EF3-DA43-91AC-14FF8DA363E8}"/>
              </a:ext>
            </a:extLst>
          </p:cNvPr>
          <p:cNvSpPr/>
          <p:nvPr/>
        </p:nvSpPr>
        <p:spPr>
          <a:xfrm>
            <a:off x="9064385" y="11330340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4D552B30-CD73-8740-8370-45551879FEA8}"/>
              </a:ext>
            </a:extLst>
          </p:cNvPr>
          <p:cNvSpPr/>
          <p:nvPr/>
        </p:nvSpPr>
        <p:spPr>
          <a:xfrm>
            <a:off x="9064384" y="11897413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454E24-3375-8F4D-A65D-E02551804C8E}"/>
              </a:ext>
            </a:extLst>
          </p:cNvPr>
          <p:cNvCxnSpPr/>
          <p:nvPr/>
        </p:nvCxnSpPr>
        <p:spPr>
          <a:xfrm>
            <a:off x="9542642" y="1178253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80C8E-8BA9-AA4A-87E5-6875FEAC4E15}"/>
              </a:ext>
            </a:extLst>
          </p:cNvPr>
          <p:cNvCxnSpPr/>
          <p:nvPr/>
        </p:nvCxnSpPr>
        <p:spPr>
          <a:xfrm>
            <a:off x="9535387" y="11252767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5EBD63F-2B55-DC49-80B5-10A027E94E76}"/>
              </a:ext>
            </a:extLst>
          </p:cNvPr>
          <p:cNvCxnSpPr/>
          <p:nvPr/>
        </p:nvCxnSpPr>
        <p:spPr>
          <a:xfrm>
            <a:off x="9528130" y="10737509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n 83">
            <a:extLst>
              <a:ext uri="{FF2B5EF4-FFF2-40B4-BE49-F238E27FC236}">
                <a16:creationId xmlns:a16="http://schemas.microsoft.com/office/drawing/2014/main" id="{A28C5E16-7069-954E-AF4E-DBA686CF504A}"/>
              </a:ext>
            </a:extLst>
          </p:cNvPr>
          <p:cNvSpPr/>
          <p:nvPr/>
        </p:nvSpPr>
        <p:spPr>
          <a:xfrm>
            <a:off x="10425131" y="10284057"/>
            <a:ext cx="928660" cy="449020"/>
          </a:xfrm>
          <a:prstGeom prst="can">
            <a:avLst>
              <a:gd name="adj" fmla="val 48529"/>
            </a:avLst>
          </a:prstGeom>
          <a:solidFill>
            <a:srgbClr val="C3D2B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Can 84">
            <a:extLst>
              <a:ext uri="{FF2B5EF4-FFF2-40B4-BE49-F238E27FC236}">
                <a16:creationId xmlns:a16="http://schemas.microsoft.com/office/drawing/2014/main" id="{6F2BB2C2-A332-5046-AAAF-1F2B8A181CD8}"/>
              </a:ext>
            </a:extLst>
          </p:cNvPr>
          <p:cNvSpPr/>
          <p:nvPr/>
        </p:nvSpPr>
        <p:spPr>
          <a:xfrm>
            <a:off x="10435825" y="10794282"/>
            <a:ext cx="928660" cy="449020"/>
          </a:xfrm>
          <a:prstGeom prst="can">
            <a:avLst>
              <a:gd name="adj" fmla="val 4852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Can 85">
            <a:extLst>
              <a:ext uri="{FF2B5EF4-FFF2-40B4-BE49-F238E27FC236}">
                <a16:creationId xmlns:a16="http://schemas.microsoft.com/office/drawing/2014/main" id="{F8464B31-5761-2D4B-8353-F704AAAC8DD5}"/>
              </a:ext>
            </a:extLst>
          </p:cNvPr>
          <p:cNvSpPr/>
          <p:nvPr/>
        </p:nvSpPr>
        <p:spPr>
          <a:xfrm>
            <a:off x="10439645" y="11323076"/>
            <a:ext cx="928660" cy="449020"/>
          </a:xfrm>
          <a:prstGeom prst="can">
            <a:avLst>
              <a:gd name="adj" fmla="val 48529"/>
            </a:avLst>
          </a:prstGeom>
          <a:solidFill>
            <a:srgbClr val="EDFFE5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23352B28-0FDE-A94F-8A31-127CE124F619}"/>
              </a:ext>
            </a:extLst>
          </p:cNvPr>
          <p:cNvSpPr/>
          <p:nvPr/>
        </p:nvSpPr>
        <p:spPr>
          <a:xfrm>
            <a:off x="10439644" y="11890149"/>
            <a:ext cx="928660" cy="449020"/>
          </a:xfrm>
          <a:prstGeom prst="can">
            <a:avLst>
              <a:gd name="adj" fmla="val 50000"/>
            </a:avLst>
          </a:prstGeom>
          <a:solidFill>
            <a:srgbClr val="EDFFE5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BF626-BF71-7D4A-A3B3-8B18AD36248E}"/>
              </a:ext>
            </a:extLst>
          </p:cNvPr>
          <p:cNvCxnSpPr/>
          <p:nvPr/>
        </p:nvCxnSpPr>
        <p:spPr>
          <a:xfrm>
            <a:off x="10917902" y="1177527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DB8881-CE20-1A4A-A5DB-E93BF2D75F89}"/>
              </a:ext>
            </a:extLst>
          </p:cNvPr>
          <p:cNvCxnSpPr/>
          <p:nvPr/>
        </p:nvCxnSpPr>
        <p:spPr>
          <a:xfrm>
            <a:off x="10910647" y="11245503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D8B19-55C6-7D4D-B20B-07D6C8F16DD7}"/>
              </a:ext>
            </a:extLst>
          </p:cNvPr>
          <p:cNvCxnSpPr/>
          <p:nvPr/>
        </p:nvCxnSpPr>
        <p:spPr>
          <a:xfrm>
            <a:off x="10903390" y="10730245"/>
            <a:ext cx="1" cy="2880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9131861-9F3E-844D-B171-60438272BFF7}"/>
              </a:ext>
            </a:extLst>
          </p:cNvPr>
          <p:cNvCxnSpPr>
            <a:stCxn id="12" idx="3"/>
            <a:endCxn id="27" idx="0"/>
          </p:cNvCxnSpPr>
          <p:nvPr/>
        </p:nvCxnSpPr>
        <p:spPr>
          <a:xfrm rot="5400000">
            <a:off x="5349625" y="7885255"/>
            <a:ext cx="1686528" cy="262969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372D24-889A-1F48-BDD5-234176D7F004}"/>
              </a:ext>
            </a:extLst>
          </p:cNvPr>
          <p:cNvCxnSpPr>
            <a:stCxn id="55" idx="3"/>
            <a:endCxn id="68" idx="0"/>
          </p:cNvCxnSpPr>
          <p:nvPr/>
        </p:nvCxnSpPr>
        <p:spPr>
          <a:xfrm flipH="1">
            <a:off x="9469780" y="8387280"/>
            <a:ext cx="1377" cy="16560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869D72C-5DE2-8F4B-8583-CB420880689C}"/>
              </a:ext>
            </a:extLst>
          </p:cNvPr>
          <p:cNvCxnSpPr>
            <a:stCxn id="24" idx="3"/>
            <a:endCxn id="4" idx="0"/>
          </p:cNvCxnSpPr>
          <p:nvPr/>
        </p:nvCxnSpPr>
        <p:spPr>
          <a:xfrm rot="16200000" flipH="1">
            <a:off x="10857544" y="6302708"/>
            <a:ext cx="4512407" cy="296890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63E627C-7340-3843-8DD6-AF05CCEB181B}"/>
              </a:ext>
            </a:extLst>
          </p:cNvPr>
          <p:cNvSpPr/>
          <p:nvPr/>
        </p:nvSpPr>
        <p:spPr>
          <a:xfrm>
            <a:off x="2522769" y="5744966"/>
            <a:ext cx="14852186" cy="69345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9683EA-AC9E-3541-938F-1D4D04FE1CE8}"/>
              </a:ext>
            </a:extLst>
          </p:cNvPr>
          <p:cNvSpPr/>
          <p:nvPr/>
        </p:nvSpPr>
        <p:spPr>
          <a:xfrm>
            <a:off x="1662692" y="1004450"/>
            <a:ext cx="231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Catalyst_Database.png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F746D2-0008-384E-95A0-208A5E5DC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42" t="1279" r="229" b="1236"/>
          <a:stretch/>
        </p:blipFill>
        <p:spPr>
          <a:xfrm>
            <a:off x="6733308" y="3538847"/>
            <a:ext cx="11483440" cy="698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198</Words>
  <Application>Microsoft Macintosh PowerPoint</Application>
  <PresentationFormat>Custom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9</cp:revision>
  <dcterms:created xsi:type="dcterms:W3CDTF">2019-05-24T14:28:02Z</dcterms:created>
  <dcterms:modified xsi:type="dcterms:W3CDTF">2019-06-13T23:25:58Z</dcterms:modified>
</cp:coreProperties>
</file>