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8" r:id="rId4"/>
    <p:sldId id="259" r:id="rId5"/>
  </p:sldIdLst>
  <p:sldSz cx="18349913" cy="360187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185"/>
    <p:restoredTop sz="94625"/>
  </p:normalViewPr>
  <p:slideViewPr>
    <p:cSldViewPr snapToGrid="0" snapToObjects="1">
      <p:cViewPr>
        <p:scale>
          <a:sx n="39" d="100"/>
          <a:sy n="39" d="100"/>
        </p:scale>
        <p:origin x="151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6244" y="5894744"/>
            <a:ext cx="15597426" cy="12539874"/>
          </a:xfrm>
        </p:spPr>
        <p:txBody>
          <a:bodyPr anchor="b"/>
          <a:lstStyle>
            <a:lvl1pPr algn="ctr">
              <a:defRPr sz="1204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93739" y="18918204"/>
            <a:ext cx="13762435" cy="8696200"/>
          </a:xfrm>
        </p:spPr>
        <p:txBody>
          <a:bodyPr/>
          <a:lstStyle>
            <a:lvl1pPr marL="0" indent="0" algn="ctr">
              <a:buNone/>
              <a:defRPr sz="4816"/>
            </a:lvl1pPr>
            <a:lvl2pPr marL="917509" indent="0" algn="ctr">
              <a:buNone/>
              <a:defRPr sz="4014"/>
            </a:lvl2pPr>
            <a:lvl3pPr marL="1835018" indent="0" algn="ctr">
              <a:buNone/>
              <a:defRPr sz="3612"/>
            </a:lvl3pPr>
            <a:lvl4pPr marL="2752527" indent="0" algn="ctr">
              <a:buNone/>
              <a:defRPr sz="3211"/>
            </a:lvl4pPr>
            <a:lvl5pPr marL="3670036" indent="0" algn="ctr">
              <a:buNone/>
              <a:defRPr sz="3211"/>
            </a:lvl5pPr>
            <a:lvl6pPr marL="4587545" indent="0" algn="ctr">
              <a:buNone/>
              <a:defRPr sz="3211"/>
            </a:lvl6pPr>
            <a:lvl7pPr marL="5505054" indent="0" algn="ctr">
              <a:buNone/>
              <a:defRPr sz="3211"/>
            </a:lvl7pPr>
            <a:lvl8pPr marL="6422563" indent="0" algn="ctr">
              <a:buNone/>
              <a:defRPr sz="3211"/>
            </a:lvl8pPr>
            <a:lvl9pPr marL="7340072" indent="0" algn="ctr">
              <a:buNone/>
              <a:defRPr sz="3211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4B9CE-4D77-C740-9A68-E4BD7A7A0860}" type="datetimeFigureOut">
              <a:rPr lang="en-GB" smtClean="0"/>
              <a:t>24/05/2019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2FC01-86C4-8341-A7BE-9726FEC8FA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0614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4B9CE-4D77-C740-9A68-E4BD7A7A0860}" type="datetimeFigureOut">
              <a:rPr lang="en-GB" smtClean="0"/>
              <a:t>24/05/2019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2FC01-86C4-8341-A7BE-9726FEC8FA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6916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131657" y="1917667"/>
            <a:ext cx="3956700" cy="3052425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61558" y="1917667"/>
            <a:ext cx="11640726" cy="3052425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4B9CE-4D77-C740-9A68-E4BD7A7A0860}" type="datetimeFigureOut">
              <a:rPr lang="en-GB" smtClean="0"/>
              <a:t>24/05/2019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2FC01-86C4-8341-A7BE-9726FEC8FA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9292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4B9CE-4D77-C740-9A68-E4BD7A7A0860}" type="datetimeFigureOut">
              <a:rPr lang="en-GB" smtClean="0"/>
              <a:t>24/05/2019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2FC01-86C4-8341-A7BE-9726FEC8FA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1474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000" y="8979694"/>
            <a:ext cx="15826800" cy="14982813"/>
          </a:xfrm>
        </p:spPr>
        <p:txBody>
          <a:bodyPr anchor="b"/>
          <a:lstStyle>
            <a:lvl1pPr>
              <a:defRPr sz="1204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2000" y="24104250"/>
            <a:ext cx="15826800" cy="7879107"/>
          </a:xfrm>
        </p:spPr>
        <p:txBody>
          <a:bodyPr/>
          <a:lstStyle>
            <a:lvl1pPr marL="0" indent="0">
              <a:buNone/>
              <a:defRPr sz="4816">
                <a:solidFill>
                  <a:schemeClr val="tx1"/>
                </a:solidFill>
              </a:defRPr>
            </a:lvl1pPr>
            <a:lvl2pPr marL="917509" indent="0">
              <a:buNone/>
              <a:defRPr sz="4014">
                <a:solidFill>
                  <a:schemeClr val="tx1">
                    <a:tint val="75000"/>
                  </a:schemeClr>
                </a:solidFill>
              </a:defRPr>
            </a:lvl2pPr>
            <a:lvl3pPr marL="1835018" indent="0">
              <a:buNone/>
              <a:defRPr sz="3612">
                <a:solidFill>
                  <a:schemeClr val="tx1">
                    <a:tint val="75000"/>
                  </a:schemeClr>
                </a:solidFill>
              </a:defRPr>
            </a:lvl3pPr>
            <a:lvl4pPr marL="2752527" indent="0">
              <a:buNone/>
              <a:defRPr sz="3211">
                <a:solidFill>
                  <a:schemeClr val="tx1">
                    <a:tint val="75000"/>
                  </a:schemeClr>
                </a:solidFill>
              </a:defRPr>
            </a:lvl4pPr>
            <a:lvl5pPr marL="3670036" indent="0">
              <a:buNone/>
              <a:defRPr sz="3211">
                <a:solidFill>
                  <a:schemeClr val="tx1">
                    <a:tint val="75000"/>
                  </a:schemeClr>
                </a:solidFill>
              </a:defRPr>
            </a:lvl5pPr>
            <a:lvl6pPr marL="4587545" indent="0">
              <a:buNone/>
              <a:defRPr sz="3211">
                <a:solidFill>
                  <a:schemeClr val="tx1">
                    <a:tint val="75000"/>
                  </a:schemeClr>
                </a:solidFill>
              </a:defRPr>
            </a:lvl6pPr>
            <a:lvl7pPr marL="5505054" indent="0">
              <a:buNone/>
              <a:defRPr sz="3211">
                <a:solidFill>
                  <a:schemeClr val="tx1">
                    <a:tint val="75000"/>
                  </a:schemeClr>
                </a:solidFill>
              </a:defRPr>
            </a:lvl7pPr>
            <a:lvl8pPr marL="6422563" indent="0">
              <a:buNone/>
              <a:defRPr sz="3211">
                <a:solidFill>
                  <a:schemeClr val="tx1">
                    <a:tint val="75000"/>
                  </a:schemeClr>
                </a:solidFill>
              </a:defRPr>
            </a:lvl8pPr>
            <a:lvl9pPr marL="7340072" indent="0">
              <a:buNone/>
              <a:defRPr sz="321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4B9CE-4D77-C740-9A68-E4BD7A7A0860}" type="datetimeFigureOut">
              <a:rPr lang="en-GB" smtClean="0"/>
              <a:t>24/05/2019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2FC01-86C4-8341-A7BE-9726FEC8FA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8181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557" y="9588335"/>
            <a:ext cx="7798713" cy="228535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89643" y="9588335"/>
            <a:ext cx="7798713" cy="228535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4B9CE-4D77-C740-9A68-E4BD7A7A0860}" type="datetimeFigureOut">
              <a:rPr lang="en-GB" smtClean="0"/>
              <a:t>24/05/2019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2FC01-86C4-8341-A7BE-9726FEC8FA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8644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3947" y="1917675"/>
            <a:ext cx="15826800" cy="69619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3949" y="8829608"/>
            <a:ext cx="7762872" cy="4327255"/>
          </a:xfrm>
        </p:spPr>
        <p:txBody>
          <a:bodyPr anchor="b"/>
          <a:lstStyle>
            <a:lvl1pPr marL="0" indent="0">
              <a:buNone/>
              <a:defRPr sz="4816" b="1"/>
            </a:lvl1pPr>
            <a:lvl2pPr marL="917509" indent="0">
              <a:buNone/>
              <a:defRPr sz="4014" b="1"/>
            </a:lvl2pPr>
            <a:lvl3pPr marL="1835018" indent="0">
              <a:buNone/>
              <a:defRPr sz="3612" b="1"/>
            </a:lvl3pPr>
            <a:lvl4pPr marL="2752527" indent="0">
              <a:buNone/>
              <a:defRPr sz="3211" b="1"/>
            </a:lvl4pPr>
            <a:lvl5pPr marL="3670036" indent="0">
              <a:buNone/>
              <a:defRPr sz="3211" b="1"/>
            </a:lvl5pPr>
            <a:lvl6pPr marL="4587545" indent="0">
              <a:buNone/>
              <a:defRPr sz="3211" b="1"/>
            </a:lvl6pPr>
            <a:lvl7pPr marL="5505054" indent="0">
              <a:buNone/>
              <a:defRPr sz="3211" b="1"/>
            </a:lvl7pPr>
            <a:lvl8pPr marL="6422563" indent="0">
              <a:buNone/>
              <a:defRPr sz="3211" b="1"/>
            </a:lvl8pPr>
            <a:lvl9pPr marL="7340072" indent="0">
              <a:buNone/>
              <a:defRPr sz="3211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3949" y="13156863"/>
            <a:ext cx="7762872" cy="193517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89645" y="8829608"/>
            <a:ext cx="7801103" cy="4327255"/>
          </a:xfrm>
        </p:spPr>
        <p:txBody>
          <a:bodyPr anchor="b"/>
          <a:lstStyle>
            <a:lvl1pPr marL="0" indent="0">
              <a:buNone/>
              <a:defRPr sz="4816" b="1"/>
            </a:lvl1pPr>
            <a:lvl2pPr marL="917509" indent="0">
              <a:buNone/>
              <a:defRPr sz="4014" b="1"/>
            </a:lvl2pPr>
            <a:lvl3pPr marL="1835018" indent="0">
              <a:buNone/>
              <a:defRPr sz="3612" b="1"/>
            </a:lvl3pPr>
            <a:lvl4pPr marL="2752527" indent="0">
              <a:buNone/>
              <a:defRPr sz="3211" b="1"/>
            </a:lvl4pPr>
            <a:lvl5pPr marL="3670036" indent="0">
              <a:buNone/>
              <a:defRPr sz="3211" b="1"/>
            </a:lvl5pPr>
            <a:lvl6pPr marL="4587545" indent="0">
              <a:buNone/>
              <a:defRPr sz="3211" b="1"/>
            </a:lvl6pPr>
            <a:lvl7pPr marL="5505054" indent="0">
              <a:buNone/>
              <a:defRPr sz="3211" b="1"/>
            </a:lvl7pPr>
            <a:lvl8pPr marL="6422563" indent="0">
              <a:buNone/>
              <a:defRPr sz="3211" b="1"/>
            </a:lvl8pPr>
            <a:lvl9pPr marL="7340072" indent="0">
              <a:buNone/>
              <a:defRPr sz="3211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89645" y="13156863"/>
            <a:ext cx="7801103" cy="193517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4B9CE-4D77-C740-9A68-E4BD7A7A0860}" type="datetimeFigureOut">
              <a:rPr lang="en-GB" smtClean="0"/>
              <a:t>24/05/2019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2FC01-86C4-8341-A7BE-9726FEC8FA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5663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4B9CE-4D77-C740-9A68-E4BD7A7A0860}" type="datetimeFigureOut">
              <a:rPr lang="en-GB" smtClean="0"/>
              <a:t>24/05/2019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2FC01-86C4-8341-A7BE-9726FEC8FA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8195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4B9CE-4D77-C740-9A68-E4BD7A7A0860}" type="datetimeFigureOut">
              <a:rPr lang="en-GB" smtClean="0"/>
              <a:t>24/05/2019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2FC01-86C4-8341-A7BE-9726FEC8FA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9167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3946" y="2401252"/>
            <a:ext cx="5918325" cy="8404384"/>
          </a:xfrm>
        </p:spPr>
        <p:txBody>
          <a:bodyPr anchor="b"/>
          <a:lstStyle>
            <a:lvl1pPr>
              <a:defRPr sz="642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01103" y="5186046"/>
            <a:ext cx="9289643" cy="25596685"/>
          </a:xfrm>
        </p:spPr>
        <p:txBody>
          <a:bodyPr/>
          <a:lstStyle>
            <a:lvl1pPr>
              <a:defRPr sz="6422"/>
            </a:lvl1pPr>
            <a:lvl2pPr>
              <a:defRPr sz="5619"/>
            </a:lvl2pPr>
            <a:lvl3pPr>
              <a:defRPr sz="4816"/>
            </a:lvl3pPr>
            <a:lvl4pPr>
              <a:defRPr sz="4014"/>
            </a:lvl4pPr>
            <a:lvl5pPr>
              <a:defRPr sz="4014"/>
            </a:lvl5pPr>
            <a:lvl6pPr>
              <a:defRPr sz="4014"/>
            </a:lvl6pPr>
            <a:lvl7pPr>
              <a:defRPr sz="4014"/>
            </a:lvl7pPr>
            <a:lvl8pPr>
              <a:defRPr sz="4014"/>
            </a:lvl8pPr>
            <a:lvl9pPr>
              <a:defRPr sz="4014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63946" y="10805636"/>
            <a:ext cx="5918325" cy="20018778"/>
          </a:xfrm>
        </p:spPr>
        <p:txBody>
          <a:bodyPr/>
          <a:lstStyle>
            <a:lvl1pPr marL="0" indent="0">
              <a:buNone/>
              <a:defRPr sz="3211"/>
            </a:lvl1pPr>
            <a:lvl2pPr marL="917509" indent="0">
              <a:buNone/>
              <a:defRPr sz="2810"/>
            </a:lvl2pPr>
            <a:lvl3pPr marL="1835018" indent="0">
              <a:buNone/>
              <a:defRPr sz="2408"/>
            </a:lvl3pPr>
            <a:lvl4pPr marL="2752527" indent="0">
              <a:buNone/>
              <a:defRPr sz="2007"/>
            </a:lvl4pPr>
            <a:lvl5pPr marL="3670036" indent="0">
              <a:buNone/>
              <a:defRPr sz="2007"/>
            </a:lvl5pPr>
            <a:lvl6pPr marL="4587545" indent="0">
              <a:buNone/>
              <a:defRPr sz="2007"/>
            </a:lvl6pPr>
            <a:lvl7pPr marL="5505054" indent="0">
              <a:buNone/>
              <a:defRPr sz="2007"/>
            </a:lvl7pPr>
            <a:lvl8pPr marL="6422563" indent="0">
              <a:buNone/>
              <a:defRPr sz="2007"/>
            </a:lvl8pPr>
            <a:lvl9pPr marL="7340072" indent="0">
              <a:buNone/>
              <a:defRPr sz="200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4B9CE-4D77-C740-9A68-E4BD7A7A0860}" type="datetimeFigureOut">
              <a:rPr lang="en-GB" smtClean="0"/>
              <a:t>24/05/2019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2FC01-86C4-8341-A7BE-9726FEC8FA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374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3946" y="2401252"/>
            <a:ext cx="5918325" cy="8404384"/>
          </a:xfrm>
        </p:spPr>
        <p:txBody>
          <a:bodyPr anchor="b"/>
          <a:lstStyle>
            <a:lvl1pPr>
              <a:defRPr sz="642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01103" y="5186046"/>
            <a:ext cx="9289643" cy="25596685"/>
          </a:xfrm>
        </p:spPr>
        <p:txBody>
          <a:bodyPr anchor="t"/>
          <a:lstStyle>
            <a:lvl1pPr marL="0" indent="0">
              <a:buNone/>
              <a:defRPr sz="6422"/>
            </a:lvl1pPr>
            <a:lvl2pPr marL="917509" indent="0">
              <a:buNone/>
              <a:defRPr sz="5619"/>
            </a:lvl2pPr>
            <a:lvl3pPr marL="1835018" indent="0">
              <a:buNone/>
              <a:defRPr sz="4816"/>
            </a:lvl3pPr>
            <a:lvl4pPr marL="2752527" indent="0">
              <a:buNone/>
              <a:defRPr sz="4014"/>
            </a:lvl4pPr>
            <a:lvl5pPr marL="3670036" indent="0">
              <a:buNone/>
              <a:defRPr sz="4014"/>
            </a:lvl5pPr>
            <a:lvl6pPr marL="4587545" indent="0">
              <a:buNone/>
              <a:defRPr sz="4014"/>
            </a:lvl6pPr>
            <a:lvl7pPr marL="5505054" indent="0">
              <a:buNone/>
              <a:defRPr sz="4014"/>
            </a:lvl7pPr>
            <a:lvl8pPr marL="6422563" indent="0">
              <a:buNone/>
              <a:defRPr sz="4014"/>
            </a:lvl8pPr>
            <a:lvl9pPr marL="7340072" indent="0">
              <a:buNone/>
              <a:defRPr sz="401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63946" y="10805636"/>
            <a:ext cx="5918325" cy="20018778"/>
          </a:xfrm>
        </p:spPr>
        <p:txBody>
          <a:bodyPr/>
          <a:lstStyle>
            <a:lvl1pPr marL="0" indent="0">
              <a:buNone/>
              <a:defRPr sz="3211"/>
            </a:lvl1pPr>
            <a:lvl2pPr marL="917509" indent="0">
              <a:buNone/>
              <a:defRPr sz="2810"/>
            </a:lvl2pPr>
            <a:lvl3pPr marL="1835018" indent="0">
              <a:buNone/>
              <a:defRPr sz="2408"/>
            </a:lvl3pPr>
            <a:lvl4pPr marL="2752527" indent="0">
              <a:buNone/>
              <a:defRPr sz="2007"/>
            </a:lvl4pPr>
            <a:lvl5pPr marL="3670036" indent="0">
              <a:buNone/>
              <a:defRPr sz="2007"/>
            </a:lvl5pPr>
            <a:lvl6pPr marL="4587545" indent="0">
              <a:buNone/>
              <a:defRPr sz="2007"/>
            </a:lvl6pPr>
            <a:lvl7pPr marL="5505054" indent="0">
              <a:buNone/>
              <a:defRPr sz="2007"/>
            </a:lvl7pPr>
            <a:lvl8pPr marL="6422563" indent="0">
              <a:buNone/>
              <a:defRPr sz="2007"/>
            </a:lvl8pPr>
            <a:lvl9pPr marL="7340072" indent="0">
              <a:buNone/>
              <a:defRPr sz="200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4B9CE-4D77-C740-9A68-E4BD7A7A0860}" type="datetimeFigureOut">
              <a:rPr lang="en-GB" smtClean="0"/>
              <a:t>24/05/2019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2FC01-86C4-8341-A7BE-9726FEC8FA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9717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557" y="1917675"/>
            <a:ext cx="15826800" cy="69619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557" y="9588335"/>
            <a:ext cx="15826800" cy="228535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61557" y="33384088"/>
            <a:ext cx="4128730" cy="1917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54B9CE-4D77-C740-9A68-E4BD7A7A0860}" type="datetimeFigureOut">
              <a:rPr lang="en-GB" smtClean="0"/>
              <a:t>24/05/2019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78409" y="33384088"/>
            <a:ext cx="6193096" cy="1917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59626" y="33384088"/>
            <a:ext cx="4128730" cy="1917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C2FC01-86C4-8341-A7BE-9726FEC8FA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7082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835018" rtl="0" eaLnBrk="1" latinLnBrk="0" hangingPunct="1">
        <a:lnSpc>
          <a:spcPct val="90000"/>
        </a:lnSpc>
        <a:spcBef>
          <a:spcPct val="0"/>
        </a:spcBef>
        <a:buNone/>
        <a:defRPr sz="883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8754" indent="-458754" algn="l" defTabSz="1835018" rtl="0" eaLnBrk="1" latinLnBrk="0" hangingPunct="1">
        <a:lnSpc>
          <a:spcPct val="90000"/>
        </a:lnSpc>
        <a:spcBef>
          <a:spcPts val="2007"/>
        </a:spcBef>
        <a:buFont typeface="Arial" panose="020B0604020202020204" pitchFamily="34" charset="0"/>
        <a:buChar char="•"/>
        <a:defRPr sz="5619" kern="1200">
          <a:solidFill>
            <a:schemeClr val="tx1"/>
          </a:solidFill>
          <a:latin typeface="+mn-lt"/>
          <a:ea typeface="+mn-ea"/>
          <a:cs typeface="+mn-cs"/>
        </a:defRPr>
      </a:lvl1pPr>
      <a:lvl2pPr marL="1376263" indent="-458754" algn="l" defTabSz="1835018" rtl="0" eaLnBrk="1" latinLnBrk="0" hangingPunct="1">
        <a:lnSpc>
          <a:spcPct val="90000"/>
        </a:lnSpc>
        <a:spcBef>
          <a:spcPts val="1003"/>
        </a:spcBef>
        <a:buFont typeface="Arial" panose="020B0604020202020204" pitchFamily="34" charset="0"/>
        <a:buChar char="•"/>
        <a:defRPr sz="4816" kern="1200">
          <a:solidFill>
            <a:schemeClr val="tx1"/>
          </a:solidFill>
          <a:latin typeface="+mn-lt"/>
          <a:ea typeface="+mn-ea"/>
          <a:cs typeface="+mn-cs"/>
        </a:defRPr>
      </a:lvl2pPr>
      <a:lvl3pPr marL="2293772" indent="-458754" algn="l" defTabSz="1835018" rtl="0" eaLnBrk="1" latinLnBrk="0" hangingPunct="1">
        <a:lnSpc>
          <a:spcPct val="90000"/>
        </a:lnSpc>
        <a:spcBef>
          <a:spcPts val="1003"/>
        </a:spcBef>
        <a:buFont typeface="Arial" panose="020B0604020202020204" pitchFamily="34" charset="0"/>
        <a:buChar char="•"/>
        <a:defRPr sz="4014" kern="1200">
          <a:solidFill>
            <a:schemeClr val="tx1"/>
          </a:solidFill>
          <a:latin typeface="+mn-lt"/>
          <a:ea typeface="+mn-ea"/>
          <a:cs typeface="+mn-cs"/>
        </a:defRPr>
      </a:lvl3pPr>
      <a:lvl4pPr marL="3211281" indent="-458754" algn="l" defTabSz="1835018" rtl="0" eaLnBrk="1" latinLnBrk="0" hangingPunct="1">
        <a:lnSpc>
          <a:spcPct val="90000"/>
        </a:lnSpc>
        <a:spcBef>
          <a:spcPts val="1003"/>
        </a:spcBef>
        <a:buFont typeface="Arial" panose="020B0604020202020204" pitchFamily="34" charset="0"/>
        <a:buChar char="•"/>
        <a:defRPr sz="3612" kern="1200">
          <a:solidFill>
            <a:schemeClr val="tx1"/>
          </a:solidFill>
          <a:latin typeface="+mn-lt"/>
          <a:ea typeface="+mn-ea"/>
          <a:cs typeface="+mn-cs"/>
        </a:defRPr>
      </a:lvl4pPr>
      <a:lvl5pPr marL="4128790" indent="-458754" algn="l" defTabSz="1835018" rtl="0" eaLnBrk="1" latinLnBrk="0" hangingPunct="1">
        <a:lnSpc>
          <a:spcPct val="90000"/>
        </a:lnSpc>
        <a:spcBef>
          <a:spcPts val="1003"/>
        </a:spcBef>
        <a:buFont typeface="Arial" panose="020B0604020202020204" pitchFamily="34" charset="0"/>
        <a:buChar char="•"/>
        <a:defRPr sz="3612" kern="1200">
          <a:solidFill>
            <a:schemeClr val="tx1"/>
          </a:solidFill>
          <a:latin typeface="+mn-lt"/>
          <a:ea typeface="+mn-ea"/>
          <a:cs typeface="+mn-cs"/>
        </a:defRPr>
      </a:lvl5pPr>
      <a:lvl6pPr marL="5046299" indent="-458754" algn="l" defTabSz="1835018" rtl="0" eaLnBrk="1" latinLnBrk="0" hangingPunct="1">
        <a:lnSpc>
          <a:spcPct val="90000"/>
        </a:lnSpc>
        <a:spcBef>
          <a:spcPts val="1003"/>
        </a:spcBef>
        <a:buFont typeface="Arial" panose="020B0604020202020204" pitchFamily="34" charset="0"/>
        <a:buChar char="•"/>
        <a:defRPr sz="3612" kern="1200">
          <a:solidFill>
            <a:schemeClr val="tx1"/>
          </a:solidFill>
          <a:latin typeface="+mn-lt"/>
          <a:ea typeface="+mn-ea"/>
          <a:cs typeface="+mn-cs"/>
        </a:defRPr>
      </a:lvl6pPr>
      <a:lvl7pPr marL="5963808" indent="-458754" algn="l" defTabSz="1835018" rtl="0" eaLnBrk="1" latinLnBrk="0" hangingPunct="1">
        <a:lnSpc>
          <a:spcPct val="90000"/>
        </a:lnSpc>
        <a:spcBef>
          <a:spcPts val="1003"/>
        </a:spcBef>
        <a:buFont typeface="Arial" panose="020B0604020202020204" pitchFamily="34" charset="0"/>
        <a:buChar char="•"/>
        <a:defRPr sz="3612" kern="1200">
          <a:solidFill>
            <a:schemeClr val="tx1"/>
          </a:solidFill>
          <a:latin typeface="+mn-lt"/>
          <a:ea typeface="+mn-ea"/>
          <a:cs typeface="+mn-cs"/>
        </a:defRPr>
      </a:lvl7pPr>
      <a:lvl8pPr marL="6881317" indent="-458754" algn="l" defTabSz="1835018" rtl="0" eaLnBrk="1" latinLnBrk="0" hangingPunct="1">
        <a:lnSpc>
          <a:spcPct val="90000"/>
        </a:lnSpc>
        <a:spcBef>
          <a:spcPts val="1003"/>
        </a:spcBef>
        <a:buFont typeface="Arial" panose="020B0604020202020204" pitchFamily="34" charset="0"/>
        <a:buChar char="•"/>
        <a:defRPr sz="3612" kern="1200">
          <a:solidFill>
            <a:schemeClr val="tx1"/>
          </a:solidFill>
          <a:latin typeface="+mn-lt"/>
          <a:ea typeface="+mn-ea"/>
          <a:cs typeface="+mn-cs"/>
        </a:defRPr>
      </a:lvl8pPr>
      <a:lvl9pPr marL="7798826" indent="-458754" algn="l" defTabSz="1835018" rtl="0" eaLnBrk="1" latinLnBrk="0" hangingPunct="1">
        <a:lnSpc>
          <a:spcPct val="90000"/>
        </a:lnSpc>
        <a:spcBef>
          <a:spcPts val="1003"/>
        </a:spcBef>
        <a:buFont typeface="Arial" panose="020B0604020202020204" pitchFamily="34" charset="0"/>
        <a:buChar char="•"/>
        <a:defRPr sz="361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35018" rtl="0" eaLnBrk="1" latinLnBrk="0" hangingPunct="1">
        <a:defRPr sz="3612" kern="1200">
          <a:solidFill>
            <a:schemeClr val="tx1"/>
          </a:solidFill>
          <a:latin typeface="+mn-lt"/>
          <a:ea typeface="+mn-ea"/>
          <a:cs typeface="+mn-cs"/>
        </a:defRPr>
      </a:lvl1pPr>
      <a:lvl2pPr marL="917509" algn="l" defTabSz="1835018" rtl="0" eaLnBrk="1" latinLnBrk="0" hangingPunct="1">
        <a:defRPr sz="3612" kern="1200">
          <a:solidFill>
            <a:schemeClr val="tx1"/>
          </a:solidFill>
          <a:latin typeface="+mn-lt"/>
          <a:ea typeface="+mn-ea"/>
          <a:cs typeface="+mn-cs"/>
        </a:defRPr>
      </a:lvl2pPr>
      <a:lvl3pPr marL="1835018" algn="l" defTabSz="1835018" rtl="0" eaLnBrk="1" latinLnBrk="0" hangingPunct="1">
        <a:defRPr sz="3612" kern="1200">
          <a:solidFill>
            <a:schemeClr val="tx1"/>
          </a:solidFill>
          <a:latin typeface="+mn-lt"/>
          <a:ea typeface="+mn-ea"/>
          <a:cs typeface="+mn-cs"/>
        </a:defRPr>
      </a:lvl3pPr>
      <a:lvl4pPr marL="2752527" algn="l" defTabSz="1835018" rtl="0" eaLnBrk="1" latinLnBrk="0" hangingPunct="1">
        <a:defRPr sz="3612" kern="1200">
          <a:solidFill>
            <a:schemeClr val="tx1"/>
          </a:solidFill>
          <a:latin typeface="+mn-lt"/>
          <a:ea typeface="+mn-ea"/>
          <a:cs typeface="+mn-cs"/>
        </a:defRPr>
      </a:lvl4pPr>
      <a:lvl5pPr marL="3670036" algn="l" defTabSz="1835018" rtl="0" eaLnBrk="1" latinLnBrk="0" hangingPunct="1">
        <a:defRPr sz="3612" kern="1200">
          <a:solidFill>
            <a:schemeClr val="tx1"/>
          </a:solidFill>
          <a:latin typeface="+mn-lt"/>
          <a:ea typeface="+mn-ea"/>
          <a:cs typeface="+mn-cs"/>
        </a:defRPr>
      </a:lvl5pPr>
      <a:lvl6pPr marL="4587545" algn="l" defTabSz="1835018" rtl="0" eaLnBrk="1" latinLnBrk="0" hangingPunct="1">
        <a:defRPr sz="3612" kern="1200">
          <a:solidFill>
            <a:schemeClr val="tx1"/>
          </a:solidFill>
          <a:latin typeface="+mn-lt"/>
          <a:ea typeface="+mn-ea"/>
          <a:cs typeface="+mn-cs"/>
        </a:defRPr>
      </a:lvl6pPr>
      <a:lvl7pPr marL="5505054" algn="l" defTabSz="1835018" rtl="0" eaLnBrk="1" latinLnBrk="0" hangingPunct="1">
        <a:defRPr sz="3612" kern="1200">
          <a:solidFill>
            <a:schemeClr val="tx1"/>
          </a:solidFill>
          <a:latin typeface="+mn-lt"/>
          <a:ea typeface="+mn-ea"/>
          <a:cs typeface="+mn-cs"/>
        </a:defRPr>
      </a:lvl7pPr>
      <a:lvl8pPr marL="6422563" algn="l" defTabSz="1835018" rtl="0" eaLnBrk="1" latinLnBrk="0" hangingPunct="1">
        <a:defRPr sz="3612" kern="1200">
          <a:solidFill>
            <a:schemeClr val="tx1"/>
          </a:solidFill>
          <a:latin typeface="+mn-lt"/>
          <a:ea typeface="+mn-ea"/>
          <a:cs typeface="+mn-cs"/>
        </a:defRPr>
      </a:lvl8pPr>
      <a:lvl9pPr marL="7340072" algn="l" defTabSz="1835018" rtl="0" eaLnBrk="1" latinLnBrk="0" hangingPunct="1">
        <a:defRPr sz="361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45.png"/><Relationship Id="rId18" Type="http://schemas.openxmlformats.org/officeDocument/2006/relationships/image" Target="../media/image50.png"/><Relationship Id="rId3" Type="http://schemas.openxmlformats.org/officeDocument/2006/relationships/image" Target="../media/image35.png"/><Relationship Id="rId21" Type="http://schemas.openxmlformats.org/officeDocument/2006/relationships/image" Target="../media/image53.png"/><Relationship Id="rId7" Type="http://schemas.openxmlformats.org/officeDocument/2006/relationships/image" Target="../media/image39.png"/><Relationship Id="rId12" Type="http://schemas.openxmlformats.org/officeDocument/2006/relationships/image" Target="../media/image44.png"/><Relationship Id="rId17" Type="http://schemas.openxmlformats.org/officeDocument/2006/relationships/image" Target="../media/image49.png"/><Relationship Id="rId2" Type="http://schemas.openxmlformats.org/officeDocument/2006/relationships/image" Target="../media/image34.png"/><Relationship Id="rId16" Type="http://schemas.openxmlformats.org/officeDocument/2006/relationships/image" Target="../media/image48.png"/><Relationship Id="rId20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11" Type="http://schemas.openxmlformats.org/officeDocument/2006/relationships/image" Target="../media/image43.png"/><Relationship Id="rId24" Type="http://schemas.openxmlformats.org/officeDocument/2006/relationships/image" Target="../media/image56.png"/><Relationship Id="rId5" Type="http://schemas.openxmlformats.org/officeDocument/2006/relationships/image" Target="../media/image37.png"/><Relationship Id="rId15" Type="http://schemas.openxmlformats.org/officeDocument/2006/relationships/image" Target="../media/image47.png"/><Relationship Id="rId23" Type="http://schemas.openxmlformats.org/officeDocument/2006/relationships/image" Target="../media/image55.png"/><Relationship Id="rId10" Type="http://schemas.openxmlformats.org/officeDocument/2006/relationships/image" Target="../media/image42.png"/><Relationship Id="rId19" Type="http://schemas.openxmlformats.org/officeDocument/2006/relationships/image" Target="../media/image51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Relationship Id="rId14" Type="http://schemas.openxmlformats.org/officeDocument/2006/relationships/image" Target="../media/image46.png"/><Relationship Id="rId22" Type="http://schemas.openxmlformats.org/officeDocument/2006/relationships/image" Target="../media/image5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C9E671E-BF21-BC4E-A242-EE9BFFA48B8A}"/>
                  </a:ext>
                </a:extLst>
              </p:cNvPr>
              <p:cNvSpPr txBox="1"/>
              <p:nvPr/>
            </p:nvSpPr>
            <p:spPr>
              <a:xfrm>
                <a:off x="4325183" y="1292685"/>
                <a:ext cx="3697444" cy="149957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Peer receives a transaction from its peers and checks said transaction against validity check list (signature, balance) during period of time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𝑐𝑦𝑐𝑙𝑒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𝑓𝑟𝑒𝑒𝑧𝑒</m:t>
                        </m:r>
                      </m:sub>
                    </m:sSub>
                  </m:oMath>
                </a14:m>
                <a:endParaRPr lang="en-GB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C9E671E-BF21-BC4E-A242-EE9BFFA48B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5183" y="1292685"/>
                <a:ext cx="3697444" cy="1499578"/>
              </a:xfrm>
              <a:prstGeom prst="rect">
                <a:avLst/>
              </a:prstGeom>
              <a:blipFill>
                <a:blip r:embed="rId2"/>
                <a:stretch>
                  <a:fillRect l="-1365" t="-1667" b="-83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9894F8DC-2FEB-6547-B6F0-CC78FCB3381F}"/>
              </a:ext>
            </a:extLst>
          </p:cNvPr>
          <p:cNvSpPr txBox="1"/>
          <p:nvPr/>
        </p:nvSpPr>
        <p:spPr>
          <a:xfrm>
            <a:off x="9015084" y="2758886"/>
            <a:ext cx="226189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Broadcast transaction to peers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EEFB2A-CDE7-4743-9F9E-4ACF287364C3}"/>
              </a:ext>
            </a:extLst>
          </p:cNvPr>
          <p:cNvSpPr txBox="1"/>
          <p:nvPr/>
        </p:nvSpPr>
        <p:spPr>
          <a:xfrm>
            <a:off x="9260985" y="1848859"/>
            <a:ext cx="176033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Transaction valid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32458C8-9BF1-1C46-B53B-FFD82F2F5C21}"/>
              </a:ext>
            </a:extLst>
          </p:cNvPr>
          <p:cNvCxnSpPr>
            <a:cxnSpLocks/>
          </p:cNvCxnSpPr>
          <p:nvPr/>
        </p:nvCxnSpPr>
        <p:spPr>
          <a:xfrm>
            <a:off x="8022626" y="2031349"/>
            <a:ext cx="123835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6B67FA0-6626-9342-99C8-8EC3EE6F0660}"/>
              </a:ext>
            </a:extLst>
          </p:cNvPr>
          <p:cNvSpPr txBox="1"/>
          <p:nvPr/>
        </p:nvSpPr>
        <p:spPr>
          <a:xfrm>
            <a:off x="11863075" y="1848859"/>
            <a:ext cx="222347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Transaction discarded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7C28617-E1EF-2544-B61C-3D353DCFB7BA}"/>
              </a:ext>
            </a:extLst>
          </p:cNvPr>
          <p:cNvCxnSpPr>
            <a:stCxn id="6" idx="3"/>
            <a:endCxn id="8" idx="1"/>
          </p:cNvCxnSpPr>
          <p:nvPr/>
        </p:nvCxnSpPr>
        <p:spPr>
          <a:xfrm>
            <a:off x="11021324" y="2033525"/>
            <a:ext cx="84175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4378D4C-7349-8F4D-ABFB-72591AB1B6FD}"/>
              </a:ext>
            </a:extLst>
          </p:cNvPr>
          <p:cNvSpPr txBox="1"/>
          <p:nvPr/>
        </p:nvSpPr>
        <p:spPr>
          <a:xfrm>
            <a:off x="11153349" y="1687919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no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B172473-3751-5440-A3AC-C465438F574B}"/>
              </a:ext>
            </a:extLst>
          </p:cNvPr>
          <p:cNvCxnSpPr>
            <a:cxnSpLocks/>
            <a:stCxn id="6" idx="2"/>
            <a:endCxn id="5" idx="0"/>
          </p:cNvCxnSpPr>
          <p:nvPr/>
        </p:nvCxnSpPr>
        <p:spPr>
          <a:xfrm>
            <a:off x="10141155" y="2218191"/>
            <a:ext cx="4876" cy="5406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D424537-F838-EF40-973F-85ED3551878A}"/>
              </a:ext>
            </a:extLst>
          </p:cNvPr>
          <p:cNvSpPr txBox="1"/>
          <p:nvPr/>
        </p:nvSpPr>
        <p:spPr>
          <a:xfrm>
            <a:off x="10181440" y="2362222"/>
            <a:ext cx="491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yes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4DD4C6E-E80D-C848-946E-542C3F1D2783}"/>
              </a:ext>
            </a:extLst>
          </p:cNvPr>
          <p:cNvSpPr txBox="1"/>
          <p:nvPr/>
        </p:nvSpPr>
        <p:spPr>
          <a:xfrm>
            <a:off x="9290382" y="3846085"/>
            <a:ext cx="171992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worker peer?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74C31EF-1E73-6F4D-B7C5-58C82DE1D2E2}"/>
              </a:ext>
            </a:extLst>
          </p:cNvPr>
          <p:cNvCxnSpPr>
            <a:cxnSpLocks/>
            <a:stCxn id="5" idx="2"/>
            <a:endCxn id="13" idx="0"/>
          </p:cNvCxnSpPr>
          <p:nvPr/>
        </p:nvCxnSpPr>
        <p:spPr>
          <a:xfrm>
            <a:off x="10146031" y="3405217"/>
            <a:ext cx="4314" cy="4408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21D3824-6AB7-D24A-A634-2DED4525AE1B}"/>
              </a:ext>
            </a:extLst>
          </p:cNvPr>
          <p:cNvSpPr txBox="1"/>
          <p:nvPr/>
        </p:nvSpPr>
        <p:spPr>
          <a:xfrm>
            <a:off x="8543567" y="3633830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no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B4540BE-6F77-4C49-A3F6-E8B27CF297F0}"/>
              </a:ext>
            </a:extLst>
          </p:cNvPr>
          <p:cNvSpPr txBox="1"/>
          <p:nvPr/>
        </p:nvSpPr>
        <p:spPr>
          <a:xfrm>
            <a:off x="4955359" y="4417834"/>
            <a:ext cx="30101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Store transaction in </a:t>
            </a:r>
            <a:r>
              <a:rPr lang="en-GB" i="1" dirty="0" err="1">
                <a:latin typeface="Calibri" panose="020F0502020204030204" pitchFamily="34" charset="0"/>
                <a:cs typeface="Calibri" panose="020F0502020204030204" pitchFamily="34" charset="0"/>
              </a:rPr>
              <a:t>mempool</a:t>
            </a:r>
            <a:endParaRPr lang="en-GB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0834A83-7E6B-474C-8781-604C36BD0FE5}"/>
              </a:ext>
            </a:extLst>
          </p:cNvPr>
          <p:cNvSpPr txBox="1"/>
          <p:nvPr/>
        </p:nvSpPr>
        <p:spPr>
          <a:xfrm>
            <a:off x="8162171" y="4201350"/>
            <a:ext cx="491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yes</a:t>
            </a:r>
          </a:p>
        </p:txBody>
      </p: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33512E01-7744-6F45-9572-814C52F592E2}"/>
              </a:ext>
            </a:extLst>
          </p:cNvPr>
          <p:cNvCxnSpPr>
            <a:stCxn id="13" idx="2"/>
            <a:endCxn id="16" idx="3"/>
          </p:cNvCxnSpPr>
          <p:nvPr/>
        </p:nvCxnSpPr>
        <p:spPr>
          <a:xfrm rot="5400000">
            <a:off x="8864402" y="3316556"/>
            <a:ext cx="387083" cy="218480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31F6DE98-DDBA-F948-BF98-1DC2D5F5ED14}"/>
              </a:ext>
            </a:extLst>
          </p:cNvPr>
          <p:cNvCxnSpPr>
            <a:cxnSpLocks/>
            <a:stCxn id="13" idx="1"/>
            <a:endCxn id="4" idx="2"/>
          </p:cNvCxnSpPr>
          <p:nvPr/>
        </p:nvCxnSpPr>
        <p:spPr>
          <a:xfrm rot="10800000">
            <a:off x="6173906" y="2792263"/>
            <a:ext cx="3116477" cy="123848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D456AF0-FEC4-754D-8A6C-79562A216C95}"/>
              </a:ext>
            </a:extLst>
          </p:cNvPr>
          <p:cNvCxnSpPr>
            <a:cxnSpLocks/>
          </p:cNvCxnSpPr>
          <p:nvPr/>
        </p:nvCxnSpPr>
        <p:spPr>
          <a:xfrm flipV="1">
            <a:off x="6174009" y="2786089"/>
            <a:ext cx="6509" cy="16317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Dodecagon 21">
            <a:extLst>
              <a:ext uri="{FF2B5EF4-FFF2-40B4-BE49-F238E27FC236}">
                <a16:creationId xmlns:a16="http://schemas.microsoft.com/office/drawing/2014/main" id="{5E906481-B6A6-B341-8D5C-4A89025C1890}"/>
              </a:ext>
            </a:extLst>
          </p:cNvPr>
          <p:cNvSpPr/>
          <p:nvPr/>
        </p:nvSpPr>
        <p:spPr>
          <a:xfrm>
            <a:off x="1845400" y="1055549"/>
            <a:ext cx="474133" cy="450970"/>
          </a:xfrm>
          <a:prstGeom prst="dodec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33C03BE-0329-AE49-9DEE-516A6D456B7B}"/>
                  </a:ext>
                </a:extLst>
              </p:cNvPr>
              <p:cNvSpPr txBox="1"/>
              <p:nvPr/>
            </p:nvSpPr>
            <p:spPr>
              <a:xfrm>
                <a:off x="5826371" y="9571011"/>
                <a:ext cx="2974092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Check transaction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𝑇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 (</a:t>
                </a:r>
                <a14:m>
                  <m:oMath xmlns:m="http://schemas.openxmlformats.org/officeDocument/2006/math"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) against validity check list</a:t>
                </a:r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33C03BE-0329-AE49-9DEE-516A6D456B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6371" y="9571011"/>
                <a:ext cx="2974092" cy="646331"/>
              </a:xfrm>
              <a:prstGeom prst="rect">
                <a:avLst/>
              </a:prstGeom>
              <a:blipFill>
                <a:blip r:embed="rId3"/>
                <a:stretch>
                  <a:fillRect l="-1695" t="-3774" r="-847" b="-943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CC9BCA9-B541-884C-8F51-32221F06F93E}"/>
                  </a:ext>
                </a:extLst>
              </p:cNvPr>
              <p:cNvSpPr txBox="1"/>
              <p:nvPr/>
            </p:nvSpPr>
            <p:spPr>
              <a:xfrm>
                <a:off x="8184154" y="10783494"/>
                <a:ext cx="5248249" cy="120032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For each transaction entry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GB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sub>
                    </m:sSub>
                    <m:r>
                      <a:rPr lang="en-GB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GB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GB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GB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∈[1,</m:t>
                    </m:r>
                    <m:sSub>
                      <m:sSubPr>
                        <m:ctrlPr>
                          <a:rPr lang="en-GB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GB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in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𝑇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 create variable: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sub>
                    </m:sSub>
                    <m:r>
                      <a:rPr lang="en-GB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𝑏𝑙𝑎𝑘𝑒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256 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sub>
                    </m:sSub>
                    <m:r>
                      <a:rPr lang="en-GB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|| 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]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Append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GB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dirty="0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GB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sub>
                    </m:sSub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 to list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bSup>
                  </m:oMath>
                </a14:m>
                <a:endParaRPr lang="en-GB" b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Add transaction signature to digest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GB" b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CC9BCA9-B541-884C-8F51-32221F06F9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4154" y="10783494"/>
                <a:ext cx="5248249" cy="1200329"/>
              </a:xfrm>
              <a:prstGeom prst="rect">
                <a:avLst/>
              </a:prstGeom>
              <a:blipFill>
                <a:blip r:embed="rId4"/>
                <a:stretch>
                  <a:fillRect l="-481" t="-2062" b="-515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A4703625-58E1-D147-9D3B-D9C0926A8E87}"/>
              </a:ext>
            </a:extLst>
          </p:cNvPr>
          <p:cNvSpPr txBox="1"/>
          <p:nvPr/>
        </p:nvSpPr>
        <p:spPr>
          <a:xfrm>
            <a:off x="9919995" y="9724557"/>
            <a:ext cx="176033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Transaction valid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51EFFD2-5013-4040-B9DC-AD889907AF31}"/>
              </a:ext>
            </a:extLst>
          </p:cNvPr>
          <p:cNvSpPr txBox="1"/>
          <p:nvPr/>
        </p:nvSpPr>
        <p:spPr>
          <a:xfrm>
            <a:off x="12731058" y="9721385"/>
            <a:ext cx="243406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Transaction discarded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CCC12B5-6EEA-8343-BD20-B9B85511ADC8}"/>
              </a:ext>
            </a:extLst>
          </p:cNvPr>
          <p:cNvCxnSpPr>
            <a:cxnSpLocks/>
            <a:stCxn id="25" idx="3"/>
            <a:endCxn id="26" idx="1"/>
          </p:cNvCxnSpPr>
          <p:nvPr/>
        </p:nvCxnSpPr>
        <p:spPr>
          <a:xfrm flipV="1">
            <a:off x="11680334" y="9906051"/>
            <a:ext cx="105072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F407739-85F8-D14C-961F-F1ABAD52FA05}"/>
              </a:ext>
            </a:extLst>
          </p:cNvPr>
          <p:cNvCxnSpPr>
            <a:stCxn id="25" idx="2"/>
          </p:cNvCxnSpPr>
          <p:nvPr/>
        </p:nvCxnSpPr>
        <p:spPr>
          <a:xfrm flipH="1">
            <a:off x="10800164" y="10093889"/>
            <a:ext cx="1" cy="6729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D9F7F27A-BC65-5E4A-B935-741E152EF6F9}"/>
              </a:ext>
            </a:extLst>
          </p:cNvPr>
          <p:cNvSpPr txBox="1"/>
          <p:nvPr/>
        </p:nvSpPr>
        <p:spPr>
          <a:xfrm>
            <a:off x="10800163" y="10097053"/>
            <a:ext cx="491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yes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FE77998-AD8B-A342-81F5-B913B5291AE3}"/>
              </a:ext>
            </a:extLst>
          </p:cNvPr>
          <p:cNvCxnSpPr>
            <a:cxnSpLocks/>
            <a:stCxn id="23" idx="3"/>
            <a:endCxn id="25" idx="1"/>
          </p:cNvCxnSpPr>
          <p:nvPr/>
        </p:nvCxnSpPr>
        <p:spPr>
          <a:xfrm>
            <a:off x="8800463" y="9894177"/>
            <a:ext cx="1119532" cy="150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EBCCA14-E982-3340-BE94-B40DE90BABE5}"/>
                  </a:ext>
                </a:extLst>
              </p:cNvPr>
              <p:cNvSpPr txBox="1"/>
              <p:nvPr/>
            </p:nvSpPr>
            <p:spPr>
              <a:xfrm>
                <a:off x="9342253" y="12462115"/>
                <a:ext cx="2939037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Last transaction (</a:t>
                </a:r>
                <a14:m>
                  <m:oMath xmlns:m="http://schemas.openxmlformats.org/officeDocument/2006/math">
                    <m:r>
                      <a:rPr lang="en-GB" i="1" dirty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)</a:t>
                </a:r>
                <a:endParaRPr lang="en-GB" i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EBCCA14-E982-3340-BE94-B40DE90BAB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2253" y="12462115"/>
                <a:ext cx="2939037" cy="369332"/>
              </a:xfrm>
              <a:prstGeom prst="rect">
                <a:avLst/>
              </a:prstGeom>
              <a:blipFill>
                <a:blip r:embed="rId5"/>
                <a:stretch>
                  <a:fillRect l="-1717" t="-3226" b="-2258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EA4DA02-C987-F741-9324-CDD368D03A03}"/>
              </a:ext>
            </a:extLst>
          </p:cNvPr>
          <p:cNvCxnSpPr>
            <a:cxnSpLocks/>
            <a:stCxn id="24" idx="2"/>
            <a:endCxn id="31" idx="0"/>
          </p:cNvCxnSpPr>
          <p:nvPr/>
        </p:nvCxnSpPr>
        <p:spPr>
          <a:xfrm>
            <a:off x="10808279" y="11983823"/>
            <a:ext cx="3493" cy="4782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6FC627B4-768A-E146-B021-A0485405A613}"/>
              </a:ext>
            </a:extLst>
          </p:cNvPr>
          <p:cNvCxnSpPr>
            <a:cxnSpLocks/>
            <a:stCxn id="31" idx="1"/>
            <a:endCxn id="23" idx="2"/>
          </p:cNvCxnSpPr>
          <p:nvPr/>
        </p:nvCxnSpPr>
        <p:spPr>
          <a:xfrm rot="10800000">
            <a:off x="7313417" y="10217343"/>
            <a:ext cx="2028836" cy="242943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FED5238E-69C9-D64F-81AC-F546275CD7A0}"/>
                  </a:ext>
                </a:extLst>
              </p:cNvPr>
              <p:cNvSpPr txBox="1"/>
              <p:nvPr/>
            </p:nvSpPr>
            <p:spPr>
              <a:xfrm>
                <a:off x="7481747" y="12238430"/>
                <a:ext cx="14319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rgbClr val="C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no</a:t>
                </a:r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GB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FED5238E-69C9-D64F-81AC-F546275CD7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1747" y="12238430"/>
                <a:ext cx="1431995" cy="369332"/>
              </a:xfrm>
              <a:prstGeom prst="rect">
                <a:avLst/>
              </a:prstGeom>
              <a:blipFill>
                <a:blip r:embed="rId6"/>
                <a:stretch>
                  <a:fillRect l="-2632" t="-6667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8554007-B4BA-2045-8FB5-09FA1796CA9B}"/>
                  </a:ext>
                </a:extLst>
              </p:cNvPr>
              <p:cNvSpPr txBox="1"/>
              <p:nvPr/>
            </p:nvSpPr>
            <p:spPr>
              <a:xfrm>
                <a:off x="5341765" y="13254633"/>
                <a:ext cx="4267687" cy="182101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altLang="en-US" dirty="0"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Sort </a:t>
                </a:r>
                <a14:m>
                  <m:oMath xmlns:m="http://schemas.openxmlformats.org/officeDocument/2006/math">
                    <m:r>
                      <a:rPr lang="en-GB" altLang="en-US" b="0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𝑀</m:t>
                    </m:r>
                  </m:oMath>
                </a14:m>
                <a:r>
                  <a:rPr lang="en-GB" altLang="en-US" dirty="0"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transaction entries in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bSup>
                  </m:oMath>
                </a14:m>
                <a:r>
                  <a:rPr lang="en-GB" altLang="en-US" dirty="0"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in ascending order using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GB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b="0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e>
                              <m:sub>
                                <m:r>
                                  <a:rPr lang="en-GB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=1,..,</m:t>
                        </m:r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endParaRPr lang="en-GB" altLang="en-US" dirty="0">
                  <a:latin typeface="Calibri" panose="020F0502020204030204" pitchFamily="34" charset="0"/>
                  <a:ea typeface="Times New Roman" panose="02020603050405020304" pitchFamily="18" charset="0"/>
                  <a:cs typeface="Calibri" panose="020F050202020403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altLang="en-US" dirty="0"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Create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GB" b="0" i="0" dirty="0" smtClean="0"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b="0" i="0" dirty="0" smtClean="0">
                            <a:latin typeface="Cambria Math" panose="02040503050406030204" pitchFamily="18" charset="0"/>
                          </a:rPr>
                          <m:t>E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GB" b="0" i="0" dirty="0" smtClean="0">
                            <a:latin typeface="Cambria Math" panose="02040503050406030204" pitchFamily="18" charset="0"/>
                          </a:rPr>
                          <m:t>f</m:t>
                        </m:r>
                      </m:sup>
                    </m:sSubSup>
                    <m:r>
                      <a:rPr lang="en-GB" b="0" i="0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GB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 dirty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GB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=1,..,</m:t>
                        </m:r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en-GB" altLang="en-US" dirty="0"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with 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GB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&lt;…&lt;</m:t>
                      </m:r>
                      <m:sSub>
                        <m:sSubPr>
                          <m:ctrlPr>
                            <a:rPr lang="en-GB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GB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sub>
                      </m:sSub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&lt;…&lt;</m:t>
                      </m:r>
                      <m:sSub>
                        <m:sSubPr>
                          <m:ctrlPr>
                            <a:rPr lang="en-GB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</m:oMath>
                  </m:oMathPara>
                </a14:m>
                <a:endParaRPr lang="en-GB" b="0" dirty="0">
                  <a:latin typeface="Calibri" panose="020F050202020403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 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𝑓</m:t>
                        </m:r>
                      </m:sup>
                    </m:sSubSup>
                    <m:r>
                      <a:rPr lang="en-GB" b="0" i="1" smtClean="0">
                        <a:latin typeface="Cambria Math" panose="02040503050406030204" pitchFamily="18" charset="0"/>
                      </a:rPr>
                      <m:t> || 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GB" altLang="en-US" dirty="0">
                  <a:latin typeface="Calibri" panose="020F0502020204030204" pitchFamily="34" charset="0"/>
                  <a:ea typeface="Times New Roman" panose="02020603050405020304" pitchFamily="18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8554007-B4BA-2045-8FB5-09FA1796CA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1765" y="13254633"/>
                <a:ext cx="4267687" cy="1821011"/>
              </a:xfrm>
              <a:prstGeom prst="rect">
                <a:avLst/>
              </a:prstGeom>
              <a:blipFill>
                <a:blip r:embed="rId7"/>
                <a:stretch>
                  <a:fillRect l="-888" t="-2083" b="-69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Elbow Connector 35">
            <a:extLst>
              <a:ext uri="{FF2B5EF4-FFF2-40B4-BE49-F238E27FC236}">
                <a16:creationId xmlns:a16="http://schemas.microsoft.com/office/drawing/2014/main" id="{C03A4E8B-6041-474F-AD76-AF3425CE73C2}"/>
              </a:ext>
            </a:extLst>
          </p:cNvPr>
          <p:cNvCxnSpPr>
            <a:cxnSpLocks/>
            <a:stCxn id="31" idx="2"/>
            <a:endCxn id="35" idx="3"/>
          </p:cNvCxnSpPr>
          <p:nvPr/>
        </p:nvCxnSpPr>
        <p:spPr>
          <a:xfrm rot="5400000">
            <a:off x="9543766" y="12897133"/>
            <a:ext cx="1333692" cy="120232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92A4F320-C09C-3345-A2EF-B783C1E26772}"/>
              </a:ext>
            </a:extLst>
          </p:cNvPr>
          <p:cNvSpPr txBox="1"/>
          <p:nvPr/>
        </p:nvSpPr>
        <p:spPr>
          <a:xfrm>
            <a:off x="10876065" y="12852043"/>
            <a:ext cx="491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yes</a:t>
            </a:r>
          </a:p>
        </p:txBody>
      </p:sp>
      <p:cxnSp>
        <p:nvCxnSpPr>
          <p:cNvPr id="41" name="Elbow Connector 40">
            <a:extLst>
              <a:ext uri="{FF2B5EF4-FFF2-40B4-BE49-F238E27FC236}">
                <a16:creationId xmlns:a16="http://schemas.microsoft.com/office/drawing/2014/main" id="{1D6CA4DE-E56E-1D4B-88F7-71D13A12D2C2}"/>
              </a:ext>
            </a:extLst>
          </p:cNvPr>
          <p:cNvCxnSpPr>
            <a:cxnSpLocks/>
            <a:stCxn id="26" idx="2"/>
            <a:endCxn id="31" idx="3"/>
          </p:cNvCxnSpPr>
          <p:nvPr/>
        </p:nvCxnSpPr>
        <p:spPr>
          <a:xfrm rot="5400000">
            <a:off x="11836659" y="10535348"/>
            <a:ext cx="2556064" cy="166680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Dodecagon 43">
            <a:extLst>
              <a:ext uri="{FF2B5EF4-FFF2-40B4-BE49-F238E27FC236}">
                <a16:creationId xmlns:a16="http://schemas.microsoft.com/office/drawing/2014/main" id="{E4B8D507-8C71-F64E-A0BA-C0C213CDCF52}"/>
              </a:ext>
            </a:extLst>
          </p:cNvPr>
          <p:cNvSpPr/>
          <p:nvPr/>
        </p:nvSpPr>
        <p:spPr>
          <a:xfrm>
            <a:off x="1845400" y="8736640"/>
            <a:ext cx="474133" cy="450970"/>
          </a:xfrm>
          <a:prstGeom prst="dodec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32B6D7B-3415-4E4E-8979-39CB0F8D7433}"/>
              </a:ext>
            </a:extLst>
          </p:cNvPr>
          <p:cNvSpPr txBox="1"/>
          <p:nvPr/>
        </p:nvSpPr>
        <p:spPr>
          <a:xfrm>
            <a:off x="12067097" y="13354741"/>
            <a:ext cx="4340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s: salt = hash tree of previous ledger update 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FE5495E2-0034-C14B-918F-242F8EEBE4CF}"/>
              </a:ext>
            </a:extLst>
          </p:cNvPr>
          <p:cNvSpPr/>
          <p:nvPr/>
        </p:nvSpPr>
        <p:spPr>
          <a:xfrm>
            <a:off x="12067096" y="13284306"/>
            <a:ext cx="4340355" cy="7713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F04087A5-38F3-AA49-91FF-D45A262A86A6}"/>
              </a:ext>
            </a:extLst>
          </p:cNvPr>
          <p:cNvSpPr/>
          <p:nvPr/>
        </p:nvSpPr>
        <p:spPr>
          <a:xfrm>
            <a:off x="3886146" y="1055549"/>
            <a:ext cx="10491536" cy="40787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223ED3E2-E24B-904D-9111-AB5773E27886}"/>
              </a:ext>
            </a:extLst>
          </p:cNvPr>
          <p:cNvSpPr/>
          <p:nvPr/>
        </p:nvSpPr>
        <p:spPr>
          <a:xfrm>
            <a:off x="2694578" y="9471446"/>
            <a:ext cx="14099956" cy="9055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361A68D-E06B-A74E-BAB6-D5388514BFBD}"/>
              </a:ext>
            </a:extLst>
          </p:cNvPr>
          <p:cNvSpPr txBox="1"/>
          <p:nvPr/>
        </p:nvSpPr>
        <p:spPr>
          <a:xfrm>
            <a:off x="11721792" y="9556694"/>
            <a:ext cx="483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85B3DE92-7400-FB4B-BD58-8DBBE8C0909B}"/>
                  </a:ext>
                </a:extLst>
              </p:cNvPr>
              <p:cNvSpPr txBox="1"/>
              <p:nvPr/>
            </p:nvSpPr>
            <p:spPr>
              <a:xfrm>
                <a:off x="12044795" y="13674344"/>
                <a:ext cx="4089838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: hash tree or other data structure</a:t>
                </a:r>
              </a:p>
            </p:txBody>
          </p:sp>
        </mc:Choice>
        <mc:Fallback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85B3DE92-7400-FB4B-BD58-8DBBE8C090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44795" y="13674344"/>
                <a:ext cx="4089838" cy="369332"/>
              </a:xfrm>
              <a:prstGeom prst="rect">
                <a:avLst/>
              </a:prstGeom>
              <a:blipFill>
                <a:blip r:embed="rId8"/>
                <a:stretch>
                  <a:fillRect t="-6667" b="-2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E867C5A9-9990-2545-B96A-B1DA887C64A5}"/>
                  </a:ext>
                </a:extLst>
              </p:cNvPr>
              <p:cNvSpPr txBox="1"/>
              <p:nvPr/>
            </p:nvSpPr>
            <p:spPr>
              <a:xfrm>
                <a:off x="5888889" y="15548791"/>
                <a:ext cx="5476303" cy="39504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altLang="en-US" dirty="0"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Create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j</m:t>
                        </m:r>
                      </m:sub>
                    </m:sSub>
                    <m:r>
                      <a:rPr lang="en-GB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j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𝐼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j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GB" b="0" i="0" smtClean="0">
                        <a:latin typeface="Cambria Math" panose="02040503050406030204" pitchFamily="18" charset="0"/>
                      </a:rPr>
                      <m:t>blake</m:t>
                    </m:r>
                    <m:r>
                      <a:rPr lang="en-GB" b="0" i="0" smtClean="0">
                        <a:latin typeface="Cambria Math" panose="02040503050406030204" pitchFamily="18" charset="0"/>
                      </a:rPr>
                      <m:t>2</m:t>
                    </m:r>
                    <m:r>
                      <m:rPr>
                        <m:sty m:val="p"/>
                      </m:rPr>
                      <a:rPr lang="en-GB" b="0" i="0" smtClean="0">
                        <a:latin typeface="Cambria Math" panose="02040503050406030204" pitchFamily="18" charset="0"/>
                      </a:rPr>
                      <m:t>b</m:t>
                    </m:r>
                    <m:r>
                      <a:rPr lang="en-GB" b="0" i="0" smtClean="0">
                        <a:latin typeface="Cambria Math" panose="02040503050406030204" pitchFamily="18" charset="0"/>
                      </a:rPr>
                      <m:t>256(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GB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E867C5A9-9990-2545-B96A-B1DA887C64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8889" y="15548791"/>
                <a:ext cx="5476303" cy="395045"/>
              </a:xfrm>
              <a:prstGeom prst="rect">
                <a:avLst/>
              </a:prstGeom>
              <a:blipFill>
                <a:blip r:embed="rId9"/>
                <a:stretch>
                  <a:fillRect l="-924" t="-6250" b="-1250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Elbow Connector 39">
            <a:extLst>
              <a:ext uri="{FF2B5EF4-FFF2-40B4-BE49-F238E27FC236}">
                <a16:creationId xmlns:a16="http://schemas.microsoft.com/office/drawing/2014/main" id="{EE2470BF-D0C5-2741-8321-F781E147F0E0}"/>
              </a:ext>
            </a:extLst>
          </p:cNvPr>
          <p:cNvCxnSpPr>
            <a:cxnSpLocks/>
            <a:stCxn id="35" idx="1"/>
            <a:endCxn id="59" idx="1"/>
          </p:cNvCxnSpPr>
          <p:nvPr/>
        </p:nvCxnSpPr>
        <p:spPr>
          <a:xfrm rot="10800000" flipH="1" flipV="1">
            <a:off x="5341765" y="14165138"/>
            <a:ext cx="547124" cy="1581175"/>
          </a:xfrm>
          <a:prstGeom prst="bentConnector3">
            <a:avLst>
              <a:gd name="adj1" fmla="val -4178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D3AECA82-68E0-2A49-AAAE-0B37A7705EC7}"/>
                  </a:ext>
                </a:extLst>
              </p:cNvPr>
              <p:cNvSpPr txBox="1"/>
              <p:nvPr/>
            </p:nvSpPr>
            <p:spPr>
              <a:xfrm>
                <a:off x="8221856" y="22831267"/>
                <a:ext cx="1262714" cy="39164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GB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K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sub>
                      </m:sSub>
                    </m:oMath>
                  </m:oMathPara>
                </a14:m>
                <a:endParaRPr lang="en-GB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D3AECA82-68E0-2A49-AAAE-0B37A7705E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1856" y="22831267"/>
                <a:ext cx="1262714" cy="391646"/>
              </a:xfrm>
              <a:prstGeom prst="rect">
                <a:avLst/>
              </a:prstGeom>
              <a:blipFill>
                <a:blip r:embed="rId10"/>
                <a:stretch>
                  <a:fillRect b="-303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TextBox 74">
            <a:extLst>
              <a:ext uri="{FF2B5EF4-FFF2-40B4-BE49-F238E27FC236}">
                <a16:creationId xmlns:a16="http://schemas.microsoft.com/office/drawing/2014/main" id="{236F1934-835B-514C-82E4-3B7E10F168DC}"/>
              </a:ext>
            </a:extLst>
          </p:cNvPr>
          <p:cNvSpPr txBox="1"/>
          <p:nvPr/>
        </p:nvSpPr>
        <p:spPr>
          <a:xfrm>
            <a:off x="14345395" y="22830343"/>
            <a:ext cx="900641" cy="3836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 STOP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015A818F-4C9A-3F44-BF46-DA01088AD4D9}"/>
              </a:ext>
            </a:extLst>
          </p:cNvPr>
          <p:cNvCxnSpPr>
            <a:cxnSpLocks/>
            <a:stCxn id="68" idx="3"/>
            <a:endCxn id="75" idx="1"/>
          </p:cNvCxnSpPr>
          <p:nvPr/>
        </p:nvCxnSpPr>
        <p:spPr>
          <a:xfrm flipV="1">
            <a:off x="9484570" y="23022170"/>
            <a:ext cx="4860825" cy="49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79B2A494-70DB-2343-9C6B-2D59A5739654}"/>
              </a:ext>
            </a:extLst>
          </p:cNvPr>
          <p:cNvSpPr txBox="1"/>
          <p:nvPr/>
        </p:nvSpPr>
        <p:spPr>
          <a:xfrm>
            <a:off x="8872630" y="23236185"/>
            <a:ext cx="491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yes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BDA3ED5-EF48-1D48-9D72-DAD62C8BE57A}"/>
              </a:ext>
            </a:extLst>
          </p:cNvPr>
          <p:cNvSpPr txBox="1"/>
          <p:nvPr/>
        </p:nvSpPr>
        <p:spPr>
          <a:xfrm>
            <a:off x="9530395" y="22652838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80858699-3EB5-0849-9A53-4DCBF7D45A21}"/>
                  </a:ext>
                </a:extLst>
              </p:cNvPr>
              <p:cNvSpPr txBox="1"/>
              <p:nvPr/>
            </p:nvSpPr>
            <p:spPr>
              <a:xfrm>
                <a:off x="7853636" y="26066342"/>
                <a:ext cx="2018483" cy="38667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𝑚𝑎𝑗</m:t>
                        </m:r>
                      </m:sup>
                    </m:sSup>
                    <m:r>
                      <a:rPr lang="en-GB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K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threshold</m:t>
                        </m:r>
                      </m:sub>
                    </m:sSub>
                  </m:oMath>
                </a14:m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</p:txBody>
          </p:sp>
        </mc:Choice>
        <mc:Fallback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80858699-3EB5-0849-9A53-4DCBF7D45A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3636" y="26066342"/>
                <a:ext cx="2018483" cy="38667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0" name="TextBox 89">
            <a:extLst>
              <a:ext uri="{FF2B5EF4-FFF2-40B4-BE49-F238E27FC236}">
                <a16:creationId xmlns:a16="http://schemas.microsoft.com/office/drawing/2014/main" id="{D6821C5D-55B5-1644-8768-737240E6E6A7}"/>
              </a:ext>
            </a:extLst>
          </p:cNvPr>
          <p:cNvSpPr txBox="1"/>
          <p:nvPr/>
        </p:nvSpPr>
        <p:spPr>
          <a:xfrm>
            <a:off x="9922275" y="25898353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13728C70-7D82-774D-BE63-A1B9710DFB9C}"/>
                  </a:ext>
                </a:extLst>
              </p:cNvPr>
              <p:cNvSpPr txBox="1"/>
              <p:nvPr/>
            </p:nvSpPr>
            <p:spPr>
              <a:xfrm>
                <a:off x="10097749" y="27206348"/>
                <a:ext cx="4264422" cy="80618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Create list of identifiers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𝐿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𝑗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𝑝𝑟𝑜𝑑</m:t>
                    </m:r>
                    <m:r>
                      <a:rPr lang="en-GB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endParaRPr lang="en-GB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Create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𝑚𝑎𝑗</m:t>
                        </m:r>
                      </m:sup>
                    </m:sSubSup>
                    <m:r>
                      <a:rPr lang="en-GB" b="0" i="1" smtClean="0">
                        <a:latin typeface="Cambria Math" panose="02040503050406030204" pitchFamily="18" charset="0"/>
                      </a:rPr>
                      <m:t> ||  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#</m:t>
                    </m:r>
                    <m:d>
                      <m:dPr>
                        <m:ctrlPr>
                          <a:rPr lang="en-GB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𝑗</m:t>
                            </m:r>
                          </m:sub>
                        </m:sSub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𝑝𝑟𝑜𝑑</m:t>
                            </m:r>
                          </m:e>
                        </m:d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|| 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𝐼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GB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13728C70-7D82-774D-BE63-A1B9710DFB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97749" y="27206348"/>
                <a:ext cx="4264422" cy="806183"/>
              </a:xfrm>
              <a:prstGeom prst="rect">
                <a:avLst/>
              </a:prstGeom>
              <a:blipFill>
                <a:blip r:embed="rId12"/>
                <a:stretch>
                  <a:fillRect l="-592" t="-1515" b="-151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3" name="TextBox 92">
            <a:extLst>
              <a:ext uri="{FF2B5EF4-FFF2-40B4-BE49-F238E27FC236}">
                <a16:creationId xmlns:a16="http://schemas.microsoft.com/office/drawing/2014/main" id="{531F523F-335C-DC43-B22F-0722CC31DD8A}"/>
              </a:ext>
            </a:extLst>
          </p:cNvPr>
          <p:cNvSpPr txBox="1"/>
          <p:nvPr/>
        </p:nvSpPr>
        <p:spPr>
          <a:xfrm>
            <a:off x="8957455" y="26553019"/>
            <a:ext cx="491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1759A5AB-56A0-7940-AED4-FF4DF3E4A032}"/>
                  </a:ext>
                </a:extLst>
              </p:cNvPr>
              <p:cNvSpPr txBox="1"/>
              <p:nvPr/>
            </p:nvSpPr>
            <p:spPr>
              <a:xfrm>
                <a:off x="6776929" y="24303038"/>
                <a:ext cx="4152494" cy="881652"/>
              </a:xfrm>
              <a:prstGeom prst="rect">
                <a:avLst/>
              </a:prstGeom>
              <a:noFill/>
              <a:ln>
                <a:solidFill>
                  <a:schemeClr val="bg2">
                    <a:lumMod val="2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SupPr>
                        <m:e>
                          <m:r>
                            <a:rPr lang="en-GB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h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∆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𝑗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𝑚𝑎𝑗</m:t>
                          </m:r>
                        </m:sup>
                      </m:sSubSup>
                      <m:r>
                        <a:rPr lang="en-GB" b="0" i="0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GB" b="0" i="0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max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⁡[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𝑢𝑛𝑖𝑞𝑢𝑒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∆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∀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𝑘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]</m:t>
                      </m:r>
                    </m:oMath>
                  </m:oMathPara>
                </a14:m>
                <a:endParaRPr lang="en-GB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𝐾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𝑚𝑎𝑗</m:t>
                          </m:r>
                        </m:sup>
                      </m:sSup>
                      <m:r>
                        <a:rPr lang="en-GB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𝑐𝑜𝑢𝑛𝑡</m:t>
                      </m:r>
                      <m:r>
                        <a:rPr lang="en-GB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⁡[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∆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=</m:t>
                          </m:r>
                          <m:sSubSup>
                            <m:sSubSupPr>
                              <m:ctrlPr>
                                <a:rPr lang="en-GB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∆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𝑚𝑎𝑗</m:t>
                              </m:r>
                            </m:sup>
                          </m:sSubSup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∀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𝑘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]</m:t>
                      </m:r>
                    </m:oMath>
                  </m:oMathPara>
                </a14:m>
                <a:endParaRPr lang="en-GB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1759A5AB-56A0-7940-AED4-FF4DF3E4A0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6929" y="24303038"/>
                <a:ext cx="4152494" cy="88165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bg2">
                    <a:lumMod val="2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Elbow Connector 51">
            <a:extLst>
              <a:ext uri="{FF2B5EF4-FFF2-40B4-BE49-F238E27FC236}">
                <a16:creationId xmlns:a16="http://schemas.microsoft.com/office/drawing/2014/main" id="{7BF11C32-A574-694D-8447-D8238F2C45E0}"/>
              </a:ext>
            </a:extLst>
          </p:cNvPr>
          <p:cNvCxnSpPr>
            <a:cxnSpLocks/>
            <a:stCxn id="86" idx="3"/>
            <a:endCxn id="75" idx="2"/>
          </p:cNvCxnSpPr>
          <p:nvPr/>
        </p:nvCxnSpPr>
        <p:spPr>
          <a:xfrm flipV="1">
            <a:off x="9872119" y="23213996"/>
            <a:ext cx="4923597" cy="304568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5471F7B6-9515-6747-9436-38E4A62E7B96}"/>
              </a:ext>
            </a:extLst>
          </p:cNvPr>
          <p:cNvCxnSpPr>
            <a:cxnSpLocks/>
            <a:stCxn id="68" idx="2"/>
            <a:endCxn id="133" idx="0"/>
          </p:cNvCxnSpPr>
          <p:nvPr/>
        </p:nvCxnSpPr>
        <p:spPr>
          <a:xfrm flipH="1">
            <a:off x="8853176" y="23222913"/>
            <a:ext cx="37" cy="10801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Box 158">
            <a:extLst>
              <a:ext uri="{FF2B5EF4-FFF2-40B4-BE49-F238E27FC236}">
                <a16:creationId xmlns:a16="http://schemas.microsoft.com/office/drawing/2014/main" id="{FC031E0F-9B28-D947-85C3-19567CD5F2BF}"/>
              </a:ext>
            </a:extLst>
          </p:cNvPr>
          <p:cNvSpPr txBox="1"/>
          <p:nvPr/>
        </p:nvSpPr>
        <p:spPr>
          <a:xfrm>
            <a:off x="2943363" y="9624880"/>
            <a:ext cx="86167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>
                <a:latin typeface="Calibri" panose="020F0502020204030204" pitchFamily="34" charset="0"/>
                <a:cs typeface="Calibri" panose="020F0502020204030204" pitchFamily="34" charset="0"/>
              </a:rPr>
              <a:t>START</a:t>
            </a:r>
          </a:p>
        </p:txBody>
      </p: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91716247-62EC-FA47-9DAF-9BB51B586F9B}"/>
              </a:ext>
            </a:extLst>
          </p:cNvPr>
          <p:cNvCxnSpPr>
            <a:cxnSpLocks/>
            <a:stCxn id="204" idx="3"/>
          </p:cNvCxnSpPr>
          <p:nvPr/>
        </p:nvCxnSpPr>
        <p:spPr>
          <a:xfrm>
            <a:off x="5237245" y="9817040"/>
            <a:ext cx="5891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>
            <a:extLst>
              <a:ext uri="{FF2B5EF4-FFF2-40B4-BE49-F238E27FC236}">
                <a16:creationId xmlns:a16="http://schemas.microsoft.com/office/drawing/2014/main" id="{981983BB-5EFE-204E-BBEC-C08967714475}"/>
              </a:ext>
            </a:extLst>
          </p:cNvPr>
          <p:cNvSpPr txBox="1"/>
          <p:nvPr/>
        </p:nvSpPr>
        <p:spPr>
          <a:xfrm>
            <a:off x="15892595" y="16809741"/>
            <a:ext cx="81867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>
                <a:latin typeface="Calibri" panose="020F0502020204030204" pitchFamily="34" charset="0"/>
                <a:cs typeface="Calibri" panose="020F0502020204030204" pitchFamily="34" charset="0"/>
              </a:rPr>
              <a:t>STOP</a:t>
            </a:r>
          </a:p>
        </p:txBody>
      </p: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D905C36A-474D-F146-B658-0900A4BAABEB}"/>
              </a:ext>
            </a:extLst>
          </p:cNvPr>
          <p:cNvCxnSpPr>
            <a:cxnSpLocks/>
            <a:stCxn id="59" idx="3"/>
            <a:endCxn id="155" idx="1"/>
          </p:cNvCxnSpPr>
          <p:nvPr/>
        </p:nvCxnSpPr>
        <p:spPr>
          <a:xfrm>
            <a:off x="11365192" y="15746314"/>
            <a:ext cx="947857" cy="75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2" name="Rectangle 171">
                <a:extLst>
                  <a:ext uri="{FF2B5EF4-FFF2-40B4-BE49-F238E27FC236}">
                    <a16:creationId xmlns:a16="http://schemas.microsoft.com/office/drawing/2014/main" id="{CA3497C0-927B-794B-95A6-74A2C3C18492}"/>
                  </a:ext>
                </a:extLst>
              </p:cNvPr>
              <p:cNvSpPr/>
              <p:nvPr/>
            </p:nvSpPr>
            <p:spPr>
              <a:xfrm>
                <a:off x="12010928" y="28955532"/>
                <a:ext cx="1535805" cy="36933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dirty="0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𝑡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≤</m:t>
                      </m:r>
                      <m:sSub>
                        <m:sSubPr>
                          <m:ctrlPr>
                            <a:rPr lang="en-GB" b="0" i="1" dirty="0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GB" b="0" i="1" dirty="0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𝑡</m:t>
                          </m:r>
                        </m:e>
                        <m:sub>
                          <m:r>
                            <a:rPr lang="en-GB" b="0" i="1" dirty="0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𝑣</m:t>
                          </m:r>
                        </m:sub>
                      </m:sSub>
                      <m:r>
                        <a:rPr lang="en-GB" b="0" i="1" dirty="0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</m:t>
                      </m:r>
                      <m:r>
                        <a:rPr lang="en-GB" i="1" dirty="0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∆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172" name="Rectangle 171">
                <a:extLst>
                  <a:ext uri="{FF2B5EF4-FFF2-40B4-BE49-F238E27FC236}">
                    <a16:creationId xmlns:a16="http://schemas.microsoft.com/office/drawing/2014/main" id="{CA3497C0-927B-794B-95A6-74A2C3C184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10928" y="28955532"/>
                <a:ext cx="1535805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F14B042E-3AE9-754B-8B9B-90CD37E60C50}"/>
              </a:ext>
            </a:extLst>
          </p:cNvPr>
          <p:cNvCxnSpPr>
            <a:cxnSpLocks/>
          </p:cNvCxnSpPr>
          <p:nvPr/>
        </p:nvCxnSpPr>
        <p:spPr>
          <a:xfrm flipH="1">
            <a:off x="12774737" y="28012531"/>
            <a:ext cx="4094" cy="9430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4" name="Rectangle 183">
                <a:extLst>
                  <a:ext uri="{FF2B5EF4-FFF2-40B4-BE49-F238E27FC236}">
                    <a16:creationId xmlns:a16="http://schemas.microsoft.com/office/drawing/2014/main" id="{3587CA34-284D-384D-95B6-CC6A83DEB2E1}"/>
                  </a:ext>
                </a:extLst>
              </p:cNvPr>
              <p:cNvSpPr/>
              <p:nvPr/>
            </p:nvSpPr>
            <p:spPr>
              <a:xfrm>
                <a:off x="11247536" y="29968070"/>
                <a:ext cx="3114635" cy="391646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Forward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 to other producers</a:t>
                </a:r>
              </a:p>
            </p:txBody>
          </p:sp>
        </mc:Choice>
        <mc:Fallback>
          <p:sp>
            <p:nvSpPr>
              <p:cNvPr id="184" name="Rectangle 183">
                <a:extLst>
                  <a:ext uri="{FF2B5EF4-FFF2-40B4-BE49-F238E27FC236}">
                    <a16:creationId xmlns:a16="http://schemas.microsoft.com/office/drawing/2014/main" id="{3587CA34-284D-384D-95B6-CC6A83DEB2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47536" y="29968070"/>
                <a:ext cx="3114635" cy="391646"/>
              </a:xfrm>
              <a:prstGeom prst="rect">
                <a:avLst/>
              </a:prstGeom>
              <a:blipFill>
                <a:blip r:embed="rId15"/>
                <a:stretch>
                  <a:fillRect l="-1619" t="-6061" b="-1212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5" name="TextBox 184">
            <a:extLst>
              <a:ext uri="{FF2B5EF4-FFF2-40B4-BE49-F238E27FC236}">
                <a16:creationId xmlns:a16="http://schemas.microsoft.com/office/drawing/2014/main" id="{B5E1A12B-4552-0D49-BF08-75289CBEADC3}"/>
              </a:ext>
            </a:extLst>
          </p:cNvPr>
          <p:cNvSpPr txBox="1"/>
          <p:nvPr/>
        </p:nvSpPr>
        <p:spPr>
          <a:xfrm>
            <a:off x="12819504" y="29308908"/>
            <a:ext cx="491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yes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5EE4B6F6-60D6-F249-A018-DE592B33F7FA}"/>
              </a:ext>
            </a:extLst>
          </p:cNvPr>
          <p:cNvSpPr txBox="1"/>
          <p:nvPr/>
        </p:nvSpPr>
        <p:spPr>
          <a:xfrm>
            <a:off x="13614805" y="28762883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</a:t>
            </a:r>
          </a:p>
        </p:txBody>
      </p: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D112760C-C140-894F-8E36-0D0F59A3C4BD}"/>
              </a:ext>
            </a:extLst>
          </p:cNvPr>
          <p:cNvCxnSpPr>
            <a:cxnSpLocks/>
            <a:stCxn id="172" idx="2"/>
            <a:endCxn id="184" idx="0"/>
          </p:cNvCxnSpPr>
          <p:nvPr/>
        </p:nvCxnSpPr>
        <p:spPr>
          <a:xfrm>
            <a:off x="12778831" y="29324864"/>
            <a:ext cx="0" cy="6432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Elbow Connector 87">
            <a:extLst>
              <a:ext uri="{FF2B5EF4-FFF2-40B4-BE49-F238E27FC236}">
                <a16:creationId xmlns:a16="http://schemas.microsoft.com/office/drawing/2014/main" id="{96020984-70C8-E145-84DF-8442E29C251C}"/>
              </a:ext>
            </a:extLst>
          </p:cNvPr>
          <p:cNvCxnSpPr>
            <a:cxnSpLocks/>
            <a:stCxn id="86" idx="2"/>
            <a:endCxn id="91" idx="1"/>
          </p:cNvCxnSpPr>
          <p:nvPr/>
        </p:nvCxnSpPr>
        <p:spPr>
          <a:xfrm rot="16200000" flipH="1">
            <a:off x="8902103" y="26413794"/>
            <a:ext cx="1156420" cy="123487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5" name="Rectangle 154">
                <a:extLst>
                  <a:ext uri="{FF2B5EF4-FFF2-40B4-BE49-F238E27FC236}">
                    <a16:creationId xmlns:a16="http://schemas.microsoft.com/office/drawing/2014/main" id="{47B0B29D-BC92-0544-9706-3472C2EC9CCB}"/>
                  </a:ext>
                </a:extLst>
              </p:cNvPr>
              <p:cNvSpPr/>
              <p:nvPr/>
            </p:nvSpPr>
            <p:spPr>
              <a:xfrm>
                <a:off x="12313049" y="15569241"/>
                <a:ext cx="1517595" cy="36933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𝑡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≤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𝑡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𝑐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∆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𝑡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𝑐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155" name="Rectangle 154">
                <a:extLst>
                  <a:ext uri="{FF2B5EF4-FFF2-40B4-BE49-F238E27FC236}">
                    <a16:creationId xmlns:a16="http://schemas.microsoft.com/office/drawing/2014/main" id="{47B0B29D-BC92-0544-9706-3472C2EC9C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13049" y="15569241"/>
                <a:ext cx="1517595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7" name="Rectangle 166">
                <a:extLst>
                  <a:ext uri="{FF2B5EF4-FFF2-40B4-BE49-F238E27FC236}">
                    <a16:creationId xmlns:a16="http://schemas.microsoft.com/office/drawing/2014/main" id="{5E571A71-5855-1B49-8AC8-4AE10E89E01B}"/>
                  </a:ext>
                </a:extLst>
              </p:cNvPr>
              <p:cNvSpPr/>
              <p:nvPr/>
            </p:nvSpPr>
            <p:spPr>
              <a:xfrm>
                <a:off x="11558305" y="16797549"/>
                <a:ext cx="3031279" cy="39555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Forward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 to other producers</a:t>
                </a:r>
              </a:p>
            </p:txBody>
          </p:sp>
        </mc:Choice>
        <mc:Fallback>
          <p:sp>
            <p:nvSpPr>
              <p:cNvPr id="167" name="Rectangle 166">
                <a:extLst>
                  <a:ext uri="{FF2B5EF4-FFF2-40B4-BE49-F238E27FC236}">
                    <a16:creationId xmlns:a16="http://schemas.microsoft.com/office/drawing/2014/main" id="{5E571A71-5855-1B49-8AC8-4AE10E89E0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58305" y="16797549"/>
                <a:ext cx="3031279" cy="395558"/>
              </a:xfrm>
              <a:prstGeom prst="rect">
                <a:avLst/>
              </a:prstGeom>
              <a:blipFill>
                <a:blip r:embed="rId17"/>
                <a:stretch>
                  <a:fillRect l="-1245" t="-6061" b="-1212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92087FDA-44C7-5645-9590-8AB32DCE3AB3}"/>
              </a:ext>
            </a:extLst>
          </p:cNvPr>
          <p:cNvCxnSpPr>
            <a:cxnSpLocks/>
            <a:stCxn id="155" idx="2"/>
            <a:endCxn id="167" idx="0"/>
          </p:cNvCxnSpPr>
          <p:nvPr/>
        </p:nvCxnSpPr>
        <p:spPr>
          <a:xfrm>
            <a:off x="13071847" y="15938573"/>
            <a:ext cx="2098" cy="8589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7F328D9E-C11B-664F-860D-B9B19EE6018A}"/>
              </a:ext>
            </a:extLst>
          </p:cNvPr>
          <p:cNvCxnSpPr>
            <a:cxnSpLocks/>
            <a:stCxn id="167" idx="3"/>
            <a:endCxn id="161" idx="1"/>
          </p:cNvCxnSpPr>
          <p:nvPr/>
        </p:nvCxnSpPr>
        <p:spPr>
          <a:xfrm flipV="1">
            <a:off x="14589584" y="16994407"/>
            <a:ext cx="1303011" cy="9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Elbow Connector 178">
            <a:extLst>
              <a:ext uri="{FF2B5EF4-FFF2-40B4-BE49-F238E27FC236}">
                <a16:creationId xmlns:a16="http://schemas.microsoft.com/office/drawing/2014/main" id="{55965039-7296-314B-9FFD-42209E5EFEE2}"/>
              </a:ext>
            </a:extLst>
          </p:cNvPr>
          <p:cNvCxnSpPr>
            <a:cxnSpLocks/>
            <a:stCxn id="155" idx="3"/>
            <a:endCxn id="161" idx="0"/>
          </p:cNvCxnSpPr>
          <p:nvPr/>
        </p:nvCxnSpPr>
        <p:spPr>
          <a:xfrm>
            <a:off x="13830644" y="15753907"/>
            <a:ext cx="2471287" cy="105583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TextBox 188">
            <a:extLst>
              <a:ext uri="{FF2B5EF4-FFF2-40B4-BE49-F238E27FC236}">
                <a16:creationId xmlns:a16="http://schemas.microsoft.com/office/drawing/2014/main" id="{37F536F3-9D9B-1542-AA0E-4C77E52C4961}"/>
              </a:ext>
            </a:extLst>
          </p:cNvPr>
          <p:cNvSpPr txBox="1"/>
          <p:nvPr/>
        </p:nvSpPr>
        <p:spPr>
          <a:xfrm>
            <a:off x="13119664" y="15896969"/>
            <a:ext cx="491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4" name="Rectangle 203">
                <a:extLst>
                  <a:ext uri="{FF2B5EF4-FFF2-40B4-BE49-F238E27FC236}">
                    <a16:creationId xmlns:a16="http://schemas.microsoft.com/office/drawing/2014/main" id="{F25CE0DC-92B2-8340-B1EE-998BBEF0964B}"/>
                  </a:ext>
                </a:extLst>
              </p:cNvPr>
              <p:cNvSpPr/>
              <p:nvPr/>
            </p:nvSpPr>
            <p:spPr>
              <a:xfrm>
                <a:off x="4362197" y="9632374"/>
                <a:ext cx="875048" cy="36933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𝑡</m:t>
                      </m:r>
                      <m:r>
                        <a:rPr lang="en-GB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𝑡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𝑐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04" name="Rectangle 203">
                <a:extLst>
                  <a:ext uri="{FF2B5EF4-FFF2-40B4-BE49-F238E27FC236}">
                    <a16:creationId xmlns:a16="http://schemas.microsoft.com/office/drawing/2014/main" id="{F25CE0DC-92B2-8340-B1EE-998BBEF096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2197" y="9632374"/>
                <a:ext cx="875048" cy="369332"/>
              </a:xfrm>
              <a:prstGeom prst="rect">
                <a:avLst/>
              </a:prstGeom>
              <a:blipFill>
                <a:blip r:embed="rId18"/>
                <a:stretch>
                  <a:fillRect b="-937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255FB86F-7A57-6943-9161-988F64A43665}"/>
              </a:ext>
            </a:extLst>
          </p:cNvPr>
          <p:cNvCxnSpPr>
            <a:stCxn id="159" idx="3"/>
            <a:endCxn id="204" idx="1"/>
          </p:cNvCxnSpPr>
          <p:nvPr/>
        </p:nvCxnSpPr>
        <p:spPr>
          <a:xfrm>
            <a:off x="3805038" y="9809546"/>
            <a:ext cx="55715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Rectangle 213">
            <a:extLst>
              <a:ext uri="{FF2B5EF4-FFF2-40B4-BE49-F238E27FC236}">
                <a16:creationId xmlns:a16="http://schemas.microsoft.com/office/drawing/2014/main" id="{1703E032-B6DA-2B48-8096-2079DBFE80BB}"/>
              </a:ext>
            </a:extLst>
          </p:cNvPr>
          <p:cNvSpPr/>
          <p:nvPr/>
        </p:nvSpPr>
        <p:spPr>
          <a:xfrm>
            <a:off x="13852764" y="15424545"/>
            <a:ext cx="4283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</a:t>
            </a:r>
            <a:endParaRPr lang="en-US" dirty="0"/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E56E9BDD-2A32-1340-8AF6-020C7CA328FE}"/>
              </a:ext>
            </a:extLst>
          </p:cNvPr>
          <p:cNvSpPr txBox="1"/>
          <p:nvPr/>
        </p:nvSpPr>
        <p:spPr>
          <a:xfrm>
            <a:off x="4519338" y="22852532"/>
            <a:ext cx="86167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START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8" name="Rectangle 217">
                <a:extLst>
                  <a:ext uri="{FF2B5EF4-FFF2-40B4-BE49-F238E27FC236}">
                    <a16:creationId xmlns:a16="http://schemas.microsoft.com/office/drawing/2014/main" id="{B945BC71-78AF-8A46-9EF9-7290D96DAD65}"/>
                  </a:ext>
                </a:extLst>
              </p:cNvPr>
              <p:cNvSpPr/>
              <p:nvPr/>
            </p:nvSpPr>
            <p:spPr>
              <a:xfrm>
                <a:off x="7846552" y="17668775"/>
                <a:ext cx="3194977" cy="36933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Collect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 from other producers</a:t>
                </a:r>
              </a:p>
            </p:txBody>
          </p:sp>
        </mc:Choice>
        <mc:Fallback>
          <p:sp>
            <p:nvSpPr>
              <p:cNvPr id="218" name="Rectangle 217">
                <a:extLst>
                  <a:ext uri="{FF2B5EF4-FFF2-40B4-BE49-F238E27FC236}">
                    <a16:creationId xmlns:a16="http://schemas.microsoft.com/office/drawing/2014/main" id="{B945BC71-78AF-8A46-9EF9-7290D96DAD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6552" y="17668775"/>
                <a:ext cx="3194977" cy="369332"/>
              </a:xfrm>
              <a:prstGeom prst="rect">
                <a:avLst/>
              </a:prstGeom>
              <a:blipFill>
                <a:blip r:embed="rId19"/>
                <a:stretch>
                  <a:fillRect l="-1581" t="-3226" r="-395" b="-2258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9" name="Rectangle 218">
                <a:extLst>
                  <a:ext uri="{FF2B5EF4-FFF2-40B4-BE49-F238E27FC236}">
                    <a16:creationId xmlns:a16="http://schemas.microsoft.com/office/drawing/2014/main" id="{2FC377C5-594D-7240-83B9-13272FE5E14A}"/>
                  </a:ext>
                </a:extLst>
              </p:cNvPr>
              <p:cNvSpPr/>
              <p:nvPr/>
            </p:nvSpPr>
            <p:spPr>
              <a:xfrm>
                <a:off x="12335169" y="17663656"/>
                <a:ext cx="1425134" cy="36933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𝑡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≤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𝑡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𝑐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∆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𝑡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219" name="Rectangle 218">
                <a:extLst>
                  <a:ext uri="{FF2B5EF4-FFF2-40B4-BE49-F238E27FC236}">
                    <a16:creationId xmlns:a16="http://schemas.microsoft.com/office/drawing/2014/main" id="{2FC377C5-594D-7240-83B9-13272FE5E1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35169" y="17663656"/>
                <a:ext cx="1425134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0" name="TextBox 219">
            <a:extLst>
              <a:ext uri="{FF2B5EF4-FFF2-40B4-BE49-F238E27FC236}">
                <a16:creationId xmlns:a16="http://schemas.microsoft.com/office/drawing/2014/main" id="{FF15C705-88F8-C341-A3EF-51199C29065E}"/>
              </a:ext>
            </a:extLst>
          </p:cNvPr>
          <p:cNvSpPr txBox="1"/>
          <p:nvPr/>
        </p:nvSpPr>
        <p:spPr>
          <a:xfrm>
            <a:off x="13070305" y="18047995"/>
            <a:ext cx="491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yes</a:t>
            </a:r>
          </a:p>
        </p:txBody>
      </p:sp>
      <p:sp>
        <p:nvSpPr>
          <p:cNvPr id="221" name="Rectangle 220">
            <a:extLst>
              <a:ext uri="{FF2B5EF4-FFF2-40B4-BE49-F238E27FC236}">
                <a16:creationId xmlns:a16="http://schemas.microsoft.com/office/drawing/2014/main" id="{ABBE882A-5A50-4947-8ED3-71A675B9AE60}"/>
              </a:ext>
            </a:extLst>
          </p:cNvPr>
          <p:cNvSpPr/>
          <p:nvPr/>
        </p:nvSpPr>
        <p:spPr>
          <a:xfrm>
            <a:off x="13874884" y="17518960"/>
            <a:ext cx="4283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</a:t>
            </a:r>
            <a:endParaRPr lang="en-US" dirty="0"/>
          </a:p>
        </p:txBody>
      </p:sp>
      <p:cxnSp>
        <p:nvCxnSpPr>
          <p:cNvPr id="222" name="Elbow Connector 221">
            <a:extLst>
              <a:ext uri="{FF2B5EF4-FFF2-40B4-BE49-F238E27FC236}">
                <a16:creationId xmlns:a16="http://schemas.microsoft.com/office/drawing/2014/main" id="{A43A0F45-8BDA-DA49-9BFD-1D47F3668CFC}"/>
              </a:ext>
            </a:extLst>
          </p:cNvPr>
          <p:cNvCxnSpPr>
            <a:cxnSpLocks/>
            <a:stCxn id="219" idx="3"/>
            <a:endCxn id="161" idx="2"/>
          </p:cNvCxnSpPr>
          <p:nvPr/>
        </p:nvCxnSpPr>
        <p:spPr>
          <a:xfrm flipV="1">
            <a:off x="13760303" y="17179073"/>
            <a:ext cx="2541628" cy="66924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Elbow Connector 223">
            <a:extLst>
              <a:ext uri="{FF2B5EF4-FFF2-40B4-BE49-F238E27FC236}">
                <a16:creationId xmlns:a16="http://schemas.microsoft.com/office/drawing/2014/main" id="{4B0ADCCF-C7E4-6742-B180-75F0890A96A6}"/>
              </a:ext>
            </a:extLst>
          </p:cNvPr>
          <p:cNvCxnSpPr>
            <a:stCxn id="219" idx="2"/>
            <a:endCxn id="218" idx="2"/>
          </p:cNvCxnSpPr>
          <p:nvPr/>
        </p:nvCxnSpPr>
        <p:spPr>
          <a:xfrm rot="5400000">
            <a:off x="11243330" y="16233700"/>
            <a:ext cx="5119" cy="3603695"/>
          </a:xfrm>
          <a:prstGeom prst="bentConnector3">
            <a:avLst>
              <a:gd name="adj1" fmla="val 456571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Arrow Connector 225">
            <a:extLst>
              <a:ext uri="{FF2B5EF4-FFF2-40B4-BE49-F238E27FC236}">
                <a16:creationId xmlns:a16="http://schemas.microsoft.com/office/drawing/2014/main" id="{C714683C-196F-3140-9E4D-7FC74F176319}"/>
              </a:ext>
            </a:extLst>
          </p:cNvPr>
          <p:cNvCxnSpPr>
            <a:stCxn id="218" idx="3"/>
            <a:endCxn id="219" idx="1"/>
          </p:cNvCxnSpPr>
          <p:nvPr/>
        </p:nvCxnSpPr>
        <p:spPr>
          <a:xfrm flipV="1">
            <a:off x="11041529" y="17848322"/>
            <a:ext cx="1293640" cy="51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Elbow Connector 227">
            <a:extLst>
              <a:ext uri="{FF2B5EF4-FFF2-40B4-BE49-F238E27FC236}">
                <a16:creationId xmlns:a16="http://schemas.microsoft.com/office/drawing/2014/main" id="{334401BF-FFCD-F745-A1E8-CAD6AF0A5C1D}"/>
              </a:ext>
            </a:extLst>
          </p:cNvPr>
          <p:cNvCxnSpPr>
            <a:stCxn id="204" idx="2"/>
            <a:endCxn id="218" idx="1"/>
          </p:cNvCxnSpPr>
          <p:nvPr/>
        </p:nvCxnSpPr>
        <p:spPr>
          <a:xfrm rot="16200000" flipH="1">
            <a:off x="2397269" y="12404157"/>
            <a:ext cx="7851735" cy="304683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3" name="Rectangle 232">
                <a:extLst>
                  <a:ext uri="{FF2B5EF4-FFF2-40B4-BE49-F238E27FC236}">
                    <a16:creationId xmlns:a16="http://schemas.microsoft.com/office/drawing/2014/main" id="{53A846AE-52BE-864F-B733-DF8EBC93E4C8}"/>
                  </a:ext>
                </a:extLst>
              </p:cNvPr>
              <p:cNvSpPr/>
              <p:nvPr/>
            </p:nvSpPr>
            <p:spPr>
              <a:xfrm>
                <a:off x="6059647" y="22852532"/>
                <a:ext cx="832343" cy="36933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𝑡</m:t>
                      </m:r>
                      <m:r>
                        <a:rPr lang="en-GB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𝑡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𝑣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33" name="Rectangle 232">
                <a:extLst>
                  <a:ext uri="{FF2B5EF4-FFF2-40B4-BE49-F238E27FC236}">
                    <a16:creationId xmlns:a16="http://schemas.microsoft.com/office/drawing/2014/main" id="{53A846AE-52BE-864F-B733-DF8EBC93E4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9647" y="22852532"/>
                <a:ext cx="832343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4" name="Straight Arrow Connector 233">
            <a:extLst>
              <a:ext uri="{FF2B5EF4-FFF2-40B4-BE49-F238E27FC236}">
                <a16:creationId xmlns:a16="http://schemas.microsoft.com/office/drawing/2014/main" id="{F7DDA4DC-A4CC-844A-BB15-50B40A3407B0}"/>
              </a:ext>
            </a:extLst>
          </p:cNvPr>
          <p:cNvCxnSpPr>
            <a:stCxn id="217" idx="3"/>
            <a:endCxn id="233" idx="1"/>
          </p:cNvCxnSpPr>
          <p:nvPr/>
        </p:nvCxnSpPr>
        <p:spPr>
          <a:xfrm>
            <a:off x="5381013" y="23037198"/>
            <a:ext cx="6786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Arrow Connector 237">
            <a:extLst>
              <a:ext uri="{FF2B5EF4-FFF2-40B4-BE49-F238E27FC236}">
                <a16:creationId xmlns:a16="http://schemas.microsoft.com/office/drawing/2014/main" id="{D4E9579C-8E8D-F045-9D0F-746491AADF47}"/>
              </a:ext>
            </a:extLst>
          </p:cNvPr>
          <p:cNvCxnSpPr>
            <a:cxnSpLocks/>
            <a:stCxn id="233" idx="3"/>
            <a:endCxn id="68" idx="1"/>
          </p:cNvCxnSpPr>
          <p:nvPr/>
        </p:nvCxnSpPr>
        <p:spPr>
          <a:xfrm flipV="1">
            <a:off x="6891990" y="23027090"/>
            <a:ext cx="1329866" cy="101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2" name="Rectangle 251">
                <a:extLst>
                  <a:ext uri="{FF2B5EF4-FFF2-40B4-BE49-F238E27FC236}">
                    <a16:creationId xmlns:a16="http://schemas.microsoft.com/office/drawing/2014/main" id="{1556B8C8-195C-8D4A-A0FE-DFE92CFBD655}"/>
                  </a:ext>
                </a:extLst>
              </p:cNvPr>
              <p:cNvSpPr/>
              <p:nvPr/>
            </p:nvSpPr>
            <p:spPr>
              <a:xfrm>
                <a:off x="7464726" y="30564484"/>
                <a:ext cx="3278333" cy="36933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Collect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 from other producers</a:t>
                </a:r>
              </a:p>
            </p:txBody>
          </p:sp>
        </mc:Choice>
        <mc:Fallback>
          <p:sp>
            <p:nvSpPr>
              <p:cNvPr id="252" name="Rectangle 251">
                <a:extLst>
                  <a:ext uri="{FF2B5EF4-FFF2-40B4-BE49-F238E27FC236}">
                    <a16:creationId xmlns:a16="http://schemas.microsoft.com/office/drawing/2014/main" id="{1556B8C8-195C-8D4A-A0FE-DFE92CFBD6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4726" y="30564484"/>
                <a:ext cx="3278333" cy="369332"/>
              </a:xfrm>
              <a:prstGeom prst="rect">
                <a:avLst/>
              </a:prstGeom>
              <a:blipFill>
                <a:blip r:embed="rId22"/>
                <a:stretch>
                  <a:fillRect l="-1931" t="-6452" b="-1935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3" name="Rectangle 252">
                <a:extLst>
                  <a:ext uri="{FF2B5EF4-FFF2-40B4-BE49-F238E27FC236}">
                    <a16:creationId xmlns:a16="http://schemas.microsoft.com/office/drawing/2014/main" id="{FEA02CD5-F38E-FB49-A6CB-8F6CC3DE76E6}"/>
                  </a:ext>
                </a:extLst>
              </p:cNvPr>
              <p:cNvSpPr/>
              <p:nvPr/>
            </p:nvSpPr>
            <p:spPr>
              <a:xfrm>
                <a:off x="12623277" y="30570045"/>
                <a:ext cx="1535805" cy="36933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𝑡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≤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𝑡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𝑣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∆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𝑡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𝑣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253" name="Rectangle 252">
                <a:extLst>
                  <a:ext uri="{FF2B5EF4-FFF2-40B4-BE49-F238E27FC236}">
                    <a16:creationId xmlns:a16="http://schemas.microsoft.com/office/drawing/2014/main" id="{FEA02CD5-F38E-FB49-A6CB-8F6CC3DE76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23277" y="30570045"/>
                <a:ext cx="1535805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4" name="TextBox 253">
            <a:extLst>
              <a:ext uri="{FF2B5EF4-FFF2-40B4-BE49-F238E27FC236}">
                <a16:creationId xmlns:a16="http://schemas.microsoft.com/office/drawing/2014/main" id="{BAF7BE81-411C-DF43-8327-5275F491F45D}"/>
              </a:ext>
            </a:extLst>
          </p:cNvPr>
          <p:cNvSpPr txBox="1"/>
          <p:nvPr/>
        </p:nvSpPr>
        <p:spPr>
          <a:xfrm>
            <a:off x="13441558" y="30924509"/>
            <a:ext cx="491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yes</a:t>
            </a:r>
          </a:p>
        </p:txBody>
      </p:sp>
      <p:sp>
        <p:nvSpPr>
          <p:cNvPr id="255" name="Rectangle 254">
            <a:extLst>
              <a:ext uri="{FF2B5EF4-FFF2-40B4-BE49-F238E27FC236}">
                <a16:creationId xmlns:a16="http://schemas.microsoft.com/office/drawing/2014/main" id="{F0F34D48-925B-FF42-92FB-A8A43F308B70}"/>
              </a:ext>
            </a:extLst>
          </p:cNvPr>
          <p:cNvSpPr/>
          <p:nvPr/>
        </p:nvSpPr>
        <p:spPr>
          <a:xfrm>
            <a:off x="14197708" y="30343749"/>
            <a:ext cx="4283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</a:t>
            </a:r>
            <a:endParaRPr lang="en-US" dirty="0"/>
          </a:p>
        </p:txBody>
      </p:sp>
      <p:cxnSp>
        <p:nvCxnSpPr>
          <p:cNvPr id="256" name="Elbow Connector 255">
            <a:extLst>
              <a:ext uri="{FF2B5EF4-FFF2-40B4-BE49-F238E27FC236}">
                <a16:creationId xmlns:a16="http://schemas.microsoft.com/office/drawing/2014/main" id="{B43D73FD-A169-9D49-9118-F9B1FB3FFAF3}"/>
              </a:ext>
            </a:extLst>
          </p:cNvPr>
          <p:cNvCxnSpPr>
            <a:stCxn id="253" idx="2"/>
            <a:endCxn id="252" idx="2"/>
          </p:cNvCxnSpPr>
          <p:nvPr/>
        </p:nvCxnSpPr>
        <p:spPr>
          <a:xfrm rot="5400000" flipH="1">
            <a:off x="11244756" y="28792954"/>
            <a:ext cx="5561" cy="4287287"/>
          </a:xfrm>
          <a:prstGeom prst="bentConnector3">
            <a:avLst>
              <a:gd name="adj1" fmla="val -411077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Arrow Connector 256">
            <a:extLst>
              <a:ext uri="{FF2B5EF4-FFF2-40B4-BE49-F238E27FC236}">
                <a16:creationId xmlns:a16="http://schemas.microsoft.com/office/drawing/2014/main" id="{A8D2A487-EF4F-F548-AE73-1BD6EF33ED03}"/>
              </a:ext>
            </a:extLst>
          </p:cNvPr>
          <p:cNvCxnSpPr>
            <a:stCxn id="252" idx="3"/>
            <a:endCxn id="253" idx="1"/>
          </p:cNvCxnSpPr>
          <p:nvPr/>
        </p:nvCxnSpPr>
        <p:spPr>
          <a:xfrm>
            <a:off x="10743059" y="30749150"/>
            <a:ext cx="188021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Arrow Connector 275">
            <a:extLst>
              <a:ext uri="{FF2B5EF4-FFF2-40B4-BE49-F238E27FC236}">
                <a16:creationId xmlns:a16="http://schemas.microsoft.com/office/drawing/2014/main" id="{494FCB58-9A03-3A4C-8C60-DBBA77925249}"/>
              </a:ext>
            </a:extLst>
          </p:cNvPr>
          <p:cNvCxnSpPr>
            <a:cxnSpLocks/>
            <a:stCxn id="133" idx="2"/>
            <a:endCxn id="86" idx="0"/>
          </p:cNvCxnSpPr>
          <p:nvPr/>
        </p:nvCxnSpPr>
        <p:spPr>
          <a:xfrm>
            <a:off x="8853176" y="25184690"/>
            <a:ext cx="9702" cy="8816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Elbow Connector 279">
            <a:extLst>
              <a:ext uri="{FF2B5EF4-FFF2-40B4-BE49-F238E27FC236}">
                <a16:creationId xmlns:a16="http://schemas.microsoft.com/office/drawing/2014/main" id="{969C6D5B-A30A-A343-91DE-3BDD48425102}"/>
              </a:ext>
            </a:extLst>
          </p:cNvPr>
          <p:cNvCxnSpPr>
            <a:cxnSpLocks/>
            <a:stCxn id="233" idx="2"/>
            <a:endCxn id="252" idx="1"/>
          </p:cNvCxnSpPr>
          <p:nvPr/>
        </p:nvCxnSpPr>
        <p:spPr>
          <a:xfrm rot="16200000" flipH="1">
            <a:off x="3206629" y="26491053"/>
            <a:ext cx="7527286" cy="98890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Elbow Connector 301">
            <a:extLst>
              <a:ext uri="{FF2B5EF4-FFF2-40B4-BE49-F238E27FC236}">
                <a16:creationId xmlns:a16="http://schemas.microsoft.com/office/drawing/2014/main" id="{32EE2916-40FC-EE4A-B760-A69FE387F199}"/>
              </a:ext>
            </a:extLst>
          </p:cNvPr>
          <p:cNvCxnSpPr>
            <a:stCxn id="253" idx="3"/>
            <a:endCxn id="75" idx="3"/>
          </p:cNvCxnSpPr>
          <p:nvPr/>
        </p:nvCxnSpPr>
        <p:spPr>
          <a:xfrm flipV="1">
            <a:off x="14159082" y="23022170"/>
            <a:ext cx="1086954" cy="7732541"/>
          </a:xfrm>
          <a:prstGeom prst="bentConnector3">
            <a:avLst>
              <a:gd name="adj1" fmla="val 12103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Straight Connector 313">
            <a:extLst>
              <a:ext uri="{FF2B5EF4-FFF2-40B4-BE49-F238E27FC236}">
                <a16:creationId xmlns:a16="http://schemas.microsoft.com/office/drawing/2014/main" id="{A5FC7B10-FB7D-5C4A-B2A4-509E89AE247D}"/>
              </a:ext>
            </a:extLst>
          </p:cNvPr>
          <p:cNvCxnSpPr>
            <a:stCxn id="172" idx="3"/>
          </p:cNvCxnSpPr>
          <p:nvPr/>
        </p:nvCxnSpPr>
        <p:spPr>
          <a:xfrm>
            <a:off x="13546733" y="29140198"/>
            <a:ext cx="190723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Straight Connector 315">
            <a:extLst>
              <a:ext uri="{FF2B5EF4-FFF2-40B4-BE49-F238E27FC236}">
                <a16:creationId xmlns:a16="http://schemas.microsoft.com/office/drawing/2014/main" id="{6DD03E16-1FDF-4D40-92F8-F3221616F7C3}"/>
              </a:ext>
            </a:extLst>
          </p:cNvPr>
          <p:cNvCxnSpPr>
            <a:stCxn id="184" idx="3"/>
          </p:cNvCxnSpPr>
          <p:nvPr/>
        </p:nvCxnSpPr>
        <p:spPr>
          <a:xfrm>
            <a:off x="14362171" y="30163893"/>
            <a:ext cx="109179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" name="Rectangle 316">
            <a:extLst>
              <a:ext uri="{FF2B5EF4-FFF2-40B4-BE49-F238E27FC236}">
                <a16:creationId xmlns:a16="http://schemas.microsoft.com/office/drawing/2014/main" id="{1BD9F3BD-88F6-CE44-AC0E-68A9DA51A671}"/>
              </a:ext>
            </a:extLst>
          </p:cNvPr>
          <p:cNvSpPr/>
          <p:nvPr/>
        </p:nvSpPr>
        <p:spPr>
          <a:xfrm>
            <a:off x="4190831" y="22652838"/>
            <a:ext cx="11630646" cy="86861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Dodecagon 114">
            <a:extLst>
              <a:ext uri="{FF2B5EF4-FFF2-40B4-BE49-F238E27FC236}">
                <a16:creationId xmlns:a16="http://schemas.microsoft.com/office/drawing/2014/main" id="{67B346F2-371F-694C-849F-05C9A8344466}"/>
              </a:ext>
            </a:extLst>
          </p:cNvPr>
          <p:cNvSpPr/>
          <p:nvPr/>
        </p:nvSpPr>
        <p:spPr>
          <a:xfrm>
            <a:off x="2082466" y="21905789"/>
            <a:ext cx="474133" cy="450970"/>
          </a:xfrm>
          <a:prstGeom prst="dodec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278C455-3175-B04E-9A8F-64DA11C59984}"/>
              </a:ext>
            </a:extLst>
          </p:cNvPr>
          <p:cNvSpPr/>
          <p:nvPr/>
        </p:nvSpPr>
        <p:spPr>
          <a:xfrm>
            <a:off x="2793666" y="8777459"/>
            <a:ext cx="31718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Local_Ledger_Computation.png</a:t>
            </a:r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8A535B2-A2D2-E140-8EE0-2C7682057538}"/>
              </a:ext>
            </a:extLst>
          </p:cNvPr>
          <p:cNvSpPr/>
          <p:nvPr/>
        </p:nvSpPr>
        <p:spPr>
          <a:xfrm>
            <a:off x="2994993" y="21905789"/>
            <a:ext cx="26646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Local_Vote_Broadcast.png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161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extBox 159">
            <a:extLst>
              <a:ext uri="{FF2B5EF4-FFF2-40B4-BE49-F238E27FC236}">
                <a16:creationId xmlns:a16="http://schemas.microsoft.com/office/drawing/2014/main" id="{7EAA2ABB-9EB5-E240-9E59-DFD2FED71766}"/>
              </a:ext>
            </a:extLst>
          </p:cNvPr>
          <p:cNvSpPr txBox="1"/>
          <p:nvPr/>
        </p:nvSpPr>
        <p:spPr>
          <a:xfrm>
            <a:off x="13312963" y="2605844"/>
            <a:ext cx="900641" cy="3836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 STOP</a:t>
            </a:r>
          </a:p>
        </p:txBody>
      </p: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776FCA33-580E-5D49-A4CF-A51329F00CE8}"/>
              </a:ext>
            </a:extLst>
          </p:cNvPr>
          <p:cNvCxnSpPr>
            <a:cxnSpLocks/>
            <a:stCxn id="281" idx="3"/>
            <a:endCxn id="160" idx="1"/>
          </p:cNvCxnSpPr>
          <p:nvPr/>
        </p:nvCxnSpPr>
        <p:spPr>
          <a:xfrm flipV="1">
            <a:off x="9990219" y="2797671"/>
            <a:ext cx="332274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9" name="TextBox 168">
                <a:extLst>
                  <a:ext uri="{FF2B5EF4-FFF2-40B4-BE49-F238E27FC236}">
                    <a16:creationId xmlns:a16="http://schemas.microsoft.com/office/drawing/2014/main" id="{A979D856-4F79-3347-B3FE-1530650C0E36}"/>
                  </a:ext>
                </a:extLst>
              </p:cNvPr>
              <p:cNvSpPr txBox="1"/>
              <p:nvPr/>
            </p:nvSpPr>
            <p:spPr>
              <a:xfrm>
                <a:off x="4151899" y="7120316"/>
                <a:ext cx="6635737" cy="180453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14000"/>
                  </a:lnSpc>
                  <a:buFont typeface="Arial" panose="020B0604020202020204" pitchFamily="34" charset="0"/>
                  <a:buChar char="•"/>
                </a:pPr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Add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𝑝𝑟𝑜𝑑</m:t>
                        </m:r>
                      </m:e>
                    </m:d>
                    <m:r>
                      <a:rPr lang="en-GB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identifier verifiably included in at least 50%P lists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𝑝𝑟𝑜𝑑</m:t>
                        </m:r>
                      </m:e>
                    </m:d>
                  </m:oMath>
                </a14:m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satisfying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k</m:t>
                        </m:r>
                      </m:sub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𝑚𝑎𝑗</m:t>
                        </m:r>
                      </m:sup>
                    </m:sSubSup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𝑚𝑎𝑗</m:t>
                        </m:r>
                      </m:sup>
                    </m:sSup>
                  </m:oMath>
                </a14:m>
                <a:endParaRPr lang="en-GB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285750" indent="-285750">
                  <a:lnSpc>
                    <a:spcPct val="114000"/>
                  </a:lnSpc>
                  <a:buFont typeface="Arial" panose="020B0604020202020204" pitchFamily="34" charset="0"/>
                  <a:buChar char="•"/>
                </a:pPr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Add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𝐼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GB" dirty="0"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for any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satisfying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k</m:t>
                        </m:r>
                      </m:sub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𝑚𝑎𝑗</m:t>
                        </m:r>
                      </m:sup>
                    </m:sSubSup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𝑚𝑎𝑗</m:t>
                        </m:r>
                      </m:sup>
                    </m:sSup>
                  </m:oMath>
                </a14:m>
                <a:r>
                  <a:rPr lang="en-GB" dirty="0"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 to new list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𝑣𝑜𝑡𝑒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  <a:p>
                <a:pPr marL="285750" indent="-285750">
                  <a:lnSpc>
                    <a:spcPct val="114000"/>
                  </a:lnSpc>
                  <a:buFont typeface="Arial" panose="020B0604020202020204" pitchFamily="34" charset="0"/>
                  <a:buChar char="•"/>
                </a:pPr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Create list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𝐶𝐸</m:t>
                        </m:r>
                      </m:sub>
                    </m:sSub>
                  </m:oMath>
                </a14:m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 of </a:t>
                </a:r>
                <a:r>
                  <a:rPr lang="en-GB" i="1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coinbase</a:t>
                </a:r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 entries for each producer with identifier verifiably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𝑝𝑟𝑜𝑑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GB" b="0" i="0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𝑣𝑜𝑡𝑒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169" name="TextBox 168">
                <a:extLst>
                  <a:ext uri="{FF2B5EF4-FFF2-40B4-BE49-F238E27FC236}">
                    <a16:creationId xmlns:a16="http://schemas.microsoft.com/office/drawing/2014/main" id="{A979D856-4F79-3347-B3FE-1530650C0E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1899" y="7120316"/>
                <a:ext cx="6635737" cy="1804533"/>
              </a:xfrm>
              <a:prstGeom prst="rect">
                <a:avLst/>
              </a:prstGeom>
              <a:blipFill>
                <a:blip r:embed="rId2"/>
                <a:stretch>
                  <a:fillRect l="-382" t="-694" b="-347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0" name="Rectangle 169">
                <a:extLst>
                  <a:ext uri="{FF2B5EF4-FFF2-40B4-BE49-F238E27FC236}">
                    <a16:creationId xmlns:a16="http://schemas.microsoft.com/office/drawing/2014/main" id="{23395BCC-35D0-E14A-AE8B-8F412CFF695A}"/>
                  </a:ext>
                </a:extLst>
              </p:cNvPr>
              <p:cNvSpPr/>
              <p:nvPr/>
            </p:nvSpPr>
            <p:spPr>
              <a:xfrm>
                <a:off x="5416717" y="9899039"/>
                <a:ext cx="4096378" cy="85465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Create quantity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𝐿𝑆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𝑓</m:t>
                        </m:r>
                      </m:sup>
                    </m:sSubSup>
                    <m:r>
                      <a:rPr lang="en-GB" b="0" i="1" smtClean="0">
                        <a:latin typeface="Cambria Math" panose="02040503050406030204" pitchFamily="18" charset="0"/>
                      </a:rPr>
                      <m:t> || 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||</m:t>
                    </m:r>
                  </m:oMath>
                </a14:m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𝐶𝐸</m:t>
                        </m:r>
                      </m:sub>
                    </m:sSub>
                  </m:oMath>
                </a14:m>
                <a:endParaRPr lang="en-GB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𝑆</m:t>
                        </m:r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 || #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d>
                          <m:d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𝑣𝑜𝑡𝑒</m:t>
                            </m:r>
                          </m:e>
                        </m:d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|| 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𝐼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GB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170" name="Rectangle 169">
                <a:extLst>
                  <a:ext uri="{FF2B5EF4-FFF2-40B4-BE49-F238E27FC236}">
                    <a16:creationId xmlns:a16="http://schemas.microsoft.com/office/drawing/2014/main" id="{23395BCC-35D0-E14A-AE8B-8F412CFF69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6717" y="9899039"/>
                <a:ext cx="4096378" cy="854658"/>
              </a:xfrm>
              <a:prstGeom prst="rect">
                <a:avLst/>
              </a:prstGeom>
              <a:blipFill>
                <a:blip r:embed="rId3"/>
                <a:stretch>
                  <a:fillRect l="-1235" b="-142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1" name="Rectangle 170">
                <a:extLst>
                  <a:ext uri="{FF2B5EF4-FFF2-40B4-BE49-F238E27FC236}">
                    <a16:creationId xmlns:a16="http://schemas.microsoft.com/office/drawing/2014/main" id="{7CA009D9-1549-9145-B18D-3292CE8329C2}"/>
                  </a:ext>
                </a:extLst>
              </p:cNvPr>
              <p:cNvSpPr/>
              <p:nvPr/>
            </p:nvSpPr>
            <p:spPr>
              <a:xfrm>
                <a:off x="10857170" y="9103554"/>
                <a:ext cx="3534622" cy="391646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:r>
                  <a:rPr lang="en-GB" dirty="0"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Forward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GB" dirty="0"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to the other producers</a:t>
                </a:r>
                <a:r>
                  <a:rPr lang="en-GB" dirty="0"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171" name="Rectangle 170">
                <a:extLst>
                  <a:ext uri="{FF2B5EF4-FFF2-40B4-BE49-F238E27FC236}">
                    <a16:creationId xmlns:a16="http://schemas.microsoft.com/office/drawing/2014/main" id="{7CA009D9-1549-9145-B18D-3292CE8329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57170" y="9103554"/>
                <a:ext cx="3534622" cy="391646"/>
              </a:xfrm>
              <a:prstGeom prst="rect">
                <a:avLst/>
              </a:prstGeom>
              <a:blipFill>
                <a:blip r:embed="rId4"/>
                <a:stretch>
                  <a:fillRect l="-1071" t="-6061" b="-1212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2" name="Rectangle 171">
                <a:extLst>
                  <a:ext uri="{FF2B5EF4-FFF2-40B4-BE49-F238E27FC236}">
                    <a16:creationId xmlns:a16="http://schemas.microsoft.com/office/drawing/2014/main" id="{3459A691-24F2-564C-A90F-1910F7F1E173}"/>
                  </a:ext>
                </a:extLst>
              </p:cNvPr>
              <p:cNvSpPr/>
              <p:nvPr/>
            </p:nvSpPr>
            <p:spPr>
              <a:xfrm>
                <a:off x="11472720" y="10138063"/>
                <a:ext cx="2290563" cy="36933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dirty="0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𝑡</m:t>
                      </m:r>
                      <m:r>
                        <a:rPr lang="en-GB" i="1" dirty="0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 &lt;</m:t>
                      </m:r>
                      <m:sSub>
                        <m:sSubPr>
                          <m:ctrlPr>
                            <a:rPr lang="en-GB" b="0" i="1" dirty="0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GB" b="0" i="1" dirty="0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𝑡</m:t>
                          </m:r>
                        </m:e>
                        <m:sub>
                          <m:r>
                            <a:rPr lang="en-GB" b="0" i="1" dirty="0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𝑣</m:t>
                          </m:r>
                        </m:sub>
                      </m:sSub>
                      <m:r>
                        <a:rPr lang="en-GB" b="0" i="1" dirty="0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</m:t>
                      </m:r>
                      <m:r>
                        <a:rPr lang="en-GB" i="1" dirty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∆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i="1" dirty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+∆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172" name="Rectangle 171">
                <a:extLst>
                  <a:ext uri="{FF2B5EF4-FFF2-40B4-BE49-F238E27FC236}">
                    <a16:creationId xmlns:a16="http://schemas.microsoft.com/office/drawing/2014/main" id="{3459A691-24F2-564C-A90F-1910F7F1E1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72720" y="10138063"/>
                <a:ext cx="2290563" cy="369332"/>
              </a:xfrm>
              <a:prstGeom prst="rect">
                <a:avLst/>
              </a:prstGeom>
              <a:blipFill>
                <a:blip r:embed="rId5"/>
                <a:stretch>
                  <a:fillRect b="-1290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DB7F68A0-790A-6144-9F47-1FCBF14AF676}"/>
              </a:ext>
            </a:extLst>
          </p:cNvPr>
          <p:cNvCxnSpPr>
            <a:stCxn id="172" idx="0"/>
            <a:endCxn id="171" idx="2"/>
          </p:cNvCxnSpPr>
          <p:nvPr/>
        </p:nvCxnSpPr>
        <p:spPr>
          <a:xfrm flipV="1">
            <a:off x="12618002" y="9495200"/>
            <a:ext cx="6479" cy="6428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173">
            <a:extLst>
              <a:ext uri="{FF2B5EF4-FFF2-40B4-BE49-F238E27FC236}">
                <a16:creationId xmlns:a16="http://schemas.microsoft.com/office/drawing/2014/main" id="{845E9424-3CC5-6B4E-911B-38B2D6FECDA1}"/>
              </a:ext>
            </a:extLst>
          </p:cNvPr>
          <p:cNvSpPr txBox="1"/>
          <p:nvPr/>
        </p:nvSpPr>
        <p:spPr>
          <a:xfrm>
            <a:off x="13816853" y="9992036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E4E81E88-B5CF-FB4F-A7C4-6E5DAD3E0515}"/>
              </a:ext>
            </a:extLst>
          </p:cNvPr>
          <p:cNvSpPr txBox="1"/>
          <p:nvPr/>
        </p:nvSpPr>
        <p:spPr>
          <a:xfrm>
            <a:off x="12627401" y="9807370"/>
            <a:ext cx="491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yes</a:t>
            </a:r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D6AE4D05-578D-A240-A01F-A3CBA4D5E7EF}"/>
              </a:ext>
            </a:extLst>
          </p:cNvPr>
          <p:cNvCxnSpPr>
            <a:cxnSpLocks/>
            <a:stCxn id="169" idx="2"/>
            <a:endCxn id="170" idx="0"/>
          </p:cNvCxnSpPr>
          <p:nvPr/>
        </p:nvCxnSpPr>
        <p:spPr>
          <a:xfrm flipH="1">
            <a:off x="7464906" y="8924849"/>
            <a:ext cx="4862" cy="9741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A16A7176-E3FB-BB4A-B11B-39CC083DBC23}"/>
              </a:ext>
            </a:extLst>
          </p:cNvPr>
          <p:cNvCxnSpPr>
            <a:stCxn id="170" idx="3"/>
            <a:endCxn id="172" idx="1"/>
          </p:cNvCxnSpPr>
          <p:nvPr/>
        </p:nvCxnSpPr>
        <p:spPr>
          <a:xfrm flipV="1">
            <a:off x="9513095" y="10322729"/>
            <a:ext cx="1959625" cy="36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2" name="TextBox 201">
                <a:extLst>
                  <a:ext uri="{FF2B5EF4-FFF2-40B4-BE49-F238E27FC236}">
                    <a16:creationId xmlns:a16="http://schemas.microsoft.com/office/drawing/2014/main" id="{F2077EF6-96A4-954D-863D-9A4307115BA8}"/>
                  </a:ext>
                </a:extLst>
              </p:cNvPr>
              <p:cNvSpPr txBox="1"/>
              <p:nvPr/>
            </p:nvSpPr>
            <p:spPr>
              <a:xfrm>
                <a:off x="8101366" y="6196139"/>
                <a:ext cx="2514992" cy="37824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𝑚𝑎𝑗</m:t>
                          </m:r>
                        </m:sup>
                      </m:sSup>
                      <m:r>
                        <a:rPr lang="en-GB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𝑡h𝑟𝑒𝑠h𝑜𝑙𝑑</m:t>
                          </m:r>
                        </m:sub>
                      </m:sSub>
                    </m:oMath>
                  </m:oMathPara>
                </a14:m>
                <a:endParaRPr lang="en-GB" b="0" dirty="0">
                  <a:latin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202" name="TextBox 201">
                <a:extLst>
                  <a:ext uri="{FF2B5EF4-FFF2-40B4-BE49-F238E27FC236}">
                    <a16:creationId xmlns:a16="http://schemas.microsoft.com/office/drawing/2014/main" id="{F2077EF6-96A4-954D-863D-9A4307115B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1366" y="6196139"/>
                <a:ext cx="2514992" cy="37824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3" name="TextBox 202">
            <a:extLst>
              <a:ext uri="{FF2B5EF4-FFF2-40B4-BE49-F238E27FC236}">
                <a16:creationId xmlns:a16="http://schemas.microsoft.com/office/drawing/2014/main" id="{D47B539F-ABD1-4144-8DCF-C8EA035D9453}"/>
              </a:ext>
            </a:extLst>
          </p:cNvPr>
          <p:cNvSpPr txBox="1"/>
          <p:nvPr/>
        </p:nvSpPr>
        <p:spPr>
          <a:xfrm>
            <a:off x="9392955" y="5382516"/>
            <a:ext cx="491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yes</a:t>
            </a: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23D51D7A-85FB-AC41-8D9B-39517335622D}"/>
              </a:ext>
            </a:extLst>
          </p:cNvPr>
          <p:cNvSpPr txBox="1"/>
          <p:nvPr/>
        </p:nvSpPr>
        <p:spPr>
          <a:xfrm>
            <a:off x="10022059" y="4681824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</a:t>
            </a: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C536C026-BE93-D34E-A6AF-DADC698B5DB1}"/>
              </a:ext>
            </a:extLst>
          </p:cNvPr>
          <p:cNvSpPr txBox="1"/>
          <p:nvPr/>
        </p:nvSpPr>
        <p:spPr>
          <a:xfrm>
            <a:off x="3842104" y="2634058"/>
            <a:ext cx="86167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START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1" name="Rectangle 210">
                <a:extLst>
                  <a:ext uri="{FF2B5EF4-FFF2-40B4-BE49-F238E27FC236}">
                    <a16:creationId xmlns:a16="http://schemas.microsoft.com/office/drawing/2014/main" id="{E5B09858-A798-C740-AED2-646B900ABFB5}"/>
                  </a:ext>
                </a:extLst>
              </p:cNvPr>
              <p:cNvSpPr/>
              <p:nvPr/>
            </p:nvSpPr>
            <p:spPr>
              <a:xfrm>
                <a:off x="5382413" y="2634058"/>
                <a:ext cx="1433213" cy="36933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𝑡</m:t>
                    </m:r>
                    <m:r>
                      <a:rPr lang="en-GB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𝑡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n-GB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GB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∆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11" name="Rectangle 210">
                <a:extLst>
                  <a:ext uri="{FF2B5EF4-FFF2-40B4-BE49-F238E27FC236}">
                    <a16:creationId xmlns:a16="http://schemas.microsoft.com/office/drawing/2014/main" id="{E5B09858-A798-C740-AED2-646B900ABF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2413" y="2634058"/>
                <a:ext cx="1433213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2" name="Straight Arrow Connector 211">
            <a:extLst>
              <a:ext uri="{FF2B5EF4-FFF2-40B4-BE49-F238E27FC236}">
                <a16:creationId xmlns:a16="http://schemas.microsoft.com/office/drawing/2014/main" id="{19F2DC00-79B3-C947-8B6E-D4E9529DA304}"/>
              </a:ext>
            </a:extLst>
          </p:cNvPr>
          <p:cNvCxnSpPr>
            <a:stCxn id="209" idx="3"/>
            <a:endCxn id="211" idx="1"/>
          </p:cNvCxnSpPr>
          <p:nvPr/>
        </p:nvCxnSpPr>
        <p:spPr>
          <a:xfrm>
            <a:off x="4703779" y="2818724"/>
            <a:ext cx="6786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Arrow Connector 213">
            <a:extLst>
              <a:ext uri="{FF2B5EF4-FFF2-40B4-BE49-F238E27FC236}">
                <a16:creationId xmlns:a16="http://schemas.microsoft.com/office/drawing/2014/main" id="{219DB831-485B-0648-999A-BA9B5D0A3A88}"/>
              </a:ext>
            </a:extLst>
          </p:cNvPr>
          <p:cNvCxnSpPr>
            <a:cxnSpLocks/>
            <a:stCxn id="268" idx="2"/>
            <a:endCxn id="186" idx="0"/>
          </p:cNvCxnSpPr>
          <p:nvPr/>
        </p:nvCxnSpPr>
        <p:spPr>
          <a:xfrm flipH="1">
            <a:off x="9352066" y="4425865"/>
            <a:ext cx="1016" cy="5350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6" name="Rectangle 185">
                <a:extLst>
                  <a:ext uri="{FF2B5EF4-FFF2-40B4-BE49-F238E27FC236}">
                    <a16:creationId xmlns:a16="http://schemas.microsoft.com/office/drawing/2014/main" id="{8110C29F-0997-6B47-AB12-177213968CD2}"/>
                  </a:ext>
                </a:extLst>
              </p:cNvPr>
              <p:cNvSpPr/>
              <p:nvPr/>
            </p:nvSpPr>
            <p:spPr>
              <a:xfrm>
                <a:off x="8693071" y="4960933"/>
                <a:ext cx="1317989" cy="41030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GB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m:rPr>
                              <m:sty m:val="p"/>
                            </m:rPr>
                            <a:rPr lang="en-GB">
                              <a:latin typeface="Cambria Math" panose="02040503050406030204" pitchFamily="18" charset="0"/>
                            </a:rPr>
                            <m:t>j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𝑚𝑎𝑗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86" name="Rectangle 185">
                <a:extLst>
                  <a:ext uri="{FF2B5EF4-FFF2-40B4-BE49-F238E27FC236}">
                    <a16:creationId xmlns:a16="http://schemas.microsoft.com/office/drawing/2014/main" id="{8110C29F-0997-6B47-AB12-177213968C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3071" y="4960933"/>
                <a:ext cx="1317989" cy="410305"/>
              </a:xfrm>
              <a:prstGeom prst="rect">
                <a:avLst/>
              </a:prstGeom>
              <a:blipFill>
                <a:blip r:embed="rId8"/>
                <a:stretch>
                  <a:fillRect b="-294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6" name="TextBox 215">
            <a:extLst>
              <a:ext uri="{FF2B5EF4-FFF2-40B4-BE49-F238E27FC236}">
                <a16:creationId xmlns:a16="http://schemas.microsoft.com/office/drawing/2014/main" id="{1E567FE0-DDFE-E440-B64A-93DE6B8974A3}"/>
              </a:ext>
            </a:extLst>
          </p:cNvPr>
          <p:cNvSpPr txBox="1"/>
          <p:nvPr/>
        </p:nvSpPr>
        <p:spPr>
          <a:xfrm>
            <a:off x="9433560" y="2988492"/>
            <a:ext cx="491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yes</a:t>
            </a: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E8353CD6-3E26-4B48-86A7-B025DF59DFDE}"/>
              </a:ext>
            </a:extLst>
          </p:cNvPr>
          <p:cNvSpPr txBox="1"/>
          <p:nvPr/>
        </p:nvSpPr>
        <p:spPr>
          <a:xfrm>
            <a:off x="10058556" y="2405561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</a:t>
            </a:r>
          </a:p>
        </p:txBody>
      </p:sp>
      <p:cxnSp>
        <p:nvCxnSpPr>
          <p:cNvPr id="193" name="Straight Arrow Connector 192">
            <a:extLst>
              <a:ext uri="{FF2B5EF4-FFF2-40B4-BE49-F238E27FC236}">
                <a16:creationId xmlns:a16="http://schemas.microsoft.com/office/drawing/2014/main" id="{96CBAADF-6CDD-4E43-BC8F-7CA4714FA4EC}"/>
              </a:ext>
            </a:extLst>
          </p:cNvPr>
          <p:cNvCxnSpPr>
            <a:cxnSpLocks/>
            <a:stCxn id="186" idx="2"/>
            <a:endCxn id="202" idx="0"/>
          </p:cNvCxnSpPr>
          <p:nvPr/>
        </p:nvCxnSpPr>
        <p:spPr>
          <a:xfrm>
            <a:off x="9352066" y="5371238"/>
            <a:ext cx="6796" cy="8249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Elbow Connector 194">
            <a:extLst>
              <a:ext uri="{FF2B5EF4-FFF2-40B4-BE49-F238E27FC236}">
                <a16:creationId xmlns:a16="http://schemas.microsoft.com/office/drawing/2014/main" id="{AA61E443-2BD5-194A-B157-8202BC4C22DC}"/>
              </a:ext>
            </a:extLst>
          </p:cNvPr>
          <p:cNvCxnSpPr>
            <a:cxnSpLocks/>
            <a:stCxn id="202" idx="3"/>
            <a:endCxn id="160" idx="2"/>
          </p:cNvCxnSpPr>
          <p:nvPr/>
        </p:nvCxnSpPr>
        <p:spPr>
          <a:xfrm flipV="1">
            <a:off x="10616358" y="2989497"/>
            <a:ext cx="3146926" cy="339576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TextBox 195">
            <a:extLst>
              <a:ext uri="{FF2B5EF4-FFF2-40B4-BE49-F238E27FC236}">
                <a16:creationId xmlns:a16="http://schemas.microsoft.com/office/drawing/2014/main" id="{F98BD6AC-DB95-B146-9F8A-1EC414387966}"/>
              </a:ext>
            </a:extLst>
          </p:cNvPr>
          <p:cNvSpPr txBox="1"/>
          <p:nvPr/>
        </p:nvSpPr>
        <p:spPr>
          <a:xfrm>
            <a:off x="5666808" y="131615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en-US" dirty="0"/>
              <a:t>	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4" name="Rectangle 233">
                <a:extLst>
                  <a:ext uri="{FF2B5EF4-FFF2-40B4-BE49-F238E27FC236}">
                    <a16:creationId xmlns:a16="http://schemas.microsoft.com/office/drawing/2014/main" id="{52C7FFFB-C4FC-884C-8059-DCA9C4FFAD90}"/>
                  </a:ext>
                </a:extLst>
              </p:cNvPr>
              <p:cNvSpPr/>
              <p:nvPr/>
            </p:nvSpPr>
            <p:spPr>
              <a:xfrm>
                <a:off x="4878003" y="11123226"/>
                <a:ext cx="3278333" cy="36933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Collect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 from other producers</a:t>
                </a:r>
              </a:p>
            </p:txBody>
          </p:sp>
        </mc:Choice>
        <mc:Fallback>
          <p:sp>
            <p:nvSpPr>
              <p:cNvPr id="234" name="Rectangle 233">
                <a:extLst>
                  <a:ext uri="{FF2B5EF4-FFF2-40B4-BE49-F238E27FC236}">
                    <a16:creationId xmlns:a16="http://schemas.microsoft.com/office/drawing/2014/main" id="{52C7FFFB-C4FC-884C-8059-DCA9C4FFAD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8003" y="11123226"/>
                <a:ext cx="3278333" cy="369332"/>
              </a:xfrm>
              <a:prstGeom prst="rect">
                <a:avLst/>
              </a:prstGeom>
              <a:blipFill>
                <a:blip r:embed="rId9"/>
                <a:stretch>
                  <a:fillRect l="-1544" t="-10000" b="-2000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5" name="Rectangle 234">
                <a:extLst>
                  <a:ext uri="{FF2B5EF4-FFF2-40B4-BE49-F238E27FC236}">
                    <a16:creationId xmlns:a16="http://schemas.microsoft.com/office/drawing/2014/main" id="{707FDFEE-EAAC-D24B-B33A-A2B610AB1446}"/>
                  </a:ext>
                </a:extLst>
              </p:cNvPr>
              <p:cNvSpPr/>
              <p:nvPr/>
            </p:nvSpPr>
            <p:spPr>
              <a:xfrm>
                <a:off x="12156609" y="11122423"/>
                <a:ext cx="1442318" cy="36933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𝑡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≤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𝑡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𝑣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∆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𝑡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𝑣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235" name="Rectangle 234">
                <a:extLst>
                  <a:ext uri="{FF2B5EF4-FFF2-40B4-BE49-F238E27FC236}">
                    <a16:creationId xmlns:a16="http://schemas.microsoft.com/office/drawing/2014/main" id="{707FDFEE-EAAC-D24B-B33A-A2B610AB14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56609" y="11122423"/>
                <a:ext cx="1442318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6" name="TextBox 235">
            <a:extLst>
              <a:ext uri="{FF2B5EF4-FFF2-40B4-BE49-F238E27FC236}">
                <a16:creationId xmlns:a16="http://schemas.microsoft.com/office/drawing/2014/main" id="{63AAB34E-530D-5147-9823-0138FF79052E}"/>
              </a:ext>
            </a:extLst>
          </p:cNvPr>
          <p:cNvSpPr txBox="1"/>
          <p:nvPr/>
        </p:nvSpPr>
        <p:spPr>
          <a:xfrm>
            <a:off x="12957424" y="11497285"/>
            <a:ext cx="491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yes</a:t>
            </a:r>
          </a:p>
        </p:txBody>
      </p:sp>
      <p:sp>
        <p:nvSpPr>
          <p:cNvPr id="237" name="Rectangle 236">
            <a:extLst>
              <a:ext uri="{FF2B5EF4-FFF2-40B4-BE49-F238E27FC236}">
                <a16:creationId xmlns:a16="http://schemas.microsoft.com/office/drawing/2014/main" id="{738D5F80-A5D5-CE4A-B5C1-B000ABF46181}"/>
              </a:ext>
            </a:extLst>
          </p:cNvPr>
          <p:cNvSpPr/>
          <p:nvPr/>
        </p:nvSpPr>
        <p:spPr>
          <a:xfrm>
            <a:off x="13598927" y="11001509"/>
            <a:ext cx="4283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</a:t>
            </a:r>
            <a:endParaRPr lang="en-US" dirty="0"/>
          </a:p>
        </p:txBody>
      </p:sp>
      <p:cxnSp>
        <p:nvCxnSpPr>
          <p:cNvPr id="238" name="Elbow Connector 237">
            <a:extLst>
              <a:ext uri="{FF2B5EF4-FFF2-40B4-BE49-F238E27FC236}">
                <a16:creationId xmlns:a16="http://schemas.microsoft.com/office/drawing/2014/main" id="{A4F3E84E-D811-6B42-8717-09673D85E4AF}"/>
              </a:ext>
            </a:extLst>
          </p:cNvPr>
          <p:cNvCxnSpPr>
            <a:stCxn id="235" idx="2"/>
            <a:endCxn id="234" idx="2"/>
          </p:cNvCxnSpPr>
          <p:nvPr/>
        </p:nvCxnSpPr>
        <p:spPr>
          <a:xfrm rot="5400000">
            <a:off x="9697068" y="8311857"/>
            <a:ext cx="803" cy="6360598"/>
          </a:xfrm>
          <a:prstGeom prst="bentConnector3">
            <a:avLst>
              <a:gd name="adj1" fmla="val 285682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Arrow Connector 238">
            <a:extLst>
              <a:ext uri="{FF2B5EF4-FFF2-40B4-BE49-F238E27FC236}">
                <a16:creationId xmlns:a16="http://schemas.microsoft.com/office/drawing/2014/main" id="{064DFDF3-9CC2-A442-A254-D5720AED09C1}"/>
              </a:ext>
            </a:extLst>
          </p:cNvPr>
          <p:cNvCxnSpPr>
            <a:stCxn id="234" idx="3"/>
            <a:endCxn id="235" idx="1"/>
          </p:cNvCxnSpPr>
          <p:nvPr/>
        </p:nvCxnSpPr>
        <p:spPr>
          <a:xfrm flipV="1">
            <a:off x="8156336" y="11307089"/>
            <a:ext cx="4000273" cy="8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Elbow Connector 247">
            <a:extLst>
              <a:ext uri="{FF2B5EF4-FFF2-40B4-BE49-F238E27FC236}">
                <a16:creationId xmlns:a16="http://schemas.microsoft.com/office/drawing/2014/main" id="{9924176A-3875-1B43-973D-0C06A1628282}"/>
              </a:ext>
            </a:extLst>
          </p:cNvPr>
          <p:cNvCxnSpPr>
            <a:cxnSpLocks/>
            <a:stCxn id="235" idx="3"/>
            <a:endCxn id="160" idx="3"/>
          </p:cNvCxnSpPr>
          <p:nvPr/>
        </p:nvCxnSpPr>
        <p:spPr>
          <a:xfrm flipV="1">
            <a:off x="13598927" y="2797671"/>
            <a:ext cx="614677" cy="8509418"/>
          </a:xfrm>
          <a:prstGeom prst="bentConnector3">
            <a:avLst>
              <a:gd name="adj1" fmla="val 24876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Connector 261">
            <a:extLst>
              <a:ext uri="{FF2B5EF4-FFF2-40B4-BE49-F238E27FC236}">
                <a16:creationId xmlns:a16="http://schemas.microsoft.com/office/drawing/2014/main" id="{C0BCF35B-4338-3A41-9143-43098B682906}"/>
              </a:ext>
            </a:extLst>
          </p:cNvPr>
          <p:cNvCxnSpPr>
            <a:cxnSpLocks/>
            <a:stCxn id="172" idx="3"/>
          </p:cNvCxnSpPr>
          <p:nvPr/>
        </p:nvCxnSpPr>
        <p:spPr>
          <a:xfrm>
            <a:off x="13763283" y="10322729"/>
            <a:ext cx="132878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Connector 265">
            <a:extLst>
              <a:ext uri="{FF2B5EF4-FFF2-40B4-BE49-F238E27FC236}">
                <a16:creationId xmlns:a16="http://schemas.microsoft.com/office/drawing/2014/main" id="{48295263-F30F-884B-B840-CCF748D71666}"/>
              </a:ext>
            </a:extLst>
          </p:cNvPr>
          <p:cNvCxnSpPr>
            <a:stCxn id="171" idx="3"/>
          </p:cNvCxnSpPr>
          <p:nvPr/>
        </p:nvCxnSpPr>
        <p:spPr>
          <a:xfrm>
            <a:off x="14391792" y="9299377"/>
            <a:ext cx="69402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" name="Rectangle 266">
            <a:extLst>
              <a:ext uri="{FF2B5EF4-FFF2-40B4-BE49-F238E27FC236}">
                <a16:creationId xmlns:a16="http://schemas.microsoft.com/office/drawing/2014/main" id="{458E4200-6129-0946-B2C8-57E830FE50AC}"/>
              </a:ext>
            </a:extLst>
          </p:cNvPr>
          <p:cNvSpPr/>
          <p:nvPr/>
        </p:nvSpPr>
        <p:spPr>
          <a:xfrm>
            <a:off x="3534461" y="2270056"/>
            <a:ext cx="11980439" cy="98674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8" name="TextBox 267">
                <a:extLst>
                  <a:ext uri="{FF2B5EF4-FFF2-40B4-BE49-F238E27FC236}">
                    <a16:creationId xmlns:a16="http://schemas.microsoft.com/office/drawing/2014/main" id="{EF0E0845-9DC8-F84A-A178-157F4DD4DF67}"/>
                  </a:ext>
                </a:extLst>
              </p:cNvPr>
              <p:cNvSpPr txBox="1"/>
              <p:nvPr/>
            </p:nvSpPr>
            <p:spPr>
              <a:xfrm>
                <a:off x="7276835" y="3635264"/>
                <a:ext cx="4152494" cy="790601"/>
              </a:xfrm>
              <a:prstGeom prst="rect">
                <a:avLst/>
              </a:prstGeom>
              <a:noFill/>
              <a:ln>
                <a:solidFill>
                  <a:schemeClr val="bg2">
                    <a:lumMod val="2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h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𝑚𝑎𝑗</m:t>
                          </m:r>
                        </m:sup>
                      </m:sSup>
                      <m:r>
                        <a:rPr lang="en-GB" b="0" i="0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GB" b="0" i="0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max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⁡[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𝑢𝑛𝑖𝑞𝑢𝑒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∆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𝑚𝑎𝑗</m:t>
                              </m:r>
                            </m:sup>
                          </m:sSubSup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∀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𝑘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]</m:t>
                      </m:r>
                    </m:oMath>
                  </m:oMathPara>
                </a14:m>
                <a:endParaRPr lang="en-GB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𝑉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𝑚𝑎𝑗</m:t>
                          </m:r>
                        </m:sup>
                      </m:sSup>
                      <m:r>
                        <a:rPr lang="en-GB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𝑐𝑜𝑢𝑛𝑡</m:t>
                      </m:r>
                      <m:r>
                        <a:rPr lang="en-GB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⁡[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GB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∆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𝑚𝑎𝑗</m:t>
                              </m:r>
                            </m:sup>
                          </m:sSubSup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𝑚𝑎𝑗</m:t>
                              </m:r>
                            </m:sup>
                          </m:sSup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∀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𝑘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]</m:t>
                      </m:r>
                    </m:oMath>
                  </m:oMathPara>
                </a14:m>
                <a:endParaRPr lang="en-GB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268" name="TextBox 267">
                <a:extLst>
                  <a:ext uri="{FF2B5EF4-FFF2-40B4-BE49-F238E27FC236}">
                    <a16:creationId xmlns:a16="http://schemas.microsoft.com/office/drawing/2014/main" id="{EF0E0845-9DC8-F84A-A178-157F4DD4DF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6835" y="3635264"/>
                <a:ext cx="4152494" cy="790601"/>
              </a:xfrm>
              <a:prstGeom prst="rect">
                <a:avLst/>
              </a:prstGeom>
              <a:blipFill>
                <a:blip r:embed="rId11"/>
                <a:stretch>
                  <a:fillRect b="-1563"/>
                </a:stretch>
              </a:blipFill>
              <a:ln>
                <a:solidFill>
                  <a:schemeClr val="bg2">
                    <a:lumMod val="2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0" name="Straight Arrow Connector 269">
            <a:extLst>
              <a:ext uri="{FF2B5EF4-FFF2-40B4-BE49-F238E27FC236}">
                <a16:creationId xmlns:a16="http://schemas.microsoft.com/office/drawing/2014/main" id="{ED01BC3D-AB6F-2543-98E1-C7A825A14B65}"/>
              </a:ext>
            </a:extLst>
          </p:cNvPr>
          <p:cNvCxnSpPr>
            <a:cxnSpLocks/>
            <a:stCxn id="211" idx="3"/>
            <a:endCxn id="281" idx="1"/>
          </p:cNvCxnSpPr>
          <p:nvPr/>
        </p:nvCxnSpPr>
        <p:spPr>
          <a:xfrm flipV="1">
            <a:off x="6815626" y="2814150"/>
            <a:ext cx="191187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1" name="TextBox 280">
                <a:extLst>
                  <a:ext uri="{FF2B5EF4-FFF2-40B4-BE49-F238E27FC236}">
                    <a16:creationId xmlns:a16="http://schemas.microsoft.com/office/drawing/2014/main" id="{2DA8B2A2-4EAB-8C4E-8535-A2EB6866FEDE}"/>
                  </a:ext>
                </a:extLst>
              </p:cNvPr>
              <p:cNvSpPr txBox="1"/>
              <p:nvPr/>
            </p:nvSpPr>
            <p:spPr>
              <a:xfrm>
                <a:off x="8727505" y="2618327"/>
                <a:ext cx="1262714" cy="39164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GB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sub>
                      </m:sSub>
                    </m:oMath>
                  </m:oMathPara>
                </a14:m>
                <a:endParaRPr lang="en-GB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281" name="TextBox 280">
                <a:extLst>
                  <a:ext uri="{FF2B5EF4-FFF2-40B4-BE49-F238E27FC236}">
                    <a16:creationId xmlns:a16="http://schemas.microsoft.com/office/drawing/2014/main" id="{2DA8B2A2-4EAB-8C4E-8535-A2EB6866FE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7505" y="2618327"/>
                <a:ext cx="1262714" cy="391646"/>
              </a:xfrm>
              <a:prstGeom prst="rect">
                <a:avLst/>
              </a:prstGeom>
              <a:blipFill>
                <a:blip r:embed="rId12"/>
                <a:stretch>
                  <a:fillRect b="-303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4" name="Straight Arrow Connector 293">
            <a:extLst>
              <a:ext uri="{FF2B5EF4-FFF2-40B4-BE49-F238E27FC236}">
                <a16:creationId xmlns:a16="http://schemas.microsoft.com/office/drawing/2014/main" id="{945B3483-2269-CC4B-AEA3-D5ED1F54E048}"/>
              </a:ext>
            </a:extLst>
          </p:cNvPr>
          <p:cNvCxnSpPr>
            <a:stCxn id="281" idx="2"/>
            <a:endCxn id="268" idx="0"/>
          </p:cNvCxnSpPr>
          <p:nvPr/>
        </p:nvCxnSpPr>
        <p:spPr>
          <a:xfrm flipH="1">
            <a:off x="9353082" y="3009973"/>
            <a:ext cx="5780" cy="6252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Straight Connector 298">
            <a:extLst>
              <a:ext uri="{FF2B5EF4-FFF2-40B4-BE49-F238E27FC236}">
                <a16:creationId xmlns:a16="http://schemas.microsoft.com/office/drawing/2014/main" id="{13E529B0-0C55-B94F-AB92-8095D3520489}"/>
              </a:ext>
            </a:extLst>
          </p:cNvPr>
          <p:cNvCxnSpPr>
            <a:cxnSpLocks/>
            <a:stCxn id="186" idx="3"/>
          </p:cNvCxnSpPr>
          <p:nvPr/>
        </p:nvCxnSpPr>
        <p:spPr>
          <a:xfrm>
            <a:off x="10011060" y="5166086"/>
            <a:ext cx="37522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Elbow Connector 312">
            <a:extLst>
              <a:ext uri="{FF2B5EF4-FFF2-40B4-BE49-F238E27FC236}">
                <a16:creationId xmlns:a16="http://schemas.microsoft.com/office/drawing/2014/main" id="{87C4C747-2BDF-B247-8161-932062764083}"/>
              </a:ext>
            </a:extLst>
          </p:cNvPr>
          <p:cNvCxnSpPr>
            <a:stCxn id="202" idx="1"/>
            <a:endCxn id="169" idx="0"/>
          </p:cNvCxnSpPr>
          <p:nvPr/>
        </p:nvCxnSpPr>
        <p:spPr>
          <a:xfrm rot="10800000" flipV="1">
            <a:off x="7469768" y="6385262"/>
            <a:ext cx="631598" cy="73505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Elbow Connector 334">
            <a:extLst>
              <a:ext uri="{FF2B5EF4-FFF2-40B4-BE49-F238E27FC236}">
                <a16:creationId xmlns:a16="http://schemas.microsoft.com/office/drawing/2014/main" id="{7472F8CB-D253-344E-A85F-F72FAA42BFF5}"/>
              </a:ext>
            </a:extLst>
          </p:cNvPr>
          <p:cNvCxnSpPr>
            <a:cxnSpLocks/>
          </p:cNvCxnSpPr>
          <p:nvPr/>
        </p:nvCxnSpPr>
        <p:spPr>
          <a:xfrm rot="10800000" flipV="1">
            <a:off x="4878003" y="5643382"/>
            <a:ext cx="4438752" cy="5664510"/>
          </a:xfrm>
          <a:prstGeom prst="bentConnector3">
            <a:avLst>
              <a:gd name="adj1" fmla="val 12403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Dodecagon 128">
            <a:extLst>
              <a:ext uri="{FF2B5EF4-FFF2-40B4-BE49-F238E27FC236}">
                <a16:creationId xmlns:a16="http://schemas.microsoft.com/office/drawing/2014/main" id="{7DDDF447-BDDF-BA44-ACF7-62C7F3FA14DF}"/>
              </a:ext>
            </a:extLst>
          </p:cNvPr>
          <p:cNvSpPr/>
          <p:nvPr/>
        </p:nvSpPr>
        <p:spPr>
          <a:xfrm>
            <a:off x="2068833" y="1725992"/>
            <a:ext cx="474133" cy="450970"/>
          </a:xfrm>
          <a:prstGeom prst="dodec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50C9D49-C86C-E54E-9FE6-8A664D3E53CC}"/>
              </a:ext>
            </a:extLst>
          </p:cNvPr>
          <p:cNvSpPr/>
          <p:nvPr/>
        </p:nvSpPr>
        <p:spPr>
          <a:xfrm>
            <a:off x="2813289" y="1793107"/>
            <a:ext cx="27915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Global_Vote_Broadcast.png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104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4" name="Elbow Connector 223">
            <a:extLst>
              <a:ext uri="{FF2B5EF4-FFF2-40B4-BE49-F238E27FC236}">
                <a16:creationId xmlns:a16="http://schemas.microsoft.com/office/drawing/2014/main" id="{18749911-2C7C-BD4B-986D-3CD8092A9F6A}"/>
              </a:ext>
            </a:extLst>
          </p:cNvPr>
          <p:cNvCxnSpPr>
            <a:cxnSpLocks/>
            <a:stCxn id="216" idx="3"/>
            <a:endCxn id="121" idx="1"/>
          </p:cNvCxnSpPr>
          <p:nvPr/>
        </p:nvCxnSpPr>
        <p:spPr>
          <a:xfrm flipV="1">
            <a:off x="8404555" y="9761658"/>
            <a:ext cx="7432058" cy="9402111"/>
          </a:xfrm>
          <a:prstGeom prst="bentConnector3">
            <a:avLst>
              <a:gd name="adj1" fmla="val 7492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375DEEC-EE5B-BA49-B967-8B79882B356E}"/>
                  </a:ext>
                </a:extLst>
              </p:cNvPr>
              <p:cNvSpPr txBox="1"/>
              <p:nvPr/>
            </p:nvSpPr>
            <p:spPr>
              <a:xfrm>
                <a:off x="8435903" y="2620061"/>
                <a:ext cx="4875470" cy="123957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creates Pedersen Commitment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GB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GB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where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represents the amount of tokens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transferred in transaction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𝑇𝑥</m:t>
                    </m:r>
                  </m:oMath>
                </a14:m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and associated to account address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ℋ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375DEEC-EE5B-BA49-B967-8B79882B35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5903" y="2620061"/>
                <a:ext cx="4875470" cy="1239570"/>
              </a:xfrm>
              <a:prstGeom prst="rect">
                <a:avLst/>
              </a:prstGeom>
              <a:blipFill>
                <a:blip r:embed="rId2"/>
                <a:stretch>
                  <a:fillRect l="-777" t="-1000" b="-600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001C7831-0748-CC4E-ACB0-9C75C573259E}"/>
                  </a:ext>
                </a:extLst>
              </p:cNvPr>
              <p:cNvSpPr/>
              <p:nvPr/>
            </p:nvSpPr>
            <p:spPr>
              <a:xfrm>
                <a:off x="14486314" y="3568270"/>
                <a:ext cx="3366039" cy="949491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GB" i="1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otherwise 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</m:oMath>
                </a14:m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order of subgroup generated by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)</a:t>
                </a:r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001C7831-0748-CC4E-ACB0-9C75C57325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86314" y="3568270"/>
                <a:ext cx="3366039" cy="949491"/>
              </a:xfrm>
              <a:prstGeom prst="rect">
                <a:avLst/>
              </a:prstGeom>
              <a:blipFill>
                <a:blip r:embed="rId3"/>
                <a:stretch>
                  <a:fillRect l="-1498" t="-1299" r="-1498" b="-649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6FD84DE-3476-324F-85CA-4BD554BC3ADE}"/>
                  </a:ext>
                </a:extLst>
              </p:cNvPr>
              <p:cNvSpPr txBox="1"/>
              <p:nvPr/>
            </p:nvSpPr>
            <p:spPr>
              <a:xfrm>
                <a:off x="8198339" y="4616306"/>
                <a:ext cx="5319284" cy="134395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creates Pedersen Commitment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GB" b="0" i="1" smtClean="0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p>
                    </m:sSubSup>
                    <m:r>
                      <a:rPr lang="en-GB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represents the current balance of account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owned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𝑓</m:t>
                        </m:r>
                      </m:sup>
                    </m:sSubSup>
                  </m:oMath>
                </a14:m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the transaction fees paid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(included in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)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6FD84DE-3476-324F-85CA-4BD554BC3A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8339" y="4616306"/>
                <a:ext cx="5319284" cy="1343958"/>
              </a:xfrm>
              <a:prstGeom prst="rect">
                <a:avLst/>
              </a:prstGeom>
              <a:blipFill>
                <a:blip r:embed="rId4"/>
                <a:stretch>
                  <a:fillRect l="-952" b="-555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B6AF472-5643-E848-AF14-08A32AD468B5}"/>
                  </a:ext>
                </a:extLst>
              </p:cNvPr>
              <p:cNvSpPr txBox="1"/>
              <p:nvPr/>
            </p:nvSpPr>
            <p:spPr>
              <a:xfrm>
                <a:off x="9203293" y="6508861"/>
                <a:ext cx="3316710" cy="71173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creates range proof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for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 =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GB" i="1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𝑓</m:t>
                        </m:r>
                      </m:sup>
                    </m:sSubSup>
                    <m:r>
                      <a:rPr lang="en-GB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) </a:t>
                </a:r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B6AF472-5643-E848-AF14-08A32AD468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3293" y="6508861"/>
                <a:ext cx="3316710" cy="711733"/>
              </a:xfrm>
              <a:prstGeom prst="rect">
                <a:avLst/>
              </a:prstGeom>
              <a:blipFill>
                <a:blip r:embed="rId5"/>
                <a:stretch>
                  <a:fillRect l="-1521" t="-3448" b="-862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BDF792E-5C44-4F4C-9935-E483410B899F}"/>
                  </a:ext>
                </a:extLst>
              </p:cNvPr>
              <p:cNvSpPr txBox="1"/>
              <p:nvPr/>
            </p:nvSpPr>
            <p:spPr>
              <a:xfrm>
                <a:off x="9661294" y="7938269"/>
                <a:ext cx="2398006" cy="39074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adds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𝑡𝑒𝑚𝑝</m:t>
                        </m:r>
                      </m:sub>
                    </m:sSub>
                  </m:oMath>
                </a14:m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BDF792E-5C44-4F4C-9935-E483410B89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61294" y="7938269"/>
                <a:ext cx="2398006" cy="390748"/>
              </a:xfrm>
              <a:prstGeom prst="rect">
                <a:avLst/>
              </a:prstGeom>
              <a:blipFill>
                <a:blip r:embed="rId6"/>
                <a:stretch>
                  <a:fillRect t="-3030" b="-1212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9B49F34-4F71-3742-8602-95E98D647851}"/>
                  </a:ext>
                </a:extLst>
              </p:cNvPr>
              <p:cNvSpPr txBox="1"/>
              <p:nvPr/>
            </p:nvSpPr>
            <p:spPr>
              <a:xfrm>
                <a:off x="3912348" y="7912183"/>
                <a:ext cx="4002148" cy="100989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collects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 =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GB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sSubSup>
                          <m:sSubSup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p>
                        </m:sSub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)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and adds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𝑡𝑒𝑚𝑝</m:t>
                        </m:r>
                      </m:sub>
                    </m:sSub>
                  </m:oMath>
                </a14:m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if not already included</a:t>
                </a:r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9B49F34-4F71-3742-8602-95E98D6478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2348" y="7912183"/>
                <a:ext cx="4002148" cy="1009892"/>
              </a:xfrm>
              <a:prstGeom prst="rect">
                <a:avLst/>
              </a:prstGeom>
              <a:blipFill>
                <a:blip r:embed="rId7"/>
                <a:stretch>
                  <a:fillRect l="-1262" b="-609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79A8E30-83E6-7648-98AF-3AC21DBB5087}"/>
                  </a:ext>
                </a:extLst>
              </p:cNvPr>
              <p:cNvSpPr txBox="1"/>
              <p:nvPr/>
            </p:nvSpPr>
            <p:spPr>
              <a:xfrm>
                <a:off x="14486314" y="6523728"/>
                <a:ext cx="3254291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 forwards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 to other </a:t>
                </a:r>
                <a14:m>
                  <m:oMath xmlns:m="http://schemas.openxmlformats.org/officeDocument/2006/math">
                    <m:r>
                      <a:rPr lang="en-GB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 participants  involved in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𝑇𝑥</m:t>
                    </m:r>
                  </m:oMath>
                </a14:m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79A8E30-83E6-7648-98AF-3AC21DBB50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86314" y="6523728"/>
                <a:ext cx="3254291" cy="646331"/>
              </a:xfrm>
              <a:prstGeom prst="rect">
                <a:avLst/>
              </a:prstGeom>
              <a:blipFill>
                <a:blip r:embed="rId8"/>
                <a:stretch>
                  <a:fillRect l="-1550" t="-3774" b="-1132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83E70EE-7EA9-0648-B86B-7DACA2E54C74}"/>
                  </a:ext>
                </a:extLst>
              </p:cNvPr>
              <p:cNvSpPr txBox="1"/>
              <p:nvPr/>
            </p:nvSpPr>
            <p:spPr>
              <a:xfrm>
                <a:off x="9990188" y="10435175"/>
                <a:ext cx="2419401" cy="93551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Deterministic lexicographical-based order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=1,..,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83E70EE-7EA9-0648-B86B-7DACA2E54C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90188" y="10435175"/>
                <a:ext cx="2419401" cy="935513"/>
              </a:xfrm>
              <a:prstGeom prst="rect">
                <a:avLst/>
              </a:prstGeom>
              <a:blipFill>
                <a:blip r:embed="rId9"/>
                <a:stretch>
                  <a:fillRect l="-2083" t="-2667" b="-666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3459040-A14B-064C-942C-28A1A21B4A11}"/>
                  </a:ext>
                </a:extLst>
              </p:cNvPr>
              <p:cNvSpPr txBox="1"/>
              <p:nvPr/>
            </p:nvSpPr>
            <p:spPr>
              <a:xfrm>
                <a:off x="4358690" y="9808033"/>
                <a:ext cx="3130922" cy="39074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 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∈[1,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𝑡𝑒𝑚𝑝</m:t>
                        </m:r>
                      </m:sub>
                    </m:sSub>
                  </m:oMath>
                </a14:m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 ? </a:t>
                </a:r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3459040-A14B-064C-942C-28A1A21B4A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8690" y="9808033"/>
                <a:ext cx="3130922" cy="390748"/>
              </a:xfrm>
              <a:prstGeom prst="rect">
                <a:avLst/>
              </a:prstGeom>
              <a:blipFill>
                <a:blip r:embed="rId10"/>
                <a:stretch>
                  <a:fillRect l="-1205" t="-6061" b="-1515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CCFF125-1D7A-354C-B107-C42EACD57044}"/>
                  </a:ext>
                </a:extLst>
              </p:cNvPr>
              <p:cNvSpPr txBox="1"/>
              <p:nvPr/>
            </p:nvSpPr>
            <p:spPr>
              <a:xfrm>
                <a:off x="3407917" y="11206472"/>
                <a:ext cx="5032468" cy="39074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Reorder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 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∈[1,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𝑡𝑒𝑚𝑝</m:t>
                        </m:r>
                      </m:sub>
                    </m:sSub>
                  </m:oMath>
                </a14:m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and creates 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  </a:t>
                </a:r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CCFF125-1D7A-354C-B107-C42EACD570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7917" y="11206472"/>
                <a:ext cx="5032468" cy="390748"/>
              </a:xfrm>
              <a:prstGeom prst="rect">
                <a:avLst/>
              </a:prstGeom>
              <a:blipFill>
                <a:blip r:embed="rId11"/>
                <a:stretch>
                  <a:fillRect l="-752" t="-3030" b="-1515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6AB6A02-05BB-274F-B32C-285B43334C36}"/>
              </a:ext>
            </a:extLst>
          </p:cNvPr>
          <p:cNvCxnSpPr>
            <a:cxnSpLocks/>
            <a:stCxn id="12" idx="2"/>
            <a:endCxn id="15" idx="0"/>
          </p:cNvCxnSpPr>
          <p:nvPr/>
        </p:nvCxnSpPr>
        <p:spPr>
          <a:xfrm>
            <a:off x="5924151" y="10198781"/>
            <a:ext cx="0" cy="1007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B8CDAC2-1E0C-F045-BD83-934BD6847B11}"/>
                  </a:ext>
                </a:extLst>
              </p:cNvPr>
              <p:cNvSpPr txBox="1"/>
              <p:nvPr/>
            </p:nvSpPr>
            <p:spPr>
              <a:xfrm>
                <a:off x="2588184" y="12338812"/>
                <a:ext cx="6650475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Creates a challenge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function of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and list of public keys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B8CDAC2-1E0C-F045-BD83-934BD6847B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8184" y="12338812"/>
                <a:ext cx="6650475" cy="369332"/>
              </a:xfrm>
              <a:prstGeom prst="rect">
                <a:avLst/>
              </a:prstGeom>
              <a:blipFill>
                <a:blip r:embed="rId12"/>
                <a:stretch>
                  <a:fillRect l="-954" t="-10000" b="-2000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8B14652-6C44-7847-B330-2EE3CB2E9973}"/>
                  </a:ext>
                </a:extLst>
              </p:cNvPr>
              <p:cNvSpPr txBox="1"/>
              <p:nvPr/>
            </p:nvSpPr>
            <p:spPr>
              <a:xfrm>
                <a:off x="2961345" y="13399902"/>
                <a:ext cx="5878466" cy="94949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Creates a partial signature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b="0" i="0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adds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 to transaction signature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and forwards </a:t>
                </a:r>
                <a14:m>
                  <m:oMath xmlns:m="http://schemas.openxmlformats.org/officeDocument/2006/math">
                    <m:r>
                      <a:rPr lang="en-GB" b="0" i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) to other </a:t>
                </a:r>
                <a14:m>
                  <m:oMath xmlns:m="http://schemas.openxmlformats.org/officeDocument/2006/math">
                    <m:r>
                      <a:rPr lang="en-GB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 participants involved in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𝑇𝑥</m:t>
                    </m:r>
                  </m:oMath>
                </a14:m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8B14652-6C44-7847-B330-2EE3CB2E99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1345" y="13399902"/>
                <a:ext cx="5878466" cy="949491"/>
              </a:xfrm>
              <a:prstGeom prst="rect">
                <a:avLst/>
              </a:prstGeom>
              <a:blipFill>
                <a:blip r:embed="rId13"/>
                <a:stretch>
                  <a:fillRect l="-860" b="-779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D514730-03B8-FA4E-8362-6EB834DA2CCF}"/>
                  </a:ext>
                </a:extLst>
              </p:cNvPr>
              <p:cNvSpPr txBox="1"/>
              <p:nvPr/>
            </p:nvSpPr>
            <p:spPr>
              <a:xfrm>
                <a:off x="3241396" y="14959216"/>
                <a:ext cx="3808158" cy="37837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Collects </a:t>
                </a:r>
                <a14:m>
                  <m:oMath xmlns:m="http://schemas.openxmlformats.org/officeDocument/2006/math">
                    <m:r>
                      <a:rPr lang="en-GB" b="0" i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from participant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</m:t>
                        </m:r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D514730-03B8-FA4E-8362-6EB834DA2C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1396" y="14959216"/>
                <a:ext cx="3808158" cy="378373"/>
              </a:xfrm>
              <a:prstGeom prst="rect">
                <a:avLst/>
              </a:prstGeom>
              <a:blipFill>
                <a:blip r:embed="rId14"/>
                <a:stretch>
                  <a:fillRect l="-993" t="-3125" b="-1875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C66A24F-F095-7346-8F83-3DA792F0A9CB}"/>
                  </a:ext>
                </a:extLst>
              </p:cNvPr>
              <p:cNvSpPr txBox="1"/>
              <p:nvPr/>
            </p:nvSpPr>
            <p:spPr>
              <a:xfrm>
                <a:off x="4303642" y="16251930"/>
                <a:ext cx="1683666" cy="37837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C66A24F-F095-7346-8F83-3DA792F0A9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3642" y="16251930"/>
                <a:ext cx="1683666" cy="378373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3AC8BE1-396C-5F4B-8B0C-A867D38AA125}"/>
                  </a:ext>
                </a:extLst>
              </p:cNvPr>
              <p:cNvSpPr txBox="1"/>
              <p:nvPr/>
            </p:nvSpPr>
            <p:spPr>
              <a:xfrm>
                <a:off x="9990188" y="13262871"/>
                <a:ext cx="1161344" cy="3824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GB" i="1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3AC8BE1-396C-5F4B-8B0C-A867D38AA1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90188" y="13262871"/>
                <a:ext cx="1161344" cy="38241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A902975-0DB7-9340-960F-3EB15CB84495}"/>
                  </a:ext>
                </a:extLst>
              </p:cNvPr>
              <p:cNvSpPr txBox="1"/>
              <p:nvPr/>
            </p:nvSpPr>
            <p:spPr>
              <a:xfrm>
                <a:off x="4514646" y="17656596"/>
                <a:ext cx="1247586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Add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to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A902975-0DB7-9340-960F-3EB15CB844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4646" y="17656596"/>
                <a:ext cx="1247586" cy="369332"/>
              </a:xfrm>
              <a:prstGeom prst="rect">
                <a:avLst/>
              </a:prstGeom>
              <a:blipFill>
                <a:blip r:embed="rId17"/>
                <a:stretch>
                  <a:fillRect l="-2970" t="-3226" b="-2258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Curved Connector 26">
            <a:extLst>
              <a:ext uri="{FF2B5EF4-FFF2-40B4-BE49-F238E27FC236}">
                <a16:creationId xmlns:a16="http://schemas.microsoft.com/office/drawing/2014/main" id="{814DBD04-8D8D-4D4D-8490-F4F6676FF582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13311373" y="3239846"/>
            <a:ext cx="1174941" cy="80317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urved Connector 28">
            <a:extLst>
              <a:ext uri="{FF2B5EF4-FFF2-40B4-BE49-F238E27FC236}">
                <a16:creationId xmlns:a16="http://schemas.microsoft.com/office/drawing/2014/main" id="{3F1CF442-9BE0-0D4E-A73D-9891BD12B4F1}"/>
              </a:ext>
            </a:extLst>
          </p:cNvPr>
          <p:cNvCxnSpPr>
            <a:cxnSpLocks/>
            <a:stCxn id="15" idx="3"/>
            <a:endCxn id="11" idx="1"/>
          </p:cNvCxnSpPr>
          <p:nvPr/>
        </p:nvCxnSpPr>
        <p:spPr>
          <a:xfrm flipV="1">
            <a:off x="8440385" y="10902932"/>
            <a:ext cx="1549803" cy="49891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30">
            <a:extLst>
              <a:ext uri="{FF2B5EF4-FFF2-40B4-BE49-F238E27FC236}">
                <a16:creationId xmlns:a16="http://schemas.microsoft.com/office/drawing/2014/main" id="{E3FF2265-2FE4-9C4B-BA2F-0297762E4A89}"/>
              </a:ext>
            </a:extLst>
          </p:cNvPr>
          <p:cNvCxnSpPr>
            <a:cxnSpLocks/>
            <a:stCxn id="20" idx="3"/>
            <a:endCxn id="24" idx="1"/>
          </p:cNvCxnSpPr>
          <p:nvPr/>
        </p:nvCxnSpPr>
        <p:spPr>
          <a:xfrm flipV="1">
            <a:off x="8839811" y="13454077"/>
            <a:ext cx="1150377" cy="420571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BDDC49A-25ED-4241-B669-3F73BE3C5BE9}"/>
              </a:ext>
            </a:extLst>
          </p:cNvPr>
          <p:cNvCxnSpPr>
            <a:cxnSpLocks/>
            <a:stCxn id="2" idx="2"/>
            <a:endCxn id="5" idx="0"/>
          </p:cNvCxnSpPr>
          <p:nvPr/>
        </p:nvCxnSpPr>
        <p:spPr>
          <a:xfrm flipH="1">
            <a:off x="10857981" y="3859631"/>
            <a:ext cx="15657" cy="7566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0E40E37-B006-0D4D-AE8A-207A7A637DF7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10857981" y="5960264"/>
            <a:ext cx="3667" cy="5485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469CEDE3-4539-434C-BE0A-D297C9D77DE1}"/>
                  </a:ext>
                </a:extLst>
              </p:cNvPr>
              <p:cNvSpPr/>
              <p:nvPr/>
            </p:nvSpPr>
            <p:spPr>
              <a:xfrm>
                <a:off x="9785500" y="19952562"/>
                <a:ext cx="3493585" cy="36933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Broadcasts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to network</a:t>
                </a:r>
              </a:p>
            </p:txBody>
          </p:sp>
        </mc:Choice>
        <mc:Fallback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469CEDE3-4539-434C-BE0A-D297C9D77D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85500" y="19952562"/>
                <a:ext cx="3493585" cy="369332"/>
              </a:xfrm>
              <a:prstGeom prst="rect">
                <a:avLst/>
              </a:prstGeom>
              <a:blipFill>
                <a:blip r:embed="rId18"/>
                <a:stretch>
                  <a:fillRect l="-1444" t="-3226" b="-2258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TextBox 66">
            <a:extLst>
              <a:ext uri="{FF2B5EF4-FFF2-40B4-BE49-F238E27FC236}">
                <a16:creationId xmlns:a16="http://schemas.microsoft.com/office/drawing/2014/main" id="{D78BD84A-70CF-BD44-A48E-7F113B5D3F98}"/>
              </a:ext>
            </a:extLst>
          </p:cNvPr>
          <p:cNvSpPr txBox="1"/>
          <p:nvPr/>
        </p:nvSpPr>
        <p:spPr>
          <a:xfrm>
            <a:off x="3719909" y="9651111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no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F537774-65DD-AF45-A46F-E5CC1C8B1E04}"/>
              </a:ext>
            </a:extLst>
          </p:cNvPr>
          <p:cNvSpPr txBox="1"/>
          <p:nvPr/>
        </p:nvSpPr>
        <p:spPr>
          <a:xfrm>
            <a:off x="5970916" y="10246993"/>
            <a:ext cx="491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yes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E38D97D0-1D43-444F-B923-2348900B1179}"/>
              </a:ext>
            </a:extLst>
          </p:cNvPr>
          <p:cNvCxnSpPr>
            <a:cxnSpLocks/>
            <a:stCxn id="15" idx="2"/>
            <a:endCxn id="19" idx="0"/>
          </p:cNvCxnSpPr>
          <p:nvPr/>
        </p:nvCxnSpPr>
        <p:spPr>
          <a:xfrm flipH="1">
            <a:off x="5913422" y="11597220"/>
            <a:ext cx="10729" cy="741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4E39664D-1117-5D4A-AAB6-D5F631599174}"/>
              </a:ext>
            </a:extLst>
          </p:cNvPr>
          <p:cNvCxnSpPr>
            <a:cxnSpLocks/>
            <a:stCxn id="6" idx="3"/>
            <a:endCxn id="10" idx="1"/>
          </p:cNvCxnSpPr>
          <p:nvPr/>
        </p:nvCxnSpPr>
        <p:spPr>
          <a:xfrm flipV="1">
            <a:off x="12520003" y="6846894"/>
            <a:ext cx="196631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299B23ED-189B-5246-BCFC-318348D686E9}"/>
                  </a:ext>
                </a:extLst>
              </p:cNvPr>
              <p:cNvSpPr txBox="1"/>
              <p:nvPr/>
            </p:nvSpPr>
            <p:spPr>
              <a:xfrm>
                <a:off x="3674225" y="2018046"/>
                <a:ext cx="4514377" cy="39074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Participant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 creates empty message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𝑡𝑒𝑚𝑝</m:t>
                        </m:r>
                      </m:sub>
                    </m:sSub>
                  </m:oMath>
                </a14:m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299B23ED-189B-5246-BCFC-318348D686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4225" y="2018046"/>
                <a:ext cx="4514377" cy="390748"/>
              </a:xfrm>
              <a:prstGeom prst="rect">
                <a:avLst/>
              </a:prstGeom>
              <a:blipFill>
                <a:blip r:embed="rId19"/>
                <a:stretch>
                  <a:fillRect l="-838" t="-6061" b="-1212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5A0DDFB7-8832-B342-86F0-75B3D1A01859}"/>
              </a:ext>
            </a:extLst>
          </p:cNvPr>
          <p:cNvCxnSpPr>
            <a:cxnSpLocks/>
            <a:stCxn id="79" idx="2"/>
            <a:endCxn id="9" idx="0"/>
          </p:cNvCxnSpPr>
          <p:nvPr/>
        </p:nvCxnSpPr>
        <p:spPr>
          <a:xfrm flipH="1">
            <a:off x="5913422" y="2408794"/>
            <a:ext cx="17992" cy="55033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Elbow Connector 95">
            <a:extLst>
              <a:ext uri="{FF2B5EF4-FFF2-40B4-BE49-F238E27FC236}">
                <a16:creationId xmlns:a16="http://schemas.microsoft.com/office/drawing/2014/main" id="{7F457159-F0A7-8F45-B92D-4BC20573D9EA}"/>
              </a:ext>
            </a:extLst>
          </p:cNvPr>
          <p:cNvCxnSpPr>
            <a:cxnSpLocks/>
            <a:stCxn id="79" idx="3"/>
            <a:endCxn id="2" idx="0"/>
          </p:cNvCxnSpPr>
          <p:nvPr/>
        </p:nvCxnSpPr>
        <p:spPr>
          <a:xfrm>
            <a:off x="8188602" y="2213420"/>
            <a:ext cx="2685036" cy="40664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507CF083-E885-754D-911C-53FF926E2571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flipH="1">
            <a:off x="10860297" y="7220594"/>
            <a:ext cx="1351" cy="7176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F0DDA0B3-C921-8440-9834-5F81E3A9C700}"/>
              </a:ext>
            </a:extLst>
          </p:cNvPr>
          <p:cNvSpPr txBox="1"/>
          <p:nvPr/>
        </p:nvSpPr>
        <p:spPr>
          <a:xfrm>
            <a:off x="5537871" y="1132926"/>
            <a:ext cx="75110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START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5E603B9C-4E93-8F4B-9500-A888DD4229A4}"/>
              </a:ext>
            </a:extLst>
          </p:cNvPr>
          <p:cNvCxnSpPr>
            <a:stCxn id="103" idx="2"/>
            <a:endCxn id="79" idx="0"/>
          </p:cNvCxnSpPr>
          <p:nvPr/>
        </p:nvCxnSpPr>
        <p:spPr>
          <a:xfrm>
            <a:off x="5913423" y="1502258"/>
            <a:ext cx="17991" cy="5157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Elbow Connector 108">
            <a:extLst>
              <a:ext uri="{FF2B5EF4-FFF2-40B4-BE49-F238E27FC236}">
                <a16:creationId xmlns:a16="http://schemas.microsoft.com/office/drawing/2014/main" id="{DB663156-0A1F-254F-A10A-FE14D962B011}"/>
              </a:ext>
            </a:extLst>
          </p:cNvPr>
          <p:cNvCxnSpPr>
            <a:stCxn id="7" idx="2"/>
            <a:endCxn id="12" idx="3"/>
          </p:cNvCxnSpPr>
          <p:nvPr/>
        </p:nvCxnSpPr>
        <p:spPr>
          <a:xfrm rot="5400000">
            <a:off x="8337760" y="7480870"/>
            <a:ext cx="1674390" cy="337068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9EB554F3-3CB2-5849-BA9E-453065E5AE88}"/>
              </a:ext>
            </a:extLst>
          </p:cNvPr>
          <p:cNvCxnSpPr>
            <a:stCxn id="9" idx="2"/>
            <a:endCxn id="12" idx="0"/>
          </p:cNvCxnSpPr>
          <p:nvPr/>
        </p:nvCxnSpPr>
        <p:spPr>
          <a:xfrm>
            <a:off x="5913422" y="8922075"/>
            <a:ext cx="10729" cy="8859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Elbow Connector 117">
            <a:extLst>
              <a:ext uri="{FF2B5EF4-FFF2-40B4-BE49-F238E27FC236}">
                <a16:creationId xmlns:a16="http://schemas.microsoft.com/office/drawing/2014/main" id="{6BEBA980-1A77-284A-A7F0-0423C458BF1A}"/>
              </a:ext>
            </a:extLst>
          </p:cNvPr>
          <p:cNvCxnSpPr>
            <a:stCxn id="12" idx="1"/>
            <a:endCxn id="9" idx="1"/>
          </p:cNvCxnSpPr>
          <p:nvPr/>
        </p:nvCxnSpPr>
        <p:spPr>
          <a:xfrm rot="10800000">
            <a:off x="3912348" y="8417129"/>
            <a:ext cx="446342" cy="1586278"/>
          </a:xfrm>
          <a:prstGeom prst="bentConnector3">
            <a:avLst>
              <a:gd name="adj1" fmla="val 15121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98C4CC1A-85BC-C844-9B96-C947D78BE096}"/>
              </a:ext>
            </a:extLst>
          </p:cNvPr>
          <p:cNvSpPr txBox="1"/>
          <p:nvPr/>
        </p:nvSpPr>
        <p:spPr>
          <a:xfrm>
            <a:off x="15836613" y="9576992"/>
            <a:ext cx="66543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STOP</a:t>
            </a:r>
          </a:p>
        </p:txBody>
      </p: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88B71395-4400-6642-8DA7-827CFF2B862C}"/>
              </a:ext>
            </a:extLst>
          </p:cNvPr>
          <p:cNvCxnSpPr>
            <a:stCxn id="19" idx="2"/>
            <a:endCxn id="20" idx="0"/>
          </p:cNvCxnSpPr>
          <p:nvPr/>
        </p:nvCxnSpPr>
        <p:spPr>
          <a:xfrm flipH="1">
            <a:off x="5900578" y="12708144"/>
            <a:ext cx="12844" cy="6917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1E3844E3-3A46-FF4E-88EB-8EB85FB16CFF}"/>
              </a:ext>
            </a:extLst>
          </p:cNvPr>
          <p:cNvCxnSpPr>
            <a:stCxn id="21" idx="2"/>
            <a:endCxn id="23" idx="0"/>
          </p:cNvCxnSpPr>
          <p:nvPr/>
        </p:nvCxnSpPr>
        <p:spPr>
          <a:xfrm>
            <a:off x="5145475" y="15337589"/>
            <a:ext cx="0" cy="9143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E845501C-4A58-8A42-A675-7884D026D26F}"/>
              </a:ext>
            </a:extLst>
          </p:cNvPr>
          <p:cNvCxnSpPr>
            <a:stCxn id="23" idx="2"/>
            <a:endCxn id="25" idx="0"/>
          </p:cNvCxnSpPr>
          <p:nvPr/>
        </p:nvCxnSpPr>
        <p:spPr>
          <a:xfrm flipH="1">
            <a:off x="5138439" y="16630303"/>
            <a:ext cx="7036" cy="10262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Box 153">
            <a:extLst>
              <a:ext uri="{FF2B5EF4-FFF2-40B4-BE49-F238E27FC236}">
                <a16:creationId xmlns:a16="http://schemas.microsoft.com/office/drawing/2014/main" id="{D63AC955-CD61-EE4D-BA28-F1B460691C6C}"/>
              </a:ext>
            </a:extLst>
          </p:cNvPr>
          <p:cNvSpPr txBox="1"/>
          <p:nvPr/>
        </p:nvSpPr>
        <p:spPr>
          <a:xfrm>
            <a:off x="5208241" y="16630303"/>
            <a:ext cx="491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yes</a:t>
            </a:r>
          </a:p>
        </p:txBody>
      </p:sp>
      <p:cxnSp>
        <p:nvCxnSpPr>
          <p:cNvPr id="156" name="Elbow Connector 155">
            <a:extLst>
              <a:ext uri="{FF2B5EF4-FFF2-40B4-BE49-F238E27FC236}">
                <a16:creationId xmlns:a16="http://schemas.microsoft.com/office/drawing/2014/main" id="{E188F312-4375-C547-BAAA-815919BD4B86}"/>
              </a:ext>
            </a:extLst>
          </p:cNvPr>
          <p:cNvCxnSpPr>
            <a:stCxn id="15" idx="1"/>
            <a:endCxn id="21" idx="1"/>
          </p:cNvCxnSpPr>
          <p:nvPr/>
        </p:nvCxnSpPr>
        <p:spPr>
          <a:xfrm rot="10800000" flipV="1">
            <a:off x="3241397" y="11401845"/>
            <a:ext cx="166521" cy="3746557"/>
          </a:xfrm>
          <a:prstGeom prst="bentConnector3">
            <a:avLst>
              <a:gd name="adj1" fmla="val 68783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AFC023C0-A931-1644-8DEC-D6FD838629F1}"/>
                  </a:ext>
                </a:extLst>
              </p:cNvPr>
              <p:cNvSpPr txBox="1"/>
              <p:nvPr/>
            </p:nvSpPr>
            <p:spPr>
              <a:xfrm>
                <a:off x="7396798" y="17661348"/>
                <a:ext cx="1230530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complete</a:t>
                </a:r>
              </a:p>
            </p:txBody>
          </p:sp>
        </mc:Choice>
        <mc:Fallback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AFC023C0-A931-1644-8DEC-D6FD838629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6798" y="17661348"/>
                <a:ext cx="1230530" cy="369332"/>
              </a:xfrm>
              <a:prstGeom prst="rect">
                <a:avLst/>
              </a:prstGeom>
              <a:blipFill>
                <a:blip r:embed="rId20"/>
                <a:stretch>
                  <a:fillRect t="-6452" r="-2020" b="-1935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C88E1D8E-7BED-7E45-BF30-DCC59BEEF40A}"/>
              </a:ext>
            </a:extLst>
          </p:cNvPr>
          <p:cNvCxnSpPr>
            <a:stCxn id="25" idx="3"/>
            <a:endCxn id="158" idx="1"/>
          </p:cNvCxnSpPr>
          <p:nvPr/>
        </p:nvCxnSpPr>
        <p:spPr>
          <a:xfrm>
            <a:off x="5762232" y="17841262"/>
            <a:ext cx="1634566" cy="47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Elbow Connector 161">
            <a:extLst>
              <a:ext uri="{FF2B5EF4-FFF2-40B4-BE49-F238E27FC236}">
                <a16:creationId xmlns:a16="http://schemas.microsoft.com/office/drawing/2014/main" id="{DDE8CF76-92BD-5142-823A-69EAB90B2796}"/>
              </a:ext>
            </a:extLst>
          </p:cNvPr>
          <p:cNvCxnSpPr>
            <a:stCxn id="20" idx="2"/>
            <a:endCxn id="158" idx="0"/>
          </p:cNvCxnSpPr>
          <p:nvPr/>
        </p:nvCxnSpPr>
        <p:spPr>
          <a:xfrm rot="16200000" flipH="1">
            <a:off x="5300343" y="14949627"/>
            <a:ext cx="3311955" cy="2111485"/>
          </a:xfrm>
          <a:prstGeom prst="bentConnector3">
            <a:avLst>
              <a:gd name="adj1" fmla="val 1035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4EAF6B85-B02F-0A4C-BE50-694149A74F45}"/>
              </a:ext>
            </a:extLst>
          </p:cNvPr>
          <p:cNvCxnSpPr>
            <a:cxnSpLocks/>
            <a:stCxn id="158" idx="2"/>
            <a:endCxn id="216" idx="0"/>
          </p:cNvCxnSpPr>
          <p:nvPr/>
        </p:nvCxnSpPr>
        <p:spPr>
          <a:xfrm flipH="1">
            <a:off x="8010184" y="18030680"/>
            <a:ext cx="1879" cy="9484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Elbow Connector 166">
            <a:extLst>
              <a:ext uri="{FF2B5EF4-FFF2-40B4-BE49-F238E27FC236}">
                <a16:creationId xmlns:a16="http://schemas.microsoft.com/office/drawing/2014/main" id="{ACB5EA7D-ECD6-F04A-B67E-311353C63652}"/>
              </a:ext>
            </a:extLst>
          </p:cNvPr>
          <p:cNvCxnSpPr>
            <a:stCxn id="41" idx="3"/>
            <a:endCxn id="121" idx="2"/>
          </p:cNvCxnSpPr>
          <p:nvPr/>
        </p:nvCxnSpPr>
        <p:spPr>
          <a:xfrm flipV="1">
            <a:off x="13279085" y="9946324"/>
            <a:ext cx="2890248" cy="1019090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Elbow Connector 172">
            <a:extLst>
              <a:ext uri="{FF2B5EF4-FFF2-40B4-BE49-F238E27FC236}">
                <a16:creationId xmlns:a16="http://schemas.microsoft.com/office/drawing/2014/main" id="{F2BDE578-6561-1E44-BBA6-9B2DC949E451}"/>
              </a:ext>
            </a:extLst>
          </p:cNvPr>
          <p:cNvCxnSpPr>
            <a:stCxn id="158" idx="3"/>
            <a:endCxn id="21" idx="3"/>
          </p:cNvCxnSpPr>
          <p:nvPr/>
        </p:nvCxnSpPr>
        <p:spPr>
          <a:xfrm flipH="1" flipV="1">
            <a:off x="7049554" y="15148403"/>
            <a:ext cx="1577774" cy="2697611"/>
          </a:xfrm>
          <a:prstGeom prst="bentConnector3">
            <a:avLst>
              <a:gd name="adj1" fmla="val -3529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173">
            <a:extLst>
              <a:ext uri="{FF2B5EF4-FFF2-40B4-BE49-F238E27FC236}">
                <a16:creationId xmlns:a16="http://schemas.microsoft.com/office/drawing/2014/main" id="{232F7FF8-1D70-9D44-B781-6DEFF3994165}"/>
              </a:ext>
            </a:extLst>
          </p:cNvPr>
          <p:cNvSpPr txBox="1"/>
          <p:nvPr/>
        </p:nvSpPr>
        <p:spPr>
          <a:xfrm>
            <a:off x="8025360" y="18051996"/>
            <a:ext cx="491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yes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480D2F35-E1F5-AC47-B011-19C657E58DF1}"/>
              </a:ext>
            </a:extLst>
          </p:cNvPr>
          <p:cNvSpPr txBox="1"/>
          <p:nvPr/>
        </p:nvSpPr>
        <p:spPr>
          <a:xfrm>
            <a:off x="8659036" y="17490808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no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1" name="TextBox 200">
                <a:extLst>
                  <a:ext uri="{FF2B5EF4-FFF2-40B4-BE49-F238E27FC236}">
                    <a16:creationId xmlns:a16="http://schemas.microsoft.com/office/drawing/2014/main" id="{11207B0F-993C-624D-8166-B3E3EE776782}"/>
                  </a:ext>
                </a:extLst>
              </p:cNvPr>
              <p:cNvSpPr txBox="1"/>
              <p:nvPr/>
            </p:nvSpPr>
            <p:spPr>
              <a:xfrm>
                <a:off x="10102492" y="17591693"/>
                <a:ext cx="5497980" cy="43242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Verification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𝑠𝐺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GB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GB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Sup>
                          <m:sSubSup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</m:e>
                    </m:nary>
                    <m:r>
                      <a:rPr lang="en-GB" i="1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GB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Sup>
                          <m:sSubSup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p>
                        </m:sSubSup>
                      </m:e>
                    </m:nary>
                    <m:r>
                      <a:rPr lang="en-GB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01" name="TextBox 200">
                <a:extLst>
                  <a:ext uri="{FF2B5EF4-FFF2-40B4-BE49-F238E27FC236}">
                    <a16:creationId xmlns:a16="http://schemas.microsoft.com/office/drawing/2014/main" id="{11207B0F-993C-624D-8166-B3E3EE7767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02492" y="17591693"/>
                <a:ext cx="5497980" cy="432426"/>
              </a:xfrm>
              <a:prstGeom prst="rect">
                <a:avLst/>
              </a:prstGeom>
              <a:blipFill>
                <a:blip r:embed="rId21"/>
                <a:stretch>
                  <a:fillRect l="-690" t="-77778" b="-13333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3" name="Curved Connector 202">
            <a:extLst>
              <a:ext uri="{FF2B5EF4-FFF2-40B4-BE49-F238E27FC236}">
                <a16:creationId xmlns:a16="http://schemas.microsoft.com/office/drawing/2014/main" id="{BB260EE5-F019-874B-B32C-C502881E2DF4}"/>
              </a:ext>
            </a:extLst>
          </p:cNvPr>
          <p:cNvCxnSpPr>
            <a:cxnSpLocks/>
            <a:stCxn id="201" idx="1"/>
          </p:cNvCxnSpPr>
          <p:nvPr/>
        </p:nvCxnSpPr>
        <p:spPr>
          <a:xfrm rot="10800000" flipV="1">
            <a:off x="8199906" y="17807906"/>
            <a:ext cx="1902587" cy="1164140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4" name="Rectangle 203">
                <a:extLst>
                  <a:ext uri="{FF2B5EF4-FFF2-40B4-BE49-F238E27FC236}">
                    <a16:creationId xmlns:a16="http://schemas.microsoft.com/office/drawing/2014/main" id="{5EA96815-39D8-534D-BAFD-C650501DF889}"/>
                  </a:ext>
                </a:extLst>
              </p:cNvPr>
              <p:cNvSpPr/>
              <p:nvPr/>
            </p:nvSpPr>
            <p:spPr>
              <a:xfrm>
                <a:off x="6432798" y="15589230"/>
                <a:ext cx="1154740" cy="36933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k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k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GB" b="0" i="0" smtClean="0">
                          <a:latin typeface="Cambria Math" panose="02040503050406030204" pitchFamily="18" charset="0"/>
                        </a:rPr>
                        <m:t>G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04" name="Rectangle 203">
                <a:extLst>
                  <a:ext uri="{FF2B5EF4-FFF2-40B4-BE49-F238E27FC236}">
                    <a16:creationId xmlns:a16="http://schemas.microsoft.com/office/drawing/2014/main" id="{5EA96815-39D8-534D-BAFD-C650501DF8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2798" y="15589230"/>
                <a:ext cx="1154740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6" name="Curved Connector 205">
            <a:extLst>
              <a:ext uri="{FF2B5EF4-FFF2-40B4-BE49-F238E27FC236}">
                <a16:creationId xmlns:a16="http://schemas.microsoft.com/office/drawing/2014/main" id="{EF5810C5-BCA3-A042-A9BF-B94E8E8D78AC}"/>
              </a:ext>
            </a:extLst>
          </p:cNvPr>
          <p:cNvCxnSpPr>
            <a:stCxn id="23" idx="3"/>
            <a:endCxn id="204" idx="1"/>
          </p:cNvCxnSpPr>
          <p:nvPr/>
        </p:nvCxnSpPr>
        <p:spPr>
          <a:xfrm flipV="1">
            <a:off x="5987308" y="15773896"/>
            <a:ext cx="445490" cy="667221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8" name="TextBox 207">
                <a:extLst>
                  <a:ext uri="{FF2B5EF4-FFF2-40B4-BE49-F238E27FC236}">
                    <a16:creationId xmlns:a16="http://schemas.microsoft.com/office/drawing/2014/main" id="{E65B0027-32D6-754A-8030-24B656A62E37}"/>
                  </a:ext>
                </a:extLst>
              </p:cNvPr>
              <p:cNvSpPr txBox="1"/>
              <p:nvPr/>
            </p:nvSpPr>
            <p:spPr>
              <a:xfrm>
                <a:off x="9849685" y="16533695"/>
                <a:ext cx="6002156" cy="43242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GB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Sup>
                          <m:sSubSup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</m:e>
                    </m:nary>
                    <m:r>
                      <a:rPr lang="en-GB" b="0" i="1" smtClean="0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GB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Sup>
                          <m:sSubSup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p>
                        </m:sSubSup>
                      </m:e>
                    </m:nary>
                    <m:r>
                      <a:rPr lang="en-GB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=0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𝑥𝐺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≠0)</m:t>
                    </m:r>
                  </m:oMath>
                </a14:m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with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GB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Sup>
                          <m:sSubSup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</m:e>
                    </m:nary>
                  </m:oMath>
                </a14:m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208" name="TextBox 207">
                <a:extLst>
                  <a:ext uri="{FF2B5EF4-FFF2-40B4-BE49-F238E27FC236}">
                    <a16:creationId xmlns:a16="http://schemas.microsoft.com/office/drawing/2014/main" id="{E65B0027-32D6-754A-8030-24B656A62E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9685" y="16533695"/>
                <a:ext cx="6002156" cy="432426"/>
              </a:xfrm>
              <a:prstGeom prst="rect">
                <a:avLst/>
              </a:prstGeom>
              <a:blipFill>
                <a:blip r:embed="rId23"/>
                <a:stretch>
                  <a:fillRect l="-5274" t="-80556" b="-13055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4" name="Straight Arrow Connector 213">
            <a:extLst>
              <a:ext uri="{FF2B5EF4-FFF2-40B4-BE49-F238E27FC236}">
                <a16:creationId xmlns:a16="http://schemas.microsoft.com/office/drawing/2014/main" id="{A4EB392B-F6E1-C844-AAD8-55F290C73AFA}"/>
              </a:ext>
            </a:extLst>
          </p:cNvPr>
          <p:cNvCxnSpPr>
            <a:stCxn id="208" idx="2"/>
            <a:endCxn id="201" idx="0"/>
          </p:cNvCxnSpPr>
          <p:nvPr/>
        </p:nvCxnSpPr>
        <p:spPr>
          <a:xfrm>
            <a:off x="12850763" y="16966121"/>
            <a:ext cx="719" cy="625572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6" name="TextBox 215">
                <a:extLst>
                  <a:ext uri="{FF2B5EF4-FFF2-40B4-BE49-F238E27FC236}">
                    <a16:creationId xmlns:a16="http://schemas.microsoft.com/office/drawing/2014/main" id="{2B5287C6-9FCC-2F4E-91C7-3B0747C2FB42}"/>
                  </a:ext>
                </a:extLst>
              </p:cNvPr>
              <p:cNvSpPr txBox="1"/>
              <p:nvPr/>
            </p:nvSpPr>
            <p:spPr>
              <a:xfrm>
                <a:off x="7615813" y="18979103"/>
                <a:ext cx="788742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valid</a:t>
                </a:r>
              </a:p>
            </p:txBody>
          </p:sp>
        </mc:Choice>
        <mc:Fallback>
          <p:sp>
            <p:nvSpPr>
              <p:cNvPr id="216" name="TextBox 215">
                <a:extLst>
                  <a:ext uri="{FF2B5EF4-FFF2-40B4-BE49-F238E27FC236}">
                    <a16:creationId xmlns:a16="http://schemas.microsoft.com/office/drawing/2014/main" id="{2B5287C6-9FCC-2F4E-91C7-3B0747C2FB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5813" y="18979103"/>
                <a:ext cx="788742" cy="369332"/>
              </a:xfrm>
              <a:prstGeom prst="rect">
                <a:avLst/>
              </a:prstGeom>
              <a:blipFill>
                <a:blip r:embed="rId24"/>
                <a:stretch>
                  <a:fillRect t="-3226" r="-3175" b="-2258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0" name="TextBox 219">
            <a:extLst>
              <a:ext uri="{FF2B5EF4-FFF2-40B4-BE49-F238E27FC236}">
                <a16:creationId xmlns:a16="http://schemas.microsoft.com/office/drawing/2014/main" id="{19A4FC17-34D8-3940-96EF-C386C4820AF2}"/>
              </a:ext>
            </a:extLst>
          </p:cNvPr>
          <p:cNvSpPr txBox="1"/>
          <p:nvPr/>
        </p:nvSpPr>
        <p:spPr>
          <a:xfrm>
            <a:off x="8007252" y="19360904"/>
            <a:ext cx="491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yes</a:t>
            </a: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AE05A178-F0F8-8341-A86C-008BE3EEC12C}"/>
              </a:ext>
            </a:extLst>
          </p:cNvPr>
          <p:cNvSpPr txBox="1"/>
          <p:nvPr/>
        </p:nvSpPr>
        <p:spPr>
          <a:xfrm>
            <a:off x="8392491" y="18806848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no</a:t>
            </a:r>
          </a:p>
        </p:txBody>
      </p:sp>
      <p:cxnSp>
        <p:nvCxnSpPr>
          <p:cNvPr id="228" name="Elbow Connector 227">
            <a:extLst>
              <a:ext uri="{FF2B5EF4-FFF2-40B4-BE49-F238E27FC236}">
                <a16:creationId xmlns:a16="http://schemas.microsoft.com/office/drawing/2014/main" id="{A1F3A647-2545-214D-8C24-AAC27450579B}"/>
              </a:ext>
            </a:extLst>
          </p:cNvPr>
          <p:cNvCxnSpPr>
            <a:stCxn id="216" idx="2"/>
            <a:endCxn id="41" idx="1"/>
          </p:cNvCxnSpPr>
          <p:nvPr/>
        </p:nvCxnSpPr>
        <p:spPr>
          <a:xfrm rot="16200000" flipH="1">
            <a:off x="8503446" y="18855173"/>
            <a:ext cx="788793" cy="177531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Dodecagon 62">
            <a:extLst>
              <a:ext uri="{FF2B5EF4-FFF2-40B4-BE49-F238E27FC236}">
                <a16:creationId xmlns:a16="http://schemas.microsoft.com/office/drawing/2014/main" id="{0E9D25A8-E103-0C4D-AB12-846487A92E52}"/>
              </a:ext>
            </a:extLst>
          </p:cNvPr>
          <p:cNvSpPr/>
          <p:nvPr/>
        </p:nvSpPr>
        <p:spPr>
          <a:xfrm>
            <a:off x="2114051" y="907441"/>
            <a:ext cx="474133" cy="450970"/>
          </a:xfrm>
          <a:prstGeom prst="dodec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2043469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E262A-B082-9148-94F1-43D22C646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E2CD37-8235-7749-8AA1-C31EF9986C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329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24742</TotalTime>
  <Words>801</Words>
  <Application>Microsoft Macintosh PowerPoint</Application>
  <PresentationFormat>Custom</PresentationFormat>
  <Paragraphs>128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Pauline Bernat</dc:creator>
  <cp:lastModifiedBy>Pauline Bernat</cp:lastModifiedBy>
  <cp:revision>85</cp:revision>
  <dcterms:created xsi:type="dcterms:W3CDTF">2019-04-09T09:48:07Z</dcterms:created>
  <dcterms:modified xsi:type="dcterms:W3CDTF">2019-05-24T14:35:38Z</dcterms:modified>
</cp:coreProperties>
</file>