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oPMR+7sCovDwgR4LHPqAxBFFl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80c7f915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780c7f915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8146db1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78146db1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80c7f91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780c7f91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0c7f91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780c7f91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80c7f915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780c7f915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6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nest.j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localhost:3100/auth/register" TargetMode="External"/><Relationship Id="rId4" Type="http://schemas.openxmlformats.org/officeDocument/2006/relationships/hyperlink" Target="http://localhost:3100/auth/login" TargetMode="External"/><Relationship Id="rId5" Type="http://schemas.openxmlformats.org/officeDocument/2006/relationships/hyperlink" Target="http://localhost:3100/auth/checktoken" TargetMode="External"/><Relationship Id="rId6" Type="http://schemas.openxmlformats.org/officeDocument/2006/relationships/hyperlink" Target="http://localhost:3100/balance/1/token4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HSBC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1400"/>
              <a:t>(</a:t>
            </a:r>
            <a:r>
              <a:rPr lang="fr" sz="1400"/>
              <a:t>Haram Suspicious Bank Continentale)</a:t>
            </a:r>
            <a:endParaRPr sz="1400"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M2I 2024 - 2026 </a:t>
            </a:r>
            <a:endParaRPr/>
          </a:p>
        </p:txBody>
      </p:sp>
      <p:pic>
        <p:nvPicPr>
          <p:cNvPr id="69" name="Google Shape;69;p1" title="1146919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00" y="683051"/>
            <a:ext cx="3853475" cy="38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Les tests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598075" y="1869000"/>
            <a:ext cx="66462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Pour les microservices en ts comme ms-dao ou ms-balance, des tests unitaires sont effectués via Jest. Pour les démarrer, il suffit de se rendre dans le dossier du microservice et d'exécuter la commande suivante :</a:t>
            </a:r>
            <a:endParaRPr b="0" i="0" sz="1200" u="none" cap="none" strike="noStrike">
              <a:solidFill>
                <a:srgbClr val="F0F6FC"/>
              </a:solidFill>
              <a:highlight>
                <a:srgbClr val="0D111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0F6FC"/>
              </a:solidFill>
              <a:highlight>
                <a:srgbClr val="151B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rgbClr val="F0F6FC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npm run </a:t>
            </a:r>
            <a:r>
              <a:rPr b="0" i="0" lang="fr" sz="1000" u="none" cap="none" strike="noStrike">
                <a:solidFill>
                  <a:srgbClr val="79C0FF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0" i="0" sz="1000" u="none" cap="none" strike="noStrike">
              <a:solidFill>
                <a:srgbClr val="79C0FF"/>
              </a:solidFill>
              <a:highlight>
                <a:srgbClr val="151B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9C0FF"/>
              </a:solidFill>
              <a:highlight>
                <a:srgbClr val="151B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les microservices en C# comme ms-login, des tests unitaires sont effectués via</a:t>
            </a:r>
            <a:r>
              <a:rPr lang="fr"/>
              <a:t> MSTest</a:t>
            </a:r>
            <a:r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xUnit. Pour les démarrer, il suffit de se rendre dans le dossier du microservice et d'exécuter la commande suivante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rgbClr val="F0F6FC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dotnet </a:t>
            </a:r>
            <a:r>
              <a:rPr b="0" i="0" lang="fr" sz="1000" u="none" cap="none" strike="noStrike">
                <a:solidFill>
                  <a:srgbClr val="79C0FF"/>
                </a:solidFill>
                <a:highlight>
                  <a:srgbClr val="151B23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0568" y="1973643"/>
            <a:ext cx="977525" cy="10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699" y="3696325"/>
            <a:ext cx="1353275" cy="9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80c7f9150_0_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Qui a fait quoi?</a:t>
            </a:r>
            <a:endParaRPr/>
          </a:p>
        </p:txBody>
      </p:sp>
      <p:sp>
        <p:nvSpPr>
          <p:cNvPr id="168" name="Google Shape;168;g3780c7f9150_0_26"/>
          <p:cNvSpPr txBox="1"/>
          <p:nvPr>
            <p:ph idx="4294967295" type="title"/>
          </p:nvPr>
        </p:nvSpPr>
        <p:spPr>
          <a:xfrm>
            <a:off x="101850" y="3200200"/>
            <a:ext cx="2282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Boukada Adel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169" name="Google Shape;169;g3780c7f9150_0_26"/>
          <p:cNvSpPr txBox="1"/>
          <p:nvPr>
            <p:ph idx="4294967295" type="title"/>
          </p:nvPr>
        </p:nvSpPr>
        <p:spPr>
          <a:xfrm>
            <a:off x="2317749" y="3200200"/>
            <a:ext cx="2286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Keovilay Loan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170" name="Google Shape;170;g3780c7f9150_0_26"/>
          <p:cNvSpPr txBox="1"/>
          <p:nvPr>
            <p:ph idx="4294967295" type="title"/>
          </p:nvPr>
        </p:nvSpPr>
        <p:spPr>
          <a:xfrm>
            <a:off x="4526899" y="3200200"/>
            <a:ext cx="2303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Mignon Valentin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171" name="Google Shape;171;g3780c7f9150_0_26"/>
          <p:cNvSpPr txBox="1"/>
          <p:nvPr>
            <p:ph idx="4294967295" type="title"/>
          </p:nvPr>
        </p:nvSpPr>
        <p:spPr>
          <a:xfrm>
            <a:off x="6749650" y="3200200"/>
            <a:ext cx="2294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Ziadi Noé</a:t>
            </a:r>
            <a:endParaRPr sz="1600">
              <a:solidFill>
                <a:srgbClr val="1C4587"/>
              </a:solidFill>
            </a:endParaRPr>
          </a:p>
        </p:txBody>
      </p:sp>
      <p:pic>
        <p:nvPicPr>
          <p:cNvPr id="172" name="Google Shape;172;g3780c7f9150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50" y="1539550"/>
            <a:ext cx="1596025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780c7f9150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2813" y="1539550"/>
            <a:ext cx="1596025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780c7f9150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0725" y="1491575"/>
            <a:ext cx="1691950" cy="16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780c7f9150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324" y="1697549"/>
            <a:ext cx="1431600" cy="14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3780c7f9150_0_26"/>
          <p:cNvCxnSpPr/>
          <p:nvPr/>
        </p:nvCxnSpPr>
        <p:spPr>
          <a:xfrm>
            <a:off x="231973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g3780c7f9150_0_26"/>
          <p:cNvCxnSpPr/>
          <p:nvPr/>
        </p:nvCxnSpPr>
        <p:spPr>
          <a:xfrm>
            <a:off x="458053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g3780c7f9150_0_26"/>
          <p:cNvCxnSpPr/>
          <p:nvPr/>
        </p:nvCxnSpPr>
        <p:spPr>
          <a:xfrm>
            <a:off x="698088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3780c7f9150_0_26"/>
          <p:cNvSpPr txBox="1"/>
          <p:nvPr/>
        </p:nvSpPr>
        <p:spPr>
          <a:xfrm>
            <a:off x="572375" y="3924300"/>
            <a:ext cx="180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ms-balance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3780c7f9150_0_26"/>
          <p:cNvSpPr txBox="1"/>
          <p:nvPr/>
        </p:nvSpPr>
        <p:spPr>
          <a:xfrm>
            <a:off x="2789424" y="3924300"/>
            <a:ext cx="180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api-gateway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3780c7f9150_0_26"/>
          <p:cNvSpPr txBox="1"/>
          <p:nvPr/>
        </p:nvSpPr>
        <p:spPr>
          <a:xfrm>
            <a:off x="4866208" y="3924300"/>
            <a:ext cx="180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ms-dao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g3780c7f9150_0_26"/>
          <p:cNvSpPr txBox="1"/>
          <p:nvPr/>
        </p:nvSpPr>
        <p:spPr>
          <a:xfrm>
            <a:off x="7380407" y="3924300"/>
            <a:ext cx="1804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ms-login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Analyse critique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643625" y="1956150"/>
            <a:ext cx="7945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 que l’on a bien fait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 que l’on a mal fait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 que l’on aimerait mettre en place dans le futur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Utilisation de l’IA 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8146db195_0_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/>
              <a:t>HSBC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" sz="1400"/>
              <a:t>(Haram Suspicious Bank Continentale)</a:t>
            </a:r>
            <a:endParaRPr sz="1400"/>
          </a:p>
        </p:txBody>
      </p:sp>
      <p:sp>
        <p:nvSpPr>
          <p:cNvPr id="194" name="Google Shape;194;g378146db195_0_7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M2I 2024 - 2026 </a:t>
            </a:r>
            <a:endParaRPr/>
          </a:p>
        </p:txBody>
      </p:sp>
      <p:pic>
        <p:nvPicPr>
          <p:cNvPr id="195" name="Google Shape;195;g378146db195_0_7" title="1146919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00" y="683051"/>
            <a:ext cx="3853475" cy="38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78146db195_0_7"/>
          <p:cNvSpPr txBox="1"/>
          <p:nvPr/>
        </p:nvSpPr>
        <p:spPr>
          <a:xfrm>
            <a:off x="390525" y="548325"/>
            <a:ext cx="444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MERCI</a:t>
            </a:r>
            <a:endParaRPr b="1" sz="4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0" y="0"/>
            <a:ext cx="9161100" cy="2637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>
            <p:ph idx="4294967295" type="title"/>
          </p:nvPr>
        </p:nvSpPr>
        <p:spPr>
          <a:xfrm>
            <a:off x="1791900" y="220100"/>
            <a:ext cx="55599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3200"/>
              <a:buNone/>
            </a:pPr>
            <a:r>
              <a:rPr lang="fr"/>
              <a:t>L'équipe</a:t>
            </a:r>
            <a:endParaRPr i="1" sz="1600"/>
          </a:p>
        </p:txBody>
      </p:sp>
      <p:sp>
        <p:nvSpPr>
          <p:cNvPr id="76" name="Google Shape;76;p2"/>
          <p:cNvSpPr txBox="1"/>
          <p:nvPr>
            <p:ph idx="4294967295" type="title"/>
          </p:nvPr>
        </p:nvSpPr>
        <p:spPr>
          <a:xfrm>
            <a:off x="101850" y="3200200"/>
            <a:ext cx="2282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Boukada Adel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77" name="Google Shape;77;p2"/>
          <p:cNvSpPr txBox="1"/>
          <p:nvPr>
            <p:ph idx="4294967295" type="title"/>
          </p:nvPr>
        </p:nvSpPr>
        <p:spPr>
          <a:xfrm>
            <a:off x="2317749" y="3200200"/>
            <a:ext cx="2286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Keovilay Loan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4526899" y="3200200"/>
            <a:ext cx="2303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Mignon Valentin</a:t>
            </a:r>
            <a:endParaRPr sz="1600">
              <a:solidFill>
                <a:srgbClr val="1C4587"/>
              </a:solidFill>
            </a:endParaRPr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6749650" y="3200200"/>
            <a:ext cx="2294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600">
                <a:solidFill>
                  <a:srgbClr val="1C4587"/>
                </a:solidFill>
              </a:rPr>
              <a:t>Ziadi Noé</a:t>
            </a:r>
            <a:endParaRPr sz="1600">
              <a:solidFill>
                <a:srgbClr val="1C4587"/>
              </a:solidFill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50" y="1539550"/>
            <a:ext cx="1596025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2813" y="1539550"/>
            <a:ext cx="1596025" cy="15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50725" y="1491575"/>
            <a:ext cx="1691950" cy="16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1324" y="1697549"/>
            <a:ext cx="1431600" cy="14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241425" y="3895000"/>
            <a:ext cx="19914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Testeur</a:t>
            </a:r>
            <a:endParaRPr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2432425" y="3895000"/>
            <a:ext cx="2217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Architecte logiciel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763000" y="3895000"/>
            <a:ext cx="2217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101200" y="3842675"/>
            <a:ext cx="22179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Chef de projet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D1117"/>
                </a:solidFill>
                <a:latin typeface="Roboto"/>
                <a:ea typeface="Roboto"/>
                <a:cs typeface="Roboto"/>
                <a:sym typeface="Roboto"/>
              </a:rPr>
              <a:t>Développeur Full Stack</a:t>
            </a:r>
            <a:endParaRPr b="0" i="0" sz="14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111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2"/>
          <p:cNvCxnSpPr/>
          <p:nvPr/>
        </p:nvCxnSpPr>
        <p:spPr>
          <a:xfrm>
            <a:off x="231973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2"/>
          <p:cNvCxnSpPr/>
          <p:nvPr/>
        </p:nvCxnSpPr>
        <p:spPr>
          <a:xfrm>
            <a:off x="458053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2"/>
          <p:cNvCxnSpPr/>
          <p:nvPr/>
        </p:nvCxnSpPr>
        <p:spPr>
          <a:xfrm>
            <a:off x="6980888" y="34096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553250" y="2511550"/>
            <a:ext cx="26166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sz="3000"/>
              <a:t>Les attendus :</a:t>
            </a:r>
            <a:endParaRPr sz="3000"/>
          </a:p>
        </p:txBody>
      </p:sp>
      <p:sp>
        <p:nvSpPr>
          <p:cNvPr id="96" name="Google Shape;96;p3"/>
          <p:cNvSpPr txBox="1"/>
          <p:nvPr/>
        </p:nvSpPr>
        <p:spPr>
          <a:xfrm>
            <a:off x="3670750" y="1465300"/>
            <a:ext cx="54126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connexion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consultation de solde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API Gateway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1" lang="fr" sz="2000" u="none" cap="none" strike="noStrike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Une architecture microservice / hexagonale </a:t>
            </a:r>
            <a:endParaRPr b="0" i="1" sz="2000" u="none" cap="none" strike="noStrike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63525" y="291550"/>
            <a:ext cx="83805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Mission : </a:t>
            </a:r>
            <a:r>
              <a:rPr b="0" i="0" lang="fr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Développer une application bancaire en microservice/hexagonal</a:t>
            </a:r>
            <a:endParaRPr b="0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Architecture Globale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396225" y="1861525"/>
            <a:ext cx="59733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4" title="archiLog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425" y="0"/>
            <a:ext cx="3191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471900" y="1899875"/>
            <a:ext cx="44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Architecture Microservice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17850" y="2587200"/>
            <a:ext cx="4448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Composé de 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Gateway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Microservice Authentification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Microservice Balance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DAO Factory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seule BDD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80c7f9150_0_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Architecture Globale</a:t>
            </a:r>
            <a:endParaRPr/>
          </a:p>
        </p:txBody>
      </p:sp>
      <p:sp>
        <p:nvSpPr>
          <p:cNvPr id="112" name="Google Shape;112;g3780c7f9150_0_3"/>
          <p:cNvSpPr txBox="1"/>
          <p:nvPr/>
        </p:nvSpPr>
        <p:spPr>
          <a:xfrm>
            <a:off x="396225" y="1861525"/>
            <a:ext cx="59733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3780c7f9150_0_3"/>
          <p:cNvSpPr txBox="1"/>
          <p:nvPr/>
        </p:nvSpPr>
        <p:spPr>
          <a:xfrm>
            <a:off x="471900" y="1899875"/>
            <a:ext cx="444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Architecture Microservice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3780c7f9150_0_3"/>
          <p:cNvSpPr txBox="1"/>
          <p:nvPr/>
        </p:nvSpPr>
        <p:spPr>
          <a:xfrm>
            <a:off x="617850" y="2587200"/>
            <a:ext cx="4448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Composé de 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Api Gateway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Microservice Authentification </a:t>
            </a:r>
            <a:r>
              <a:rPr lang="fr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(Hexa)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Microservice Balance </a:t>
            </a:r>
            <a:r>
              <a:rPr lang="fr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(Hexa)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Roboto"/>
              <a:buChar char="-"/>
            </a:pPr>
            <a:r>
              <a:rPr lang="fr" sz="1800" strike="sng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DAO Factory</a:t>
            </a:r>
            <a:endParaRPr sz="1800" strike="sngStrike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 seule BDD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g3780c7f915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162" y="0"/>
            <a:ext cx="24838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Technologies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583525" y="1959150"/>
            <a:ext cx="78507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C#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Adminer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Nest JS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Jest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MSTest et xUnit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Swagger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80c7f9150_0_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Github </a:t>
            </a:r>
            <a:endParaRPr/>
          </a:p>
        </p:txBody>
      </p:sp>
      <p:sp>
        <p:nvSpPr>
          <p:cNvPr id="127" name="Google Shape;127;g3780c7f9150_0_18"/>
          <p:cNvSpPr txBox="1"/>
          <p:nvPr/>
        </p:nvSpPr>
        <p:spPr>
          <a:xfrm>
            <a:off x="1917025" y="1021750"/>
            <a:ext cx="6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https://github.com/Atlasentinel/MNS_BANK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3780c7f9150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025" y="1708475"/>
            <a:ext cx="5204777" cy="34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80c7f9150_0_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Trello</a:t>
            </a:r>
            <a:endParaRPr/>
          </a:p>
        </p:txBody>
      </p:sp>
      <p:sp>
        <p:nvSpPr>
          <p:cNvPr id="134" name="Google Shape;134;g3780c7f9150_0_11"/>
          <p:cNvSpPr txBox="1"/>
          <p:nvPr/>
        </p:nvSpPr>
        <p:spPr>
          <a:xfrm>
            <a:off x="1783475" y="1021725"/>
            <a:ext cx="61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https://trello.com/b/LcXgIOw2/haramsuspiciousbankcontinentale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3780c7f915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63" y="1549750"/>
            <a:ext cx="8219789" cy="35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Fonctionnement</a:t>
            </a:r>
            <a:endParaRPr/>
          </a:p>
        </p:txBody>
      </p:sp>
      <p:cxnSp>
        <p:nvCxnSpPr>
          <p:cNvPr id="141" name="Google Shape;141;p6"/>
          <p:cNvCxnSpPr/>
          <p:nvPr/>
        </p:nvCxnSpPr>
        <p:spPr>
          <a:xfrm>
            <a:off x="442288" y="25378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6"/>
          <p:cNvSpPr txBox="1"/>
          <p:nvPr>
            <p:ph type="title"/>
          </p:nvPr>
        </p:nvSpPr>
        <p:spPr>
          <a:xfrm>
            <a:off x="489362" y="2414587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700">
                <a:solidFill>
                  <a:srgbClr val="1C4587"/>
                </a:solidFill>
              </a:rPr>
              <a:t>Étape 1</a:t>
            </a:r>
            <a:endParaRPr sz="1700">
              <a:solidFill>
                <a:srgbClr val="1C4587"/>
              </a:solidFill>
            </a:endParaRPr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442300" y="2704625"/>
            <a:ext cx="246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200">
                <a:solidFill>
                  <a:schemeClr val="dk2"/>
                </a:solidFill>
              </a:rPr>
              <a:t>Enregistrer un utilisateur via :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http://localhost:3100/auth/register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4" name="Google Shape;144;p6"/>
          <p:cNvCxnSpPr/>
          <p:nvPr/>
        </p:nvCxnSpPr>
        <p:spPr>
          <a:xfrm>
            <a:off x="2908988" y="23854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6"/>
          <p:cNvSpPr txBox="1"/>
          <p:nvPr>
            <p:ph type="title"/>
          </p:nvPr>
        </p:nvSpPr>
        <p:spPr>
          <a:xfrm>
            <a:off x="2956062" y="2270976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700">
                <a:solidFill>
                  <a:srgbClr val="1C4587"/>
                </a:solidFill>
              </a:rPr>
              <a:t>Étape 2</a:t>
            </a:r>
            <a:endParaRPr sz="1700">
              <a:solidFill>
                <a:srgbClr val="1C4587"/>
              </a:solidFill>
            </a:endParaRPr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2956042" y="2561000"/>
            <a:ext cx="2965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200">
                <a:solidFill>
                  <a:schemeClr val="dk2"/>
                </a:solidFill>
              </a:rPr>
              <a:t>Se connecter avec l’utilisateur créé via : </a:t>
            </a:r>
            <a:r>
              <a:rPr lang="fr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http://localhost:3100/auth/login</a:t>
            </a:r>
            <a:br>
              <a:rPr lang="fr" sz="1200">
                <a:solidFill>
                  <a:schemeClr val="dk2"/>
                </a:solidFill>
              </a:rPr>
            </a:br>
            <a:r>
              <a:rPr lang="fr" sz="1200">
                <a:solidFill>
                  <a:schemeClr val="dk2"/>
                </a:solidFill>
              </a:rPr>
              <a:t>On peut vérifier la validité du token : </a:t>
            </a:r>
            <a:r>
              <a:rPr lang="fr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http://localhost:3100/auth/checktoken</a:t>
            </a:r>
            <a:r>
              <a:rPr lang="fr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7" name="Google Shape;147;p6"/>
          <p:cNvCxnSpPr/>
          <p:nvPr/>
        </p:nvCxnSpPr>
        <p:spPr>
          <a:xfrm>
            <a:off x="5791388" y="2203475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6"/>
          <p:cNvSpPr txBox="1"/>
          <p:nvPr>
            <p:ph type="title"/>
          </p:nvPr>
        </p:nvSpPr>
        <p:spPr>
          <a:xfrm>
            <a:off x="6017887" y="2137345"/>
            <a:ext cx="18141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1700">
                <a:solidFill>
                  <a:srgbClr val="1C4587"/>
                </a:solidFill>
              </a:rPr>
              <a:t>Étape 3</a:t>
            </a:r>
            <a:endParaRPr sz="1700">
              <a:solidFill>
                <a:srgbClr val="1C4587"/>
              </a:solidFill>
            </a:endParaRPr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5791400" y="2427450"/>
            <a:ext cx="2932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fr" sz="1200">
                <a:solidFill>
                  <a:schemeClr val="dk2"/>
                </a:solidFill>
              </a:rPr>
              <a:t>Consulter le solde de l’utilisateur : </a:t>
            </a:r>
            <a:r>
              <a:rPr lang="fr" sz="12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http://localhost:3100/balance/1/token456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50" name="Google Shape;150;p6"/>
          <p:cNvGrpSpPr/>
          <p:nvPr/>
        </p:nvGrpSpPr>
        <p:grpSpPr>
          <a:xfrm>
            <a:off x="929026" y="3512350"/>
            <a:ext cx="6993309" cy="1467034"/>
            <a:chOff x="929030" y="3219673"/>
            <a:chExt cx="6993309" cy="1520400"/>
          </a:xfrm>
        </p:grpSpPr>
        <p:cxnSp>
          <p:nvCxnSpPr>
            <p:cNvPr id="151" name="Google Shape;151;p6"/>
            <p:cNvCxnSpPr>
              <a:stCxn id="152" idx="6"/>
              <a:endCxn id="153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6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