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5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7" autoAdjust="0"/>
    <p:restoredTop sz="68996" autoAdjust="0"/>
  </p:normalViewPr>
  <p:slideViewPr>
    <p:cSldViewPr>
      <p:cViewPr varScale="1">
        <p:scale>
          <a:sx n="49" d="100"/>
          <a:sy n="49" d="100"/>
        </p:scale>
        <p:origin x="-19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lane_000\Documents\Tin%20Heart%20Interactive\ISR_EmotionsByHou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4"/>
  <c:chart>
    <c:plotArea>
      <c:layout/>
      <c:lineChart>
        <c:grouping val="standard"/>
        <c:ser>
          <c:idx val="3"/>
          <c:order val="0"/>
          <c:tx>
            <c:v>Entire Experience</c:v>
          </c:tx>
          <c:marker>
            <c:symbol val="none"/>
          </c:marker>
          <c:val>
            <c:numRef>
              <c:f>Sheet2!$A$2:$A$21</c:f>
              <c:numCache>
                <c:formatCode>General</c:formatCode>
                <c:ptCount val="20"/>
                <c:pt idx="0">
                  <c:v>1</c:v>
                </c:pt>
                <c:pt idx="1">
                  <c:v>0</c:v>
                </c:pt>
                <c:pt idx="2">
                  <c:v>-1</c:v>
                </c:pt>
                <c:pt idx="3">
                  <c:v>-2</c:v>
                </c:pt>
                <c:pt idx="4">
                  <c:v>1</c:v>
                </c:pt>
                <c:pt idx="5">
                  <c:v>-3</c:v>
                </c:pt>
                <c:pt idx="6">
                  <c:v>3</c:v>
                </c:pt>
                <c:pt idx="7">
                  <c:v>2</c:v>
                </c:pt>
                <c:pt idx="8">
                  <c:v>-3</c:v>
                </c:pt>
                <c:pt idx="9">
                  <c:v>1</c:v>
                </c:pt>
                <c:pt idx="10">
                  <c:v>2</c:v>
                </c:pt>
                <c:pt idx="11">
                  <c:v>0</c:v>
                </c:pt>
                <c:pt idx="12">
                  <c:v>1</c:v>
                </c:pt>
                <c:pt idx="13">
                  <c:v>1</c:v>
                </c:pt>
                <c:pt idx="14">
                  <c:v>-1</c:v>
                </c:pt>
                <c:pt idx="15">
                  <c:v>2</c:v>
                </c:pt>
                <c:pt idx="16">
                  <c:v>-3</c:v>
                </c:pt>
                <c:pt idx="17">
                  <c:v>-1</c:v>
                </c:pt>
                <c:pt idx="18">
                  <c:v>1</c:v>
                </c:pt>
                <c:pt idx="19">
                  <c:v>2</c:v>
                </c:pt>
              </c:numCache>
            </c:numRef>
          </c:val>
        </c:ser>
        <c:ser>
          <c:idx val="2"/>
          <c:order val="1"/>
          <c:tx>
            <c:v>Final Stretch</c:v>
          </c:tx>
          <c:marker>
            <c:symbol val="none"/>
          </c:marker>
          <c:val>
            <c:numRef>
              <c:f>Sheet2!$A$2:$A$20</c:f>
              <c:numCache>
                <c:formatCode>General</c:formatCode>
                <c:ptCount val="19"/>
                <c:pt idx="0">
                  <c:v>1</c:v>
                </c:pt>
                <c:pt idx="1">
                  <c:v>0</c:v>
                </c:pt>
                <c:pt idx="2">
                  <c:v>-1</c:v>
                </c:pt>
                <c:pt idx="3">
                  <c:v>-2</c:v>
                </c:pt>
                <c:pt idx="4">
                  <c:v>1</c:v>
                </c:pt>
                <c:pt idx="5">
                  <c:v>-3</c:v>
                </c:pt>
                <c:pt idx="6">
                  <c:v>3</c:v>
                </c:pt>
                <c:pt idx="7">
                  <c:v>2</c:v>
                </c:pt>
                <c:pt idx="8">
                  <c:v>-3</c:v>
                </c:pt>
                <c:pt idx="9">
                  <c:v>1</c:v>
                </c:pt>
                <c:pt idx="10">
                  <c:v>2</c:v>
                </c:pt>
                <c:pt idx="11">
                  <c:v>0</c:v>
                </c:pt>
                <c:pt idx="12">
                  <c:v>1</c:v>
                </c:pt>
                <c:pt idx="13">
                  <c:v>1</c:v>
                </c:pt>
                <c:pt idx="14">
                  <c:v>-1</c:v>
                </c:pt>
                <c:pt idx="15">
                  <c:v>2</c:v>
                </c:pt>
                <c:pt idx="16">
                  <c:v>-3</c:v>
                </c:pt>
                <c:pt idx="17">
                  <c:v>-1</c:v>
                </c:pt>
                <c:pt idx="18">
                  <c:v>1</c:v>
                </c:pt>
              </c:numCache>
            </c:numRef>
          </c:val>
        </c:ser>
        <c:ser>
          <c:idx val="1"/>
          <c:order val="2"/>
          <c:tx>
            <c:v>Second Stretch</c:v>
          </c:tx>
          <c:marker>
            <c:symbol val="none"/>
          </c:marker>
          <c:val>
            <c:numRef>
              <c:f>Sheet2!$A$2:$A$13</c:f>
              <c:numCache>
                <c:formatCode>General</c:formatCode>
                <c:ptCount val="12"/>
                <c:pt idx="0">
                  <c:v>1</c:v>
                </c:pt>
                <c:pt idx="1">
                  <c:v>0</c:v>
                </c:pt>
                <c:pt idx="2">
                  <c:v>-1</c:v>
                </c:pt>
                <c:pt idx="3">
                  <c:v>-2</c:v>
                </c:pt>
                <c:pt idx="4">
                  <c:v>1</c:v>
                </c:pt>
                <c:pt idx="5">
                  <c:v>-3</c:v>
                </c:pt>
                <c:pt idx="6">
                  <c:v>3</c:v>
                </c:pt>
                <c:pt idx="7">
                  <c:v>2</c:v>
                </c:pt>
                <c:pt idx="8">
                  <c:v>-3</c:v>
                </c:pt>
                <c:pt idx="9">
                  <c:v>1</c:v>
                </c:pt>
                <c:pt idx="10">
                  <c:v>2</c:v>
                </c:pt>
                <c:pt idx="11">
                  <c:v>0</c:v>
                </c:pt>
              </c:numCache>
            </c:numRef>
          </c:val>
        </c:ser>
        <c:ser>
          <c:idx val="0"/>
          <c:order val="3"/>
          <c:tx>
            <c:v>First Stretch</c:v>
          </c:tx>
          <c:marker>
            <c:symbol val="none"/>
          </c:marker>
          <c:cat>
            <c:numRef>
              <c:f>Sheet1!$B$2:$B$20</c:f>
              <c:numCache>
                <c:formatCode>h:mm:ss</c:formatCode>
                <c:ptCount val="19"/>
                <c:pt idx="0">
                  <c:v>0</c:v>
                </c:pt>
                <c:pt idx="1">
                  <c:v>5.7870370370370386E-5</c:v>
                </c:pt>
                <c:pt idx="2">
                  <c:v>4.4328703703703726E-3</c:v>
                </c:pt>
                <c:pt idx="3">
                  <c:v>5.3587962962962964E-3</c:v>
                </c:pt>
                <c:pt idx="4">
                  <c:v>5.8449074074074072E-3</c:v>
                </c:pt>
                <c:pt idx="5">
                  <c:v>9.0277777777777787E-3</c:v>
                </c:pt>
                <c:pt idx="6">
                  <c:v>1.1111111111111117E-2</c:v>
                </c:pt>
                <c:pt idx="7">
                  <c:v>1.2152777777777781E-2</c:v>
                </c:pt>
                <c:pt idx="8">
                  <c:v>1.4236111111111113E-2</c:v>
                </c:pt>
                <c:pt idx="9">
                  <c:v>4.2013888888888899E-2</c:v>
                </c:pt>
                <c:pt idx="10">
                  <c:v>4.2592592592592592E-2</c:v>
                </c:pt>
                <c:pt idx="11">
                  <c:v>4.3020833333333348E-2</c:v>
                </c:pt>
                <c:pt idx="12">
                  <c:v>4.5138888888888895E-2</c:v>
                </c:pt>
                <c:pt idx="13">
                  <c:v>4.5949074074074073E-2</c:v>
                </c:pt>
                <c:pt idx="14">
                  <c:v>4.6956018518518522E-2</c:v>
                </c:pt>
                <c:pt idx="15">
                  <c:v>5.2743055555555564E-2</c:v>
                </c:pt>
                <c:pt idx="16">
                  <c:v>5.4641203703703713E-2</c:v>
                </c:pt>
                <c:pt idx="17">
                  <c:v>5.5474537037037051E-2</c:v>
                </c:pt>
                <c:pt idx="18">
                  <c:v>8.3333333333333356E-2</c:v>
                </c:pt>
              </c:numCache>
            </c:numRef>
          </c:cat>
          <c:val>
            <c:numRef>
              <c:f>Sheet2!$B$2:$B$10</c:f>
              <c:numCache>
                <c:formatCode>General</c:formatCode>
                <c:ptCount val="9"/>
                <c:pt idx="0">
                  <c:v>1</c:v>
                </c:pt>
                <c:pt idx="1">
                  <c:v>0</c:v>
                </c:pt>
                <c:pt idx="2">
                  <c:v>-1</c:v>
                </c:pt>
                <c:pt idx="3">
                  <c:v>-2</c:v>
                </c:pt>
                <c:pt idx="4">
                  <c:v>1</c:v>
                </c:pt>
                <c:pt idx="5">
                  <c:v>-3</c:v>
                </c:pt>
                <c:pt idx="6">
                  <c:v>3</c:v>
                </c:pt>
                <c:pt idx="7">
                  <c:v>2</c:v>
                </c:pt>
                <c:pt idx="8">
                  <c:v>-3</c:v>
                </c:pt>
              </c:numCache>
            </c:numRef>
          </c:val>
        </c:ser>
        <c:marker val="1"/>
        <c:axId val="97213056"/>
        <c:axId val="97546624"/>
      </c:lineChart>
      <c:catAx>
        <c:axId val="97213056"/>
        <c:scaling>
          <c:orientation val="minMax"/>
        </c:scaling>
        <c:axPos val="b"/>
        <c:numFmt formatCode="h:mm:ss" sourceLinked="1"/>
        <c:majorTickMark val="none"/>
        <c:tickLblPos val="nextTo"/>
        <c:crossAx val="97546624"/>
        <c:crosses val="autoZero"/>
        <c:auto val="1"/>
        <c:lblAlgn val="ctr"/>
        <c:lblOffset val="100"/>
      </c:catAx>
      <c:valAx>
        <c:axId val="97546624"/>
        <c:scaling>
          <c:orientation val="minMax"/>
        </c:scaling>
        <c:axPos val="l"/>
        <c:majorGridlines/>
        <c:title>
          <c:tx>
            <c:rich>
              <a:bodyPr/>
              <a:lstStyle/>
              <a:p>
                <a:pPr>
                  <a:defRPr/>
                </a:pPr>
                <a:r>
                  <a:rPr lang="en-US"/>
                  <a:t>Feelings</a:t>
                </a:r>
              </a:p>
            </c:rich>
          </c:tx>
          <c:layout/>
        </c:title>
        <c:numFmt formatCode="General" sourceLinked="1"/>
        <c:majorTickMark val="none"/>
        <c:tickLblPos val="nextTo"/>
        <c:crossAx val="97213056"/>
        <c:crosses val="autoZero"/>
        <c:crossBetween val="between"/>
      </c:valAx>
      <c:dTable>
        <c:showHorzBorder val="1"/>
        <c:showVertBorder val="1"/>
        <c:showOutline val="1"/>
        <c:showKeys val="1"/>
      </c:dTable>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A06880-9CD6-41FF-AD37-63E19F72D9D7}" type="datetimeFigureOut">
              <a:rPr lang="en-US" smtClean="0"/>
              <a:pPr/>
              <a:t>10/15/2014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2A567-DD8D-400F-B461-A6552239CB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1200" kern="1200" dirty="0" smtClean="0">
                <a:solidFill>
                  <a:schemeClr val="tx1"/>
                </a:solidFill>
                <a:latin typeface="+mn-lt"/>
                <a:ea typeface="+mn-ea"/>
                <a:cs typeface="+mn-cs"/>
              </a:rPr>
              <a:t>There can be a lot of crunch &amp; overtime.</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You can be laid off several times</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You could be stuck in a ‘safe’ job that is unfulfilling.</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Be prepared to have the magic spoiled (a bit)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You may get board of your passion.</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Overall, ask if this is what you will fight for. Not everyone is a professional baseball player, but you can always join a </a:t>
            </a:r>
            <a:r>
              <a:rPr lang="en-US" sz="1200" kern="1200" dirty="0" err="1" smtClean="0">
                <a:solidFill>
                  <a:schemeClr val="tx1"/>
                </a:solidFill>
                <a:latin typeface="+mn-lt"/>
                <a:ea typeface="+mn-ea"/>
                <a:cs typeface="+mn-cs"/>
              </a:rPr>
              <a:t>rec</a:t>
            </a:r>
            <a:r>
              <a:rPr lang="en-US" sz="1200" kern="1200" dirty="0" smtClean="0">
                <a:solidFill>
                  <a:schemeClr val="tx1"/>
                </a:solidFill>
                <a:latin typeface="+mn-lt"/>
                <a:ea typeface="+mn-ea"/>
                <a:cs typeface="+mn-cs"/>
              </a:rPr>
              <a:t> league. </a:t>
            </a:r>
            <a:r>
              <a:rPr lang="en-US" sz="1200" kern="1200" dirty="0" smtClean="0">
                <a:solidFill>
                  <a:schemeClr val="tx1"/>
                </a:solidFill>
                <a:latin typeface="+mn-lt"/>
                <a:ea typeface="+mn-ea"/>
                <a:cs typeface="+mn-cs"/>
              </a:rPr>
              <a:t>Heck, </a:t>
            </a:r>
            <a:r>
              <a:rPr lang="en-US" sz="1200" kern="1200" dirty="0" smtClean="0">
                <a:solidFill>
                  <a:schemeClr val="tx1"/>
                </a:solidFill>
                <a:latin typeface="+mn-lt"/>
                <a:ea typeface="+mn-ea"/>
                <a:cs typeface="+mn-cs"/>
              </a:rPr>
              <a:t>you can join a </a:t>
            </a:r>
            <a:r>
              <a:rPr lang="en-US" sz="1200" kern="1200" dirty="0" err="1" smtClean="0">
                <a:solidFill>
                  <a:schemeClr val="tx1"/>
                </a:solidFill>
                <a:latin typeface="+mn-lt"/>
                <a:ea typeface="+mn-ea"/>
                <a:cs typeface="+mn-cs"/>
              </a:rPr>
              <a:t>rec</a:t>
            </a:r>
            <a:r>
              <a:rPr lang="en-US" sz="1200" kern="1200" dirty="0" smtClean="0">
                <a:solidFill>
                  <a:schemeClr val="tx1"/>
                </a:solidFill>
                <a:latin typeface="+mn-lt"/>
                <a:ea typeface="+mn-ea"/>
                <a:cs typeface="+mn-cs"/>
              </a:rPr>
              <a:t> league for kickball and that’s even better. You may find your happiness as a hobby.</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Move in the direction of your most dominant thoughts.</a:t>
            </a:r>
          </a:p>
        </p:txBody>
      </p:sp>
      <p:sp>
        <p:nvSpPr>
          <p:cNvPr id="4" name="Slide Number Placeholder 3"/>
          <p:cNvSpPr>
            <a:spLocks noGrp="1"/>
          </p:cNvSpPr>
          <p:nvPr>
            <p:ph type="sldNum" sz="quarter" idx="10"/>
          </p:nvPr>
        </p:nvSpPr>
        <p:spPr/>
        <p:txBody>
          <a:bodyPr/>
          <a:lstStyle/>
          <a:p>
            <a:fld id="{7462A567-DD8D-400F-B461-A6552239CBA5}"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err="1" smtClean="0">
                <a:solidFill>
                  <a:schemeClr val="tx1"/>
                </a:solidFill>
                <a:latin typeface="+mn-lt"/>
                <a:ea typeface="+mn-ea"/>
                <a:cs typeface="+mn-cs"/>
              </a:rPr>
              <a:t>Majesco</a:t>
            </a:r>
            <a:r>
              <a:rPr lang="en-US" sz="1200" kern="1200" dirty="0" smtClean="0">
                <a:solidFill>
                  <a:schemeClr val="tx1"/>
                </a:solidFill>
                <a:latin typeface="+mn-lt"/>
                <a:ea typeface="+mn-ea"/>
                <a:cs typeface="+mn-cs"/>
              </a:rPr>
              <a:t> (Cooking Mama, Dance Central)</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Midnight City (Indie Publishing)</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N-Fusion (Leisure Suit Larry [Remake])</a:t>
            </a:r>
          </a:p>
          <a:p>
            <a:pPr lvl="2"/>
            <a:endParaRPr lang="en-US" sz="1200" kern="1200" dirty="0" smtClean="0">
              <a:solidFill>
                <a:schemeClr val="tx1"/>
              </a:solidFill>
              <a:latin typeface="+mn-lt"/>
              <a:ea typeface="+mn-ea"/>
              <a:cs typeface="+mn-cs"/>
            </a:endParaRPr>
          </a:p>
          <a:p>
            <a:pPr lvl="2"/>
            <a:r>
              <a:rPr lang="en-US" sz="1200" kern="1200" dirty="0" err="1" smtClean="0">
                <a:solidFill>
                  <a:schemeClr val="tx1"/>
                </a:solidFill>
                <a:latin typeface="+mn-lt"/>
                <a:ea typeface="+mn-ea"/>
                <a:cs typeface="+mn-cs"/>
              </a:rPr>
              <a:t>GameDevHouse</a:t>
            </a:r>
            <a:r>
              <a:rPr lang="en-US" sz="1200" kern="1200" dirty="0" smtClean="0">
                <a:solidFill>
                  <a:schemeClr val="tx1"/>
                </a:solidFill>
                <a:latin typeface="+mn-lt"/>
                <a:ea typeface="+mn-ea"/>
                <a:cs typeface="+mn-cs"/>
              </a:rPr>
              <a:t> (Uh, sort of!)</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Super Friendly IGDA </a:t>
            </a:r>
            <a:r>
              <a:rPr lang="en-US" sz="1200" kern="1200" dirty="0" err="1" smtClean="0">
                <a:solidFill>
                  <a:schemeClr val="tx1"/>
                </a:solidFill>
                <a:latin typeface="+mn-lt"/>
                <a:ea typeface="+mn-ea"/>
                <a:cs typeface="+mn-cs"/>
              </a:rPr>
              <a:t>meetups</a:t>
            </a:r>
            <a:r>
              <a:rPr lang="en-US" sz="1200" kern="1200" dirty="0" smtClean="0">
                <a:solidFill>
                  <a:schemeClr val="tx1"/>
                </a:solidFill>
                <a:latin typeface="+mn-lt"/>
                <a:ea typeface="+mn-ea"/>
                <a:cs typeface="+mn-cs"/>
              </a:rPr>
              <a:t>!</a:t>
            </a:r>
          </a:p>
          <a:p>
            <a:endParaRPr lang="en-US" dirty="0" smtClean="0"/>
          </a:p>
          <a:p>
            <a:r>
              <a:rPr lang="en-US" dirty="0" smtClean="0"/>
              <a:t>Small</a:t>
            </a:r>
            <a:r>
              <a:rPr lang="en-US" baseline="0" dirty="0" smtClean="0"/>
              <a:t> studios…</a:t>
            </a:r>
          </a:p>
          <a:p>
            <a:r>
              <a:rPr lang="en-US" dirty="0" smtClean="0"/>
              <a:t>And Indie </a:t>
            </a:r>
            <a:r>
              <a:rPr lang="en-US" dirty="0" err="1" smtClean="0"/>
              <a:t>Devs</a:t>
            </a:r>
            <a:r>
              <a:rPr lang="en-US" dirty="0" smtClean="0"/>
              <a:t>, like me!</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Massachusetts </a:t>
            </a:r>
          </a:p>
          <a:p>
            <a:pPr lvl="3"/>
            <a:r>
              <a:rPr lang="en-US" sz="1200" kern="1200" dirty="0" err="1" smtClean="0">
                <a:solidFill>
                  <a:schemeClr val="tx1"/>
                </a:solidFill>
                <a:latin typeface="+mn-lt"/>
                <a:ea typeface="+mn-ea"/>
                <a:cs typeface="+mn-cs"/>
              </a:rPr>
              <a:t>Harmonix</a:t>
            </a:r>
            <a:r>
              <a:rPr lang="en-US" sz="1200" kern="1200" dirty="0" smtClean="0">
                <a:solidFill>
                  <a:schemeClr val="tx1"/>
                </a:solidFill>
                <a:latin typeface="+mn-lt"/>
                <a:ea typeface="+mn-ea"/>
                <a:cs typeface="+mn-cs"/>
              </a:rPr>
              <a:t> (Rock Band)</a:t>
            </a:r>
          </a:p>
          <a:p>
            <a:pPr lvl="3"/>
            <a:r>
              <a:rPr lang="en-US" sz="1200" kern="1200" dirty="0" smtClean="0">
                <a:solidFill>
                  <a:schemeClr val="tx1"/>
                </a:solidFill>
                <a:latin typeface="+mn-lt"/>
                <a:ea typeface="+mn-ea"/>
                <a:cs typeface="+mn-cs"/>
              </a:rPr>
              <a:t>Hit Point (Hidden Object Games)</a:t>
            </a:r>
          </a:p>
          <a:p>
            <a:pPr lvl="3"/>
            <a:r>
              <a:rPr lang="en-US" sz="1200" kern="1200" dirty="0" err="1" smtClean="0">
                <a:solidFill>
                  <a:schemeClr val="tx1"/>
                </a:solidFill>
                <a:latin typeface="+mn-lt"/>
                <a:ea typeface="+mn-ea"/>
                <a:cs typeface="+mn-cs"/>
              </a:rPr>
              <a:t>Otherside</a:t>
            </a:r>
            <a:r>
              <a:rPr lang="en-US" sz="1200" kern="1200" dirty="0" smtClean="0">
                <a:solidFill>
                  <a:schemeClr val="tx1"/>
                </a:solidFill>
                <a:latin typeface="+mn-lt"/>
                <a:ea typeface="+mn-ea"/>
                <a:cs typeface="+mn-cs"/>
              </a:rPr>
              <a:t> Entertainment (Ex-Looking Glass)</a:t>
            </a:r>
          </a:p>
          <a:p>
            <a:pPr lvl="2"/>
            <a:r>
              <a:rPr lang="en-US" sz="1200" kern="1200" dirty="0" smtClean="0">
                <a:solidFill>
                  <a:schemeClr val="tx1"/>
                </a:solidFill>
                <a:latin typeface="+mn-lt"/>
                <a:ea typeface="+mn-ea"/>
                <a:cs typeface="+mn-cs"/>
              </a:rPr>
              <a:t>Maryland</a:t>
            </a:r>
          </a:p>
          <a:p>
            <a:pPr lvl="3"/>
            <a:r>
              <a:rPr lang="en-US" sz="1200" kern="1200" dirty="0" smtClean="0">
                <a:solidFill>
                  <a:schemeClr val="tx1"/>
                </a:solidFill>
                <a:latin typeface="+mn-lt"/>
                <a:ea typeface="+mn-ea"/>
                <a:cs typeface="+mn-cs"/>
              </a:rPr>
              <a:t>Bethesda </a:t>
            </a:r>
            <a:r>
              <a:rPr lang="en-US" sz="1200" kern="1200" dirty="0" err="1" smtClean="0">
                <a:solidFill>
                  <a:schemeClr val="tx1"/>
                </a:solidFill>
                <a:latin typeface="+mn-lt"/>
                <a:ea typeface="+mn-ea"/>
                <a:cs typeface="+mn-cs"/>
              </a:rPr>
              <a:t>Softworks</a:t>
            </a:r>
            <a:r>
              <a:rPr lang="en-US" sz="1200" kern="1200" dirty="0" smtClean="0">
                <a:solidFill>
                  <a:schemeClr val="tx1"/>
                </a:solidFill>
                <a:latin typeface="+mn-lt"/>
                <a:ea typeface="+mn-ea"/>
                <a:cs typeface="+mn-cs"/>
              </a:rPr>
              <a:t> (Fallout, Elder Scrolls, etc…)</a:t>
            </a:r>
          </a:p>
          <a:p>
            <a:pPr lvl="3"/>
            <a:r>
              <a:rPr lang="en-US" sz="1200" kern="1200" dirty="0" err="1" smtClean="0">
                <a:solidFill>
                  <a:schemeClr val="tx1"/>
                </a:solidFill>
                <a:latin typeface="+mn-lt"/>
                <a:ea typeface="+mn-ea"/>
                <a:cs typeface="+mn-cs"/>
              </a:rPr>
              <a:t>Zenimax</a:t>
            </a:r>
            <a:r>
              <a:rPr lang="en-US" sz="1200" kern="1200" dirty="0" smtClean="0">
                <a:solidFill>
                  <a:schemeClr val="tx1"/>
                </a:solidFill>
                <a:latin typeface="+mn-lt"/>
                <a:ea typeface="+mn-ea"/>
                <a:cs typeface="+mn-cs"/>
              </a:rPr>
              <a:t> Online Studio (ESO)</a:t>
            </a:r>
          </a:p>
          <a:p>
            <a:pPr lvl="3"/>
            <a:r>
              <a:rPr lang="en-US" sz="1200" kern="1200" dirty="0" err="1" smtClean="0">
                <a:solidFill>
                  <a:schemeClr val="tx1"/>
                </a:solidFill>
                <a:latin typeface="+mn-lt"/>
                <a:ea typeface="+mn-ea"/>
                <a:cs typeface="+mn-cs"/>
              </a:rPr>
              <a:t>Firaxis</a:t>
            </a:r>
            <a:r>
              <a:rPr lang="en-US" sz="1200" kern="1200" dirty="0" smtClean="0">
                <a:solidFill>
                  <a:schemeClr val="tx1"/>
                </a:solidFill>
                <a:latin typeface="+mn-lt"/>
                <a:ea typeface="+mn-ea"/>
                <a:cs typeface="+mn-cs"/>
              </a:rPr>
              <a:t> (Sims)</a:t>
            </a:r>
          </a:p>
          <a:p>
            <a:pPr lvl="3"/>
            <a:r>
              <a:rPr lang="en-US" sz="1200" kern="1200" dirty="0" smtClean="0">
                <a:solidFill>
                  <a:schemeClr val="tx1"/>
                </a:solidFill>
                <a:latin typeface="+mn-lt"/>
                <a:ea typeface="+mn-ea"/>
                <a:cs typeface="+mn-cs"/>
              </a:rPr>
              <a:t>Mohawk/Oxide/etc…</a:t>
            </a:r>
          </a:p>
          <a:p>
            <a:pPr lvl="2"/>
            <a:r>
              <a:rPr lang="en-US" sz="1200" kern="1200" dirty="0" smtClean="0">
                <a:solidFill>
                  <a:schemeClr val="tx1"/>
                </a:solidFill>
                <a:latin typeface="+mn-lt"/>
                <a:ea typeface="+mn-ea"/>
                <a:cs typeface="+mn-cs"/>
              </a:rPr>
              <a:t>The Carolinas</a:t>
            </a:r>
          </a:p>
          <a:p>
            <a:pPr lvl="3"/>
            <a:r>
              <a:rPr lang="en-US" sz="1200" kern="1200" dirty="0" smtClean="0">
                <a:solidFill>
                  <a:schemeClr val="tx1"/>
                </a:solidFill>
                <a:latin typeface="+mn-lt"/>
                <a:ea typeface="+mn-ea"/>
                <a:cs typeface="+mn-cs"/>
              </a:rPr>
              <a:t>Epic Games (Unreal Engine, Gears of War)</a:t>
            </a:r>
          </a:p>
          <a:p>
            <a:pPr lvl="3"/>
            <a:r>
              <a:rPr lang="en-US" sz="1200" kern="1200" dirty="0" smtClean="0">
                <a:solidFill>
                  <a:schemeClr val="tx1"/>
                </a:solidFill>
                <a:latin typeface="+mn-lt"/>
                <a:ea typeface="+mn-ea"/>
                <a:cs typeface="+mn-cs"/>
              </a:rPr>
              <a:t>Boss Key Productions (Blue Steak)</a:t>
            </a:r>
          </a:p>
          <a:p>
            <a:pPr lvl="3"/>
            <a:r>
              <a:rPr lang="en-US" sz="1200" kern="1200" dirty="0" smtClean="0">
                <a:solidFill>
                  <a:schemeClr val="tx1"/>
                </a:solidFill>
                <a:latin typeface="+mn-lt"/>
                <a:ea typeface="+mn-ea"/>
                <a:cs typeface="+mn-cs"/>
              </a:rPr>
              <a:t>Escapist Magazine (Game Journalism)</a:t>
            </a:r>
          </a:p>
          <a:p>
            <a:pPr lvl="2"/>
            <a:r>
              <a:rPr lang="en-US" sz="1200" kern="1200" dirty="0" smtClean="0">
                <a:solidFill>
                  <a:schemeClr val="tx1"/>
                </a:solidFill>
                <a:latin typeface="+mn-lt"/>
                <a:ea typeface="+mn-ea"/>
                <a:cs typeface="+mn-cs"/>
              </a:rPr>
              <a:t>Pennsylvania</a:t>
            </a:r>
          </a:p>
          <a:p>
            <a:pPr lvl="3"/>
            <a:r>
              <a:rPr lang="en-US" sz="1200" kern="1200" dirty="0" smtClean="0">
                <a:solidFill>
                  <a:schemeClr val="tx1"/>
                </a:solidFill>
                <a:latin typeface="+mn-lt"/>
                <a:ea typeface="+mn-ea"/>
                <a:cs typeface="+mn-cs"/>
              </a:rPr>
              <a:t>Philly is what New York wants to be. A handful of boutique studios.</a:t>
            </a:r>
          </a:p>
          <a:p>
            <a:pPr lvl="3"/>
            <a:r>
              <a:rPr lang="en-US" sz="1200" kern="1200" dirty="0" smtClean="0">
                <a:solidFill>
                  <a:schemeClr val="tx1"/>
                </a:solidFill>
                <a:latin typeface="+mn-lt"/>
                <a:ea typeface="+mn-ea"/>
                <a:cs typeface="+mn-cs"/>
              </a:rPr>
              <a:t>Schell Games in Pittsburg (Children’s/Educational)</a:t>
            </a:r>
          </a:p>
          <a:p>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Whole</a:t>
            </a:r>
            <a:r>
              <a:rPr lang="en-US" sz="1200" kern="1200" baseline="0" dirty="0" smtClean="0">
                <a:solidFill>
                  <a:schemeClr val="tx1"/>
                </a:solidFill>
                <a:latin typeface="+mn-lt"/>
                <a:ea typeface="+mn-ea"/>
                <a:cs typeface="+mn-cs"/>
              </a:rPr>
              <a:t> US:</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California</a:t>
            </a:r>
          </a:p>
          <a:p>
            <a:pPr lvl="2"/>
            <a:r>
              <a:rPr lang="en-US" sz="1200" kern="1200" dirty="0" smtClean="0">
                <a:solidFill>
                  <a:schemeClr val="tx1"/>
                </a:solidFill>
                <a:latin typeface="+mn-lt"/>
                <a:ea typeface="+mn-ea"/>
                <a:cs typeface="+mn-cs"/>
              </a:rPr>
              <a:t>Texas</a:t>
            </a:r>
          </a:p>
          <a:p>
            <a:pPr lvl="2"/>
            <a:r>
              <a:rPr lang="en-US" sz="1200" kern="1200" dirty="0" smtClean="0">
                <a:solidFill>
                  <a:schemeClr val="tx1"/>
                </a:solidFill>
                <a:latin typeface="+mn-lt"/>
                <a:ea typeface="+mn-ea"/>
                <a:cs typeface="+mn-cs"/>
              </a:rPr>
              <a:t>Chicago / Wisconsin</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Global:</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Japan</a:t>
            </a:r>
          </a:p>
          <a:p>
            <a:pPr lvl="2"/>
            <a:r>
              <a:rPr lang="en-US" sz="1200" kern="1200" dirty="0" smtClean="0">
                <a:solidFill>
                  <a:schemeClr val="tx1"/>
                </a:solidFill>
                <a:latin typeface="+mn-lt"/>
                <a:ea typeface="+mn-ea"/>
                <a:cs typeface="+mn-cs"/>
              </a:rPr>
              <a:t>England</a:t>
            </a:r>
          </a:p>
          <a:p>
            <a:pPr lvl="2"/>
            <a:r>
              <a:rPr lang="en-US" sz="1200" kern="1200" dirty="0" smtClean="0">
                <a:solidFill>
                  <a:schemeClr val="tx1"/>
                </a:solidFill>
                <a:latin typeface="+mn-lt"/>
                <a:ea typeface="+mn-ea"/>
                <a:cs typeface="+mn-cs"/>
              </a:rPr>
              <a:t>Ireland</a:t>
            </a:r>
          </a:p>
          <a:p>
            <a:pPr lvl="2"/>
            <a:r>
              <a:rPr lang="en-US" sz="1200" kern="1200" dirty="0" smtClean="0">
                <a:solidFill>
                  <a:schemeClr val="tx1"/>
                </a:solidFill>
                <a:latin typeface="+mn-lt"/>
                <a:ea typeface="+mn-ea"/>
                <a:cs typeface="+mn-cs"/>
              </a:rPr>
              <a:t>Germany</a:t>
            </a:r>
          </a:p>
          <a:p>
            <a:pPr lvl="2"/>
            <a:r>
              <a:rPr lang="en-US" sz="1200" kern="1200" dirty="0" smtClean="0">
                <a:solidFill>
                  <a:schemeClr val="tx1"/>
                </a:solidFill>
                <a:latin typeface="+mn-lt"/>
                <a:ea typeface="+mn-ea"/>
                <a:cs typeface="+mn-cs"/>
              </a:rPr>
              <a:t>France</a:t>
            </a:r>
          </a:p>
          <a:p>
            <a:pPr lvl="2"/>
            <a:r>
              <a:rPr lang="en-US" sz="1200" kern="1200" dirty="0" smtClean="0">
                <a:solidFill>
                  <a:schemeClr val="tx1"/>
                </a:solidFill>
                <a:latin typeface="+mn-lt"/>
                <a:ea typeface="+mn-ea"/>
                <a:cs typeface="+mn-cs"/>
              </a:rPr>
              <a:t>Brazil(?)</a:t>
            </a:r>
          </a:p>
          <a:p>
            <a:pPr lvl="2"/>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462A567-DD8D-400F-B461-A6552239CBA5}"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1200" kern="1200" dirty="0" smtClean="0">
                <a:solidFill>
                  <a:schemeClr val="tx1"/>
                </a:solidFill>
                <a:latin typeface="+mn-lt"/>
                <a:ea typeface="+mn-ea"/>
                <a:cs typeface="+mn-cs"/>
              </a:rPr>
              <a:t>…honestly, this is the answer. That’s why game jams &amp; </a:t>
            </a:r>
            <a:r>
              <a:rPr lang="en-US" sz="1200" kern="1200" dirty="0" err="1" smtClean="0">
                <a:solidFill>
                  <a:schemeClr val="tx1"/>
                </a:solidFill>
                <a:latin typeface="+mn-lt"/>
                <a:ea typeface="+mn-ea"/>
                <a:cs typeface="+mn-cs"/>
              </a:rPr>
              <a:t>meetups</a:t>
            </a:r>
            <a:r>
              <a:rPr lang="en-US" sz="1200" kern="1200" dirty="0" smtClean="0">
                <a:solidFill>
                  <a:schemeClr val="tx1"/>
                </a:solidFill>
                <a:latin typeface="+mn-lt"/>
                <a:ea typeface="+mn-ea"/>
                <a:cs typeface="+mn-cs"/>
              </a:rPr>
              <a:t> are important!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 cold emailed every studio in New York City, New Jersey and Maryland. </a:t>
            </a:r>
            <a:r>
              <a:rPr lang="en-US" sz="1200" b="1" kern="1200" dirty="0" smtClean="0">
                <a:solidFill>
                  <a:schemeClr val="tx1"/>
                </a:solidFill>
                <a:latin typeface="+mn-lt"/>
                <a:ea typeface="+mn-ea"/>
                <a:cs typeface="+mn-cs"/>
              </a:rPr>
              <a:t>EVERY STUDIO.</a:t>
            </a:r>
            <a:r>
              <a:rPr lang="en-US" sz="1200" kern="1200" dirty="0" smtClean="0">
                <a:solidFill>
                  <a:schemeClr val="tx1"/>
                </a:solidFill>
                <a:latin typeface="+mn-lt"/>
                <a:ea typeface="+mn-ea"/>
                <a:cs typeface="+mn-cs"/>
              </a:rPr>
              <a:t> I went to some of these places in person. (Not a very successful tactic, but a good story.) From this, I was considered for an internship (which I didn’t get), met some producers, got to learn the overall shape of the industry, and got </a:t>
            </a:r>
            <a:r>
              <a:rPr lang="en-US" sz="1200" b="1" kern="1200" dirty="0" smtClean="0">
                <a:solidFill>
                  <a:schemeClr val="tx1"/>
                </a:solidFill>
                <a:latin typeface="+mn-lt"/>
                <a:ea typeface="+mn-ea"/>
                <a:cs typeface="+mn-cs"/>
              </a:rPr>
              <a:t>ONLY 1</a:t>
            </a:r>
            <a:r>
              <a:rPr lang="en-US" sz="1200" kern="1200" dirty="0" smtClean="0">
                <a:solidFill>
                  <a:schemeClr val="tx1"/>
                </a:solidFill>
                <a:latin typeface="+mn-lt"/>
                <a:ea typeface="+mn-ea"/>
                <a:cs typeface="+mn-cs"/>
              </a:rPr>
              <a:t> interview. </a:t>
            </a:r>
          </a:p>
          <a:p>
            <a:endParaRPr lang="en-US" dirty="0" smtClean="0"/>
          </a:p>
          <a:p>
            <a:r>
              <a:rPr lang="en-US" dirty="0" smtClean="0"/>
              <a:t>Later</a:t>
            </a:r>
            <a:r>
              <a:rPr lang="en-US" baseline="0" dirty="0" smtClean="0"/>
              <a:t> on, at GDC Online (2012) I ran into someone who was impressed that I knew so much about the Maryland game industry. If I had the foresight at that point, I could have pushed harder to get into that scene.</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http://www.gamedevmap.com/</a:t>
            </a:r>
          </a:p>
          <a:p>
            <a:r>
              <a:rPr lang="en-US" dirty="0" smtClean="0"/>
              <a:t>http://compohub.net/</a:t>
            </a:r>
          </a:p>
          <a:p>
            <a:r>
              <a:rPr lang="en-US" dirty="0" smtClean="0"/>
              <a:t>http://www.linkedin.com/</a:t>
            </a:r>
          </a:p>
          <a:p>
            <a:r>
              <a:rPr lang="en-US" dirty="0" smtClean="0"/>
              <a:t>http://www.krop.com/</a:t>
            </a:r>
          </a:p>
          <a:p>
            <a:r>
              <a:rPr lang="en-US" dirty="0" smtClean="0"/>
              <a:t>http://www.gamasutra.com/</a:t>
            </a:r>
          </a:p>
          <a:p>
            <a:endParaRPr lang="en-US" smtClean="0"/>
          </a:p>
          <a:p>
            <a:endParaRPr lang="en-US" smtClean="0"/>
          </a:p>
        </p:txBody>
      </p:sp>
      <p:sp>
        <p:nvSpPr>
          <p:cNvPr id="4" name="Slide Number Placeholder 3"/>
          <p:cNvSpPr>
            <a:spLocks noGrp="1"/>
          </p:cNvSpPr>
          <p:nvPr>
            <p:ph type="sldNum" sz="quarter" idx="10"/>
          </p:nvPr>
        </p:nvSpPr>
        <p:spPr/>
        <p:txBody>
          <a:bodyPr/>
          <a:lstStyle/>
          <a:p>
            <a:fld id="{7462A567-DD8D-400F-B461-A6552239CBA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Loaded question, and bold to be asking now. </a:t>
            </a:r>
            <a:r>
              <a:rPr lang="en-US" sz="1200" kern="1200" dirty="0" err="1" smtClean="0">
                <a:solidFill>
                  <a:schemeClr val="tx1"/>
                </a:solidFill>
                <a:latin typeface="+mn-lt"/>
                <a:ea typeface="+mn-ea"/>
                <a:cs typeface="+mn-cs"/>
              </a:rPr>
              <a:t>Here.</a:t>
            </a:r>
            <a:r>
              <a:rPr lang="en-US" sz="1200" kern="1200" dirty="0" smtClean="0">
                <a:solidFill>
                  <a:schemeClr val="tx1"/>
                </a:solidFill>
                <a:latin typeface="+mn-lt"/>
                <a:ea typeface="+mn-ea"/>
                <a:cs typeface="+mn-cs"/>
              </a:rPr>
              <a:t> At a university.</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I did. I’m glad I went to college. I met my fiancée there.</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It is difficult to pay for, even if you get a good job right away.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Study hard skills. I am a writer. I write and communicate well. If you study art, or study programming, you can always find a website to build or ad agency to design for. A degree in game design or other game-focused study may not be the best idea in the long run.</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No! Think about how much content you create, vs. how much content you </a:t>
            </a:r>
            <a:r>
              <a:rPr lang="en-US" sz="1200" b="1" kern="1200" dirty="0" smtClean="0">
                <a:solidFill>
                  <a:schemeClr val="tx1"/>
                </a:solidFill>
                <a:latin typeface="+mn-lt"/>
                <a:ea typeface="+mn-ea"/>
                <a:cs typeface="+mn-cs"/>
              </a:rPr>
              <a:t>consume</a:t>
            </a:r>
            <a:r>
              <a:rPr lang="en-US" sz="1200" kern="1200" dirty="0" smtClean="0">
                <a:solidFill>
                  <a:schemeClr val="tx1"/>
                </a:solidFill>
                <a:latin typeface="+mn-lt"/>
                <a:ea typeface="+mn-ea"/>
                <a:cs typeface="+mn-cs"/>
              </a:rPr>
              <a:t>. Play games but don’t </a:t>
            </a:r>
            <a:r>
              <a:rPr lang="en-US" sz="1200" i="1" u="sng" kern="1200" dirty="0" smtClean="0">
                <a:solidFill>
                  <a:schemeClr val="tx1"/>
                </a:solidFill>
                <a:latin typeface="+mn-lt"/>
                <a:ea typeface="+mn-ea"/>
                <a:cs typeface="+mn-cs"/>
              </a:rPr>
              <a:t>just</a:t>
            </a:r>
            <a:r>
              <a:rPr lang="en-US" sz="1200" kern="1200" dirty="0" smtClean="0">
                <a:solidFill>
                  <a:schemeClr val="tx1"/>
                </a:solidFill>
                <a:latin typeface="+mn-lt"/>
                <a:ea typeface="+mn-ea"/>
                <a:cs typeface="+mn-cs"/>
              </a:rPr>
              <a:t> play games.</a:t>
            </a:r>
          </a:p>
          <a:p>
            <a:pPr lvl="2"/>
            <a:r>
              <a:rPr lang="en-US" sz="1200" kern="1200" dirty="0" smtClean="0">
                <a:solidFill>
                  <a:schemeClr val="tx1"/>
                </a:solidFill>
                <a:latin typeface="+mn-lt"/>
                <a:ea typeface="+mn-ea"/>
                <a:cs typeface="+mn-cs"/>
              </a:rPr>
              <a:t>Play Bad Games. They will teach you what to avoid! Plus, they’re usually cheaper!</a:t>
            </a:r>
          </a:p>
        </p:txBody>
      </p:sp>
      <p:sp>
        <p:nvSpPr>
          <p:cNvPr id="4" name="Slide Number Placeholder 3"/>
          <p:cNvSpPr>
            <a:spLocks noGrp="1"/>
          </p:cNvSpPr>
          <p:nvPr>
            <p:ph type="sldNum" sz="quarter" idx="10"/>
          </p:nvPr>
        </p:nvSpPr>
        <p:spPr/>
        <p:txBody>
          <a:bodyPr/>
          <a:lstStyle/>
          <a:p>
            <a:fld id="{7462A567-DD8D-400F-B461-A6552239CBA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‘Designer’ and ‘Developer’ are thrown around a lot. Know if you want to program, do art, direct player experience, or build a team.</a:t>
            </a:r>
          </a:p>
          <a:p>
            <a:pPr lvl="2"/>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Be aware of the tools your desired profession uses. There is no such thing as an idea guy. Everyone is an idea guy. You wouldn’t be able to get out of bed, get dressed, or make an omelet if you didn’t have the idea to do so. Know how to communicate clearly (written and verbal), wireframe, use </a:t>
            </a:r>
            <a:r>
              <a:rPr lang="en-US" sz="1200" kern="1200" dirty="0" err="1" smtClean="0">
                <a:solidFill>
                  <a:schemeClr val="tx1"/>
                </a:solidFill>
                <a:latin typeface="+mn-lt"/>
                <a:ea typeface="+mn-ea"/>
                <a:cs typeface="+mn-cs"/>
              </a:rPr>
              <a:t>photoshop</a:t>
            </a:r>
            <a:r>
              <a:rPr lang="en-US" sz="1200" kern="1200" dirty="0" smtClean="0">
                <a:solidFill>
                  <a:schemeClr val="tx1"/>
                </a:solidFill>
                <a:latin typeface="+mn-lt"/>
                <a:ea typeface="+mn-ea"/>
                <a:cs typeface="+mn-cs"/>
              </a:rPr>
              <a:t>, and reason through </a:t>
            </a:r>
            <a:r>
              <a:rPr lang="en-US" sz="1200" kern="1200" dirty="0" err="1" smtClean="0">
                <a:solidFill>
                  <a:schemeClr val="tx1"/>
                </a:solidFill>
                <a:latin typeface="+mn-lt"/>
                <a:ea typeface="+mn-ea"/>
                <a:cs typeface="+mn-cs"/>
              </a:rPr>
              <a:t>psudo</a:t>
            </a:r>
            <a:r>
              <a:rPr lang="en-US" sz="1200" kern="1200" dirty="0" smtClean="0">
                <a:solidFill>
                  <a:schemeClr val="tx1"/>
                </a:solidFill>
                <a:latin typeface="+mn-lt"/>
                <a:ea typeface="+mn-ea"/>
                <a:cs typeface="+mn-cs"/>
              </a:rPr>
              <a:t>-code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number</a:t>
            </a:r>
            <a:r>
              <a:rPr lang="en-US" baseline="0" dirty="0" smtClean="0"/>
              <a:t> of years you’ve done something is Rock Hudson in this photograph.</a:t>
            </a:r>
          </a:p>
          <a:p>
            <a:r>
              <a:rPr lang="en-US" baseline="0" dirty="0" smtClean="0"/>
              <a:t>Your role, the number, and quality of game titles you’ve worked on is James Dean.</a:t>
            </a:r>
          </a:p>
          <a:p>
            <a:endParaRPr lang="en-US" baseline="0" dirty="0" smtClean="0"/>
          </a:p>
          <a:p>
            <a:r>
              <a:rPr lang="en-US" baseline="0" dirty="0" smtClean="0"/>
              <a:t>Now, Rock Hudson is a star for sure, but one of these things is going to win out.</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is the clear winner. It ups your </a:t>
            </a:r>
            <a:r>
              <a:rPr lang="en-US" sz="1200" kern="1200" dirty="0" err="1" smtClean="0">
                <a:solidFill>
                  <a:schemeClr val="tx1"/>
                </a:solidFill>
                <a:latin typeface="+mn-lt"/>
                <a:ea typeface="+mn-ea"/>
                <a:cs typeface="+mn-cs"/>
              </a:rPr>
              <a:t>skillset</a:t>
            </a:r>
            <a:r>
              <a:rPr lang="en-US" sz="1200" kern="1200" dirty="0" smtClean="0">
                <a:solidFill>
                  <a:schemeClr val="tx1"/>
                </a:solidFill>
                <a:latin typeface="+mn-lt"/>
                <a:ea typeface="+mn-ea"/>
                <a:cs typeface="+mn-cs"/>
              </a:rPr>
              <a:t>, introduces you to other developers, and can even lead to game titles you can put on your CV!</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image is the emotional change</a:t>
            </a:r>
            <a:r>
              <a:rPr lang="en-US" sz="1200" kern="1200" baseline="0" dirty="0" smtClean="0">
                <a:solidFill>
                  <a:schemeClr val="tx1"/>
                </a:solidFill>
                <a:latin typeface="+mn-lt"/>
                <a:ea typeface="+mn-ea"/>
                <a:cs typeface="+mn-cs"/>
              </a:rPr>
              <a:t> as your do a game jam. I did the Indie Speed Run in January of 2013, and charted my emotional wellbeing throughout the event. I gave a talk about this experience earlier this summer at an event called Too Many Games. (celebrating its 10</a:t>
            </a:r>
            <a:r>
              <a:rPr lang="en-US" sz="1200" kern="1200" baseline="30000" dirty="0" smtClean="0">
                <a:solidFill>
                  <a:schemeClr val="tx1"/>
                </a:solidFill>
                <a:latin typeface="+mn-lt"/>
                <a:ea typeface="+mn-ea"/>
                <a:cs typeface="+mn-cs"/>
              </a:rPr>
              <a:t>th</a:t>
            </a:r>
            <a:r>
              <a:rPr lang="en-US" sz="1200" kern="1200" baseline="0" dirty="0" smtClean="0">
                <a:solidFill>
                  <a:schemeClr val="tx1"/>
                </a:solidFill>
                <a:latin typeface="+mn-lt"/>
                <a:ea typeface="+mn-ea"/>
                <a:cs typeface="+mn-cs"/>
              </a:rPr>
              <a:t> year this year.)</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 understand that Rutgers</a:t>
            </a:r>
            <a:r>
              <a:rPr lang="en-US" sz="1200" kern="1200" baseline="0" dirty="0" smtClean="0">
                <a:solidFill>
                  <a:schemeClr val="tx1"/>
                </a:solidFill>
                <a:latin typeface="+mn-lt"/>
                <a:ea typeface="+mn-ea"/>
                <a:cs typeface="+mn-cs"/>
              </a:rPr>
              <a:t> has a good jam scene, so keep your ears open and join in!</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I started </a:t>
            </a:r>
            <a:r>
              <a:rPr lang="en-US" sz="1200" kern="1200" dirty="0" err="1" smtClean="0">
                <a:solidFill>
                  <a:schemeClr val="tx1"/>
                </a:solidFill>
                <a:latin typeface="+mn-lt"/>
                <a:ea typeface="+mn-ea"/>
                <a:cs typeface="+mn-cs"/>
              </a:rPr>
              <a:t>playtesting</a:t>
            </a:r>
            <a:r>
              <a:rPr lang="en-US" sz="1200" kern="1200" dirty="0" smtClean="0">
                <a:solidFill>
                  <a:schemeClr val="tx1"/>
                </a:solidFill>
                <a:latin typeface="+mn-lt"/>
                <a:ea typeface="+mn-ea"/>
                <a:cs typeface="+mn-cs"/>
              </a:rPr>
              <a:t> for Pen &amp; Paper RPGs. I could volunteer for properties I liked (</a:t>
            </a:r>
            <a:r>
              <a:rPr lang="en-US" sz="1200" i="1" kern="1200" dirty="0" smtClean="0">
                <a:solidFill>
                  <a:schemeClr val="tx1"/>
                </a:solidFill>
                <a:latin typeface="+mn-lt"/>
                <a:ea typeface="+mn-ea"/>
                <a:cs typeface="+mn-cs"/>
              </a:rPr>
              <a:t>Firefly</a:t>
            </a:r>
            <a:r>
              <a:rPr lang="en-US" sz="1200" kern="1200" dirty="0" smtClean="0">
                <a:solidFill>
                  <a:schemeClr val="tx1"/>
                </a:solidFill>
                <a:latin typeface="+mn-lt"/>
                <a:ea typeface="+mn-ea"/>
                <a:cs typeface="+mn-cs"/>
              </a:rPr>
              <a:t>/</a:t>
            </a:r>
            <a:r>
              <a:rPr lang="en-US" sz="1200" i="1" kern="1200" dirty="0" smtClean="0">
                <a:solidFill>
                  <a:schemeClr val="tx1"/>
                </a:solidFill>
                <a:latin typeface="+mn-lt"/>
                <a:ea typeface="+mn-ea"/>
                <a:cs typeface="+mn-cs"/>
              </a:rPr>
              <a:t>Serenity</a:t>
            </a:r>
            <a:r>
              <a:rPr lang="en-US" sz="1200" kern="1200" dirty="0" smtClean="0">
                <a:solidFill>
                  <a:schemeClr val="tx1"/>
                </a:solidFill>
                <a:latin typeface="+mn-lt"/>
                <a:ea typeface="+mn-ea"/>
                <a:cs typeface="+mn-cs"/>
              </a:rPr>
              <a:t>) and add to my CV.</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Teach. You show proficiency in your tools if you can teach. I mentored the</a:t>
            </a:r>
            <a:r>
              <a:rPr lang="en-US" sz="1200" kern="1200" baseline="0" dirty="0" smtClean="0">
                <a:solidFill>
                  <a:schemeClr val="tx1"/>
                </a:solidFill>
                <a:latin typeface="+mn-lt"/>
                <a:ea typeface="+mn-ea"/>
                <a:cs typeface="+mn-cs"/>
              </a:rPr>
              <a:t> “Spring Break Game Jam” this past spring. It was a great way to fight off the impostor syndrome. I also co-taught a 2 day course for teenagers about designing video games using </a:t>
            </a:r>
            <a:r>
              <a:rPr lang="en-US" sz="1200" kern="1200" baseline="0" dirty="0" err="1" smtClean="0">
                <a:solidFill>
                  <a:schemeClr val="tx1"/>
                </a:solidFill>
                <a:latin typeface="+mn-lt"/>
                <a:ea typeface="+mn-ea"/>
                <a:cs typeface="+mn-cs"/>
              </a:rPr>
              <a:t>Kodu</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Use Asset Stores, Like Unity &amp; Construct 2. Sell art, music, and code. (</a:t>
            </a:r>
            <a:r>
              <a:rPr lang="en-US" sz="1200" kern="1200" dirty="0" err="1" smtClean="0">
                <a:solidFill>
                  <a:schemeClr val="tx1"/>
                </a:solidFill>
                <a:latin typeface="+mn-lt"/>
                <a:ea typeface="+mn-ea"/>
                <a:cs typeface="+mn-cs"/>
              </a:rPr>
              <a:t>I’’ve</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posted</a:t>
            </a:r>
            <a:r>
              <a:rPr lang="en-US" sz="1200" kern="1200" baseline="0" dirty="0" smtClean="0">
                <a:solidFill>
                  <a:schemeClr val="tx1"/>
                </a:solidFill>
                <a:latin typeface="+mn-lt"/>
                <a:ea typeface="+mn-ea"/>
                <a:cs typeface="+mn-cs"/>
              </a:rPr>
              <a:t> 2 sound </a:t>
            </a:r>
            <a:r>
              <a:rPr lang="en-US" sz="1200" kern="1200" baseline="0" dirty="0" smtClean="0">
                <a:solidFill>
                  <a:schemeClr val="tx1"/>
                </a:solidFill>
                <a:latin typeface="+mn-lt"/>
                <a:ea typeface="+mn-ea"/>
                <a:cs typeface="+mn-cs"/>
              </a:rPr>
              <a:t>FX </a:t>
            </a:r>
            <a:r>
              <a:rPr lang="en-US" sz="1200" kern="1200" baseline="0" dirty="0" smtClean="0">
                <a:solidFill>
                  <a:schemeClr val="tx1"/>
                </a:solidFill>
                <a:latin typeface="+mn-lt"/>
                <a:ea typeface="+mn-ea"/>
                <a:cs typeface="+mn-cs"/>
              </a:rPr>
              <a:t>packages to the Unity Asset store, and I get about </a:t>
            </a:r>
            <a:r>
              <a:rPr lang="en-US" sz="1200" kern="1200" baseline="0" dirty="0" smtClean="0">
                <a:solidFill>
                  <a:schemeClr val="tx1"/>
                </a:solidFill>
                <a:latin typeface="+mn-lt"/>
                <a:ea typeface="+mn-ea"/>
                <a:cs typeface="+mn-cs"/>
              </a:rPr>
              <a:t>80 </a:t>
            </a:r>
            <a:r>
              <a:rPr lang="en-US" sz="1200" kern="1200" baseline="0" dirty="0" smtClean="0">
                <a:solidFill>
                  <a:schemeClr val="tx1"/>
                </a:solidFill>
                <a:latin typeface="+mn-lt"/>
                <a:ea typeface="+mn-ea"/>
                <a:cs typeface="+mn-cs"/>
              </a:rPr>
              <a:t>downloads a month.)</a:t>
            </a:r>
            <a:endParaRPr lang="en-US" sz="1200" kern="1200" dirty="0" smtClean="0">
              <a:solidFill>
                <a:schemeClr val="tx1"/>
              </a:solidFill>
              <a:latin typeface="+mn-lt"/>
              <a:ea typeface="+mn-ea"/>
              <a:cs typeface="+mn-cs"/>
            </a:endParaRP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Write!</a:t>
            </a:r>
          </a:p>
          <a:p>
            <a:pPr lvl="3"/>
            <a:r>
              <a:rPr lang="en-US" sz="1200" kern="1200" dirty="0" smtClean="0">
                <a:solidFill>
                  <a:schemeClr val="tx1"/>
                </a:solidFill>
                <a:latin typeface="+mn-lt"/>
                <a:ea typeface="+mn-ea"/>
                <a:cs typeface="+mn-cs"/>
              </a:rPr>
              <a:t>Share your experiences on </a:t>
            </a:r>
            <a:r>
              <a:rPr lang="en-US" sz="1200" kern="1200" dirty="0" err="1" smtClean="0">
                <a:solidFill>
                  <a:schemeClr val="tx1"/>
                </a:solidFill>
                <a:latin typeface="+mn-lt"/>
                <a:ea typeface="+mn-ea"/>
                <a:cs typeface="+mn-cs"/>
              </a:rPr>
              <a:t>Gamasutra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TIGsource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IndieDB</a:t>
            </a:r>
            <a:r>
              <a:rPr lang="en-US" sz="1200" kern="1200" dirty="0" smtClean="0">
                <a:solidFill>
                  <a:schemeClr val="tx1"/>
                </a:solidFill>
                <a:latin typeface="+mn-lt"/>
                <a:ea typeface="+mn-ea"/>
                <a:cs typeface="+mn-cs"/>
              </a:rPr>
              <a:t>, and /r/gaming.</a:t>
            </a:r>
          </a:p>
          <a:p>
            <a:pPr lvl="3"/>
            <a:r>
              <a:rPr lang="en-US" sz="1200" kern="1200" dirty="0" smtClean="0">
                <a:solidFill>
                  <a:schemeClr val="tx1"/>
                </a:solidFill>
                <a:latin typeface="+mn-lt"/>
                <a:ea typeface="+mn-ea"/>
                <a:cs typeface="+mn-cs"/>
              </a:rPr>
              <a:t>You could also run a review blog or videos to deconstruct games. </a:t>
            </a:r>
            <a:r>
              <a:rPr lang="en-US" sz="1200" kern="1200" dirty="0" err="1" smtClean="0">
                <a:solidFill>
                  <a:schemeClr val="tx1"/>
                </a:solidFill>
                <a:latin typeface="+mn-lt"/>
                <a:ea typeface="+mn-ea"/>
                <a:cs typeface="+mn-cs"/>
              </a:rPr>
              <a:t>Egoraptor</a:t>
            </a:r>
            <a:r>
              <a:rPr lang="en-US" sz="1200" kern="1200" dirty="0" smtClean="0">
                <a:solidFill>
                  <a:schemeClr val="tx1"/>
                </a:solidFill>
                <a:latin typeface="+mn-lt"/>
                <a:ea typeface="+mn-ea"/>
                <a:cs typeface="+mn-cs"/>
              </a:rPr>
              <a:t> is a great example.</a:t>
            </a:r>
          </a:p>
          <a:p>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Know your scope, and work small. It’s better to ship than to succumb to feature creep.</a:t>
            </a:r>
          </a:p>
          <a:p>
            <a:endParaRPr lang="en-US" dirty="0" smtClean="0"/>
          </a:p>
          <a:p>
            <a:r>
              <a:rPr lang="en-US" dirty="0" smtClean="0"/>
              <a:t>HOLY </a:t>
            </a:r>
            <a:r>
              <a:rPr lang="en-US" dirty="0" smtClean="0"/>
              <a:t>CRAP</a:t>
            </a:r>
            <a:r>
              <a:rPr lang="en-US" baseline="0" dirty="0" smtClean="0"/>
              <a:t>. </a:t>
            </a:r>
            <a:r>
              <a:rPr lang="en-US" baseline="0" dirty="0" smtClean="0"/>
              <a:t>YOU’RE AT A UNIVERSITY THAT HAS LICENSES TO ALL SORTS OF PROFESSIONAL TOOLS. THERE ARE ART GROUPS AND THEATER GROUPS AND WRITING GROUPS AND PROGRAMING GROUPS. Use this time. Work with all sorts of folks. Polish up one small great idea.</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If You Can Make it Here, You Can Make It….Very Few Other Places</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History: ad agency -&gt; digital ads -&gt; interactive ads -&gt; games(?)</a:t>
            </a:r>
          </a:p>
          <a:p>
            <a:pPr lvl="2"/>
            <a:endParaRPr lang="en-US" sz="1200" kern="1200" dirty="0" smtClean="0">
              <a:solidFill>
                <a:schemeClr val="tx1"/>
              </a:solidFill>
              <a:latin typeface="+mn-lt"/>
              <a:ea typeface="+mn-ea"/>
              <a:cs typeface="+mn-cs"/>
            </a:endParaRPr>
          </a:p>
          <a:p>
            <a:pPr lvl="2"/>
            <a:r>
              <a:rPr lang="en-US" sz="1200" kern="1200" dirty="0" err="1" smtClean="0">
                <a:solidFill>
                  <a:schemeClr val="tx1"/>
                </a:solidFill>
                <a:latin typeface="+mn-lt"/>
                <a:ea typeface="+mn-ea"/>
                <a:cs typeface="+mn-cs"/>
              </a:rPr>
              <a:t>Funtank</a:t>
            </a:r>
            <a:r>
              <a:rPr lang="en-US" sz="1200" kern="1200" baseline="0" dirty="0" smtClean="0">
                <a:solidFill>
                  <a:schemeClr val="tx1"/>
                </a:solidFill>
                <a:latin typeface="+mn-lt"/>
                <a:ea typeface="+mn-ea"/>
                <a:cs typeface="+mn-cs"/>
              </a:rPr>
              <a:t> LLC – run candystand.com worked on </a:t>
            </a:r>
            <a:r>
              <a:rPr lang="en-US" sz="1200" kern="1200" baseline="0" dirty="0" err="1" smtClean="0">
                <a:solidFill>
                  <a:schemeClr val="tx1"/>
                </a:solidFill>
                <a:latin typeface="+mn-lt"/>
                <a:ea typeface="+mn-ea"/>
                <a:cs typeface="+mn-cs"/>
              </a:rPr>
              <a:t>Facebook</a:t>
            </a:r>
            <a:r>
              <a:rPr lang="en-US" sz="1200" kern="1200" baseline="0" dirty="0" smtClean="0">
                <a:solidFill>
                  <a:schemeClr val="tx1"/>
                </a:solidFill>
                <a:latin typeface="+mn-lt"/>
                <a:ea typeface="+mn-ea"/>
                <a:cs typeface="+mn-cs"/>
              </a:rPr>
              <a:t> games. Got bought out, and now </a:t>
            </a:r>
            <a:r>
              <a:rPr lang="en-US" sz="1200" kern="1200" baseline="0" dirty="0" smtClean="0">
                <a:solidFill>
                  <a:schemeClr val="tx1"/>
                </a:solidFill>
                <a:latin typeface="+mn-lt"/>
                <a:ea typeface="+mn-ea"/>
                <a:cs typeface="+mn-cs"/>
              </a:rPr>
              <a:t>do…very little in the way of games. </a:t>
            </a:r>
            <a:r>
              <a:rPr lang="en-US" sz="1200" kern="1200" baseline="0" dirty="0" smtClean="0">
                <a:solidFill>
                  <a:schemeClr val="tx1"/>
                </a:solidFill>
                <a:latin typeface="+mn-lt"/>
                <a:ea typeface="+mn-ea"/>
                <a:cs typeface="+mn-cs"/>
              </a:rPr>
              <a:t>Honestly.</a:t>
            </a:r>
            <a:endParaRPr lang="en-US" sz="1200" kern="1200" dirty="0" smtClean="0">
              <a:solidFill>
                <a:schemeClr val="tx1"/>
              </a:solidFill>
              <a:latin typeface="+mn-lt"/>
              <a:ea typeface="+mn-ea"/>
              <a:cs typeface="+mn-cs"/>
            </a:endParaRP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Avalanche (AAA - Mad Max)</a:t>
            </a:r>
          </a:p>
          <a:p>
            <a:pPr lvl="2"/>
            <a:endParaRPr lang="en-US" sz="1200" kern="1200" dirty="0" smtClean="0">
              <a:solidFill>
                <a:schemeClr val="tx1"/>
              </a:solidFill>
              <a:latin typeface="+mn-lt"/>
              <a:ea typeface="+mn-ea"/>
              <a:cs typeface="+mn-cs"/>
            </a:endParaRPr>
          </a:p>
          <a:p>
            <a:pPr lvl="2"/>
            <a:r>
              <a:rPr lang="en-US" sz="1200" kern="1200" dirty="0" err="1" smtClean="0">
                <a:solidFill>
                  <a:schemeClr val="tx1"/>
                </a:solidFill>
                <a:latin typeface="+mn-lt"/>
                <a:ea typeface="+mn-ea"/>
                <a:cs typeface="+mn-cs"/>
              </a:rPr>
              <a:t>Gameloft</a:t>
            </a:r>
            <a:r>
              <a:rPr lang="en-US" sz="1200" kern="1200" dirty="0" smtClean="0">
                <a:solidFill>
                  <a:schemeClr val="tx1"/>
                </a:solidFill>
                <a:latin typeface="+mn-lt"/>
                <a:ea typeface="+mn-ea"/>
                <a:cs typeface="+mn-cs"/>
              </a:rPr>
              <a:t> (Mobile </a:t>
            </a:r>
            <a:r>
              <a:rPr lang="en-US" sz="1200" kern="1200" dirty="0" err="1" smtClean="0">
                <a:solidFill>
                  <a:schemeClr val="tx1"/>
                </a:solidFill>
                <a:latin typeface="+mn-lt"/>
                <a:ea typeface="+mn-ea"/>
                <a:cs typeface="+mn-cs"/>
              </a:rPr>
              <a:t>Advergames</a:t>
            </a:r>
            <a:r>
              <a:rPr lang="en-US" sz="1200" kern="1200" dirty="0" smtClean="0">
                <a:solidFill>
                  <a:schemeClr val="tx1"/>
                </a:solidFill>
                <a:latin typeface="+mn-lt"/>
                <a:ea typeface="+mn-ea"/>
                <a:cs typeface="+mn-cs"/>
              </a:rPr>
              <a:t>)</a:t>
            </a:r>
          </a:p>
          <a:p>
            <a:pPr lvl="2"/>
            <a:endParaRPr lang="en-US" sz="1200" kern="1200" dirty="0" smtClean="0">
              <a:solidFill>
                <a:schemeClr val="tx1"/>
              </a:solidFill>
              <a:latin typeface="+mn-lt"/>
              <a:ea typeface="+mn-ea"/>
              <a:cs typeface="+mn-cs"/>
            </a:endParaRPr>
          </a:p>
          <a:p>
            <a:pPr lvl="2"/>
            <a:r>
              <a:rPr lang="en-US" sz="1200" kern="1200" dirty="0" err="1" smtClean="0">
                <a:solidFill>
                  <a:schemeClr val="tx1"/>
                </a:solidFill>
                <a:latin typeface="+mn-lt"/>
                <a:ea typeface="+mn-ea"/>
                <a:cs typeface="+mn-cs"/>
              </a:rPr>
              <a:t>Arkadium</a:t>
            </a:r>
            <a:r>
              <a:rPr lang="en-US" sz="1200" kern="1200" dirty="0" smtClean="0">
                <a:solidFill>
                  <a:schemeClr val="tx1"/>
                </a:solidFill>
                <a:latin typeface="+mn-lt"/>
                <a:ea typeface="+mn-ea"/>
                <a:cs typeface="+mn-cs"/>
              </a:rPr>
              <a:t> (Windows 8 Games)</a:t>
            </a:r>
          </a:p>
          <a:p>
            <a:pPr lvl="2"/>
            <a:endParaRPr lang="en-US" sz="1200" kern="1200" dirty="0" smtClean="0">
              <a:solidFill>
                <a:schemeClr val="tx1"/>
              </a:solidFill>
              <a:latin typeface="+mn-lt"/>
              <a:ea typeface="+mn-ea"/>
              <a:cs typeface="+mn-cs"/>
            </a:endParaRPr>
          </a:p>
          <a:p>
            <a:pPr lvl="2"/>
            <a:r>
              <a:rPr lang="en-US" sz="1200" kern="1200" dirty="0" smtClean="0">
                <a:solidFill>
                  <a:schemeClr val="tx1"/>
                </a:solidFill>
                <a:latin typeface="+mn-lt"/>
                <a:ea typeface="+mn-ea"/>
                <a:cs typeface="+mn-cs"/>
              </a:rPr>
              <a:t>NYU Game Center (Rides &amp; Attractions)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Babycastles</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Hipster</a:t>
            </a:r>
            <a:r>
              <a:rPr lang="en-US" sz="1200" kern="1200" baseline="0" dirty="0" smtClean="0">
                <a:solidFill>
                  <a:schemeClr val="tx1"/>
                </a:solidFill>
                <a:latin typeface="+mn-lt"/>
                <a:ea typeface="+mn-ea"/>
                <a:cs typeface="+mn-cs"/>
              </a:rPr>
              <a:t> Games</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462A567-DD8D-400F-B461-A6552239CBA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420743A-855B-4E9A-815D-C00B942735C5}"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20743A-855B-4E9A-815D-C00B942735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420743A-855B-4E9A-815D-C00B942735C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420743A-855B-4E9A-815D-C00B942735C5}"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420743A-855B-4E9A-815D-C00B942735C5}"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62E938F-3747-4513-9797-B24AA8740789}" type="datetimeFigureOut">
              <a:rPr lang="en-US" smtClean="0"/>
              <a:pPr/>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20743A-855B-4E9A-815D-C00B942735C5}"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420743A-855B-4E9A-815D-C00B942735C5}"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420743A-855B-4E9A-815D-C00B942735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420743A-855B-4E9A-815D-C00B942735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420743A-855B-4E9A-815D-C00B942735C5}"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62E938F-3747-4513-9797-B24AA8740789}" type="datetimeFigureOut">
              <a:rPr lang="en-US" smtClean="0"/>
              <a:pPr/>
              <a:t>10/15/2014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420743A-855B-4E9A-815D-C00B942735C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62E938F-3747-4513-9797-B24AA8740789}" type="datetimeFigureOut">
              <a:rPr lang="en-US" smtClean="0"/>
              <a:pPr/>
              <a:t>10/15/2014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62E938F-3747-4513-9797-B24AA8740789}" type="datetimeFigureOut">
              <a:rPr lang="en-US" smtClean="0"/>
              <a:pPr/>
              <a:t>10/15/2014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420743A-855B-4E9A-815D-C00B942735C5}"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Greg Lane</a:t>
            </a:r>
          </a:p>
          <a:p>
            <a:r>
              <a:rPr lang="en-US" dirty="0" smtClean="0"/>
              <a:t>Game Designer – </a:t>
            </a:r>
            <a:r>
              <a:rPr lang="en-US" dirty="0" err="1" smtClean="0"/>
              <a:t>Funtank</a:t>
            </a:r>
            <a:r>
              <a:rPr lang="en-US" dirty="0" smtClean="0"/>
              <a:t> LLC</a:t>
            </a:r>
          </a:p>
          <a:p>
            <a:r>
              <a:rPr lang="en-US" dirty="0" smtClean="0"/>
              <a:t>October 8</a:t>
            </a:r>
            <a:r>
              <a:rPr lang="en-US" baseline="30000" dirty="0" smtClean="0"/>
              <a:t>th</a:t>
            </a:r>
            <a:r>
              <a:rPr lang="en-US" dirty="0" smtClean="0"/>
              <a:t>, 2014</a:t>
            </a:r>
            <a:endParaRPr lang="en-US" dirty="0"/>
          </a:p>
        </p:txBody>
      </p:sp>
      <p:sp>
        <p:nvSpPr>
          <p:cNvPr id="2" name="Title 1"/>
          <p:cNvSpPr>
            <a:spLocks noGrp="1"/>
          </p:cNvSpPr>
          <p:nvPr>
            <p:ph type="ctrTitle"/>
          </p:nvPr>
        </p:nvSpPr>
        <p:spPr/>
        <p:txBody>
          <a:bodyPr>
            <a:normAutofit/>
          </a:bodyPr>
          <a:lstStyle/>
          <a:p>
            <a:r>
              <a:rPr lang="en-US" dirty="0" smtClean="0"/>
              <a:t>What I Learned from Sneaking into the Video Game Industry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 It Yourself</a:t>
            </a:r>
            <a:endParaRPr lang="en-US" dirty="0"/>
          </a:p>
        </p:txBody>
      </p:sp>
      <p:pic>
        <p:nvPicPr>
          <p:cNvPr id="4" name="Content Placeholder 3" descr="hangout_snapshot_Aug6.jpg"/>
          <p:cNvPicPr>
            <a:picLocks noGrp="1" noChangeAspect="1"/>
          </p:cNvPicPr>
          <p:nvPr>
            <p:ph sz="quarter" idx="1"/>
          </p:nvPr>
        </p:nvPicPr>
        <p:blipFill>
          <a:blip r:embed="rId3" cstate="print"/>
          <a:stretch>
            <a:fillRect/>
          </a:stretch>
        </p:blipFill>
        <p:spPr>
          <a:xfrm>
            <a:off x="1211711" y="1527175"/>
            <a:ext cx="6684065" cy="4572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Understanding Your Regions</a:t>
            </a:r>
            <a:endParaRPr lang="en-US" dirty="0"/>
          </a:p>
        </p:txBody>
      </p:sp>
      <p:sp>
        <p:nvSpPr>
          <p:cNvPr id="3" name="Content Placeholder 2"/>
          <p:cNvSpPr>
            <a:spLocks noGrp="1"/>
          </p:cNvSpPr>
          <p:nvPr>
            <p:ph sz="quarter" idx="1"/>
          </p:nvPr>
        </p:nvSpPr>
        <p:spPr/>
        <p:txBody>
          <a:bodyPr/>
          <a:lstStyle/>
          <a:p>
            <a:r>
              <a:rPr lang="en-US" dirty="0" smtClean="0"/>
              <a:t>New York City</a:t>
            </a:r>
          </a:p>
          <a:p>
            <a:r>
              <a:rPr lang="en-US" dirty="0" smtClean="0"/>
              <a:t>New Jersey</a:t>
            </a:r>
          </a:p>
          <a:p>
            <a:r>
              <a:rPr lang="en-US" dirty="0" smtClean="0"/>
              <a:t>East Coast</a:t>
            </a:r>
          </a:p>
          <a:p>
            <a:r>
              <a:rPr lang="en-US" dirty="0" smtClean="0"/>
              <a:t>Whole US</a:t>
            </a:r>
          </a:p>
          <a:p>
            <a:r>
              <a:rPr lang="en-US" dirty="0" smtClean="0"/>
              <a:t>Global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York City</a:t>
            </a:r>
            <a:endParaRPr lang="en-US" dirty="0"/>
          </a:p>
        </p:txBody>
      </p:sp>
      <p:pic>
        <p:nvPicPr>
          <p:cNvPr id="4" name="Content Placeholder 3" descr="spiderman throws a car.jpg"/>
          <p:cNvPicPr>
            <a:picLocks noGrp="1" noChangeAspect="1"/>
          </p:cNvPicPr>
          <p:nvPr>
            <p:ph sz="quarter" idx="1"/>
          </p:nvPr>
        </p:nvPicPr>
        <p:blipFill>
          <a:blip r:embed="rId3" cstate="print"/>
          <a:stretch>
            <a:fillRect/>
          </a:stretch>
        </p:blipFill>
        <p:spPr>
          <a:xfrm>
            <a:off x="1691772" y="1527175"/>
            <a:ext cx="5723944" cy="4572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a:t>
            </a:r>
            <a:endParaRPr lang="en-US" dirty="0"/>
          </a:p>
        </p:txBody>
      </p:sp>
      <p:pic>
        <p:nvPicPr>
          <p:cNvPr id="4" name="Content Placeholder 3" descr="unnamed.png"/>
          <p:cNvPicPr>
            <a:picLocks noGrp="1" noChangeAspect="1"/>
          </p:cNvPicPr>
          <p:nvPr>
            <p:ph sz="quarter" idx="1"/>
          </p:nvPr>
        </p:nvPicPr>
        <p:blipFill>
          <a:blip r:embed="rId3" cstate="print"/>
          <a:stretch>
            <a:fillRect/>
          </a:stretch>
        </p:blipFill>
        <p:spPr>
          <a:xfrm>
            <a:off x="1696244" y="1831975"/>
            <a:ext cx="5715000" cy="3962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East Coast</a:t>
            </a:r>
            <a:endParaRPr lang="en-US" dirty="0"/>
          </a:p>
        </p:txBody>
      </p:sp>
      <p:pic>
        <p:nvPicPr>
          <p:cNvPr id="4" name="Content Placeholder 3" descr="pow block papercraft.jpg"/>
          <p:cNvPicPr>
            <a:picLocks noGrp="1" noChangeAspect="1"/>
          </p:cNvPicPr>
          <p:nvPr>
            <p:ph sz="quarter" idx="1"/>
          </p:nvPr>
        </p:nvPicPr>
        <p:blipFill>
          <a:blip r:embed="rId3" cstate="print"/>
          <a:stretch>
            <a:fillRect/>
          </a:stretch>
        </p:blipFill>
        <p:spPr>
          <a:xfrm>
            <a:off x="1665549" y="1527175"/>
            <a:ext cx="5776389" cy="4572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Whole US / Global</a:t>
            </a:r>
            <a:endParaRPr lang="en-US" dirty="0"/>
          </a:p>
        </p:txBody>
      </p:sp>
      <p:pic>
        <p:nvPicPr>
          <p:cNvPr id="4" name="Content Placeholder 3" descr="rainbow-1319050478HtO.jpg"/>
          <p:cNvPicPr>
            <a:picLocks noGrp="1" noChangeAspect="1"/>
          </p:cNvPicPr>
          <p:nvPr>
            <p:ph sz="quarter" idx="1"/>
          </p:nvPr>
        </p:nvPicPr>
        <p:blipFill>
          <a:blip r:embed="rId3" cstate="print"/>
          <a:stretch>
            <a:fillRect/>
          </a:stretch>
        </p:blipFill>
        <p:spPr>
          <a:xfrm>
            <a:off x="1070315" y="1527175"/>
            <a:ext cx="6966857" cy="4572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III: Knowing your Resources</a:t>
            </a:r>
            <a:endParaRPr lang="en-US" dirty="0"/>
          </a:p>
        </p:txBody>
      </p:sp>
      <p:sp>
        <p:nvSpPr>
          <p:cNvPr id="3" name="Content Placeholder 2"/>
          <p:cNvSpPr>
            <a:spLocks noGrp="1"/>
          </p:cNvSpPr>
          <p:nvPr>
            <p:ph sz="quarter" idx="1"/>
          </p:nvPr>
        </p:nvSpPr>
        <p:spPr/>
        <p:txBody>
          <a:bodyPr/>
          <a:lstStyle/>
          <a:p>
            <a:r>
              <a:rPr lang="en-US" dirty="0" smtClean="0"/>
              <a:t>Where to look for opportunity.</a:t>
            </a:r>
          </a:p>
          <a:p>
            <a:r>
              <a:rPr lang="en-US" dirty="0" smtClean="0"/>
              <a:t>Friends &amp; Colleagues</a:t>
            </a:r>
          </a:p>
          <a:p>
            <a:r>
              <a:rPr lang="en-US" dirty="0" smtClean="0"/>
              <a:t>Online resource hubs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to look for opportunity.</a:t>
            </a:r>
            <a:endParaRPr lang="en-US" dirty="0"/>
          </a:p>
        </p:txBody>
      </p:sp>
      <p:sp>
        <p:nvSpPr>
          <p:cNvPr id="3" name="Content Placeholder 2"/>
          <p:cNvSpPr>
            <a:spLocks noGrp="1"/>
          </p:cNvSpPr>
          <p:nvPr>
            <p:ph sz="quarter" idx="1"/>
          </p:nvPr>
        </p:nvSpPr>
        <p:spPr/>
        <p:txBody>
          <a:bodyPr/>
          <a:lstStyle/>
          <a:p>
            <a:pPr lvl="1"/>
            <a:r>
              <a:rPr lang="en-US" sz="2400" dirty="0" err="1" smtClean="0"/>
              <a:t>Gamasutra</a:t>
            </a:r>
            <a:r>
              <a:rPr lang="en-US" sz="2400" dirty="0" smtClean="0"/>
              <a:t> Game Board</a:t>
            </a:r>
          </a:p>
          <a:p>
            <a:pPr lvl="1"/>
            <a:r>
              <a:rPr lang="en-US" sz="2400" dirty="0" err="1" smtClean="0"/>
              <a:t>Linkedin</a:t>
            </a:r>
            <a:endParaRPr lang="en-US" sz="2400" dirty="0" smtClean="0"/>
          </a:p>
          <a:p>
            <a:pPr lvl="1"/>
            <a:r>
              <a:rPr lang="en-US" sz="2400" dirty="0" err="1" smtClean="0"/>
              <a:t>IndieDB</a:t>
            </a:r>
            <a:r>
              <a:rPr lang="en-US" sz="2400" dirty="0" smtClean="0"/>
              <a:t>, Craigslist, or other board – but buyer beware!</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Friends &amp; Colleagues</a:t>
            </a:r>
            <a:endParaRPr lang="en-US" dirty="0"/>
          </a:p>
        </p:txBody>
      </p:sp>
      <p:pic>
        <p:nvPicPr>
          <p:cNvPr id="4" name="Content Placeholder 3" descr="at_GDCO.JPG"/>
          <p:cNvPicPr>
            <a:picLocks noGrp="1" noChangeAspect="1"/>
          </p:cNvPicPr>
          <p:nvPr>
            <p:ph sz="quarter" idx="1"/>
          </p:nvPr>
        </p:nvPicPr>
        <p:blipFill>
          <a:blip r:embed="rId3" cstate="print"/>
          <a:stretch>
            <a:fillRect/>
          </a:stretch>
        </p:blipFill>
        <p:spPr>
          <a:xfrm>
            <a:off x="2839244" y="1527175"/>
            <a:ext cx="3429000" cy="4572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Online resource hubs</a:t>
            </a:r>
            <a:endParaRPr lang="en-US" dirty="0"/>
          </a:p>
        </p:txBody>
      </p:sp>
      <p:sp>
        <p:nvSpPr>
          <p:cNvPr id="3" name="Content Placeholder 2"/>
          <p:cNvSpPr>
            <a:spLocks noGrp="1"/>
          </p:cNvSpPr>
          <p:nvPr>
            <p:ph sz="quarter" idx="1"/>
          </p:nvPr>
        </p:nvSpPr>
        <p:spPr/>
        <p:txBody>
          <a:bodyPr>
            <a:normAutofit/>
          </a:bodyPr>
          <a:lstStyle/>
          <a:p>
            <a:r>
              <a:rPr lang="en-US" sz="2800" dirty="0" err="1" smtClean="0"/>
              <a:t>GameDevMap</a:t>
            </a:r>
            <a:r>
              <a:rPr lang="en-US" sz="2800" dirty="0" smtClean="0"/>
              <a:t> </a:t>
            </a:r>
            <a:r>
              <a:rPr lang="en-US" sz="2800" dirty="0" smtClean="0"/>
              <a:t>(a bit outdated, but shows towns &amp; studios)</a:t>
            </a:r>
          </a:p>
          <a:p>
            <a:r>
              <a:rPr lang="en-US" sz="2800" dirty="0" err="1" smtClean="0"/>
              <a:t>CompoHub</a:t>
            </a:r>
            <a:r>
              <a:rPr lang="en-US" sz="2800" dirty="0" smtClean="0"/>
              <a:t> (Know what game jams are going on!</a:t>
            </a:r>
          </a:p>
          <a:p>
            <a:r>
              <a:rPr lang="en-US" sz="2800" dirty="0" err="1" smtClean="0"/>
              <a:t>Linkedin</a:t>
            </a:r>
            <a:r>
              <a:rPr lang="en-US" sz="2800" dirty="0" smtClean="0"/>
              <a:t> (Establish your connections)</a:t>
            </a:r>
          </a:p>
          <a:p>
            <a:r>
              <a:rPr lang="en-US" sz="2800" dirty="0" err="1" smtClean="0"/>
              <a:t>Krop</a:t>
            </a:r>
            <a:r>
              <a:rPr lang="en-US" sz="2800" dirty="0" smtClean="0"/>
              <a:t> (a free place for portfolios)</a:t>
            </a:r>
          </a:p>
          <a:p>
            <a:r>
              <a:rPr lang="en-US" sz="2800" dirty="0" err="1" smtClean="0"/>
              <a:t>Gamasutra</a:t>
            </a:r>
            <a:r>
              <a:rPr lang="en-US" sz="2800" dirty="0" smtClean="0"/>
              <a:t> (Industry Articles, professional job board)</a:t>
            </a:r>
          </a:p>
          <a:p>
            <a:r>
              <a:rPr lang="en-US" sz="2800" dirty="0" err="1" smtClean="0"/>
              <a:t>Facebook</a:t>
            </a:r>
            <a:r>
              <a:rPr lang="en-US" sz="2800" dirty="0" smtClean="0"/>
              <a:t> Groups: NJIGDA, NYC IGDA, NYC Indie Games, NYC Game Writers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Game Industry Right for Me?</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Questions/Comments?</a:t>
            </a:r>
            <a:endParaRPr lang="en-US" dirty="0"/>
          </a:p>
        </p:txBody>
      </p:sp>
      <p:sp>
        <p:nvSpPr>
          <p:cNvPr id="3" name="Content Placeholder 2"/>
          <p:cNvSpPr>
            <a:spLocks noGrp="1"/>
          </p:cNvSpPr>
          <p:nvPr>
            <p:ph sz="quarter" idx="1"/>
          </p:nvPr>
        </p:nvSpPr>
        <p:spPr/>
        <p:txBody>
          <a:bodyPr/>
          <a:lstStyle/>
          <a:p>
            <a:r>
              <a:rPr lang="en-US" dirty="0" smtClean="0"/>
              <a:t>Greg Lane</a:t>
            </a:r>
          </a:p>
          <a:p>
            <a:r>
              <a:rPr lang="en-US" dirty="0" smtClean="0"/>
              <a:t>greg@funtank.com</a:t>
            </a:r>
          </a:p>
          <a:p>
            <a:r>
              <a:rPr lang="en-US" dirty="0" smtClean="0"/>
              <a:t>fromdisaster@gmail.com</a:t>
            </a:r>
          </a:p>
          <a:p>
            <a:r>
              <a:rPr lang="en-US" dirty="0" smtClean="0"/>
              <a:t>tinheart-interactive.tumblr.com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Building Your CV</a:t>
            </a:r>
            <a:endParaRPr lang="en-US" dirty="0"/>
          </a:p>
        </p:txBody>
      </p:sp>
      <p:sp>
        <p:nvSpPr>
          <p:cNvPr id="3" name="Content Placeholder 2"/>
          <p:cNvSpPr>
            <a:spLocks noGrp="1"/>
          </p:cNvSpPr>
          <p:nvPr>
            <p:ph sz="quarter" idx="1"/>
          </p:nvPr>
        </p:nvSpPr>
        <p:spPr/>
        <p:txBody>
          <a:bodyPr/>
          <a:lstStyle/>
          <a:p>
            <a:r>
              <a:rPr lang="en-US" dirty="0" smtClean="0"/>
              <a:t>Is college important?</a:t>
            </a:r>
          </a:p>
          <a:p>
            <a:r>
              <a:rPr lang="en-US" dirty="0" smtClean="0"/>
              <a:t>Should I just be focused on playing games?</a:t>
            </a:r>
          </a:p>
          <a:p>
            <a:r>
              <a:rPr lang="en-US" dirty="0" smtClean="0"/>
              <a:t>Knowing your roles.</a:t>
            </a:r>
          </a:p>
          <a:p>
            <a:r>
              <a:rPr lang="en-US" dirty="0" smtClean="0"/>
              <a:t>Years in the Industry vs. Game Titles</a:t>
            </a:r>
          </a:p>
          <a:p>
            <a:r>
              <a:rPr lang="en-US" dirty="0" smtClean="0"/>
              <a:t>Game Jams</a:t>
            </a:r>
          </a:p>
          <a:p>
            <a:r>
              <a:rPr lang="en-US" dirty="0" smtClean="0"/>
              <a:t>Expanding  your genres.</a:t>
            </a:r>
          </a:p>
          <a:p>
            <a:r>
              <a:rPr lang="en-US" dirty="0" smtClean="0"/>
              <a:t>Build It Yourself</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college important?</a:t>
            </a:r>
            <a:endParaRPr lang="en-US" dirty="0"/>
          </a:p>
        </p:txBody>
      </p:sp>
      <p:pic>
        <p:nvPicPr>
          <p:cNvPr id="5" name="Content Placeholder 4" descr="IfYoureGoingToMarryMeYouShouldStartPlayingMyGames_screenshot.PNG"/>
          <p:cNvPicPr>
            <a:picLocks noGrp="1" noChangeAspect="1"/>
          </p:cNvPicPr>
          <p:nvPr>
            <p:ph sz="quarter" idx="1"/>
          </p:nvPr>
        </p:nvPicPr>
        <p:blipFill>
          <a:blip r:embed="rId3" cstate="print"/>
          <a:stretch>
            <a:fillRect/>
          </a:stretch>
        </p:blipFill>
        <p:spPr>
          <a:xfrm>
            <a:off x="2255838" y="1527175"/>
            <a:ext cx="4595812" cy="4572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I just be focused on playing games?</a:t>
            </a:r>
          </a:p>
        </p:txBody>
      </p:sp>
      <p:pic>
        <p:nvPicPr>
          <p:cNvPr id="4" name="Content Placeholder 3" descr="MirthClaimed_WhatDoWeDoNow.PNG"/>
          <p:cNvPicPr>
            <a:picLocks noGrp="1" noChangeAspect="1"/>
          </p:cNvPicPr>
          <p:nvPr>
            <p:ph sz="quarter" idx="1"/>
          </p:nvPr>
        </p:nvPicPr>
        <p:blipFill>
          <a:blip r:embed="rId3" cstate="print"/>
          <a:stretch>
            <a:fillRect/>
          </a:stretch>
        </p:blipFill>
        <p:spPr>
          <a:xfrm>
            <a:off x="1819687" y="1636408"/>
            <a:ext cx="5468114" cy="435353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Knowing your roles.</a:t>
            </a:r>
            <a:endParaRPr lang="en-US" dirty="0"/>
          </a:p>
        </p:txBody>
      </p:sp>
      <p:pic>
        <p:nvPicPr>
          <p:cNvPr id="6" name="Content Placeholder 5" descr="HOA_Flow.PNG"/>
          <p:cNvPicPr>
            <a:picLocks noGrp="1" noChangeAspect="1"/>
          </p:cNvPicPr>
          <p:nvPr>
            <p:ph sz="quarter" idx="1"/>
          </p:nvPr>
        </p:nvPicPr>
        <p:blipFill>
          <a:blip r:embed="rId3" cstate="print"/>
          <a:stretch>
            <a:fillRect/>
          </a:stretch>
        </p:blipFill>
        <p:spPr>
          <a:xfrm>
            <a:off x="973947" y="1527175"/>
            <a:ext cx="7159594" cy="4572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Years in the Industry vs. Game Titles</a:t>
            </a:r>
            <a:endParaRPr lang="en-US" dirty="0"/>
          </a:p>
        </p:txBody>
      </p:sp>
      <p:pic>
        <p:nvPicPr>
          <p:cNvPr id="4" name="Content Placeholder 3" descr="James-Dean-about-to-punch-Rock-Hudson-in-the-dick.jpg"/>
          <p:cNvPicPr>
            <a:picLocks noGrp="1" noChangeAspect="1"/>
          </p:cNvPicPr>
          <p:nvPr>
            <p:ph sz="quarter" idx="1"/>
          </p:nvPr>
        </p:nvPicPr>
        <p:blipFill>
          <a:blip r:embed="rId3" cstate="print"/>
          <a:stretch>
            <a:fillRect/>
          </a:stretch>
        </p:blipFill>
        <p:spPr>
          <a:xfrm>
            <a:off x="2963341" y="1527175"/>
            <a:ext cx="3180806" cy="4572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Jams</a:t>
            </a:r>
            <a:endParaRPr lang="en-US" dirty="0"/>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Expanding  your genres.</a:t>
            </a:r>
            <a:endParaRPr lang="en-US" dirty="0"/>
          </a:p>
        </p:txBody>
      </p:sp>
      <p:pic>
        <p:nvPicPr>
          <p:cNvPr id="4" name="Content Placeholder 3" descr="GameDevHouse_AC2014.jpg"/>
          <p:cNvPicPr>
            <a:picLocks noGrp="1" noChangeAspect="1"/>
          </p:cNvPicPr>
          <p:nvPr>
            <p:ph sz="quarter" idx="1"/>
          </p:nvPr>
        </p:nvPicPr>
        <p:blipFill>
          <a:blip r:embed="rId3" cstate="print"/>
          <a:stretch>
            <a:fillRect/>
          </a:stretch>
        </p:blipFill>
        <p:spPr>
          <a:xfrm>
            <a:off x="301625" y="2240777"/>
            <a:ext cx="8504238" cy="3144796"/>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75</TotalTime>
  <Words>1412</Words>
  <Application>Microsoft Office PowerPoint</Application>
  <PresentationFormat>On-screen Show (4:3)</PresentationFormat>
  <Paragraphs>179</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What I Learned from Sneaking into the Video Game Industry</vt:lpstr>
      <vt:lpstr>Is the Game Industry Right for Me?</vt:lpstr>
      <vt:lpstr>Part I: Building Your CV</vt:lpstr>
      <vt:lpstr>Is college important?</vt:lpstr>
      <vt:lpstr>Should I just be focused on playing games?</vt:lpstr>
      <vt:lpstr>Knowing your roles.</vt:lpstr>
      <vt:lpstr>Years in the Industry vs. Game Titles</vt:lpstr>
      <vt:lpstr>Game Jams</vt:lpstr>
      <vt:lpstr>Expanding  your genres.</vt:lpstr>
      <vt:lpstr>Build It Yourself</vt:lpstr>
      <vt:lpstr>Part II: Understanding Your Regions</vt:lpstr>
      <vt:lpstr>New York City</vt:lpstr>
      <vt:lpstr>New Jersey</vt:lpstr>
      <vt:lpstr>East Coast</vt:lpstr>
      <vt:lpstr>Whole US / Global</vt:lpstr>
      <vt:lpstr>Part III: Knowing your Resources</vt:lpstr>
      <vt:lpstr>Where to look for opportunity.</vt:lpstr>
      <vt:lpstr>Friends &amp; Colleagues</vt:lpstr>
      <vt:lpstr>Online resource hubs</vt:lpstr>
      <vt:lpstr>Questions/Comments?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Learned from Sneaking into the Video Game Industry</dc:title>
  <dc:creator>glane_000</dc:creator>
  <cp:lastModifiedBy>glane_000</cp:lastModifiedBy>
  <cp:revision>9</cp:revision>
  <dcterms:created xsi:type="dcterms:W3CDTF">2014-10-08T13:50:15Z</dcterms:created>
  <dcterms:modified xsi:type="dcterms:W3CDTF">2014-10-15T19:47:30Z</dcterms:modified>
</cp:coreProperties>
</file>