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sldIdLst>
    <p:sldId id="256" r:id="rId2"/>
    <p:sldId id="257" r:id="rId3"/>
    <p:sldId id="258" r:id="rId4"/>
    <p:sldId id="259" r:id="rId5"/>
    <p:sldId id="267" r:id="rId6"/>
    <p:sldId id="260" r:id="rId7"/>
    <p:sldId id="266" r:id="rId8"/>
    <p:sldId id="261" r:id="rId9"/>
    <p:sldId id="265" r:id="rId10"/>
    <p:sldId id="262" r:id="rId11"/>
    <p:sldId id="264"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2"/>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125AEB-FB78-D14A-825E-51BD78A5AD6F}"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39582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125AEB-FB78-D14A-825E-51BD78A5AD6F}"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264969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125AEB-FB78-D14A-825E-51BD78A5AD6F}"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201905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125AEB-FB78-D14A-825E-51BD78A5AD6F}" type="datetimeFigureOut">
              <a:rPr lang="en-US" smtClean="0"/>
              <a:t>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4015079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125AEB-FB78-D14A-825E-51BD78A5AD6F}"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110040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E125AEB-FB78-D14A-825E-51BD78A5AD6F}" type="datetimeFigureOut">
              <a:rPr lang="en-US" smtClean="0"/>
              <a:t>1/14/24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164170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E125AEB-FB78-D14A-825E-51BD78A5AD6F}" type="datetimeFigureOut">
              <a:rPr lang="en-US" smtClean="0"/>
              <a:t>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2E686C-CF97-1A4F-A86E-2F4E47599A5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476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125AEB-FB78-D14A-825E-51BD78A5AD6F}" type="datetimeFigureOut">
              <a:rPr lang="en-US" smtClean="0"/>
              <a:t>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175188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25AEB-FB78-D14A-825E-51BD78A5AD6F}" type="datetimeFigureOut">
              <a:rPr lang="en-US" smtClean="0"/>
              <a:t>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11966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E125AEB-FB78-D14A-825E-51BD78A5AD6F}" type="datetimeFigureOut">
              <a:rPr lang="en-US" smtClean="0"/>
              <a:t>1/14/24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3157568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E125AEB-FB78-D14A-825E-51BD78A5AD6F}" type="datetimeFigureOut">
              <a:rPr lang="en-US" smtClean="0"/>
              <a:t>1/14/24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23583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E125AEB-FB78-D14A-825E-51BD78A5AD6F}" type="datetimeFigureOut">
              <a:rPr lang="en-US" smtClean="0"/>
              <a:t>1/14/24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C2E686C-CF97-1A4F-A86E-2F4E47599A57}" type="slidenum">
              <a:rPr lang="en-US" smtClean="0"/>
              <a:t>‹#›</a:t>
            </a:fld>
            <a:endParaRPr lang="en-US"/>
          </a:p>
        </p:txBody>
      </p:sp>
    </p:spTree>
    <p:extLst>
      <p:ext uri="{BB962C8B-B14F-4D97-AF65-F5344CB8AC3E}">
        <p14:creationId xmlns:p14="http://schemas.microsoft.com/office/powerpoint/2010/main" val="282872513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EDF-9408-9341-7A3B-12B89BB787E4}"/>
              </a:ext>
            </a:extLst>
          </p:cNvPr>
          <p:cNvSpPr>
            <a:spLocks noGrp="1"/>
          </p:cNvSpPr>
          <p:nvPr>
            <p:ph type="ctrTitle"/>
          </p:nvPr>
        </p:nvSpPr>
        <p:spPr>
          <a:xfrm>
            <a:off x="1738312" y="2503431"/>
            <a:ext cx="8715375" cy="1356581"/>
          </a:xfrm>
        </p:spPr>
        <p:txBody>
          <a:bodyPr/>
          <a:lstStyle/>
          <a:p>
            <a:r>
              <a:rPr lang="en-US" dirty="0"/>
              <a:t>Credit Card Fraud Analysis</a:t>
            </a:r>
          </a:p>
        </p:txBody>
      </p:sp>
      <p:sp>
        <p:nvSpPr>
          <p:cNvPr id="3" name="Subtitle 2">
            <a:extLst>
              <a:ext uri="{FF2B5EF4-FFF2-40B4-BE49-F238E27FC236}">
                <a16:creationId xmlns:a16="http://schemas.microsoft.com/office/drawing/2014/main" id="{DBB71DEE-8EBA-608E-F181-DA5DE3D2EF7E}"/>
              </a:ext>
            </a:extLst>
          </p:cNvPr>
          <p:cNvSpPr>
            <a:spLocks noGrp="1"/>
          </p:cNvSpPr>
          <p:nvPr>
            <p:ph type="subTitle" idx="1"/>
          </p:nvPr>
        </p:nvSpPr>
        <p:spPr>
          <a:xfrm>
            <a:off x="1514283" y="4138231"/>
            <a:ext cx="9515667" cy="1239894"/>
          </a:xfrm>
        </p:spPr>
        <p:txBody>
          <a:bodyPr/>
          <a:lstStyle/>
          <a:p>
            <a:r>
              <a:rPr lang="en-US" b="1" dirty="0"/>
              <a:t>Project Team Members: </a:t>
            </a:r>
            <a:r>
              <a:rPr lang="en-US" dirty="0"/>
              <a:t>Kelly Carter, Sara Kleine-Kracht, Cory Lingerfelt, Greg Smith</a:t>
            </a:r>
          </a:p>
        </p:txBody>
      </p:sp>
    </p:spTree>
    <p:extLst>
      <p:ext uri="{BB962C8B-B14F-4D97-AF65-F5344CB8AC3E}">
        <p14:creationId xmlns:p14="http://schemas.microsoft.com/office/powerpoint/2010/main" val="2315159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69DAF-BC0F-C42C-9780-38EBB7854382}"/>
              </a:ext>
            </a:extLst>
          </p:cNvPr>
          <p:cNvSpPr>
            <a:spLocks noGrp="1"/>
          </p:cNvSpPr>
          <p:nvPr>
            <p:ph type="title"/>
          </p:nvPr>
        </p:nvSpPr>
        <p:spPr>
          <a:xfrm>
            <a:off x="2231136" y="453890"/>
            <a:ext cx="7598664" cy="664083"/>
          </a:xfrm>
        </p:spPr>
        <p:txBody>
          <a:bodyPr>
            <a:normAutofit fontScale="90000"/>
          </a:bodyPr>
          <a:lstStyle/>
          <a:p>
            <a:r>
              <a:rPr lang="en-US" dirty="0"/>
              <a:t>Transaction Timing</a:t>
            </a:r>
          </a:p>
        </p:txBody>
      </p:sp>
      <p:sp>
        <p:nvSpPr>
          <p:cNvPr id="3" name="Content Placeholder 2">
            <a:extLst>
              <a:ext uri="{FF2B5EF4-FFF2-40B4-BE49-F238E27FC236}">
                <a16:creationId xmlns:a16="http://schemas.microsoft.com/office/drawing/2014/main" id="{4692BC70-399D-B7EC-1251-3C2ECBA48C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6024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38FC9C-0057-931E-37F7-BA453A91C350}"/>
              </a:ext>
            </a:extLst>
          </p:cNvPr>
          <p:cNvSpPr>
            <a:spLocks noGrp="1"/>
          </p:cNvSpPr>
          <p:nvPr>
            <p:ph idx="1"/>
          </p:nvPr>
        </p:nvSpPr>
        <p:spPr/>
        <p:txBody>
          <a:bodyPr/>
          <a:lstStyle/>
          <a:p>
            <a:r>
              <a:rPr lang="en-US" dirty="0"/>
              <a:t>Visualizations of </a:t>
            </a:r>
            <a:r>
              <a:rPr lang="en-US"/>
              <a:t>transaction timing</a:t>
            </a:r>
            <a:endParaRPr lang="en-US" dirty="0"/>
          </a:p>
        </p:txBody>
      </p:sp>
    </p:spTree>
    <p:extLst>
      <p:ext uri="{BB962C8B-B14F-4D97-AF65-F5344CB8AC3E}">
        <p14:creationId xmlns:p14="http://schemas.microsoft.com/office/powerpoint/2010/main" val="126374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B342-DF21-C29D-CD95-768DF11C1B65}"/>
              </a:ext>
            </a:extLst>
          </p:cNvPr>
          <p:cNvSpPr>
            <a:spLocks noGrp="1"/>
          </p:cNvSpPr>
          <p:nvPr>
            <p:ph type="title"/>
          </p:nvPr>
        </p:nvSpPr>
        <p:spPr>
          <a:xfrm>
            <a:off x="2231136" y="453890"/>
            <a:ext cx="7729728" cy="664083"/>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A0DBE4F7-22F1-410B-44F8-09E14DB053E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1373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70B3-C43F-204B-08B8-C5D7E65261EE}"/>
              </a:ext>
            </a:extLst>
          </p:cNvPr>
          <p:cNvSpPr>
            <a:spLocks noGrp="1"/>
          </p:cNvSpPr>
          <p:nvPr>
            <p:ph type="title"/>
          </p:nvPr>
        </p:nvSpPr>
        <p:spPr>
          <a:xfrm>
            <a:off x="2231136" y="339591"/>
            <a:ext cx="7729728" cy="646248"/>
          </a:xfrm>
        </p:spPr>
        <p:txBody>
          <a:bodyPr>
            <a:normAutofit fontScale="90000"/>
          </a:bodyPr>
          <a:lstStyle/>
          <a:p>
            <a:r>
              <a:rPr lang="en-US" dirty="0"/>
              <a:t>Data Sources</a:t>
            </a:r>
          </a:p>
        </p:txBody>
      </p:sp>
      <p:sp>
        <p:nvSpPr>
          <p:cNvPr id="3" name="Content Placeholder 2">
            <a:extLst>
              <a:ext uri="{FF2B5EF4-FFF2-40B4-BE49-F238E27FC236}">
                <a16:creationId xmlns:a16="http://schemas.microsoft.com/office/drawing/2014/main" id="{2A042D32-105A-8B7E-61D2-A3D96F47A4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221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E7BBE-2F0D-9E5E-631B-D312775EFFA7}"/>
              </a:ext>
            </a:extLst>
          </p:cNvPr>
          <p:cNvSpPr>
            <a:spLocks noGrp="1"/>
          </p:cNvSpPr>
          <p:nvPr>
            <p:ph type="title"/>
          </p:nvPr>
        </p:nvSpPr>
        <p:spPr>
          <a:xfrm>
            <a:off x="2231136" y="436054"/>
            <a:ext cx="7729728" cy="835533"/>
          </a:xfrm>
        </p:spPr>
        <p:txBody>
          <a:bodyPr>
            <a:normAutofit fontScale="90000"/>
          </a:bodyPr>
          <a:lstStyle/>
          <a:p>
            <a:r>
              <a:rPr lang="en-US" dirty="0"/>
              <a:t>Project Description and Research questions</a:t>
            </a:r>
          </a:p>
        </p:txBody>
      </p:sp>
      <p:sp>
        <p:nvSpPr>
          <p:cNvPr id="3" name="Content Placeholder 2">
            <a:extLst>
              <a:ext uri="{FF2B5EF4-FFF2-40B4-BE49-F238E27FC236}">
                <a16:creationId xmlns:a16="http://schemas.microsoft.com/office/drawing/2014/main" id="{B92609FC-B638-71EB-65E9-F2C1AC4AC6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345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CE6C-9C60-9D65-E442-8921FAB244D0}"/>
              </a:ext>
            </a:extLst>
          </p:cNvPr>
          <p:cNvSpPr>
            <a:spLocks noGrp="1"/>
          </p:cNvSpPr>
          <p:nvPr>
            <p:ph type="title"/>
          </p:nvPr>
        </p:nvSpPr>
        <p:spPr>
          <a:xfrm>
            <a:off x="2231136" y="396740"/>
            <a:ext cx="7729728" cy="721233"/>
          </a:xfrm>
        </p:spPr>
        <p:txBody>
          <a:bodyPr>
            <a:normAutofit fontScale="90000"/>
          </a:bodyPr>
          <a:lstStyle/>
          <a:p>
            <a:r>
              <a:rPr lang="en-US" dirty="0"/>
              <a:t>Geography</a:t>
            </a:r>
          </a:p>
        </p:txBody>
      </p:sp>
      <p:sp>
        <p:nvSpPr>
          <p:cNvPr id="3" name="Content Placeholder 2">
            <a:extLst>
              <a:ext uri="{FF2B5EF4-FFF2-40B4-BE49-F238E27FC236}">
                <a16:creationId xmlns:a16="http://schemas.microsoft.com/office/drawing/2014/main" id="{72D3FA77-7C00-518D-059C-6C9B244B5B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4987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A6DC2C-73BD-6AA3-0DCD-EE91600BFFE7}"/>
              </a:ext>
            </a:extLst>
          </p:cNvPr>
          <p:cNvSpPr>
            <a:spLocks noGrp="1"/>
          </p:cNvSpPr>
          <p:nvPr>
            <p:ph idx="1"/>
          </p:nvPr>
        </p:nvSpPr>
        <p:spPr/>
        <p:txBody>
          <a:bodyPr/>
          <a:lstStyle/>
          <a:p>
            <a:r>
              <a:rPr lang="en-US" dirty="0"/>
              <a:t>Visualizations of geographic info</a:t>
            </a:r>
          </a:p>
        </p:txBody>
      </p:sp>
    </p:spTree>
    <p:extLst>
      <p:ext uri="{BB962C8B-B14F-4D97-AF65-F5344CB8AC3E}">
        <p14:creationId xmlns:p14="http://schemas.microsoft.com/office/powerpoint/2010/main" val="310107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1611-3F68-DFDE-E5AB-CB6EEE86A8F2}"/>
              </a:ext>
            </a:extLst>
          </p:cNvPr>
          <p:cNvSpPr>
            <a:spLocks noGrp="1"/>
          </p:cNvSpPr>
          <p:nvPr>
            <p:ph type="title"/>
          </p:nvPr>
        </p:nvSpPr>
        <p:spPr>
          <a:xfrm>
            <a:off x="2231136" y="436054"/>
            <a:ext cx="7541514" cy="681919"/>
          </a:xfrm>
        </p:spPr>
        <p:txBody>
          <a:bodyPr>
            <a:normAutofit fontScale="90000"/>
          </a:bodyPr>
          <a:lstStyle/>
          <a:p>
            <a:r>
              <a:rPr lang="en-US" dirty="0"/>
              <a:t>Victim Demographics</a:t>
            </a:r>
          </a:p>
        </p:txBody>
      </p:sp>
      <p:sp>
        <p:nvSpPr>
          <p:cNvPr id="3" name="Content Placeholder 2">
            <a:extLst>
              <a:ext uri="{FF2B5EF4-FFF2-40B4-BE49-F238E27FC236}">
                <a16:creationId xmlns:a16="http://schemas.microsoft.com/office/drawing/2014/main" id="{1EDF32DD-9DDB-0E6F-2E1A-7B5B3FA9D3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714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9A4FCE-7400-1AD9-27B4-C0C287873F2A}"/>
              </a:ext>
            </a:extLst>
          </p:cNvPr>
          <p:cNvSpPr>
            <a:spLocks noGrp="1"/>
          </p:cNvSpPr>
          <p:nvPr>
            <p:ph idx="1"/>
          </p:nvPr>
        </p:nvSpPr>
        <p:spPr/>
        <p:txBody>
          <a:bodyPr/>
          <a:lstStyle/>
          <a:p>
            <a:r>
              <a:rPr lang="en-US" dirty="0"/>
              <a:t>Visualizations of victim demographics</a:t>
            </a:r>
          </a:p>
        </p:txBody>
      </p:sp>
    </p:spTree>
    <p:extLst>
      <p:ext uri="{BB962C8B-B14F-4D97-AF65-F5344CB8AC3E}">
        <p14:creationId xmlns:p14="http://schemas.microsoft.com/office/powerpoint/2010/main" val="415280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E67E-90C0-900A-45A4-695416C00D9B}"/>
              </a:ext>
            </a:extLst>
          </p:cNvPr>
          <p:cNvSpPr>
            <a:spLocks noGrp="1"/>
          </p:cNvSpPr>
          <p:nvPr>
            <p:ph type="title"/>
          </p:nvPr>
        </p:nvSpPr>
        <p:spPr>
          <a:xfrm>
            <a:off x="2231136" y="396740"/>
            <a:ext cx="7598664" cy="721233"/>
          </a:xfrm>
        </p:spPr>
        <p:txBody>
          <a:bodyPr>
            <a:normAutofit fontScale="90000"/>
          </a:bodyPr>
          <a:lstStyle/>
          <a:p>
            <a:r>
              <a:rPr lang="en-US" dirty="0"/>
              <a:t>Fraudulent Merchant Categories</a:t>
            </a:r>
          </a:p>
        </p:txBody>
      </p:sp>
      <p:pic>
        <p:nvPicPr>
          <p:cNvPr id="5" name="Content Placeholder 4" descr="A screenshot of a phone&#10;&#10;Description automatically generated">
            <a:extLst>
              <a:ext uri="{FF2B5EF4-FFF2-40B4-BE49-F238E27FC236}">
                <a16:creationId xmlns:a16="http://schemas.microsoft.com/office/drawing/2014/main" id="{68CB06FE-FC0A-933D-DB55-6AF567CC503A}"/>
              </a:ext>
            </a:extLst>
          </p:cNvPr>
          <p:cNvPicPr>
            <a:picLocks noGrp="1" noChangeAspect="1"/>
          </p:cNvPicPr>
          <p:nvPr>
            <p:ph idx="1"/>
          </p:nvPr>
        </p:nvPicPr>
        <p:blipFill>
          <a:blip r:embed="rId2"/>
          <a:stretch>
            <a:fillRect/>
          </a:stretch>
        </p:blipFill>
        <p:spPr>
          <a:xfrm>
            <a:off x="9542463" y="1416843"/>
            <a:ext cx="2260600" cy="4508500"/>
          </a:xfrm>
        </p:spPr>
      </p:pic>
      <p:sp>
        <p:nvSpPr>
          <p:cNvPr id="6" name="TextBox 5">
            <a:extLst>
              <a:ext uri="{FF2B5EF4-FFF2-40B4-BE49-F238E27FC236}">
                <a16:creationId xmlns:a16="http://schemas.microsoft.com/office/drawing/2014/main" id="{900CD0B3-4959-BC56-4710-7C4D94072E14}"/>
              </a:ext>
            </a:extLst>
          </p:cNvPr>
          <p:cNvSpPr txBox="1"/>
          <p:nvPr/>
        </p:nvSpPr>
        <p:spPr>
          <a:xfrm>
            <a:off x="1000473" y="1362769"/>
            <a:ext cx="759866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When analyzing the category types from the fraud dataset, we wanted to find the category that had the highest number of fraudulent transactions and which category accounted for the highest amount of loss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Gas and Transport was the merchant category with the highest frequency of fraudulent credit card transactions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graph of blue rectangular bars&#10;&#10;Description automatically generated">
            <a:extLst>
              <a:ext uri="{FF2B5EF4-FFF2-40B4-BE49-F238E27FC236}">
                <a16:creationId xmlns:a16="http://schemas.microsoft.com/office/drawing/2014/main" id="{C2F80DD7-88F4-A4A0-CAF2-FFE026333258}"/>
              </a:ext>
            </a:extLst>
          </p:cNvPr>
          <p:cNvPicPr>
            <a:picLocks noChangeAspect="1"/>
          </p:cNvPicPr>
          <p:nvPr/>
        </p:nvPicPr>
        <p:blipFill>
          <a:blip r:embed="rId3"/>
          <a:stretch>
            <a:fillRect/>
          </a:stretch>
        </p:blipFill>
        <p:spPr>
          <a:xfrm>
            <a:off x="171449" y="3245092"/>
            <a:ext cx="9256713" cy="2680251"/>
          </a:xfrm>
          <a:prstGeom prst="rect">
            <a:avLst/>
          </a:prstGeom>
        </p:spPr>
      </p:pic>
    </p:spTree>
    <p:extLst>
      <p:ext uri="{BB962C8B-B14F-4D97-AF65-F5344CB8AC3E}">
        <p14:creationId xmlns:p14="http://schemas.microsoft.com/office/powerpoint/2010/main" val="269492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5B7A-4108-D771-2A7B-F60B9C6BB397}"/>
              </a:ext>
            </a:extLst>
          </p:cNvPr>
          <p:cNvSpPr>
            <a:spLocks noGrp="1"/>
          </p:cNvSpPr>
          <p:nvPr>
            <p:ph type="title"/>
          </p:nvPr>
        </p:nvSpPr>
        <p:spPr>
          <a:xfrm>
            <a:off x="2231136" y="396740"/>
            <a:ext cx="7598664" cy="721233"/>
          </a:xfrm>
        </p:spPr>
        <p:txBody>
          <a:bodyPr>
            <a:normAutofit fontScale="90000"/>
          </a:bodyPr>
          <a:lstStyle/>
          <a:p>
            <a:r>
              <a:rPr lang="en-US" dirty="0"/>
              <a:t>Fraudulent Merchant Categories</a:t>
            </a:r>
          </a:p>
        </p:txBody>
      </p:sp>
      <p:sp>
        <p:nvSpPr>
          <p:cNvPr id="4" name="Content Placeholder 3">
            <a:extLst>
              <a:ext uri="{FF2B5EF4-FFF2-40B4-BE49-F238E27FC236}">
                <a16:creationId xmlns:a16="http://schemas.microsoft.com/office/drawing/2014/main" id="{CB584179-492E-823E-E425-A5CEC1565D1B}"/>
              </a:ext>
            </a:extLst>
          </p:cNvPr>
          <p:cNvSpPr txBox="1">
            <a:spLocks noGrp="1"/>
          </p:cNvSpPr>
          <p:nvPr>
            <p:ph idx="1"/>
          </p:nvPr>
        </p:nvSpPr>
        <p:spPr>
          <a:xfrm>
            <a:off x="716661" y="1395032"/>
            <a:ext cx="7729728" cy="77457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descr="A screenshot of a computer screen&#10;&#10;Description automatically generated">
            <a:extLst>
              <a:ext uri="{FF2B5EF4-FFF2-40B4-BE49-F238E27FC236}">
                <a16:creationId xmlns:a16="http://schemas.microsoft.com/office/drawing/2014/main" id="{C1BEB4D4-3EA0-6F10-FB31-D755D5352F30}"/>
              </a:ext>
            </a:extLst>
          </p:cNvPr>
          <p:cNvPicPr>
            <a:picLocks noChangeAspect="1"/>
          </p:cNvPicPr>
          <p:nvPr/>
        </p:nvPicPr>
        <p:blipFill>
          <a:blip r:embed="rId2"/>
          <a:stretch>
            <a:fillRect/>
          </a:stretch>
        </p:blipFill>
        <p:spPr>
          <a:xfrm>
            <a:off x="8978901" y="1770280"/>
            <a:ext cx="2997982" cy="3317439"/>
          </a:xfrm>
          <a:prstGeom prst="rect">
            <a:avLst/>
          </a:prstGeom>
        </p:spPr>
      </p:pic>
      <p:pic>
        <p:nvPicPr>
          <p:cNvPr id="8" name="Picture 7" descr="A graph of a bar graph&#10;&#10;Description automatically generated with medium confidence">
            <a:extLst>
              <a:ext uri="{FF2B5EF4-FFF2-40B4-BE49-F238E27FC236}">
                <a16:creationId xmlns:a16="http://schemas.microsoft.com/office/drawing/2014/main" id="{6E417C79-EBD7-50C6-C315-64BAD2B111FE}"/>
              </a:ext>
            </a:extLst>
          </p:cNvPr>
          <p:cNvPicPr>
            <a:picLocks noChangeAspect="1"/>
          </p:cNvPicPr>
          <p:nvPr/>
        </p:nvPicPr>
        <p:blipFill>
          <a:blip r:embed="rId3"/>
          <a:stretch>
            <a:fillRect/>
          </a:stretch>
        </p:blipFill>
        <p:spPr>
          <a:xfrm>
            <a:off x="215117" y="3703356"/>
            <a:ext cx="8606621" cy="2646695"/>
          </a:xfrm>
          <a:prstGeom prst="rect">
            <a:avLst/>
          </a:prstGeom>
        </p:spPr>
      </p:pic>
      <p:sp>
        <p:nvSpPr>
          <p:cNvPr id="9" name="TextBox 8">
            <a:extLst>
              <a:ext uri="{FF2B5EF4-FFF2-40B4-BE49-F238E27FC236}">
                <a16:creationId xmlns:a16="http://schemas.microsoft.com/office/drawing/2014/main" id="{5081A7A5-9B95-DF2C-43A4-FD76028B3CEB}"/>
              </a:ext>
            </a:extLst>
          </p:cNvPr>
          <p:cNvSpPr txBox="1"/>
          <p:nvPr/>
        </p:nvSpPr>
        <p:spPr>
          <a:xfrm>
            <a:off x="1004888" y="1569438"/>
            <a:ext cx="759866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Grocery (In Store) category accounted for the highest dollar amount lost through fraudulent transactions with $107,104.88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4076386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{51E55D70-5FC4-504F-A081-FA0A168F91DC}tf10001120</Template>
  <TotalTime>21</TotalTime>
  <Words>120</Words>
  <Application>Microsoft Macintosh PowerPoint</Application>
  <PresentationFormat>Widescreen</PresentationFormat>
  <Paragraphs>17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Credit Card Fraud Analysis</vt:lpstr>
      <vt:lpstr>Data Sources</vt:lpstr>
      <vt:lpstr>Project Description and Research questions</vt:lpstr>
      <vt:lpstr>Geography</vt:lpstr>
      <vt:lpstr>PowerPoint Presentation</vt:lpstr>
      <vt:lpstr>Victim Demographics</vt:lpstr>
      <vt:lpstr>PowerPoint Presentation</vt:lpstr>
      <vt:lpstr>Fraudulent Merchant Categories</vt:lpstr>
      <vt:lpstr>Fraudulent Merchant Categories</vt:lpstr>
      <vt:lpstr>Transaction Timing</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Analysis</dc:title>
  <dc:creator>Sara Kleine-Kracht</dc:creator>
  <cp:lastModifiedBy>Sara Kleine-Kracht</cp:lastModifiedBy>
  <cp:revision>2</cp:revision>
  <dcterms:created xsi:type="dcterms:W3CDTF">2024-01-13T20:07:27Z</dcterms:created>
  <dcterms:modified xsi:type="dcterms:W3CDTF">2024-01-14T20:27:25Z</dcterms:modified>
</cp:coreProperties>
</file>