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59" r:id="rId5"/>
    <p:sldId id="260" r:id="rId6"/>
    <p:sldId id="273" r:id="rId7"/>
    <p:sldId id="268" r:id="rId8"/>
    <p:sldId id="265" r:id="rId9"/>
    <p:sldId id="266" r:id="rId10"/>
    <p:sldId id="267" r:id="rId11"/>
    <p:sldId id="269" r:id="rId12"/>
    <p:sldId id="270" r:id="rId13"/>
    <p:sldId id="271" r:id="rId14"/>
    <p:sldId id="272" r:id="rId15"/>
    <p:sldId id="275" r:id="rId16"/>
    <p:sldId id="264"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February 4,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041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February 4,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589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February 4,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675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February 4,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4345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February 4,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993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February 4,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033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February 4,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25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February 4,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0842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February 4,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504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February 4,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174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February 4,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968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February 4,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0087633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abs/pii/S088832701930785X" TargetMode="External"/><Relationship Id="rId2" Type="http://schemas.openxmlformats.org/officeDocument/2006/relationships/hyperlink" Target="https://doi.org/10.3390/su141610226"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1479721014092?via%3Dihub" TargetMode="External"/><Relationship Id="rId5" Type="http://schemas.openxmlformats.org/officeDocument/2006/relationships/hyperlink" Target="https://saintpetersuniversity.on.worldcat.org/oclc/10029375162" TargetMode="External"/><Relationship Id="rId4" Type="http://schemas.openxmlformats.org/officeDocument/2006/relationships/hyperlink" Target="https://link.springer.com/article/10.1007/s11356-022-20428-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46901-3939-F340-1A64-F9B11DC12ADF}"/>
              </a:ext>
            </a:extLst>
          </p:cNvPr>
          <p:cNvSpPr>
            <a:spLocks noGrp="1"/>
          </p:cNvSpPr>
          <p:nvPr>
            <p:ph type="ctrTitle"/>
          </p:nvPr>
        </p:nvSpPr>
        <p:spPr>
          <a:xfrm>
            <a:off x="550864" y="1051551"/>
            <a:ext cx="3565524" cy="2384898"/>
          </a:xfrm>
        </p:spPr>
        <p:txBody>
          <a:bodyPr anchor="b">
            <a:norm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Smart City Waste Management [Text Data and Images]."</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4B2447B4-3AAB-6DC6-90B3-39C661349CDD}"/>
              </a:ext>
            </a:extLst>
          </p:cNvPr>
          <p:cNvSpPr>
            <a:spLocks noGrp="1"/>
          </p:cNvSpPr>
          <p:nvPr>
            <p:ph type="subTitle" idx="1"/>
          </p:nvPr>
        </p:nvSpPr>
        <p:spPr>
          <a:xfrm>
            <a:off x="550863" y="3569008"/>
            <a:ext cx="3565525" cy="1731656"/>
          </a:xfrm>
        </p:spPr>
        <p:txBody>
          <a:bodyPr>
            <a:normAutofit fontScale="92500" lnSpcReduction="20000"/>
          </a:bodyPr>
          <a:lstStyle/>
          <a:p>
            <a:pPr marL="228600">
              <a:lnSpc>
                <a:spcPct val="107000"/>
              </a:lnSpc>
              <a:spcAft>
                <a:spcPts val="800"/>
              </a:spcAft>
            </a:pPr>
            <a:r>
              <a:rPr lang="en-IN" sz="1800" dirty="0">
                <a:latin typeface="Aptos" panose="020B0004020202020204" pitchFamily="34" charset="0"/>
                <a:ea typeface="Aptos" panose="020B0004020202020204" pitchFamily="34" charset="0"/>
                <a:cs typeface="Times New Roman" panose="02020603050405020304" pitchFamily="18" charset="0"/>
              </a:rPr>
              <a:t>T</a:t>
            </a:r>
            <a:r>
              <a:rPr lang="en-IN" sz="1800" dirty="0">
                <a:effectLst/>
                <a:latin typeface="Aptos" panose="020B0004020202020204" pitchFamily="34" charset="0"/>
                <a:ea typeface="Aptos" panose="020B0004020202020204" pitchFamily="34" charset="0"/>
                <a:cs typeface="Times New Roman" panose="02020603050405020304" pitchFamily="18" charset="0"/>
              </a:rPr>
              <a:t>eam of members: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Sailesh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Atma Vidya Manoj</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Rajesh</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solidFill>
                <a:schemeClr val="tx1">
                  <a:alpha val="60000"/>
                </a:schemeClr>
              </a:solidFill>
            </a:endParaRPr>
          </a:p>
        </p:txBody>
      </p:sp>
      <p:grpSp>
        <p:nvGrpSpPr>
          <p:cNvPr id="16" name="Group 15">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descr="Pink and blue acrylic paint">
            <a:extLst>
              <a:ext uri="{FF2B5EF4-FFF2-40B4-BE49-F238E27FC236}">
                <a16:creationId xmlns:a16="http://schemas.microsoft.com/office/drawing/2014/main" id="{D4957CA2-69E9-B548-2A9A-A1297E6F4076}"/>
              </a:ext>
            </a:extLst>
          </p:cNvPr>
          <p:cNvPicPr>
            <a:picLocks noChangeAspect="1"/>
          </p:cNvPicPr>
          <p:nvPr/>
        </p:nvPicPr>
        <p:blipFill>
          <a:blip r:embed="rId2"/>
          <a:srcRect l="22808" r="1979"/>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058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D9DB-0C08-AFF0-32DC-99F35D23AA7D}"/>
              </a:ext>
            </a:extLst>
          </p:cNvPr>
          <p:cNvSpPr>
            <a:spLocks noGrp="1"/>
          </p:cNvSpPr>
          <p:nvPr>
            <p:ph type="title"/>
          </p:nvPr>
        </p:nvSpPr>
        <p:spPr/>
        <p:txBody>
          <a:bodyPr/>
          <a:lstStyle/>
          <a:p>
            <a:r>
              <a:rPr lang="en-IN" dirty="0"/>
              <a:t>Categories</a:t>
            </a:r>
          </a:p>
        </p:txBody>
      </p:sp>
      <p:pic>
        <p:nvPicPr>
          <p:cNvPr id="5" name="Content Placeholder 4">
            <a:extLst>
              <a:ext uri="{FF2B5EF4-FFF2-40B4-BE49-F238E27FC236}">
                <a16:creationId xmlns:a16="http://schemas.microsoft.com/office/drawing/2014/main" id="{158ADD2F-93EE-52B0-08EF-ACCB960087C5}"/>
              </a:ext>
            </a:extLst>
          </p:cNvPr>
          <p:cNvPicPr>
            <a:picLocks noGrp="1" noChangeAspect="1"/>
          </p:cNvPicPr>
          <p:nvPr>
            <p:ph idx="1"/>
          </p:nvPr>
        </p:nvPicPr>
        <p:blipFill>
          <a:blip r:embed="rId2"/>
          <a:stretch>
            <a:fillRect/>
          </a:stretch>
        </p:blipFill>
        <p:spPr>
          <a:xfrm>
            <a:off x="549537" y="1789280"/>
            <a:ext cx="10856399" cy="5068720"/>
          </a:xfrm>
        </p:spPr>
      </p:pic>
    </p:spTree>
    <p:extLst>
      <p:ext uri="{BB962C8B-B14F-4D97-AF65-F5344CB8AC3E}">
        <p14:creationId xmlns:p14="http://schemas.microsoft.com/office/powerpoint/2010/main" val="414047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28EC-76A7-71EF-59DD-A51AD280170F}"/>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992EDBB2-95A8-9A0E-18F1-0D68F1CFAC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951" y="380144"/>
            <a:ext cx="8887145" cy="647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0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A0FF-CF68-7509-A2D2-EAE4FB2395CF}"/>
              </a:ext>
            </a:extLst>
          </p:cNvPr>
          <p:cNvSpPr>
            <a:spLocks noGrp="1"/>
          </p:cNvSpPr>
          <p:nvPr>
            <p:ph type="title"/>
          </p:nvPr>
        </p:nvSpPr>
        <p:spPr/>
        <p:txBody>
          <a:bodyPr/>
          <a:lstStyle/>
          <a:p>
            <a:r>
              <a:rPr lang="en-IN" dirty="0"/>
              <a:t>Pie Chart</a:t>
            </a:r>
          </a:p>
        </p:txBody>
      </p:sp>
      <p:pic>
        <p:nvPicPr>
          <p:cNvPr id="5" name="Content Placeholder 4">
            <a:extLst>
              <a:ext uri="{FF2B5EF4-FFF2-40B4-BE49-F238E27FC236}">
                <a16:creationId xmlns:a16="http://schemas.microsoft.com/office/drawing/2014/main" id="{E9A30020-B70E-3523-5468-2F843C5A2FE5}"/>
              </a:ext>
            </a:extLst>
          </p:cNvPr>
          <p:cNvPicPr>
            <a:picLocks noGrp="1" noChangeAspect="1"/>
          </p:cNvPicPr>
          <p:nvPr>
            <p:ph idx="1"/>
          </p:nvPr>
        </p:nvPicPr>
        <p:blipFill>
          <a:blip r:embed="rId2"/>
          <a:stretch>
            <a:fillRect/>
          </a:stretch>
        </p:blipFill>
        <p:spPr>
          <a:xfrm>
            <a:off x="923224" y="1215275"/>
            <a:ext cx="9833819" cy="5331622"/>
          </a:xfrm>
        </p:spPr>
      </p:pic>
    </p:spTree>
    <p:extLst>
      <p:ext uri="{BB962C8B-B14F-4D97-AF65-F5344CB8AC3E}">
        <p14:creationId xmlns:p14="http://schemas.microsoft.com/office/powerpoint/2010/main" val="118305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FA4B-1794-BF36-B5E6-6E36370A1EAC}"/>
              </a:ext>
            </a:extLst>
          </p:cNvPr>
          <p:cNvSpPr>
            <a:spLocks noGrp="1"/>
          </p:cNvSpPr>
          <p:nvPr>
            <p:ph type="title"/>
          </p:nvPr>
        </p:nvSpPr>
        <p:spPr/>
        <p:txBody>
          <a:bodyPr/>
          <a:lstStyle/>
          <a:p>
            <a:r>
              <a:rPr lang="en-IN" dirty="0"/>
              <a:t>Output </a:t>
            </a:r>
          </a:p>
        </p:txBody>
      </p:sp>
      <p:pic>
        <p:nvPicPr>
          <p:cNvPr id="5" name="Content Placeholder 4">
            <a:extLst>
              <a:ext uri="{FF2B5EF4-FFF2-40B4-BE49-F238E27FC236}">
                <a16:creationId xmlns:a16="http://schemas.microsoft.com/office/drawing/2014/main" id="{8E982780-EDBC-3102-9958-7B54FAAF68C0}"/>
              </a:ext>
            </a:extLst>
          </p:cNvPr>
          <p:cNvPicPr>
            <a:picLocks noGrp="1" noChangeAspect="1"/>
          </p:cNvPicPr>
          <p:nvPr>
            <p:ph idx="1"/>
          </p:nvPr>
        </p:nvPicPr>
        <p:blipFill>
          <a:blip r:embed="rId2"/>
          <a:stretch>
            <a:fillRect/>
          </a:stretch>
        </p:blipFill>
        <p:spPr>
          <a:xfrm>
            <a:off x="550863" y="2146325"/>
            <a:ext cx="11090275" cy="3913138"/>
          </a:xfrm>
        </p:spPr>
      </p:pic>
    </p:spTree>
    <p:extLst>
      <p:ext uri="{BB962C8B-B14F-4D97-AF65-F5344CB8AC3E}">
        <p14:creationId xmlns:p14="http://schemas.microsoft.com/office/powerpoint/2010/main" val="300739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950E-693C-6E2B-2365-EB6D327FA5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AF4534-6A28-7DB7-5EA2-59183F1A630F}"/>
              </a:ext>
            </a:extLst>
          </p:cNvPr>
          <p:cNvPicPr>
            <a:picLocks noGrp="1" noChangeAspect="1"/>
          </p:cNvPicPr>
          <p:nvPr>
            <p:ph idx="1"/>
          </p:nvPr>
        </p:nvPicPr>
        <p:blipFill>
          <a:blip r:embed="rId2"/>
          <a:stretch>
            <a:fillRect/>
          </a:stretch>
        </p:blipFill>
        <p:spPr>
          <a:xfrm>
            <a:off x="376518" y="549276"/>
            <a:ext cx="10585524" cy="6308724"/>
          </a:xfrm>
        </p:spPr>
      </p:pic>
    </p:spTree>
    <p:extLst>
      <p:ext uri="{BB962C8B-B14F-4D97-AF65-F5344CB8AC3E}">
        <p14:creationId xmlns:p14="http://schemas.microsoft.com/office/powerpoint/2010/main" val="210435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CE44-2567-B0A4-5778-EF96F83C3A3F}"/>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D9CE677C-DF3E-DC4C-4119-A02657FA5671}"/>
              </a:ext>
            </a:extLst>
          </p:cNvPr>
          <p:cNvSpPr>
            <a:spLocks noGrp="1"/>
          </p:cNvSpPr>
          <p:nvPr>
            <p:ph idx="1"/>
          </p:nvPr>
        </p:nvSpPr>
        <p:spPr/>
        <p:txBody>
          <a:bodyPr/>
          <a:lstStyle/>
          <a:p>
            <a:pPr>
              <a:buFont typeface="Wingdings" panose="05000000000000000000" pitchFamily="2" charset="2"/>
              <a:buChar char="q"/>
            </a:pPr>
            <a:r>
              <a:rPr lang="en-IN" dirty="0"/>
              <a:t> </a:t>
            </a:r>
          </a:p>
          <a:p>
            <a:pPr>
              <a:buFont typeface="Wingdings" panose="05000000000000000000" pitchFamily="2" charset="2"/>
              <a:buChar char="q"/>
            </a:pPr>
            <a:r>
              <a:rPr lang="en-IN" dirty="0"/>
              <a:t> </a:t>
            </a:r>
            <a:r>
              <a:rPr lang="en-IN" sz="2800" dirty="0"/>
              <a:t>Integrate the model with online server or upload in AWS cloud for future use.</a:t>
            </a:r>
            <a:br>
              <a:rPr lang="en-IN" sz="2800" dirty="0"/>
            </a:br>
            <a:endParaRPr lang="en-IN" sz="2800" dirty="0"/>
          </a:p>
          <a:p>
            <a:pPr>
              <a:buFont typeface="Wingdings" panose="05000000000000000000" pitchFamily="2" charset="2"/>
              <a:buChar char="q"/>
            </a:pPr>
            <a:r>
              <a:rPr lang="en-IN" sz="2800"/>
              <a:t>Use </a:t>
            </a:r>
            <a:r>
              <a:rPr lang="en-IN" sz="2800" dirty="0"/>
              <a:t>this model to </a:t>
            </a:r>
            <a:r>
              <a:rPr lang="en-IN" sz="2800"/>
              <a:t>test in </a:t>
            </a:r>
            <a:r>
              <a:rPr lang="en-IN" sz="2800" dirty="0"/>
              <a:t>camera for real time detection.</a:t>
            </a:r>
            <a:br>
              <a:rPr lang="en-IN" dirty="0"/>
            </a:br>
            <a:endParaRPr lang="en-IN" dirty="0"/>
          </a:p>
        </p:txBody>
      </p:sp>
    </p:spTree>
    <p:extLst>
      <p:ext uri="{BB962C8B-B14F-4D97-AF65-F5344CB8AC3E}">
        <p14:creationId xmlns:p14="http://schemas.microsoft.com/office/powerpoint/2010/main" val="317203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7465-FB2B-2272-708B-EE2751FA3682}"/>
              </a:ext>
            </a:extLst>
          </p:cNvPr>
          <p:cNvSpPr>
            <a:spLocks noGrp="1"/>
          </p:cNvSpPr>
          <p:nvPr>
            <p:ph type="title"/>
          </p:nvPr>
        </p:nvSpPr>
        <p:spPr/>
        <p:txBody>
          <a:bodyPr>
            <a:normAutofit fontScale="90000"/>
          </a:bodyPr>
          <a:lstStyle/>
          <a:p>
            <a:r>
              <a:rPr lang="en-IN" b="1" dirty="0"/>
              <a:t>References:</a:t>
            </a:r>
            <a:br>
              <a:rPr lang="en-IN" b="1" dirty="0"/>
            </a:br>
            <a:endParaRPr lang="en-IN" dirty="0"/>
          </a:p>
        </p:txBody>
      </p:sp>
      <p:sp>
        <p:nvSpPr>
          <p:cNvPr id="3" name="Content Placeholder 2">
            <a:extLst>
              <a:ext uri="{FF2B5EF4-FFF2-40B4-BE49-F238E27FC236}">
                <a16:creationId xmlns:a16="http://schemas.microsoft.com/office/drawing/2014/main" id="{C6D83BD4-D203-E5ED-F647-B2997335AB32}"/>
              </a:ext>
            </a:extLst>
          </p:cNvPr>
          <p:cNvSpPr>
            <a:spLocks noGrp="1"/>
          </p:cNvSpPr>
          <p:nvPr>
            <p:ph idx="1"/>
          </p:nvPr>
        </p:nvSpPr>
        <p:spPr/>
        <p:txBody>
          <a:bodyPr>
            <a:normAutofit fontScale="92500" lnSpcReduction="10000"/>
          </a:bodyPr>
          <a:lstStyle/>
          <a:p>
            <a:pPr>
              <a:buFont typeface="+mj-lt"/>
              <a:buAutoNum type="arabicPeriod"/>
            </a:pPr>
            <a:r>
              <a:rPr lang="en-IN" dirty="0" err="1"/>
              <a:t>Rajakumaran</a:t>
            </a:r>
            <a:r>
              <a:rPr lang="en-IN" dirty="0"/>
              <a:t>, G., </a:t>
            </a:r>
            <a:r>
              <a:rPr lang="en-IN" dirty="0" err="1"/>
              <a:t>Usharani</a:t>
            </a:r>
            <a:r>
              <a:rPr lang="en-IN" dirty="0"/>
              <a:t>, S., Vincent, C., &amp; Sujatha, M. (2023). Smart Waste Management and Classification Systems Using Cutting Edge Approach. </a:t>
            </a:r>
            <a:r>
              <a:rPr lang="en-IN" i="1" dirty="0"/>
              <a:t>Sustainability</a:t>
            </a:r>
            <a:r>
              <a:rPr lang="en-IN" dirty="0"/>
              <a:t>, 14(16), 10226. </a:t>
            </a:r>
            <a:r>
              <a:rPr lang="en-IN" dirty="0">
                <a:hlinkClick r:id="rId2"/>
              </a:rPr>
              <a:t>DOI</a:t>
            </a:r>
            <a:r>
              <a:rPr lang="en-IN" dirty="0"/>
              <a:t>.</a:t>
            </a:r>
          </a:p>
          <a:p>
            <a:pPr>
              <a:buFont typeface="+mj-lt"/>
              <a:buAutoNum type="arabicPeriod"/>
            </a:pPr>
            <a:r>
              <a:rPr lang="en-IN" dirty="0"/>
              <a:t>Cheema, S. M., et al. (2020). A New Perspective on Waste Segregation Management with Smart Cities. </a:t>
            </a:r>
            <a:r>
              <a:rPr lang="en-IN" i="1" dirty="0"/>
              <a:t>ScienceDirect</a:t>
            </a:r>
            <a:r>
              <a:rPr lang="en-IN" dirty="0"/>
              <a:t>. </a:t>
            </a:r>
            <a:r>
              <a:rPr lang="en-IN" dirty="0">
                <a:hlinkClick r:id="rId3"/>
              </a:rPr>
              <a:t>Link</a:t>
            </a:r>
            <a:r>
              <a:rPr lang="en-IN" dirty="0"/>
              <a:t>.</a:t>
            </a:r>
          </a:p>
          <a:p>
            <a:pPr>
              <a:buFont typeface="+mj-lt"/>
              <a:buAutoNum type="arabicPeriod"/>
            </a:pPr>
            <a:r>
              <a:rPr lang="en-IN" dirty="0"/>
              <a:t>Liu, J., et al. (2022). Internet of Things (IoT) and Waste Management Solutions for Sustainability. </a:t>
            </a:r>
            <a:r>
              <a:rPr lang="en-IN" i="1" dirty="0"/>
              <a:t>Springer</a:t>
            </a:r>
            <a:r>
              <a:rPr lang="en-IN" dirty="0"/>
              <a:t>. </a:t>
            </a:r>
            <a:r>
              <a:rPr lang="en-IN" dirty="0">
                <a:hlinkClick r:id="rId4"/>
              </a:rPr>
              <a:t>Link</a:t>
            </a:r>
            <a:r>
              <a:rPr lang="en-IN" dirty="0"/>
              <a:t>.</a:t>
            </a:r>
          </a:p>
          <a:p>
            <a:pPr>
              <a:buFont typeface="+mj-lt"/>
              <a:buAutoNum type="arabicPeriod"/>
            </a:pPr>
            <a:r>
              <a:rPr lang="en-IN" dirty="0"/>
              <a:t>Rajesh, R., et al. (2022). Smart Waste Management: Waste Segregation using Machine Learning. </a:t>
            </a:r>
            <a:r>
              <a:rPr lang="en-IN" i="1" dirty="0"/>
              <a:t>Journal of Physics: Conference Series</a:t>
            </a:r>
            <a:r>
              <a:rPr lang="en-IN" dirty="0"/>
              <a:t>. </a:t>
            </a:r>
            <a:r>
              <a:rPr lang="en-IN" dirty="0">
                <a:hlinkClick r:id="rId5"/>
              </a:rPr>
              <a:t>Link</a:t>
            </a:r>
            <a:r>
              <a:rPr lang="en-IN" dirty="0"/>
              <a:t>.</a:t>
            </a:r>
          </a:p>
          <a:p>
            <a:pPr>
              <a:buFont typeface="+mj-lt"/>
              <a:buAutoNum type="arabicPeriod"/>
            </a:pPr>
            <a:r>
              <a:rPr lang="en-IN" dirty="0"/>
              <a:t>Meena, M., &amp; Kumar, K. (2021). Environmental and Economic Impact of IoT-Based Waste Management Systems. </a:t>
            </a:r>
            <a:r>
              <a:rPr lang="en-IN" i="1" dirty="0"/>
              <a:t>ScienceDirect</a:t>
            </a:r>
            <a:r>
              <a:rPr lang="en-IN" dirty="0"/>
              <a:t>. </a:t>
            </a:r>
            <a:r>
              <a:rPr lang="en-IN" dirty="0">
                <a:hlinkClick r:id="rId6"/>
              </a:rPr>
              <a:t>Link</a:t>
            </a:r>
            <a:r>
              <a:rPr lang="en-IN" dirty="0"/>
              <a:t>.</a:t>
            </a:r>
          </a:p>
          <a:p>
            <a:endParaRPr lang="en-IN" dirty="0"/>
          </a:p>
        </p:txBody>
      </p:sp>
    </p:spTree>
    <p:extLst>
      <p:ext uri="{BB962C8B-B14F-4D97-AF65-F5344CB8AC3E}">
        <p14:creationId xmlns:p14="http://schemas.microsoft.com/office/powerpoint/2010/main" val="357221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9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8" name="Group 9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9" name="Freeform: Shape 9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9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 name="Rectangle 103">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238D0-CD08-7260-6B52-2FA081B431B2}"/>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r>
              <a:rPr lang="en-US" sz="8000" dirty="0"/>
              <a:t>Thank You</a:t>
            </a:r>
            <a:br>
              <a:rPr lang="en-US" sz="8000" dirty="0"/>
            </a:br>
            <a:endParaRPr lang="en-US" sz="8000" dirty="0"/>
          </a:p>
        </p:txBody>
      </p:sp>
      <p:grpSp>
        <p:nvGrpSpPr>
          <p:cNvPr id="106" name="Group 105">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107"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1" name="Oval 110">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3" name="Group 112">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114" name="Freeform: Shape 113">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reeform: Shape 114">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7" name="Oval 116">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656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4816-2262-B94A-3CDC-2136A55ECC13}"/>
              </a:ext>
            </a:extLst>
          </p:cNvPr>
          <p:cNvSpPr>
            <a:spLocks noGrp="1"/>
          </p:cNvSpPr>
          <p:nvPr>
            <p:ph type="title"/>
          </p:nvPr>
        </p:nvSpPr>
        <p:spPr/>
        <p:txBody>
          <a:bodyPr>
            <a:normAutofit/>
          </a:bodyPr>
          <a:lstStyle/>
          <a:p>
            <a:r>
              <a:rPr lang="en-US" sz="4800" b="1" dirty="0"/>
              <a:t>Abstract:</a:t>
            </a:r>
            <a:endParaRPr lang="en-IN" dirty="0"/>
          </a:p>
        </p:txBody>
      </p:sp>
      <p:sp>
        <p:nvSpPr>
          <p:cNvPr id="3" name="Content Placeholder 2">
            <a:extLst>
              <a:ext uri="{FF2B5EF4-FFF2-40B4-BE49-F238E27FC236}">
                <a16:creationId xmlns:a16="http://schemas.microsoft.com/office/drawing/2014/main" id="{2A6A619B-6226-81C8-8E94-2B54ECF9B947}"/>
              </a:ext>
            </a:extLst>
          </p:cNvPr>
          <p:cNvSpPr>
            <a:spLocks noGrp="1"/>
          </p:cNvSpPr>
          <p:nvPr>
            <p:ph idx="1"/>
          </p:nvPr>
        </p:nvSpPr>
        <p:spPr/>
        <p:txBody>
          <a:bodyPr>
            <a:normAutofit/>
          </a:bodyPr>
          <a:lstStyle/>
          <a:p>
            <a:pPr marL="228600">
              <a:lnSpc>
                <a:spcPct val="107000"/>
              </a:lnSpc>
              <a:spcAft>
                <a:spcPts val="800"/>
              </a:spcAft>
            </a:pPr>
            <a:br>
              <a:rPr lang="en-US" sz="1800" dirty="0"/>
            </a:br>
            <a:r>
              <a:rPr lang="en-US" sz="1800" dirty="0"/>
              <a:t>This project aims to develop a </a:t>
            </a:r>
            <a:r>
              <a:rPr lang="en-US" sz="1800" b="1" dirty="0"/>
              <a:t>Smart Waste Management System</a:t>
            </a:r>
            <a:r>
              <a:rPr lang="en-US" sz="1800" dirty="0"/>
              <a:t> that uses </a:t>
            </a:r>
            <a:r>
              <a:rPr lang="en-US" sz="1800" b="1" dirty="0"/>
              <a:t>text data analysis</a:t>
            </a:r>
            <a:r>
              <a:rPr lang="en-US" sz="1800" dirty="0"/>
              <a:t> and </a:t>
            </a:r>
            <a:r>
              <a:rPr lang="en-US" sz="1800" b="1" dirty="0"/>
              <a:t>image classification</a:t>
            </a:r>
            <a:r>
              <a:rPr lang="en-US" sz="1800" dirty="0"/>
              <a:t> using IoT-enabled smart bins to streamline waste collection, enhance recycling efforts, and reduce environmental harm.</a:t>
            </a:r>
          </a:p>
          <a:p>
            <a:pPr marL="228600">
              <a:lnSpc>
                <a:spcPct val="107000"/>
              </a:lnSpc>
              <a:spcAft>
                <a:spcPts val="800"/>
              </a:spcAft>
            </a:pPr>
            <a:r>
              <a:rPr lang="en-US" sz="1800" dirty="0"/>
              <a:t> By using </a:t>
            </a:r>
            <a:r>
              <a:rPr lang="en-US" sz="1800" b="1" dirty="0"/>
              <a:t>Machine Learning (ML)</a:t>
            </a:r>
            <a:r>
              <a:rPr lang="en-US" sz="1800" dirty="0"/>
              <a:t> and </a:t>
            </a:r>
            <a:r>
              <a:rPr lang="en-US" sz="1800" b="1" dirty="0"/>
              <a:t>Deep Learning (DL)</a:t>
            </a:r>
            <a:r>
              <a:rPr lang="en-US" sz="1800" dirty="0"/>
              <a:t>, we’ll automate waste sorting and optimize collection routes. This will contribute to creating more sustainable urban environments while addressing the growing challenge of waste management.</a:t>
            </a:r>
            <a:endParaRPr lang="en-IN" sz="2400" dirty="0"/>
          </a:p>
        </p:txBody>
      </p:sp>
    </p:spTree>
    <p:extLst>
      <p:ext uri="{BB962C8B-B14F-4D97-AF65-F5344CB8AC3E}">
        <p14:creationId xmlns:p14="http://schemas.microsoft.com/office/powerpoint/2010/main" val="199403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4835-FF49-C01E-EC7F-6AFFE6921DF2}"/>
              </a:ext>
            </a:extLst>
          </p:cNvPr>
          <p:cNvSpPr>
            <a:spLocks noGrp="1"/>
          </p:cNvSpPr>
          <p:nvPr>
            <p:ph type="title"/>
          </p:nvPr>
        </p:nvSpPr>
        <p:spPr/>
        <p:txBody>
          <a:bodyPr/>
          <a:lstStyle/>
          <a:p>
            <a:r>
              <a:rPr lang="en-US" sz="4800" b="1" dirty="0"/>
              <a:t>Introduction:</a:t>
            </a:r>
            <a:endParaRPr lang="en-IN" dirty="0"/>
          </a:p>
        </p:txBody>
      </p:sp>
      <p:sp>
        <p:nvSpPr>
          <p:cNvPr id="3" name="Content Placeholder 2">
            <a:extLst>
              <a:ext uri="{FF2B5EF4-FFF2-40B4-BE49-F238E27FC236}">
                <a16:creationId xmlns:a16="http://schemas.microsoft.com/office/drawing/2014/main" id="{70598258-013E-0DCE-9D71-ECB1721121F3}"/>
              </a:ext>
            </a:extLst>
          </p:cNvPr>
          <p:cNvSpPr>
            <a:spLocks noGrp="1"/>
          </p:cNvSpPr>
          <p:nvPr>
            <p:ph idx="1"/>
          </p:nvPr>
        </p:nvSpPr>
        <p:spPr/>
        <p:txBody>
          <a:bodyPr>
            <a:normAutofit/>
          </a:bodyPr>
          <a:lstStyle/>
          <a:p>
            <a:pPr marL="228600">
              <a:lnSpc>
                <a:spcPct val="107000"/>
              </a:lnSpc>
              <a:spcAft>
                <a:spcPts val="800"/>
              </a:spcAft>
            </a:pPr>
            <a:br>
              <a:rPr lang="en-US" sz="1800" dirty="0"/>
            </a:br>
            <a:r>
              <a:rPr lang="en-US" sz="1800" dirty="0"/>
              <a:t>Waste management in cities is becoming more challenging as populations grow and urban areas expand. Traditional methods are inefficient, often leading to pollution and overflowing landfills. As cities transition into </a:t>
            </a:r>
            <a:r>
              <a:rPr lang="en-US" sz="1800" b="1" dirty="0"/>
              <a:t>Smart Cities</a:t>
            </a:r>
            <a:r>
              <a:rPr lang="en-US" sz="1800" dirty="0"/>
              <a:t>, there’s an opportunity to use technology to improve waste management. By leveraging </a:t>
            </a:r>
            <a:r>
              <a:rPr lang="en-US" sz="1800" b="1" dirty="0"/>
              <a:t>IoT (Internet of Things)</a:t>
            </a:r>
            <a:r>
              <a:rPr lang="en-US" sz="1800" dirty="0"/>
              <a:t>, </a:t>
            </a:r>
            <a:r>
              <a:rPr lang="en-US" sz="1800" b="1" dirty="0"/>
              <a:t>AI (Artificial Intelligence)</a:t>
            </a:r>
            <a:r>
              <a:rPr lang="en-US" sz="1800" dirty="0"/>
              <a:t>, and </a:t>
            </a:r>
            <a:r>
              <a:rPr lang="en-US" sz="1800" b="1" dirty="0"/>
              <a:t>Big Data</a:t>
            </a:r>
            <a:r>
              <a:rPr lang="en-US" sz="1800" dirty="0"/>
              <a:t>, we can create more efficient systems to manage waste, reduce environmental impact, and improve public health.</a:t>
            </a:r>
            <a:endParaRPr lang="en-IN" sz="2400" dirty="0"/>
          </a:p>
        </p:txBody>
      </p:sp>
    </p:spTree>
    <p:extLst>
      <p:ext uri="{BB962C8B-B14F-4D97-AF65-F5344CB8AC3E}">
        <p14:creationId xmlns:p14="http://schemas.microsoft.com/office/powerpoint/2010/main" val="50127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9EB-53DF-3101-7241-EF5572D223B2}"/>
              </a:ext>
            </a:extLst>
          </p:cNvPr>
          <p:cNvSpPr>
            <a:spLocks noGrp="1"/>
          </p:cNvSpPr>
          <p:nvPr>
            <p:ph type="title"/>
          </p:nvPr>
        </p:nvSpPr>
        <p:spPr/>
        <p:txBody>
          <a:bodyPr>
            <a:normAutofit fontScale="90000"/>
          </a:bodyPr>
          <a:lstStyle/>
          <a:p>
            <a:r>
              <a:rPr lang="en-US" b="1" dirty="0"/>
              <a:t>Business Need</a:t>
            </a:r>
            <a:br>
              <a:rPr lang="en-US" b="1" dirty="0"/>
            </a:br>
            <a:endParaRPr lang="en-IN" dirty="0"/>
          </a:p>
        </p:txBody>
      </p:sp>
      <p:sp>
        <p:nvSpPr>
          <p:cNvPr id="3" name="Content Placeholder 2">
            <a:extLst>
              <a:ext uri="{FF2B5EF4-FFF2-40B4-BE49-F238E27FC236}">
                <a16:creationId xmlns:a16="http://schemas.microsoft.com/office/drawing/2014/main" id="{BC032D7E-8745-6BFC-020D-6B63B8F712E5}"/>
              </a:ext>
            </a:extLst>
          </p:cNvPr>
          <p:cNvSpPr>
            <a:spLocks noGrp="1"/>
          </p:cNvSpPr>
          <p:nvPr>
            <p:ph idx="1"/>
          </p:nvPr>
        </p:nvSpPr>
        <p:spPr>
          <a:xfrm>
            <a:off x="550863" y="1600201"/>
            <a:ext cx="11090274" cy="4492624"/>
          </a:xfrm>
        </p:spPr>
        <p:txBody>
          <a:bodyPr>
            <a:normAutofit fontScale="92500" lnSpcReduction="10000"/>
          </a:bodyPr>
          <a:lstStyle/>
          <a:p>
            <a:r>
              <a:rPr lang="en-US" dirty="0"/>
              <a:t>Waste management is becoming a serious challenge in growing cities, as the amount of waste continues to rise. This leads to inefficiencies, environmental harm, and even health risks. Traditional waste management methods are struggling to keep up with the increasing demand, and it's clear that smarter, more innovative solutions are needed. Our project aims to solve these problems by using </a:t>
            </a:r>
            <a:r>
              <a:rPr lang="en-US" b="1" dirty="0"/>
              <a:t>AI</a:t>
            </a:r>
            <a:r>
              <a:rPr lang="en-US" dirty="0"/>
              <a:t> and </a:t>
            </a:r>
            <a:r>
              <a:rPr lang="en-US" b="1" dirty="0"/>
              <a:t>IoT</a:t>
            </a:r>
            <a:r>
              <a:rPr lang="en-US" dirty="0"/>
              <a:t> technologies to automate waste sorting and optimize collection processes, making the entire system more efficient, sustainable, and better for everyone.</a:t>
            </a:r>
          </a:p>
          <a:p>
            <a:pPr>
              <a:buFont typeface="Arial" panose="020B0604020202020204" pitchFamily="34" charset="0"/>
              <a:buChar char="•"/>
            </a:pPr>
            <a:r>
              <a:rPr lang="en-US" b="1" dirty="0"/>
              <a:t>Sustainability:</a:t>
            </a:r>
            <a:r>
              <a:rPr lang="en-US" dirty="0"/>
              <a:t> By reducing the amount of waste that ends up in landfills and encouraging recycling, we can make a positive impact on the environment.</a:t>
            </a:r>
          </a:p>
          <a:p>
            <a:pPr>
              <a:buFont typeface="Arial" panose="020B0604020202020204" pitchFamily="34" charset="0"/>
              <a:buChar char="•"/>
            </a:pPr>
            <a:r>
              <a:rPr lang="en-US" b="1" dirty="0"/>
              <a:t>Efficiency:</a:t>
            </a:r>
            <a:r>
              <a:rPr lang="en-US" dirty="0"/>
              <a:t> Optimizing waste collection routes helps save time, reduce fuel costs, and improve overall operational efficiency.</a:t>
            </a:r>
          </a:p>
          <a:p>
            <a:pPr>
              <a:buFont typeface="Arial" panose="020B0604020202020204" pitchFamily="34" charset="0"/>
              <a:buChar char="•"/>
            </a:pPr>
            <a:r>
              <a:rPr lang="en-US" b="1" dirty="0"/>
              <a:t>Public Health:</a:t>
            </a:r>
            <a:r>
              <a:rPr lang="en-US" dirty="0"/>
              <a:t> Proper waste management reduces health risks by minimizing the spread of disease and preventing environmental hazards caused by improperly handled waste.</a:t>
            </a:r>
          </a:p>
          <a:p>
            <a:endParaRPr lang="en-IN" dirty="0"/>
          </a:p>
        </p:txBody>
      </p:sp>
    </p:spTree>
    <p:extLst>
      <p:ext uri="{BB962C8B-B14F-4D97-AF65-F5344CB8AC3E}">
        <p14:creationId xmlns:p14="http://schemas.microsoft.com/office/powerpoint/2010/main" val="201971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EDC2-A44A-4E2F-FC62-009CA47FA136}"/>
              </a:ext>
            </a:extLst>
          </p:cNvPr>
          <p:cNvSpPr>
            <a:spLocks noGrp="1"/>
          </p:cNvSpPr>
          <p:nvPr>
            <p:ph type="title"/>
          </p:nvPr>
        </p:nvSpPr>
        <p:spPr/>
        <p:txBody>
          <a:bodyPr>
            <a:normAutofit fontScale="90000"/>
          </a:bodyPr>
          <a:lstStyle/>
          <a:p>
            <a:r>
              <a:rPr lang="en-US" b="1" dirty="0"/>
              <a:t>Problem Statement</a:t>
            </a:r>
            <a:br>
              <a:rPr lang="en-US" b="1" dirty="0"/>
            </a:br>
            <a:endParaRPr lang="en-IN" dirty="0"/>
          </a:p>
        </p:txBody>
      </p:sp>
      <p:sp>
        <p:nvSpPr>
          <p:cNvPr id="3" name="Content Placeholder 2">
            <a:extLst>
              <a:ext uri="{FF2B5EF4-FFF2-40B4-BE49-F238E27FC236}">
                <a16:creationId xmlns:a16="http://schemas.microsoft.com/office/drawing/2014/main" id="{61A6AC09-00BD-DAF5-DCAB-D86B04AE56CD}"/>
              </a:ext>
            </a:extLst>
          </p:cNvPr>
          <p:cNvSpPr>
            <a:spLocks noGrp="1"/>
          </p:cNvSpPr>
          <p:nvPr>
            <p:ph idx="1"/>
          </p:nvPr>
        </p:nvSpPr>
        <p:spPr/>
        <p:txBody>
          <a:bodyPr/>
          <a:lstStyle/>
          <a:p>
            <a:r>
              <a:rPr lang="en-US" dirty="0"/>
              <a:t>As cities adopt smart technologies, waste management still faces significant challenges. Overflowing bins, missed collections, and improper waste sorting continue to be common problems. Our project aims to solve these issues by creating an automated waste management system that uses real-time data from </a:t>
            </a:r>
            <a:r>
              <a:rPr lang="en-US" b="1" dirty="0"/>
              <a:t>smart bins</a:t>
            </a:r>
            <a:r>
              <a:rPr lang="en-US" dirty="0"/>
              <a:t> and citizen-reported problems. By integrating </a:t>
            </a:r>
            <a:r>
              <a:rPr lang="en-US" b="1" dirty="0"/>
              <a:t>image recognition</a:t>
            </a:r>
            <a:r>
              <a:rPr lang="en-US" dirty="0"/>
              <a:t> and </a:t>
            </a:r>
            <a:r>
              <a:rPr lang="en-US" b="1" dirty="0"/>
              <a:t>text analysis</a:t>
            </a:r>
            <a:r>
              <a:rPr lang="en-US" dirty="0"/>
              <a:t>, we want to make waste collection more efficient and reduce the pressure on existing systems. This will not only help streamline the process but also improve the overall cleanliness and sustainability of cities.</a:t>
            </a:r>
          </a:p>
          <a:p>
            <a:endParaRPr lang="en-IN" dirty="0"/>
          </a:p>
        </p:txBody>
      </p:sp>
    </p:spTree>
    <p:extLst>
      <p:ext uri="{BB962C8B-B14F-4D97-AF65-F5344CB8AC3E}">
        <p14:creationId xmlns:p14="http://schemas.microsoft.com/office/powerpoint/2010/main" val="13627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D438-F918-8C11-65EB-1F56B8BE66A4}"/>
              </a:ext>
            </a:extLst>
          </p:cNvPr>
          <p:cNvSpPr>
            <a:spLocks noGrp="1"/>
          </p:cNvSpPr>
          <p:nvPr>
            <p:ph type="title"/>
          </p:nvPr>
        </p:nvSpPr>
        <p:spPr/>
        <p:txBody>
          <a:bodyPr/>
          <a:lstStyle/>
          <a:p>
            <a:r>
              <a:rPr lang="en-IN" dirty="0"/>
              <a:t>Gannt Chart</a:t>
            </a:r>
          </a:p>
        </p:txBody>
      </p:sp>
      <p:pic>
        <p:nvPicPr>
          <p:cNvPr id="9" name="Content Placeholder 8">
            <a:extLst>
              <a:ext uri="{FF2B5EF4-FFF2-40B4-BE49-F238E27FC236}">
                <a16:creationId xmlns:a16="http://schemas.microsoft.com/office/drawing/2014/main" id="{AB692AF7-C88E-BA8B-B6DD-8FA650E3C3E8}"/>
              </a:ext>
            </a:extLst>
          </p:cNvPr>
          <p:cNvPicPr>
            <a:picLocks noGrp="1" noChangeAspect="1"/>
          </p:cNvPicPr>
          <p:nvPr>
            <p:ph idx="1"/>
          </p:nvPr>
        </p:nvPicPr>
        <p:blipFill>
          <a:blip r:embed="rId2"/>
          <a:stretch>
            <a:fillRect/>
          </a:stretch>
        </p:blipFill>
        <p:spPr>
          <a:xfrm>
            <a:off x="549538" y="1258645"/>
            <a:ext cx="11197813" cy="5621290"/>
          </a:xfrm>
        </p:spPr>
      </p:pic>
    </p:spTree>
    <p:extLst>
      <p:ext uri="{BB962C8B-B14F-4D97-AF65-F5344CB8AC3E}">
        <p14:creationId xmlns:p14="http://schemas.microsoft.com/office/powerpoint/2010/main" val="265590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3FB8-668A-6106-0B7D-6A5370523159}"/>
              </a:ext>
            </a:extLst>
          </p:cNvPr>
          <p:cNvSpPr>
            <a:spLocks noGrp="1"/>
          </p:cNvSpPr>
          <p:nvPr>
            <p:ph type="title"/>
          </p:nvPr>
        </p:nvSpPr>
        <p:spPr/>
        <p:txBody>
          <a:bodyPr>
            <a:normAutofit fontScale="90000"/>
          </a:bodyPr>
          <a:lstStyle/>
          <a:p>
            <a:r>
              <a:rPr lang="en-IN" sz="48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Model Descriptions</a:t>
            </a:r>
            <a:br>
              <a:rPr lang="en-IN" sz="480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82E41B-B094-4079-6643-1023F0B7894D}"/>
              </a:ext>
            </a:extLst>
          </p:cNvPr>
          <p:cNvSpPr>
            <a:spLocks noGrp="1"/>
          </p:cNvSpPr>
          <p:nvPr>
            <p:ph idx="1"/>
          </p:nvPr>
        </p:nvSpPr>
        <p:spPr>
          <a:xfrm>
            <a:off x="550864" y="1439187"/>
            <a:ext cx="11090274" cy="3979625"/>
          </a:xfrm>
        </p:spPr>
        <p:txBody>
          <a:bodyPr/>
          <a:lstStyle/>
          <a:p>
            <a:pPr marL="0" indent="0">
              <a:buNone/>
            </a:pPr>
            <a:r>
              <a:rPr lang="en-IN" sz="28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CNN</a:t>
            </a:r>
            <a:r>
              <a:rPr lang="en-IN" sz="280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 custom convolutional neural network was designed with three convolutional layers for waste classification.</a:t>
            </a:r>
          </a:p>
          <a:p>
            <a:pPr marL="0" indent="0">
              <a:buNone/>
            </a:pPr>
            <a:r>
              <a:rPr lang="en-IN" sz="2800" b="1"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rPr>
              <a:t>YOLOv5</a:t>
            </a:r>
            <a:r>
              <a:rPr lang="en-IN" sz="2800"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rPr>
              <a:t>: A pre-trained real-time object detection model used for identifying multiple waste items in a single image</a:t>
            </a:r>
            <a:endParaRPr lang="en-IN" sz="4000" dirty="0">
              <a:solidFill>
                <a:schemeClr val="tx1"/>
              </a:solidFill>
              <a:latin typeface="Palatino Linotype" panose="02040502050505030304" pitchFamily="18" charset="0"/>
              <a:ea typeface="SimSun" panose="02010600030101010101" pitchFamily="2" charset="-122"/>
              <a:cs typeface="Times New Roman" panose="02020603050405020304" pitchFamily="18" charset="0"/>
            </a:endParaRPr>
          </a:p>
          <a:p>
            <a:pPr marL="0" indent="0">
              <a:buNone/>
            </a:pPr>
            <a:r>
              <a:rPr lang="en-IN" sz="2800" b="1"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MobileNet50</a:t>
            </a:r>
            <a:r>
              <a:rPr lang="en-IN" sz="280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 A transfer learning model fine-tuned for waste classification tasks.</a:t>
            </a:r>
          </a:p>
          <a:p>
            <a:pPr marL="0" indent="0">
              <a:buNone/>
            </a:pPr>
            <a:endParaRPr lang="en-IN" sz="280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290414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8BE8-504F-0B99-EFC5-78AE67139CB0}"/>
              </a:ext>
            </a:extLst>
          </p:cNvPr>
          <p:cNvSpPr>
            <a:spLocks noGrp="1"/>
          </p:cNvSpPr>
          <p:nvPr>
            <p:ph type="title"/>
          </p:nvPr>
        </p:nvSpPr>
        <p:spPr/>
        <p:txBody>
          <a:bodyPr/>
          <a:lstStyle/>
          <a:p>
            <a:r>
              <a:rPr lang="en-IN" dirty="0"/>
              <a:t>Classification Models</a:t>
            </a:r>
          </a:p>
        </p:txBody>
      </p:sp>
      <p:graphicFrame>
        <p:nvGraphicFramePr>
          <p:cNvPr id="6" name="Content Placeholder 5">
            <a:extLst>
              <a:ext uri="{FF2B5EF4-FFF2-40B4-BE49-F238E27FC236}">
                <a16:creationId xmlns:a16="http://schemas.microsoft.com/office/drawing/2014/main" id="{C054C059-7C0D-31BA-9100-5C43C3793AC4}"/>
              </a:ext>
            </a:extLst>
          </p:cNvPr>
          <p:cNvGraphicFramePr>
            <a:graphicFrameLocks noGrp="1"/>
          </p:cNvGraphicFramePr>
          <p:nvPr>
            <p:ph idx="1"/>
            <p:extLst>
              <p:ext uri="{D42A27DB-BD31-4B8C-83A1-F6EECF244321}">
                <p14:modId xmlns:p14="http://schemas.microsoft.com/office/powerpoint/2010/main" val="911744387"/>
              </p:ext>
            </p:extLst>
          </p:nvPr>
        </p:nvGraphicFramePr>
        <p:xfrm>
          <a:off x="550863" y="2112963"/>
          <a:ext cx="11090272" cy="3779520"/>
        </p:xfrm>
        <a:graphic>
          <a:graphicData uri="http://schemas.openxmlformats.org/drawingml/2006/table">
            <a:tbl>
              <a:tblPr firstRow="1" bandRow="1">
                <a:tableStyleId>{5C22544A-7EE6-4342-B048-85BDC9FD1C3A}</a:tableStyleId>
              </a:tblPr>
              <a:tblGrid>
                <a:gridCol w="2772568">
                  <a:extLst>
                    <a:ext uri="{9D8B030D-6E8A-4147-A177-3AD203B41FA5}">
                      <a16:colId xmlns:a16="http://schemas.microsoft.com/office/drawing/2014/main" val="1957655561"/>
                    </a:ext>
                  </a:extLst>
                </a:gridCol>
                <a:gridCol w="2772568">
                  <a:extLst>
                    <a:ext uri="{9D8B030D-6E8A-4147-A177-3AD203B41FA5}">
                      <a16:colId xmlns:a16="http://schemas.microsoft.com/office/drawing/2014/main" val="3689158971"/>
                    </a:ext>
                  </a:extLst>
                </a:gridCol>
                <a:gridCol w="2772568">
                  <a:extLst>
                    <a:ext uri="{9D8B030D-6E8A-4147-A177-3AD203B41FA5}">
                      <a16:colId xmlns:a16="http://schemas.microsoft.com/office/drawing/2014/main" val="812935357"/>
                    </a:ext>
                  </a:extLst>
                </a:gridCol>
                <a:gridCol w="2772568">
                  <a:extLst>
                    <a:ext uri="{9D8B030D-6E8A-4147-A177-3AD203B41FA5}">
                      <a16:colId xmlns:a16="http://schemas.microsoft.com/office/drawing/2014/main" val="1444388140"/>
                    </a:ext>
                  </a:extLst>
                </a:gridCol>
              </a:tblGrid>
              <a:tr h="370840">
                <a:tc>
                  <a:txBody>
                    <a:bodyPr/>
                    <a:lstStyle/>
                    <a:p>
                      <a:r>
                        <a:rPr lang="en-IN" sz="2800" dirty="0"/>
                        <a:t>Model</a:t>
                      </a:r>
                    </a:p>
                  </a:txBody>
                  <a:tcPr/>
                </a:tc>
                <a:tc>
                  <a:txBody>
                    <a:bodyPr/>
                    <a:lstStyle/>
                    <a:p>
                      <a:r>
                        <a:rPr lang="en-IN" sz="2800" dirty="0"/>
                        <a:t>Accuracy</a:t>
                      </a:r>
                    </a:p>
                  </a:txBody>
                  <a:tcPr/>
                </a:tc>
                <a:tc>
                  <a:txBody>
                    <a:bodyPr/>
                    <a:lstStyle/>
                    <a:p>
                      <a:r>
                        <a:rPr lang="en-IN" sz="2800" dirty="0"/>
                        <a:t>Speed</a:t>
                      </a:r>
                    </a:p>
                  </a:txBody>
                  <a:tcPr/>
                </a:tc>
                <a:tc>
                  <a:txBody>
                    <a:bodyPr/>
                    <a:lstStyle/>
                    <a:p>
                      <a:r>
                        <a:rPr lang="en-IN" sz="2800" dirty="0"/>
                        <a:t>Purpose</a:t>
                      </a:r>
                    </a:p>
                  </a:txBody>
                  <a:tcPr/>
                </a:tc>
                <a:extLst>
                  <a:ext uri="{0D108BD9-81ED-4DB2-BD59-A6C34878D82A}">
                    <a16:rowId xmlns:a16="http://schemas.microsoft.com/office/drawing/2014/main" val="2546119572"/>
                  </a:ext>
                </a:extLst>
              </a:tr>
              <a:tr h="370840">
                <a:tc>
                  <a:txBody>
                    <a:bodyPr/>
                    <a:lstStyle/>
                    <a:p>
                      <a:r>
                        <a:rPr lang="en-IN" sz="2800" dirty="0"/>
                        <a:t>YOLO</a:t>
                      </a:r>
                    </a:p>
                  </a:txBody>
                  <a:tcPr/>
                </a:tc>
                <a:tc>
                  <a:txBody>
                    <a:bodyPr/>
                    <a:lstStyle/>
                    <a:p>
                      <a:r>
                        <a:rPr lang="en-IN" sz="2800" dirty="0"/>
                        <a:t>78-85%</a:t>
                      </a:r>
                    </a:p>
                  </a:txBody>
                  <a:tcPr/>
                </a:tc>
                <a:tc>
                  <a:txBody>
                    <a:bodyPr/>
                    <a:lstStyle/>
                    <a:p>
                      <a:r>
                        <a:rPr lang="en-IN" sz="2800" dirty="0"/>
                        <a:t>Real-time</a:t>
                      </a:r>
                    </a:p>
                  </a:txBody>
                  <a:tcPr/>
                </a:tc>
                <a:tc>
                  <a:txBody>
                    <a:bodyPr/>
                    <a:lstStyle/>
                    <a:p>
                      <a:r>
                        <a:rPr lang="en-IN" sz="2800" dirty="0"/>
                        <a:t>Detect and classify multiple objects</a:t>
                      </a:r>
                    </a:p>
                  </a:txBody>
                  <a:tcPr/>
                </a:tc>
                <a:extLst>
                  <a:ext uri="{0D108BD9-81ED-4DB2-BD59-A6C34878D82A}">
                    <a16:rowId xmlns:a16="http://schemas.microsoft.com/office/drawing/2014/main" val="1528522780"/>
                  </a:ext>
                </a:extLst>
              </a:tr>
              <a:tr h="370840">
                <a:tc>
                  <a:txBody>
                    <a:bodyPr/>
                    <a:lstStyle/>
                    <a:p>
                      <a:r>
                        <a:rPr lang="en-IN" sz="2800" dirty="0"/>
                        <a:t>CNN</a:t>
                      </a:r>
                    </a:p>
                  </a:txBody>
                  <a:tcPr/>
                </a:tc>
                <a:tc>
                  <a:txBody>
                    <a:bodyPr/>
                    <a:lstStyle/>
                    <a:p>
                      <a:r>
                        <a:rPr lang="en-IN" sz="2800" dirty="0"/>
                        <a:t>75-80%</a:t>
                      </a:r>
                    </a:p>
                  </a:txBody>
                  <a:tcPr/>
                </a:tc>
                <a:tc>
                  <a:txBody>
                    <a:bodyPr/>
                    <a:lstStyle/>
                    <a:p>
                      <a:r>
                        <a:rPr lang="en-IN" sz="2800" dirty="0"/>
                        <a:t>Fast</a:t>
                      </a:r>
                    </a:p>
                  </a:txBody>
                  <a:tcPr/>
                </a:tc>
                <a:tc>
                  <a:txBody>
                    <a:bodyPr/>
                    <a:lstStyle/>
                    <a:p>
                      <a:r>
                        <a:rPr lang="en-IN" sz="2800" dirty="0"/>
                        <a:t>Task-specific Classification</a:t>
                      </a:r>
                    </a:p>
                  </a:txBody>
                  <a:tcPr/>
                </a:tc>
                <a:extLst>
                  <a:ext uri="{0D108BD9-81ED-4DB2-BD59-A6C34878D82A}">
                    <a16:rowId xmlns:a16="http://schemas.microsoft.com/office/drawing/2014/main" val="3092760046"/>
                  </a:ext>
                </a:extLst>
              </a:tr>
              <a:tr h="370840">
                <a:tc>
                  <a:txBody>
                    <a:bodyPr/>
                    <a:lstStyle/>
                    <a:p>
                      <a:r>
                        <a:rPr lang="en-IN" sz="2800" dirty="0" err="1"/>
                        <a:t>Mobilenet</a:t>
                      </a:r>
                      <a:endParaRPr lang="en-IN" sz="2800" dirty="0"/>
                    </a:p>
                  </a:txBody>
                  <a:tcPr/>
                </a:tc>
                <a:tc>
                  <a:txBody>
                    <a:bodyPr/>
                    <a:lstStyle/>
                    <a:p>
                      <a:r>
                        <a:rPr lang="en-IN" sz="2800" dirty="0"/>
                        <a:t>70-75%</a:t>
                      </a:r>
                    </a:p>
                  </a:txBody>
                  <a:tcPr/>
                </a:tc>
                <a:tc>
                  <a:txBody>
                    <a:bodyPr/>
                    <a:lstStyle/>
                    <a:p>
                      <a:r>
                        <a:rPr lang="en-IN" sz="2800" dirty="0"/>
                        <a:t>Moderate</a:t>
                      </a:r>
                    </a:p>
                  </a:txBody>
                  <a:tcPr/>
                </a:tc>
                <a:tc>
                  <a:txBody>
                    <a:bodyPr/>
                    <a:lstStyle/>
                    <a:p>
                      <a:r>
                        <a:rPr lang="en-IN" sz="2800" dirty="0"/>
                        <a:t>Single-object classification</a:t>
                      </a:r>
                    </a:p>
                  </a:txBody>
                  <a:tcPr/>
                </a:tc>
                <a:extLst>
                  <a:ext uri="{0D108BD9-81ED-4DB2-BD59-A6C34878D82A}">
                    <a16:rowId xmlns:a16="http://schemas.microsoft.com/office/drawing/2014/main" val="2536637295"/>
                  </a:ext>
                </a:extLst>
              </a:tr>
            </a:tbl>
          </a:graphicData>
        </a:graphic>
      </p:graphicFrame>
    </p:spTree>
    <p:extLst>
      <p:ext uri="{BB962C8B-B14F-4D97-AF65-F5344CB8AC3E}">
        <p14:creationId xmlns:p14="http://schemas.microsoft.com/office/powerpoint/2010/main" val="126837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8A80-3E79-3C30-125D-DEA6E53E93D8}"/>
              </a:ext>
            </a:extLst>
          </p:cNvPr>
          <p:cNvSpPr>
            <a:spLocks noGrp="1"/>
          </p:cNvSpPr>
          <p:nvPr>
            <p:ph type="title"/>
          </p:nvPr>
        </p:nvSpPr>
        <p:spPr/>
        <p:txBody>
          <a:bodyPr/>
          <a:lstStyle/>
          <a:p>
            <a:r>
              <a:rPr lang="en-IN" dirty="0"/>
              <a:t>Model Performance</a:t>
            </a:r>
          </a:p>
        </p:txBody>
      </p:sp>
      <p:graphicFrame>
        <p:nvGraphicFramePr>
          <p:cNvPr id="5" name="Content Placeholder 4">
            <a:extLst>
              <a:ext uri="{FF2B5EF4-FFF2-40B4-BE49-F238E27FC236}">
                <a16:creationId xmlns:a16="http://schemas.microsoft.com/office/drawing/2014/main" id="{CEA0B14C-267E-E52E-DC25-5FD3B38D6734}"/>
              </a:ext>
            </a:extLst>
          </p:cNvPr>
          <p:cNvGraphicFramePr>
            <a:graphicFrameLocks noGrp="1"/>
          </p:cNvGraphicFramePr>
          <p:nvPr>
            <p:ph idx="1"/>
            <p:extLst>
              <p:ext uri="{D42A27DB-BD31-4B8C-83A1-F6EECF244321}">
                <p14:modId xmlns:p14="http://schemas.microsoft.com/office/powerpoint/2010/main" val="2111285488"/>
              </p:ext>
            </p:extLst>
          </p:nvPr>
        </p:nvGraphicFramePr>
        <p:xfrm>
          <a:off x="550863" y="2112963"/>
          <a:ext cx="11090272" cy="3291840"/>
        </p:xfrm>
        <a:graphic>
          <a:graphicData uri="http://schemas.openxmlformats.org/drawingml/2006/table">
            <a:tbl>
              <a:tblPr firstRow="1" bandRow="1">
                <a:tableStyleId>{5C22544A-7EE6-4342-B048-85BDC9FD1C3A}</a:tableStyleId>
              </a:tblPr>
              <a:tblGrid>
                <a:gridCol w="1386284">
                  <a:extLst>
                    <a:ext uri="{9D8B030D-6E8A-4147-A177-3AD203B41FA5}">
                      <a16:colId xmlns:a16="http://schemas.microsoft.com/office/drawing/2014/main" val="3394582723"/>
                    </a:ext>
                  </a:extLst>
                </a:gridCol>
                <a:gridCol w="1386284">
                  <a:extLst>
                    <a:ext uri="{9D8B030D-6E8A-4147-A177-3AD203B41FA5}">
                      <a16:colId xmlns:a16="http://schemas.microsoft.com/office/drawing/2014/main" val="1155948074"/>
                    </a:ext>
                  </a:extLst>
                </a:gridCol>
                <a:gridCol w="1386284">
                  <a:extLst>
                    <a:ext uri="{9D8B030D-6E8A-4147-A177-3AD203B41FA5}">
                      <a16:colId xmlns:a16="http://schemas.microsoft.com/office/drawing/2014/main" val="2804685144"/>
                    </a:ext>
                  </a:extLst>
                </a:gridCol>
                <a:gridCol w="1386284">
                  <a:extLst>
                    <a:ext uri="{9D8B030D-6E8A-4147-A177-3AD203B41FA5}">
                      <a16:colId xmlns:a16="http://schemas.microsoft.com/office/drawing/2014/main" val="3062301339"/>
                    </a:ext>
                  </a:extLst>
                </a:gridCol>
                <a:gridCol w="1386284">
                  <a:extLst>
                    <a:ext uri="{9D8B030D-6E8A-4147-A177-3AD203B41FA5}">
                      <a16:colId xmlns:a16="http://schemas.microsoft.com/office/drawing/2014/main" val="2818111532"/>
                    </a:ext>
                  </a:extLst>
                </a:gridCol>
                <a:gridCol w="1386284">
                  <a:extLst>
                    <a:ext uri="{9D8B030D-6E8A-4147-A177-3AD203B41FA5}">
                      <a16:colId xmlns:a16="http://schemas.microsoft.com/office/drawing/2014/main" val="196665359"/>
                    </a:ext>
                  </a:extLst>
                </a:gridCol>
                <a:gridCol w="1386284">
                  <a:extLst>
                    <a:ext uri="{9D8B030D-6E8A-4147-A177-3AD203B41FA5}">
                      <a16:colId xmlns:a16="http://schemas.microsoft.com/office/drawing/2014/main" val="2395757070"/>
                    </a:ext>
                  </a:extLst>
                </a:gridCol>
                <a:gridCol w="1386284">
                  <a:extLst>
                    <a:ext uri="{9D8B030D-6E8A-4147-A177-3AD203B41FA5}">
                      <a16:colId xmlns:a16="http://schemas.microsoft.com/office/drawing/2014/main" val="3845187680"/>
                    </a:ext>
                  </a:extLst>
                </a:gridCol>
              </a:tblGrid>
              <a:tr h="370840">
                <a:tc>
                  <a:txBody>
                    <a:bodyPr/>
                    <a:lstStyle/>
                    <a:p>
                      <a:r>
                        <a:rPr lang="en-IN" sz="3200" dirty="0"/>
                        <a:t>Model</a:t>
                      </a:r>
                    </a:p>
                  </a:txBody>
                  <a:tcPr/>
                </a:tc>
                <a:tc>
                  <a:txBody>
                    <a:bodyPr/>
                    <a:lstStyle/>
                    <a:p>
                      <a:r>
                        <a:rPr lang="en-IN" sz="3200" dirty="0"/>
                        <a:t>Accuracy</a:t>
                      </a:r>
                    </a:p>
                  </a:txBody>
                  <a:tcPr/>
                </a:tc>
                <a:tc>
                  <a:txBody>
                    <a:bodyPr/>
                    <a:lstStyle/>
                    <a:p>
                      <a:r>
                        <a:rPr lang="en-IN" sz="3200" dirty="0"/>
                        <a:t>Precision</a:t>
                      </a:r>
                    </a:p>
                  </a:txBody>
                  <a:tcPr/>
                </a:tc>
                <a:tc>
                  <a:txBody>
                    <a:bodyPr/>
                    <a:lstStyle/>
                    <a:p>
                      <a:r>
                        <a:rPr lang="en-IN" sz="3200" dirty="0"/>
                        <a:t>AUC</a:t>
                      </a:r>
                    </a:p>
                  </a:txBody>
                  <a:tcPr/>
                </a:tc>
                <a:tc>
                  <a:txBody>
                    <a:bodyPr/>
                    <a:lstStyle/>
                    <a:p>
                      <a:r>
                        <a:rPr lang="en-IN" sz="3200" dirty="0"/>
                        <a:t>MAE</a:t>
                      </a:r>
                    </a:p>
                  </a:txBody>
                  <a:tcPr/>
                </a:tc>
                <a:tc>
                  <a:txBody>
                    <a:bodyPr/>
                    <a:lstStyle/>
                    <a:p>
                      <a:r>
                        <a:rPr lang="en-IN" sz="3200" dirty="0"/>
                        <a:t>MSE</a:t>
                      </a:r>
                    </a:p>
                  </a:txBody>
                  <a:tcPr/>
                </a:tc>
                <a:tc>
                  <a:txBody>
                    <a:bodyPr/>
                    <a:lstStyle/>
                    <a:p>
                      <a:r>
                        <a:rPr lang="en-IN" sz="3200" dirty="0"/>
                        <a:t>RMSE</a:t>
                      </a:r>
                    </a:p>
                  </a:txBody>
                  <a:tcPr/>
                </a:tc>
                <a:tc>
                  <a:txBody>
                    <a:bodyPr/>
                    <a:lstStyle/>
                    <a:p>
                      <a:r>
                        <a:rPr lang="en-IN" sz="3200" dirty="0"/>
                        <a:t>MAPE</a:t>
                      </a:r>
                    </a:p>
                  </a:txBody>
                  <a:tcPr/>
                </a:tc>
                <a:extLst>
                  <a:ext uri="{0D108BD9-81ED-4DB2-BD59-A6C34878D82A}">
                    <a16:rowId xmlns:a16="http://schemas.microsoft.com/office/drawing/2014/main" val="1857352103"/>
                  </a:ext>
                </a:extLst>
              </a:tr>
              <a:tr h="370840">
                <a:tc>
                  <a:txBody>
                    <a:bodyPr/>
                    <a:lstStyle/>
                    <a:p>
                      <a:r>
                        <a:rPr lang="en-IN" sz="3200" dirty="0"/>
                        <a:t>CNN</a:t>
                      </a:r>
                    </a:p>
                  </a:txBody>
                  <a:tcPr/>
                </a:tc>
                <a:tc>
                  <a:txBody>
                    <a:bodyPr/>
                    <a:lstStyle/>
                    <a:p>
                      <a:r>
                        <a:rPr lang="en-IN" sz="3200" dirty="0"/>
                        <a:t>72%</a:t>
                      </a:r>
                    </a:p>
                  </a:txBody>
                  <a:tcPr/>
                </a:tc>
                <a:tc>
                  <a:txBody>
                    <a:bodyPr/>
                    <a:lstStyle/>
                    <a:p>
                      <a:r>
                        <a:rPr lang="en-IN" sz="3200" dirty="0"/>
                        <a:t>70%</a:t>
                      </a:r>
                    </a:p>
                  </a:txBody>
                  <a:tcPr/>
                </a:tc>
                <a:tc>
                  <a:txBody>
                    <a:bodyPr/>
                    <a:lstStyle/>
                    <a:p>
                      <a:r>
                        <a:rPr lang="en-IN" sz="3200" dirty="0"/>
                        <a:t>0.8</a:t>
                      </a:r>
                    </a:p>
                  </a:txBody>
                  <a:tcPr/>
                </a:tc>
                <a:tc>
                  <a:txBody>
                    <a:bodyPr/>
                    <a:lstStyle/>
                    <a:p>
                      <a:r>
                        <a:rPr lang="en-IN" sz="3200" dirty="0"/>
                        <a:t>0.7</a:t>
                      </a:r>
                    </a:p>
                  </a:txBody>
                  <a:tcPr/>
                </a:tc>
                <a:tc>
                  <a:txBody>
                    <a:bodyPr/>
                    <a:lstStyle/>
                    <a:p>
                      <a:r>
                        <a:rPr lang="en-IN" sz="3200" dirty="0"/>
                        <a:t>1.2</a:t>
                      </a:r>
                    </a:p>
                  </a:txBody>
                  <a:tcPr/>
                </a:tc>
                <a:tc>
                  <a:txBody>
                    <a:bodyPr/>
                    <a:lstStyle/>
                    <a:p>
                      <a:r>
                        <a:rPr lang="en-IN" sz="3200" dirty="0"/>
                        <a:t>1.3</a:t>
                      </a:r>
                    </a:p>
                  </a:txBody>
                  <a:tcPr/>
                </a:tc>
                <a:tc>
                  <a:txBody>
                    <a:bodyPr/>
                    <a:lstStyle/>
                    <a:p>
                      <a:r>
                        <a:rPr lang="en-IN" sz="3200" dirty="0"/>
                        <a:t>15%</a:t>
                      </a:r>
                    </a:p>
                  </a:txBody>
                  <a:tcPr/>
                </a:tc>
                <a:extLst>
                  <a:ext uri="{0D108BD9-81ED-4DB2-BD59-A6C34878D82A}">
                    <a16:rowId xmlns:a16="http://schemas.microsoft.com/office/drawing/2014/main" val="239980940"/>
                  </a:ext>
                </a:extLst>
              </a:tr>
              <a:tr h="370840">
                <a:tc>
                  <a:txBody>
                    <a:bodyPr/>
                    <a:lstStyle/>
                    <a:p>
                      <a:r>
                        <a:rPr lang="en-IN" sz="3200" dirty="0"/>
                        <a:t>YOLO</a:t>
                      </a:r>
                    </a:p>
                  </a:txBody>
                  <a:tcPr/>
                </a:tc>
                <a:tc>
                  <a:txBody>
                    <a:bodyPr/>
                    <a:lstStyle/>
                    <a:p>
                      <a:r>
                        <a:rPr lang="en-IN" sz="3200" dirty="0"/>
                        <a:t>100%</a:t>
                      </a:r>
                    </a:p>
                  </a:txBody>
                  <a:tcPr/>
                </a:tc>
                <a:tc>
                  <a:txBody>
                    <a:bodyPr/>
                    <a:lstStyle/>
                    <a:p>
                      <a:r>
                        <a:rPr lang="en-IN" sz="3200" dirty="0"/>
                        <a:t>100</a:t>
                      </a:r>
                    </a:p>
                  </a:txBody>
                  <a:tcPr/>
                </a:tc>
                <a:tc>
                  <a:txBody>
                    <a:bodyPr/>
                    <a:lstStyle/>
                    <a:p>
                      <a:r>
                        <a:rPr lang="en-IN" sz="3200" dirty="0"/>
                        <a:t>1.0</a:t>
                      </a:r>
                    </a:p>
                  </a:txBody>
                  <a:tcPr/>
                </a:tc>
                <a:tc>
                  <a:txBody>
                    <a:bodyPr/>
                    <a:lstStyle/>
                    <a:p>
                      <a:r>
                        <a:rPr lang="en-IN" sz="3200" dirty="0"/>
                        <a:t>0.3</a:t>
                      </a:r>
                    </a:p>
                  </a:txBody>
                  <a:tcPr/>
                </a:tc>
                <a:tc>
                  <a:txBody>
                    <a:bodyPr/>
                    <a:lstStyle/>
                    <a:p>
                      <a:r>
                        <a:rPr lang="en-IN" sz="3200" dirty="0"/>
                        <a:t>0.3</a:t>
                      </a:r>
                    </a:p>
                  </a:txBody>
                  <a:tcPr/>
                </a:tc>
                <a:tc>
                  <a:txBody>
                    <a:bodyPr/>
                    <a:lstStyle/>
                    <a:p>
                      <a:r>
                        <a:rPr lang="en-IN" sz="3200" dirty="0"/>
                        <a:t>0.5</a:t>
                      </a:r>
                    </a:p>
                  </a:txBody>
                  <a:tcPr/>
                </a:tc>
                <a:tc>
                  <a:txBody>
                    <a:bodyPr/>
                    <a:lstStyle/>
                    <a:p>
                      <a:r>
                        <a:rPr lang="en-IN" sz="3200" dirty="0"/>
                        <a:t>3%</a:t>
                      </a:r>
                    </a:p>
                  </a:txBody>
                  <a:tcPr/>
                </a:tc>
                <a:extLst>
                  <a:ext uri="{0D108BD9-81ED-4DB2-BD59-A6C34878D82A}">
                    <a16:rowId xmlns:a16="http://schemas.microsoft.com/office/drawing/2014/main" val="3074240014"/>
                  </a:ext>
                </a:extLst>
              </a:tr>
              <a:tr h="370840">
                <a:tc>
                  <a:txBody>
                    <a:bodyPr/>
                    <a:lstStyle/>
                    <a:p>
                      <a:r>
                        <a:rPr lang="en-IN" sz="3200" dirty="0" err="1"/>
                        <a:t>Mobilenet</a:t>
                      </a:r>
                      <a:endParaRPr lang="en-IN" sz="3200" dirty="0"/>
                    </a:p>
                  </a:txBody>
                  <a:tcPr/>
                </a:tc>
                <a:tc>
                  <a:txBody>
                    <a:bodyPr/>
                    <a:lstStyle/>
                    <a:p>
                      <a:r>
                        <a:rPr lang="en-IN" sz="3200" dirty="0"/>
                        <a:t>80%</a:t>
                      </a:r>
                    </a:p>
                  </a:txBody>
                  <a:tcPr/>
                </a:tc>
                <a:tc>
                  <a:txBody>
                    <a:bodyPr/>
                    <a:lstStyle/>
                    <a:p>
                      <a:r>
                        <a:rPr lang="en-IN" sz="3200" dirty="0"/>
                        <a:t>78%</a:t>
                      </a:r>
                    </a:p>
                  </a:txBody>
                  <a:tcPr/>
                </a:tc>
                <a:tc>
                  <a:txBody>
                    <a:bodyPr/>
                    <a:lstStyle/>
                    <a:p>
                      <a:r>
                        <a:rPr lang="en-IN" sz="3200" dirty="0"/>
                        <a:t>0.9</a:t>
                      </a:r>
                    </a:p>
                  </a:txBody>
                  <a:tcPr/>
                </a:tc>
                <a:tc>
                  <a:txBody>
                    <a:bodyPr/>
                    <a:lstStyle/>
                    <a:p>
                      <a:r>
                        <a:rPr lang="en-IN" sz="3200" dirty="0"/>
                        <a:t>0.8</a:t>
                      </a:r>
                    </a:p>
                  </a:txBody>
                  <a:tcPr/>
                </a:tc>
                <a:tc>
                  <a:txBody>
                    <a:bodyPr/>
                    <a:lstStyle/>
                    <a:p>
                      <a:r>
                        <a:rPr lang="en-IN" sz="3200" dirty="0"/>
                        <a:t>1.2</a:t>
                      </a:r>
                    </a:p>
                  </a:txBody>
                  <a:tcPr/>
                </a:tc>
                <a:tc>
                  <a:txBody>
                    <a:bodyPr/>
                    <a:lstStyle/>
                    <a:p>
                      <a:r>
                        <a:rPr lang="en-IN" sz="3200" dirty="0"/>
                        <a:t>1.1</a:t>
                      </a:r>
                    </a:p>
                  </a:txBody>
                  <a:tcPr/>
                </a:tc>
                <a:tc>
                  <a:txBody>
                    <a:bodyPr/>
                    <a:lstStyle/>
                    <a:p>
                      <a:r>
                        <a:rPr lang="en-IN" sz="3200" dirty="0"/>
                        <a:t>10%</a:t>
                      </a:r>
                    </a:p>
                  </a:txBody>
                  <a:tcPr/>
                </a:tc>
                <a:extLst>
                  <a:ext uri="{0D108BD9-81ED-4DB2-BD59-A6C34878D82A}">
                    <a16:rowId xmlns:a16="http://schemas.microsoft.com/office/drawing/2014/main" val="438682241"/>
                  </a:ext>
                </a:extLst>
              </a:tr>
            </a:tbl>
          </a:graphicData>
        </a:graphic>
      </p:graphicFrame>
    </p:spTree>
    <p:extLst>
      <p:ext uri="{BB962C8B-B14F-4D97-AF65-F5344CB8AC3E}">
        <p14:creationId xmlns:p14="http://schemas.microsoft.com/office/powerpoint/2010/main" val="2731565383"/>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871</TotalTime>
  <Words>768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Palatino Linotype</vt:lpstr>
      <vt:lpstr>Sitka Heading</vt:lpstr>
      <vt:lpstr>Source Sans Pro</vt:lpstr>
      <vt:lpstr>Symbol</vt:lpstr>
      <vt:lpstr>Wingdings</vt:lpstr>
      <vt:lpstr>3DFloatVTI</vt:lpstr>
      <vt:lpstr>Smart City Waste Management [Text Data and Images]." </vt:lpstr>
      <vt:lpstr>Abstract:</vt:lpstr>
      <vt:lpstr>Introduction:</vt:lpstr>
      <vt:lpstr>Business Need </vt:lpstr>
      <vt:lpstr>Problem Statement </vt:lpstr>
      <vt:lpstr>Gannt Chart</vt:lpstr>
      <vt:lpstr>Model Descriptions </vt:lpstr>
      <vt:lpstr>Classification Models</vt:lpstr>
      <vt:lpstr>Model Performance</vt:lpstr>
      <vt:lpstr>Categories</vt:lpstr>
      <vt:lpstr>PowerPoint Presentation</vt:lpstr>
      <vt:lpstr>Pie Chart</vt:lpstr>
      <vt:lpstr>Output </vt:lpstr>
      <vt:lpstr>PowerPoint Presentation</vt:lpstr>
      <vt:lpstr>Future Work</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Elle, Atma Vidya Manoj</dc:creator>
  <cp:lastModifiedBy>Elle, Atma Vidya Manoj</cp:lastModifiedBy>
  <cp:revision>9</cp:revision>
  <dcterms:created xsi:type="dcterms:W3CDTF">2024-12-10T02:33:15Z</dcterms:created>
  <dcterms:modified xsi:type="dcterms:W3CDTF">2025-02-04T19:42:07Z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2024-12-10T03:05:43Z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b81f77d9-83ab-4453-94e3-1f2aef32d0c5</vt:lpwstr>
  </property>
  <property fmtid="{D5CDD505-2E9C-101B-9397-08002B2CF9AE}" pid="8" name="MSIP_Label_defa4170-0d19-0005-0004-bc88714345d2_ContentBits">
    <vt:lpwstr>0</vt:lpwstr>
  </property>
</Properties>
</file>