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3" d="100"/>
          <a:sy n="93" d="100"/>
        </p:scale>
        <p:origin x="127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Tuesday, December 17,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250418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Tuesday, December 17,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9589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Tuesday, December 17,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86757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Tuesday, December 17,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43459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Tuesday, December 17,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79936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Tuesday, December 17,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10338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Tuesday, December 17,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2259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Tuesday, December 17,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808421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Tuesday, December 17,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65046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Tuesday, December 17,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01746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Tuesday, December 17,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09687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Tuesday, December 17,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100876339"/>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ciencedirect.com/science/article/abs/pii/S088832701930785X" TargetMode="External"/><Relationship Id="rId2" Type="http://schemas.openxmlformats.org/officeDocument/2006/relationships/hyperlink" Target="https://doi.org/10.3390/su141610226"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abs/pii/S0301479721014092?via%3Dihub" TargetMode="External"/><Relationship Id="rId5" Type="http://schemas.openxmlformats.org/officeDocument/2006/relationships/hyperlink" Target="https://saintpetersuniversity.on.worldcat.org/oclc/10029375162" TargetMode="External"/><Relationship Id="rId4" Type="http://schemas.openxmlformats.org/officeDocument/2006/relationships/hyperlink" Target="https://link.springer.com/article/10.1007/s11356-022-20428-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646901-3939-F340-1A64-F9B11DC12ADF}"/>
              </a:ext>
            </a:extLst>
          </p:cNvPr>
          <p:cNvSpPr>
            <a:spLocks noGrp="1"/>
          </p:cNvSpPr>
          <p:nvPr>
            <p:ph type="ctrTitle"/>
          </p:nvPr>
        </p:nvSpPr>
        <p:spPr>
          <a:xfrm>
            <a:off x="550864" y="1051551"/>
            <a:ext cx="3565524" cy="2384898"/>
          </a:xfrm>
        </p:spPr>
        <p:txBody>
          <a:bodyPr anchor="b">
            <a:normAutofit/>
          </a:bodyPr>
          <a:lstStyle/>
          <a:p>
            <a:r>
              <a:rPr lang="en-IN" sz="1800" b="1" dirty="0">
                <a:effectLst/>
                <a:latin typeface="Aptos" panose="020B0004020202020204" pitchFamily="34" charset="0"/>
                <a:ea typeface="Aptos" panose="020B0004020202020204" pitchFamily="34" charset="0"/>
                <a:cs typeface="Times New Roman" panose="02020603050405020304" pitchFamily="18" charset="0"/>
              </a:rPr>
              <a:t>Smart City Waste Management [Text Data and Images]."</a:t>
            </a:r>
            <a:br>
              <a:rPr lang="en-IN" sz="1800" dirty="0">
                <a:effectLst/>
                <a:latin typeface="Aptos" panose="020B0004020202020204" pitchFamily="34" charset="0"/>
                <a:ea typeface="Aptos" panose="020B0004020202020204" pitchFamily="34" charset="0"/>
                <a:cs typeface="Times New Roman" panose="02020603050405020304" pitchFamily="18" charset="0"/>
              </a:rPr>
            </a:br>
            <a:endParaRPr lang="en-IN" sz="4800" dirty="0"/>
          </a:p>
        </p:txBody>
      </p:sp>
      <p:sp>
        <p:nvSpPr>
          <p:cNvPr id="3" name="Subtitle 2">
            <a:extLst>
              <a:ext uri="{FF2B5EF4-FFF2-40B4-BE49-F238E27FC236}">
                <a16:creationId xmlns:a16="http://schemas.microsoft.com/office/drawing/2014/main" id="{4B2447B4-3AAB-6DC6-90B3-39C661349CDD}"/>
              </a:ext>
            </a:extLst>
          </p:cNvPr>
          <p:cNvSpPr>
            <a:spLocks noGrp="1"/>
          </p:cNvSpPr>
          <p:nvPr>
            <p:ph type="subTitle" idx="1"/>
          </p:nvPr>
        </p:nvSpPr>
        <p:spPr>
          <a:xfrm>
            <a:off x="550863" y="3569008"/>
            <a:ext cx="3565525" cy="1731656"/>
          </a:xfrm>
        </p:spPr>
        <p:txBody>
          <a:bodyPr>
            <a:normAutofit fontScale="92500" lnSpcReduction="20000"/>
          </a:bodyPr>
          <a:lstStyle/>
          <a:p>
            <a:pPr marL="228600">
              <a:lnSpc>
                <a:spcPct val="107000"/>
              </a:lnSpc>
              <a:spcAft>
                <a:spcPts val="800"/>
              </a:spcAft>
            </a:pPr>
            <a:r>
              <a:rPr lang="en-IN" sz="1800" dirty="0">
                <a:latin typeface="Aptos" panose="020B0004020202020204" pitchFamily="34" charset="0"/>
                <a:ea typeface="Aptos" panose="020B0004020202020204" pitchFamily="34" charset="0"/>
                <a:cs typeface="Times New Roman" panose="02020603050405020304" pitchFamily="18" charset="0"/>
              </a:rPr>
              <a:t>T</a:t>
            </a:r>
            <a:r>
              <a:rPr lang="en-IN" sz="1800" dirty="0">
                <a:effectLst/>
                <a:latin typeface="Aptos" panose="020B0004020202020204" pitchFamily="34" charset="0"/>
                <a:ea typeface="Aptos" panose="020B0004020202020204" pitchFamily="34" charset="0"/>
                <a:cs typeface="Times New Roman" panose="02020603050405020304" pitchFamily="18" charset="0"/>
              </a:rPr>
              <a:t>eam of members: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err="1">
                <a:effectLst/>
                <a:latin typeface="Aptos" panose="020B0004020202020204" pitchFamily="34" charset="0"/>
                <a:ea typeface="Aptos" panose="020B0004020202020204" pitchFamily="34" charset="0"/>
                <a:cs typeface="Times New Roman" panose="02020603050405020304" pitchFamily="18" charset="0"/>
              </a:rPr>
              <a:t>Sailesh</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Aptos" panose="020B0004020202020204" pitchFamily="34" charset="0"/>
                <a:ea typeface="Aptos" panose="020B0004020202020204" pitchFamily="34" charset="0"/>
                <a:cs typeface="Times New Roman" panose="02020603050405020304" pitchFamily="18" charset="0"/>
              </a:rPr>
              <a:t>Atma Vidya Manoj</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Aptos" panose="020B0004020202020204" pitchFamily="34" charset="0"/>
                <a:ea typeface="Aptos" panose="020B0004020202020204" pitchFamily="34" charset="0"/>
                <a:cs typeface="Times New Roman" panose="02020603050405020304" pitchFamily="18" charset="0"/>
              </a:rPr>
              <a:t>Rajesh</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endParaRPr lang="en-IN" sz="2000" dirty="0">
              <a:solidFill>
                <a:schemeClr val="tx1">
                  <a:alpha val="60000"/>
                </a:schemeClr>
              </a:solidFill>
            </a:endParaRPr>
          </a:p>
        </p:txBody>
      </p:sp>
      <p:grpSp>
        <p:nvGrpSpPr>
          <p:cNvPr id="16" name="Group 15">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8" name="Picture 17" descr="Pink and blue acrylic paint">
            <a:extLst>
              <a:ext uri="{FF2B5EF4-FFF2-40B4-BE49-F238E27FC236}">
                <a16:creationId xmlns:a16="http://schemas.microsoft.com/office/drawing/2014/main" id="{D4957CA2-69E9-B548-2A9A-A1297E6F4076}"/>
              </a:ext>
            </a:extLst>
          </p:cNvPr>
          <p:cNvPicPr>
            <a:picLocks noChangeAspect="1"/>
          </p:cNvPicPr>
          <p:nvPr/>
        </p:nvPicPr>
        <p:blipFill>
          <a:blip r:embed="rId2"/>
          <a:srcRect l="22808" r="1979"/>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10586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D738-87F1-5529-4DAB-8F0F55664CBD}"/>
              </a:ext>
            </a:extLst>
          </p:cNvPr>
          <p:cNvSpPr>
            <a:spLocks noGrp="1"/>
          </p:cNvSpPr>
          <p:nvPr>
            <p:ph type="title"/>
          </p:nvPr>
        </p:nvSpPr>
        <p:spPr/>
        <p:txBody>
          <a:bodyPr/>
          <a:lstStyle/>
          <a:p>
            <a:r>
              <a:rPr lang="en-IN" dirty="0"/>
              <a:t>Literature review </a:t>
            </a:r>
          </a:p>
        </p:txBody>
      </p:sp>
      <p:sp>
        <p:nvSpPr>
          <p:cNvPr id="3" name="Content Placeholder 2">
            <a:extLst>
              <a:ext uri="{FF2B5EF4-FFF2-40B4-BE49-F238E27FC236}">
                <a16:creationId xmlns:a16="http://schemas.microsoft.com/office/drawing/2014/main" id="{299244B5-400C-F830-4FC6-3979E9A779A1}"/>
              </a:ext>
            </a:extLst>
          </p:cNvPr>
          <p:cNvSpPr>
            <a:spLocks noGrp="1"/>
          </p:cNvSpPr>
          <p:nvPr>
            <p:ph idx="1"/>
          </p:nvPr>
        </p:nvSpPr>
        <p:spPr/>
        <p:txBody>
          <a:bodyPr>
            <a:normAutofit fontScale="92500"/>
          </a:bodyPr>
          <a:lstStyle/>
          <a:p>
            <a:pPr marL="0" indent="0">
              <a:buNone/>
            </a:pPr>
            <a:r>
              <a:rPr lang="en-US" b="1" dirty="0"/>
              <a:t>3. IoT and Smart Bins for Waste Management Efficiency:</a:t>
            </a:r>
            <a:br>
              <a:rPr lang="en-US" dirty="0"/>
            </a:br>
            <a:r>
              <a:rPr lang="en-US" b="1" dirty="0"/>
              <a:t>IoT-based smart bins</a:t>
            </a:r>
            <a:r>
              <a:rPr lang="en-US" dirty="0"/>
              <a:t> are transforming waste management by offering </a:t>
            </a:r>
            <a:r>
              <a:rPr lang="en-US" b="1" dirty="0"/>
              <a:t>real-time monitoring</a:t>
            </a:r>
            <a:r>
              <a:rPr lang="en-US" dirty="0"/>
              <a:t> of waste levels. These bins send alerts when full, reducing unnecessary pickups and optimizing collection routes. This not only saves time and energy but also helps in reducing operational costs. Additionally, </a:t>
            </a:r>
            <a:r>
              <a:rPr lang="en-US" b="1" dirty="0"/>
              <a:t>predictive modeling</a:t>
            </a:r>
            <a:r>
              <a:rPr lang="en-US" dirty="0"/>
              <a:t> helps forecast waste generation trends, allowing for better planning and resource allocation (Springer, </a:t>
            </a:r>
            <a:r>
              <a:rPr lang="en-US" dirty="0" err="1"/>
              <a:t>Bridgera</a:t>
            </a:r>
            <a:r>
              <a:rPr lang="en-US" dirty="0"/>
              <a:t>).</a:t>
            </a:r>
          </a:p>
          <a:p>
            <a:pPr marL="0" indent="0">
              <a:buNone/>
            </a:pPr>
            <a:r>
              <a:rPr lang="en-US" b="1" dirty="0"/>
              <a:t>4. Drone-Based Waste Management:</a:t>
            </a:r>
            <a:br>
              <a:rPr lang="en-US" dirty="0"/>
            </a:br>
            <a:r>
              <a:rPr lang="en-US" b="1" dirty="0"/>
              <a:t>Drones</a:t>
            </a:r>
            <a:r>
              <a:rPr lang="en-US" dirty="0"/>
              <a:t> equipped with </a:t>
            </a:r>
            <a:r>
              <a:rPr lang="en-US" b="1" dirty="0"/>
              <a:t>image-processing technologies</a:t>
            </a:r>
            <a:r>
              <a:rPr lang="en-US" dirty="0"/>
              <a:t> and </a:t>
            </a:r>
            <a:r>
              <a:rPr lang="en-US" b="1" dirty="0"/>
              <a:t>CNNs</a:t>
            </a:r>
            <a:r>
              <a:rPr lang="en-US" dirty="0"/>
              <a:t> are being used for waste detection and classification. These UAV systems help identify waste locations, particularly in remote or hard-to-reach areas. The use of drones for real-time monitoring provides a cost-effective and efficient solution, as they reduce the need for manual checks and improve overall waste management by sending immediate alerts to authorities (</a:t>
            </a:r>
            <a:r>
              <a:rPr lang="en-US" dirty="0" err="1"/>
              <a:t>Bridgera</a:t>
            </a:r>
            <a:r>
              <a:rPr lang="en-US" dirty="0"/>
              <a:t>, MDPI).</a:t>
            </a:r>
          </a:p>
          <a:p>
            <a:endParaRPr lang="en-IN" dirty="0"/>
          </a:p>
        </p:txBody>
      </p:sp>
    </p:spTree>
    <p:extLst>
      <p:ext uri="{BB962C8B-B14F-4D97-AF65-F5344CB8AC3E}">
        <p14:creationId xmlns:p14="http://schemas.microsoft.com/office/powerpoint/2010/main" val="1312935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E2157-A923-B7A8-04C4-6A0EB4A8F766}"/>
              </a:ext>
            </a:extLst>
          </p:cNvPr>
          <p:cNvSpPr>
            <a:spLocks noGrp="1"/>
          </p:cNvSpPr>
          <p:nvPr>
            <p:ph type="title"/>
          </p:nvPr>
        </p:nvSpPr>
        <p:spPr/>
        <p:txBody>
          <a:bodyPr/>
          <a:lstStyle/>
          <a:p>
            <a:r>
              <a:rPr lang="en-IN" dirty="0"/>
              <a:t>Literature review </a:t>
            </a:r>
          </a:p>
        </p:txBody>
      </p:sp>
      <p:sp>
        <p:nvSpPr>
          <p:cNvPr id="3" name="Content Placeholder 2">
            <a:extLst>
              <a:ext uri="{FF2B5EF4-FFF2-40B4-BE49-F238E27FC236}">
                <a16:creationId xmlns:a16="http://schemas.microsoft.com/office/drawing/2014/main" id="{B38225B9-3B38-2F77-F38F-80C5C1F28F17}"/>
              </a:ext>
            </a:extLst>
          </p:cNvPr>
          <p:cNvSpPr>
            <a:spLocks noGrp="1"/>
          </p:cNvSpPr>
          <p:nvPr>
            <p:ph idx="1"/>
          </p:nvPr>
        </p:nvSpPr>
        <p:spPr/>
        <p:txBody>
          <a:bodyPr/>
          <a:lstStyle/>
          <a:p>
            <a:pPr marL="0" indent="0">
              <a:buNone/>
            </a:pPr>
            <a:r>
              <a:rPr lang="en-US" b="1" dirty="0"/>
              <a:t>5. Sustainable Waste-to-Energy Solutions:</a:t>
            </a:r>
            <a:br>
              <a:rPr lang="en-US" dirty="0"/>
            </a:br>
            <a:r>
              <a:rPr lang="en-US" b="1" dirty="0"/>
              <a:t>Technologies like bio-refineries, plasma gasification, and microbial fuel cells</a:t>
            </a:r>
            <a:r>
              <a:rPr lang="en-US" dirty="0"/>
              <a:t> are increasingly used to convert waste into energy. Bio-refineries convert organic waste into biofuels such as biodiesel, while </a:t>
            </a:r>
            <a:r>
              <a:rPr lang="en-US" b="1" dirty="0"/>
              <a:t>microbial fuel cells (MFCs)</a:t>
            </a:r>
            <a:r>
              <a:rPr lang="en-US" dirty="0"/>
              <a:t> generate electricity from organic waste. Additionally, </a:t>
            </a:r>
            <a:r>
              <a:rPr lang="en-US" b="1" dirty="0"/>
              <a:t>plasma gasification</a:t>
            </a:r>
            <a:r>
              <a:rPr lang="en-US" dirty="0"/>
              <a:t> converts harmful waste into </a:t>
            </a:r>
            <a:r>
              <a:rPr lang="en-US" b="1" dirty="0"/>
              <a:t>syngas</a:t>
            </a:r>
            <a:r>
              <a:rPr lang="en-US" dirty="0"/>
              <a:t>, a form of fuel. These technologies not only improve waste disposal but also help generate renewable energy, contributing to environmental sustainability. Countries like </a:t>
            </a:r>
            <a:r>
              <a:rPr lang="en-US" b="1" dirty="0"/>
              <a:t>Sweden</a:t>
            </a:r>
            <a:r>
              <a:rPr lang="en-US" dirty="0"/>
              <a:t> have become models for waste recycling, showing how advanced technologies combined with public participation can create highly effective waste management systems (</a:t>
            </a:r>
            <a:r>
              <a:rPr lang="en-US" dirty="0" err="1"/>
              <a:t>Bridgera</a:t>
            </a:r>
            <a:r>
              <a:rPr lang="en-US" dirty="0"/>
              <a:t>, MDPI).</a:t>
            </a:r>
          </a:p>
          <a:p>
            <a:endParaRPr lang="en-IN" dirty="0"/>
          </a:p>
        </p:txBody>
      </p:sp>
    </p:spTree>
    <p:extLst>
      <p:ext uri="{BB962C8B-B14F-4D97-AF65-F5344CB8AC3E}">
        <p14:creationId xmlns:p14="http://schemas.microsoft.com/office/powerpoint/2010/main" val="3415066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67465-FB2B-2272-708B-EE2751FA3682}"/>
              </a:ext>
            </a:extLst>
          </p:cNvPr>
          <p:cNvSpPr>
            <a:spLocks noGrp="1"/>
          </p:cNvSpPr>
          <p:nvPr>
            <p:ph type="title"/>
          </p:nvPr>
        </p:nvSpPr>
        <p:spPr/>
        <p:txBody>
          <a:bodyPr>
            <a:normAutofit fontScale="90000"/>
          </a:bodyPr>
          <a:lstStyle/>
          <a:p>
            <a:r>
              <a:rPr lang="en-IN" b="1" dirty="0"/>
              <a:t>References:</a:t>
            </a:r>
            <a:br>
              <a:rPr lang="en-IN" b="1" dirty="0"/>
            </a:br>
            <a:endParaRPr lang="en-IN" dirty="0"/>
          </a:p>
        </p:txBody>
      </p:sp>
      <p:sp>
        <p:nvSpPr>
          <p:cNvPr id="3" name="Content Placeholder 2">
            <a:extLst>
              <a:ext uri="{FF2B5EF4-FFF2-40B4-BE49-F238E27FC236}">
                <a16:creationId xmlns:a16="http://schemas.microsoft.com/office/drawing/2014/main" id="{C6D83BD4-D203-E5ED-F647-B2997335AB32}"/>
              </a:ext>
            </a:extLst>
          </p:cNvPr>
          <p:cNvSpPr>
            <a:spLocks noGrp="1"/>
          </p:cNvSpPr>
          <p:nvPr>
            <p:ph idx="1"/>
          </p:nvPr>
        </p:nvSpPr>
        <p:spPr/>
        <p:txBody>
          <a:bodyPr>
            <a:normAutofit fontScale="92500" lnSpcReduction="10000"/>
          </a:bodyPr>
          <a:lstStyle/>
          <a:p>
            <a:pPr>
              <a:buFont typeface="+mj-lt"/>
              <a:buAutoNum type="arabicPeriod"/>
            </a:pPr>
            <a:r>
              <a:rPr lang="en-IN" dirty="0" err="1"/>
              <a:t>Rajakumaran</a:t>
            </a:r>
            <a:r>
              <a:rPr lang="en-IN" dirty="0"/>
              <a:t>, G., </a:t>
            </a:r>
            <a:r>
              <a:rPr lang="en-IN" dirty="0" err="1"/>
              <a:t>Usharani</a:t>
            </a:r>
            <a:r>
              <a:rPr lang="en-IN" dirty="0"/>
              <a:t>, S., Vincent, C., &amp; Sujatha, M. (2023). Smart Waste Management and Classification Systems Using Cutting Edge Approach. </a:t>
            </a:r>
            <a:r>
              <a:rPr lang="en-IN" i="1" dirty="0"/>
              <a:t>Sustainability</a:t>
            </a:r>
            <a:r>
              <a:rPr lang="en-IN" dirty="0"/>
              <a:t>, 14(16), 10226. </a:t>
            </a:r>
            <a:r>
              <a:rPr lang="en-IN" dirty="0">
                <a:hlinkClick r:id="rId2"/>
              </a:rPr>
              <a:t>DOI</a:t>
            </a:r>
            <a:r>
              <a:rPr lang="en-IN" dirty="0"/>
              <a:t>.</a:t>
            </a:r>
          </a:p>
          <a:p>
            <a:pPr>
              <a:buFont typeface="+mj-lt"/>
              <a:buAutoNum type="arabicPeriod"/>
            </a:pPr>
            <a:r>
              <a:rPr lang="en-IN" dirty="0"/>
              <a:t>Cheema, S. M., et al. (2020). A New Perspective on Waste Segregation Management with Smart Cities. </a:t>
            </a:r>
            <a:r>
              <a:rPr lang="en-IN" i="1" dirty="0"/>
              <a:t>ScienceDirect</a:t>
            </a:r>
            <a:r>
              <a:rPr lang="en-IN" dirty="0"/>
              <a:t>. </a:t>
            </a:r>
            <a:r>
              <a:rPr lang="en-IN" dirty="0">
                <a:hlinkClick r:id="rId3"/>
              </a:rPr>
              <a:t>Link</a:t>
            </a:r>
            <a:r>
              <a:rPr lang="en-IN" dirty="0"/>
              <a:t>.</a:t>
            </a:r>
          </a:p>
          <a:p>
            <a:pPr>
              <a:buFont typeface="+mj-lt"/>
              <a:buAutoNum type="arabicPeriod"/>
            </a:pPr>
            <a:r>
              <a:rPr lang="en-IN" dirty="0"/>
              <a:t>Liu, J., et al. (2022). Internet of Things (IoT) and Waste Management Solutions for Sustainability. </a:t>
            </a:r>
            <a:r>
              <a:rPr lang="en-IN" i="1" dirty="0"/>
              <a:t>Springer</a:t>
            </a:r>
            <a:r>
              <a:rPr lang="en-IN" dirty="0"/>
              <a:t>. </a:t>
            </a:r>
            <a:r>
              <a:rPr lang="en-IN" dirty="0">
                <a:hlinkClick r:id="rId4"/>
              </a:rPr>
              <a:t>Link</a:t>
            </a:r>
            <a:r>
              <a:rPr lang="en-IN" dirty="0"/>
              <a:t>.</a:t>
            </a:r>
          </a:p>
          <a:p>
            <a:pPr>
              <a:buFont typeface="+mj-lt"/>
              <a:buAutoNum type="arabicPeriod"/>
            </a:pPr>
            <a:r>
              <a:rPr lang="en-IN" dirty="0"/>
              <a:t>Rajesh, R., et al. (2022). Smart Waste Management: Waste Segregation using Machine Learning. </a:t>
            </a:r>
            <a:r>
              <a:rPr lang="en-IN" i="1" dirty="0"/>
              <a:t>Journal of Physics: Conference Series</a:t>
            </a:r>
            <a:r>
              <a:rPr lang="en-IN" dirty="0"/>
              <a:t>. </a:t>
            </a:r>
            <a:r>
              <a:rPr lang="en-IN" dirty="0">
                <a:hlinkClick r:id="rId5"/>
              </a:rPr>
              <a:t>Link</a:t>
            </a:r>
            <a:r>
              <a:rPr lang="en-IN" dirty="0"/>
              <a:t>.</a:t>
            </a:r>
          </a:p>
          <a:p>
            <a:pPr>
              <a:buFont typeface="+mj-lt"/>
              <a:buAutoNum type="arabicPeriod"/>
            </a:pPr>
            <a:r>
              <a:rPr lang="en-IN" dirty="0"/>
              <a:t>Meena, M., &amp; Kumar, K. (2021). Environmental and Economic Impact of IoT-Based Waste Management Systems. </a:t>
            </a:r>
            <a:r>
              <a:rPr lang="en-IN" i="1" dirty="0"/>
              <a:t>ScienceDirect</a:t>
            </a:r>
            <a:r>
              <a:rPr lang="en-IN" dirty="0"/>
              <a:t>. </a:t>
            </a:r>
            <a:r>
              <a:rPr lang="en-IN" dirty="0">
                <a:hlinkClick r:id="rId6"/>
              </a:rPr>
              <a:t>Link</a:t>
            </a:r>
            <a:r>
              <a:rPr lang="en-IN" dirty="0"/>
              <a:t>.</a:t>
            </a:r>
          </a:p>
          <a:p>
            <a:endParaRPr lang="en-IN" dirty="0"/>
          </a:p>
        </p:txBody>
      </p:sp>
    </p:spTree>
    <p:extLst>
      <p:ext uri="{BB962C8B-B14F-4D97-AF65-F5344CB8AC3E}">
        <p14:creationId xmlns:p14="http://schemas.microsoft.com/office/powerpoint/2010/main" val="3572214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4835-FF49-C01E-EC7F-6AFFE6921DF2}"/>
              </a:ext>
            </a:extLst>
          </p:cNvPr>
          <p:cNvSpPr>
            <a:spLocks noGrp="1"/>
          </p:cNvSpPr>
          <p:nvPr>
            <p:ph type="title"/>
          </p:nvPr>
        </p:nvSpPr>
        <p:spPr/>
        <p:txBody>
          <a:bodyPr/>
          <a:lstStyle/>
          <a:p>
            <a:r>
              <a:rPr lang="en-US" sz="4800" b="1" dirty="0"/>
              <a:t>Introduction:</a:t>
            </a:r>
            <a:endParaRPr lang="en-IN" dirty="0"/>
          </a:p>
        </p:txBody>
      </p:sp>
      <p:sp>
        <p:nvSpPr>
          <p:cNvPr id="3" name="Content Placeholder 2">
            <a:extLst>
              <a:ext uri="{FF2B5EF4-FFF2-40B4-BE49-F238E27FC236}">
                <a16:creationId xmlns:a16="http://schemas.microsoft.com/office/drawing/2014/main" id="{70598258-013E-0DCE-9D71-ECB1721121F3}"/>
              </a:ext>
            </a:extLst>
          </p:cNvPr>
          <p:cNvSpPr>
            <a:spLocks noGrp="1"/>
          </p:cNvSpPr>
          <p:nvPr>
            <p:ph idx="1"/>
          </p:nvPr>
        </p:nvSpPr>
        <p:spPr/>
        <p:txBody>
          <a:bodyPr/>
          <a:lstStyle/>
          <a:p>
            <a:pPr marL="228600">
              <a:lnSpc>
                <a:spcPct val="107000"/>
              </a:lnSpc>
              <a:spcAft>
                <a:spcPts val="800"/>
              </a:spcAft>
            </a:pPr>
            <a:br>
              <a:rPr lang="en-US" sz="1600" dirty="0"/>
            </a:br>
            <a:r>
              <a:rPr lang="en-US" sz="1600" dirty="0"/>
              <a:t>Waste management in cities is becoming more challenging as populations grow and urban areas expand. Traditional methods are inefficient, often leading to pollution and overflowing landfills. As cities transition into </a:t>
            </a:r>
            <a:r>
              <a:rPr lang="en-US" sz="1600" b="1" dirty="0"/>
              <a:t>Smart Cities</a:t>
            </a:r>
            <a:r>
              <a:rPr lang="en-US" sz="1600" dirty="0"/>
              <a:t>, there’s an opportunity to use technology to improve waste management. By leveraging </a:t>
            </a:r>
            <a:r>
              <a:rPr lang="en-US" sz="1600" b="1" dirty="0"/>
              <a:t>IoT (Internet of Things)</a:t>
            </a:r>
            <a:r>
              <a:rPr lang="en-US" sz="1600" dirty="0"/>
              <a:t>, </a:t>
            </a:r>
            <a:r>
              <a:rPr lang="en-US" sz="1600" b="1" dirty="0"/>
              <a:t>AI (Artificial Intelligence)</a:t>
            </a:r>
            <a:r>
              <a:rPr lang="en-US" sz="1600" dirty="0"/>
              <a:t>, and </a:t>
            </a:r>
            <a:r>
              <a:rPr lang="en-US" sz="1600" b="1" dirty="0"/>
              <a:t>Big Data</a:t>
            </a:r>
            <a:r>
              <a:rPr lang="en-US" sz="1600" dirty="0"/>
              <a:t>, we can create more efficient systems to manage waste, reduce environmental impact, and improve public health.</a:t>
            </a:r>
            <a:endParaRPr lang="en-IN" dirty="0"/>
          </a:p>
        </p:txBody>
      </p:sp>
    </p:spTree>
    <p:extLst>
      <p:ext uri="{BB962C8B-B14F-4D97-AF65-F5344CB8AC3E}">
        <p14:creationId xmlns:p14="http://schemas.microsoft.com/office/powerpoint/2010/main" val="501279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4816-2262-B94A-3CDC-2136A55ECC13}"/>
              </a:ext>
            </a:extLst>
          </p:cNvPr>
          <p:cNvSpPr>
            <a:spLocks noGrp="1"/>
          </p:cNvSpPr>
          <p:nvPr>
            <p:ph type="title"/>
          </p:nvPr>
        </p:nvSpPr>
        <p:spPr/>
        <p:txBody>
          <a:bodyPr>
            <a:normAutofit/>
          </a:bodyPr>
          <a:lstStyle/>
          <a:p>
            <a:r>
              <a:rPr lang="en-US" sz="4800" b="1" dirty="0"/>
              <a:t>Abstract:</a:t>
            </a:r>
            <a:endParaRPr lang="en-IN" dirty="0"/>
          </a:p>
        </p:txBody>
      </p:sp>
      <p:sp>
        <p:nvSpPr>
          <p:cNvPr id="3" name="Content Placeholder 2">
            <a:extLst>
              <a:ext uri="{FF2B5EF4-FFF2-40B4-BE49-F238E27FC236}">
                <a16:creationId xmlns:a16="http://schemas.microsoft.com/office/drawing/2014/main" id="{2A6A619B-6226-81C8-8E94-2B54ECF9B947}"/>
              </a:ext>
            </a:extLst>
          </p:cNvPr>
          <p:cNvSpPr>
            <a:spLocks noGrp="1"/>
          </p:cNvSpPr>
          <p:nvPr>
            <p:ph idx="1"/>
          </p:nvPr>
        </p:nvSpPr>
        <p:spPr/>
        <p:txBody>
          <a:bodyPr/>
          <a:lstStyle/>
          <a:p>
            <a:pPr marL="228600">
              <a:lnSpc>
                <a:spcPct val="107000"/>
              </a:lnSpc>
              <a:spcAft>
                <a:spcPts val="800"/>
              </a:spcAft>
            </a:pPr>
            <a:br>
              <a:rPr lang="en-US" sz="1600" dirty="0"/>
            </a:br>
            <a:r>
              <a:rPr lang="en-US" sz="1600" dirty="0"/>
              <a:t>This project aims to develop a </a:t>
            </a:r>
            <a:r>
              <a:rPr lang="en-US" sz="1600" b="1" dirty="0"/>
              <a:t>Smart Waste Management System</a:t>
            </a:r>
            <a:r>
              <a:rPr lang="en-US" sz="1600" dirty="0"/>
              <a:t> that uses </a:t>
            </a:r>
            <a:r>
              <a:rPr lang="en-US" sz="1600" b="1" dirty="0"/>
              <a:t>text data analysis</a:t>
            </a:r>
            <a:r>
              <a:rPr lang="en-US" sz="1600" dirty="0"/>
              <a:t> and </a:t>
            </a:r>
            <a:r>
              <a:rPr lang="en-US" sz="1600" b="1" dirty="0"/>
              <a:t>image classification</a:t>
            </a:r>
            <a:r>
              <a:rPr lang="en-US" sz="1600" dirty="0"/>
              <a:t> using IoT-enabled smart bins to streamline waste collection, enhance recycling efforts, and reduce environmental harm.</a:t>
            </a:r>
          </a:p>
          <a:p>
            <a:pPr marL="228600">
              <a:lnSpc>
                <a:spcPct val="107000"/>
              </a:lnSpc>
              <a:spcAft>
                <a:spcPts val="800"/>
              </a:spcAft>
            </a:pPr>
            <a:r>
              <a:rPr lang="en-US" sz="1600" dirty="0"/>
              <a:t> By using </a:t>
            </a:r>
            <a:r>
              <a:rPr lang="en-US" sz="1600" b="1" dirty="0"/>
              <a:t>Machine Learning (ML)</a:t>
            </a:r>
            <a:r>
              <a:rPr lang="en-US" sz="1600" dirty="0"/>
              <a:t> and </a:t>
            </a:r>
            <a:r>
              <a:rPr lang="en-US" sz="1600" b="1" dirty="0"/>
              <a:t>Deep Learning (DL)</a:t>
            </a:r>
            <a:r>
              <a:rPr lang="en-US" sz="1600" dirty="0"/>
              <a:t>, we’ll automate waste sorting and optimize collection routes. This will contribute to creating more sustainable urban environments while addressing the growing challenge of waste management.</a:t>
            </a:r>
            <a:endParaRPr lang="en-IN" dirty="0"/>
          </a:p>
        </p:txBody>
      </p:sp>
    </p:spTree>
    <p:extLst>
      <p:ext uri="{BB962C8B-B14F-4D97-AF65-F5344CB8AC3E}">
        <p14:creationId xmlns:p14="http://schemas.microsoft.com/office/powerpoint/2010/main" val="1994032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99EB-53DF-3101-7241-EF5572D223B2}"/>
              </a:ext>
            </a:extLst>
          </p:cNvPr>
          <p:cNvSpPr>
            <a:spLocks noGrp="1"/>
          </p:cNvSpPr>
          <p:nvPr>
            <p:ph type="title"/>
          </p:nvPr>
        </p:nvSpPr>
        <p:spPr/>
        <p:txBody>
          <a:bodyPr>
            <a:normAutofit fontScale="90000"/>
          </a:bodyPr>
          <a:lstStyle/>
          <a:p>
            <a:r>
              <a:rPr lang="en-US" b="1" dirty="0"/>
              <a:t>Business Need</a:t>
            </a:r>
            <a:br>
              <a:rPr lang="en-US" b="1" dirty="0"/>
            </a:br>
            <a:endParaRPr lang="en-IN" dirty="0"/>
          </a:p>
        </p:txBody>
      </p:sp>
      <p:sp>
        <p:nvSpPr>
          <p:cNvPr id="3" name="Content Placeholder 2">
            <a:extLst>
              <a:ext uri="{FF2B5EF4-FFF2-40B4-BE49-F238E27FC236}">
                <a16:creationId xmlns:a16="http://schemas.microsoft.com/office/drawing/2014/main" id="{BC032D7E-8745-6BFC-020D-6B63B8F712E5}"/>
              </a:ext>
            </a:extLst>
          </p:cNvPr>
          <p:cNvSpPr>
            <a:spLocks noGrp="1"/>
          </p:cNvSpPr>
          <p:nvPr>
            <p:ph idx="1"/>
          </p:nvPr>
        </p:nvSpPr>
        <p:spPr>
          <a:xfrm>
            <a:off x="550863" y="1600201"/>
            <a:ext cx="11090274" cy="4492624"/>
          </a:xfrm>
        </p:spPr>
        <p:txBody>
          <a:bodyPr>
            <a:normAutofit fontScale="92500" lnSpcReduction="10000"/>
          </a:bodyPr>
          <a:lstStyle/>
          <a:p>
            <a:r>
              <a:rPr lang="en-US" dirty="0"/>
              <a:t>Waste management is becoming a serious challenge in growing cities, as the amount of waste continues to rise. This leads to inefficiencies, environmental harm, and even health risks. Traditional waste management methods are struggling to keep up with the increasing demand, and it's clear that smarter, more innovative solutions are needed. Our project aims to solve these problems by using </a:t>
            </a:r>
            <a:r>
              <a:rPr lang="en-US" b="1" dirty="0"/>
              <a:t>AI</a:t>
            </a:r>
            <a:r>
              <a:rPr lang="en-US" dirty="0"/>
              <a:t> and </a:t>
            </a:r>
            <a:r>
              <a:rPr lang="en-US" b="1" dirty="0"/>
              <a:t>IoT</a:t>
            </a:r>
            <a:r>
              <a:rPr lang="en-US" dirty="0"/>
              <a:t> technologies to automate waste sorting and optimize collection processes, making the entire system more efficient, sustainable, and better for everyone.</a:t>
            </a:r>
          </a:p>
          <a:p>
            <a:pPr>
              <a:buFont typeface="Arial" panose="020B0604020202020204" pitchFamily="34" charset="0"/>
              <a:buChar char="•"/>
            </a:pPr>
            <a:r>
              <a:rPr lang="en-US" b="1" dirty="0"/>
              <a:t>Sustainability:</a:t>
            </a:r>
            <a:r>
              <a:rPr lang="en-US" dirty="0"/>
              <a:t> By reducing the amount of waste that ends up in landfills and encouraging recycling, we can make a positive impact on the environment.</a:t>
            </a:r>
          </a:p>
          <a:p>
            <a:pPr>
              <a:buFont typeface="Arial" panose="020B0604020202020204" pitchFamily="34" charset="0"/>
              <a:buChar char="•"/>
            </a:pPr>
            <a:r>
              <a:rPr lang="en-US" b="1" dirty="0"/>
              <a:t>Efficiency:</a:t>
            </a:r>
            <a:r>
              <a:rPr lang="en-US" dirty="0"/>
              <a:t> Optimizing waste collection routes helps save time, reduce fuel costs, and improve overall operational efficiency.</a:t>
            </a:r>
          </a:p>
          <a:p>
            <a:pPr>
              <a:buFont typeface="Arial" panose="020B0604020202020204" pitchFamily="34" charset="0"/>
              <a:buChar char="•"/>
            </a:pPr>
            <a:r>
              <a:rPr lang="en-US" b="1" dirty="0"/>
              <a:t>Public Health:</a:t>
            </a:r>
            <a:r>
              <a:rPr lang="en-US" dirty="0"/>
              <a:t> Proper waste management reduces health risks by minimizing the spread of disease and preventing environmental hazards caused by improperly handled waste.</a:t>
            </a:r>
          </a:p>
          <a:p>
            <a:endParaRPr lang="en-IN" dirty="0"/>
          </a:p>
        </p:txBody>
      </p:sp>
    </p:spTree>
    <p:extLst>
      <p:ext uri="{BB962C8B-B14F-4D97-AF65-F5344CB8AC3E}">
        <p14:creationId xmlns:p14="http://schemas.microsoft.com/office/powerpoint/2010/main" val="2019713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6EDC2-A44A-4E2F-FC62-009CA47FA136}"/>
              </a:ext>
            </a:extLst>
          </p:cNvPr>
          <p:cNvSpPr>
            <a:spLocks noGrp="1"/>
          </p:cNvSpPr>
          <p:nvPr>
            <p:ph type="title"/>
          </p:nvPr>
        </p:nvSpPr>
        <p:spPr/>
        <p:txBody>
          <a:bodyPr>
            <a:normAutofit fontScale="90000"/>
          </a:bodyPr>
          <a:lstStyle/>
          <a:p>
            <a:r>
              <a:rPr lang="en-US" b="1" dirty="0"/>
              <a:t>Problem Statement</a:t>
            </a:r>
            <a:br>
              <a:rPr lang="en-US" b="1" dirty="0"/>
            </a:br>
            <a:endParaRPr lang="en-IN" dirty="0"/>
          </a:p>
        </p:txBody>
      </p:sp>
      <p:sp>
        <p:nvSpPr>
          <p:cNvPr id="3" name="Content Placeholder 2">
            <a:extLst>
              <a:ext uri="{FF2B5EF4-FFF2-40B4-BE49-F238E27FC236}">
                <a16:creationId xmlns:a16="http://schemas.microsoft.com/office/drawing/2014/main" id="{61A6AC09-00BD-DAF5-DCAB-D86B04AE56CD}"/>
              </a:ext>
            </a:extLst>
          </p:cNvPr>
          <p:cNvSpPr>
            <a:spLocks noGrp="1"/>
          </p:cNvSpPr>
          <p:nvPr>
            <p:ph idx="1"/>
          </p:nvPr>
        </p:nvSpPr>
        <p:spPr/>
        <p:txBody>
          <a:bodyPr/>
          <a:lstStyle/>
          <a:p>
            <a:r>
              <a:rPr lang="en-US" dirty="0"/>
              <a:t>As cities adopt smart technologies, waste management still faces significant challenges. Overflowing bins, missed collections, and improper waste sorting continue to be common problems. Our project aims to solve these issues by creating an automated waste management system that uses real-time data from </a:t>
            </a:r>
            <a:r>
              <a:rPr lang="en-US" b="1" dirty="0"/>
              <a:t>smart bins</a:t>
            </a:r>
            <a:r>
              <a:rPr lang="en-US" dirty="0"/>
              <a:t> and citizen-reported problems. By integrating </a:t>
            </a:r>
            <a:r>
              <a:rPr lang="en-US" b="1" dirty="0"/>
              <a:t>image recognition</a:t>
            </a:r>
            <a:r>
              <a:rPr lang="en-US" dirty="0"/>
              <a:t> and </a:t>
            </a:r>
            <a:r>
              <a:rPr lang="en-US" b="1" dirty="0"/>
              <a:t>text analysis</a:t>
            </a:r>
            <a:r>
              <a:rPr lang="en-US" dirty="0"/>
              <a:t>, we want to make waste collection more efficient and reduce the pressure on existing systems. This will not only help streamline the process but also improve the overall cleanliness and sustainability of cities.</a:t>
            </a:r>
          </a:p>
          <a:p>
            <a:endParaRPr lang="en-IN" dirty="0"/>
          </a:p>
        </p:txBody>
      </p:sp>
    </p:spTree>
    <p:extLst>
      <p:ext uri="{BB962C8B-B14F-4D97-AF65-F5344CB8AC3E}">
        <p14:creationId xmlns:p14="http://schemas.microsoft.com/office/powerpoint/2010/main" val="136279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3" name="Freeform: Shape 103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5" name="Oval 103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7" name="Oval 103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39" name="Group 103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040" name="Freeform: Shape 103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Freeform: Shape 104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2" name="Oval 104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3" name="Oval 104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045" name="Rectangle 104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D2D191-B2A9-0A82-56E7-6BE2D23DC9D1}"/>
              </a:ext>
            </a:extLst>
          </p:cNvPr>
          <p:cNvSpPr>
            <a:spLocks noGrp="1"/>
          </p:cNvSpPr>
          <p:nvPr>
            <p:ph type="title"/>
          </p:nvPr>
        </p:nvSpPr>
        <p:spPr>
          <a:xfrm>
            <a:off x="550863" y="549275"/>
            <a:ext cx="6371409" cy="984885"/>
          </a:xfrm>
        </p:spPr>
        <p:txBody>
          <a:bodyPr vert="horz" wrap="square" lIns="0" tIns="0" rIns="0" bIns="0" rtlCol="0" anchor="ctr" anchorCtr="0">
            <a:normAutofit/>
          </a:bodyPr>
          <a:lstStyle/>
          <a:p>
            <a:r>
              <a:rPr lang="en-IN" dirty="0"/>
              <a:t>High-Level Architecture</a:t>
            </a:r>
            <a:endParaRPr lang="en-US" dirty="0"/>
          </a:p>
        </p:txBody>
      </p:sp>
      <p:sp>
        <p:nvSpPr>
          <p:cNvPr id="1047" name="Rectangle 1046">
            <a:extLst>
              <a:ext uri="{FF2B5EF4-FFF2-40B4-BE49-F238E27FC236}">
                <a16:creationId xmlns:a16="http://schemas.microsoft.com/office/drawing/2014/main" id="{8D43D8E9-B1AB-4D81-9F4E-04AA5C5AC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5"/>
          </a:xfrm>
          <a:prstGeom prst="rect">
            <a:avLst/>
          </a:prstGeom>
          <a:solidFill>
            <a:schemeClr val="bg2">
              <a:lumMod val="25000"/>
              <a:lumOff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1048">
            <a:extLst>
              <a:ext uri="{FF2B5EF4-FFF2-40B4-BE49-F238E27FC236}">
                <a16:creationId xmlns:a16="http://schemas.microsoft.com/office/drawing/2014/main" id="{4ECC0BED-F03F-40D6-96CE-80CAE6666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Rectangle 1050">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816309-5C23-6D1F-DC6F-B6E2618119A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542794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03726-1A15-47ED-288F-BA8D14DF9654}"/>
              </a:ext>
            </a:extLst>
          </p:cNvPr>
          <p:cNvSpPr>
            <a:spLocks noGrp="1"/>
          </p:cNvSpPr>
          <p:nvPr>
            <p:ph type="title"/>
          </p:nvPr>
        </p:nvSpPr>
        <p:spPr/>
        <p:txBody>
          <a:bodyPr/>
          <a:lstStyle/>
          <a:p>
            <a:r>
              <a:rPr lang="en-IN" dirty="0"/>
              <a:t>Minimum Viable Product (MVP)</a:t>
            </a:r>
          </a:p>
        </p:txBody>
      </p:sp>
      <p:sp>
        <p:nvSpPr>
          <p:cNvPr id="3" name="Content Placeholder 2">
            <a:extLst>
              <a:ext uri="{FF2B5EF4-FFF2-40B4-BE49-F238E27FC236}">
                <a16:creationId xmlns:a16="http://schemas.microsoft.com/office/drawing/2014/main" id="{BE113016-EB11-F26D-D39A-C23BA84EB28F}"/>
              </a:ext>
            </a:extLst>
          </p:cNvPr>
          <p:cNvSpPr>
            <a:spLocks noGrp="1"/>
          </p:cNvSpPr>
          <p:nvPr>
            <p:ph idx="1"/>
          </p:nvPr>
        </p:nvSpPr>
        <p:spPr/>
        <p:txBody>
          <a:bodyPr/>
          <a:lstStyle/>
          <a:p>
            <a:r>
              <a:rPr lang="en-IN" dirty="0"/>
              <a:t>Image Classification Module: </a:t>
            </a:r>
            <a:r>
              <a:rPr lang="en-US" dirty="0"/>
              <a:t>Using CNN models to classify waste into categories like plastic, paper, and metal.</a:t>
            </a:r>
          </a:p>
          <a:p>
            <a:r>
              <a:rPr lang="en-US" b="1" dirty="0"/>
              <a:t>Text Data Analysis Module:</a:t>
            </a:r>
            <a:r>
              <a:rPr lang="en-US" dirty="0"/>
              <a:t> Analyzing citizen feedback using </a:t>
            </a:r>
            <a:r>
              <a:rPr lang="en-US" b="1" dirty="0"/>
              <a:t>Natural Language Processing (NLP)</a:t>
            </a:r>
            <a:r>
              <a:rPr lang="en-US" dirty="0"/>
              <a:t> to identify common waste-related issues.</a:t>
            </a:r>
          </a:p>
          <a:p>
            <a:r>
              <a:rPr lang="en-US" b="1" dirty="0"/>
              <a:t>Basic Dashboard:</a:t>
            </a:r>
            <a:r>
              <a:rPr lang="en-US" dirty="0"/>
              <a:t> A simple interface for authorities to monitor real-time data and optimize waste collection routes.</a:t>
            </a:r>
          </a:p>
          <a:p>
            <a:r>
              <a:rPr lang="en-US" b="1" dirty="0"/>
              <a:t>Machine Learning (ML)</a:t>
            </a:r>
            <a:r>
              <a:rPr lang="en-US" dirty="0"/>
              <a:t> will help automate waste sorting, improve route optimization, and analyze trends from citizen feedback, making the system more efficient and scalable.</a:t>
            </a:r>
            <a:endParaRPr lang="en-IN" dirty="0"/>
          </a:p>
        </p:txBody>
      </p:sp>
    </p:spTree>
    <p:extLst>
      <p:ext uri="{BB962C8B-B14F-4D97-AF65-F5344CB8AC3E}">
        <p14:creationId xmlns:p14="http://schemas.microsoft.com/office/powerpoint/2010/main" val="4068226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B4D9-BA36-BA08-68F6-52A5E828A058}"/>
              </a:ext>
            </a:extLst>
          </p:cNvPr>
          <p:cNvSpPr>
            <a:spLocks noGrp="1"/>
          </p:cNvSpPr>
          <p:nvPr>
            <p:ph type="title"/>
          </p:nvPr>
        </p:nvSpPr>
        <p:spPr/>
        <p:txBody>
          <a:bodyPr/>
          <a:lstStyle/>
          <a:p>
            <a:r>
              <a:rPr lang="en-IN" dirty="0"/>
              <a:t>Gantt Chart</a:t>
            </a:r>
          </a:p>
        </p:txBody>
      </p:sp>
      <p:sp>
        <p:nvSpPr>
          <p:cNvPr id="3" name="Content Placeholder 2">
            <a:extLst>
              <a:ext uri="{FF2B5EF4-FFF2-40B4-BE49-F238E27FC236}">
                <a16:creationId xmlns:a16="http://schemas.microsoft.com/office/drawing/2014/main" id="{A4269EB9-21E1-96EF-6989-C4FB1035602D}"/>
              </a:ext>
            </a:extLst>
          </p:cNvPr>
          <p:cNvSpPr>
            <a:spLocks noGrp="1"/>
          </p:cNvSpPr>
          <p:nvPr>
            <p:ph idx="1"/>
          </p:nvPr>
        </p:nvSpPr>
        <p:spPr/>
        <p:txBody>
          <a:bodyPr/>
          <a:lstStyle/>
          <a:p>
            <a:r>
              <a:rPr kumimoji="0" lang="en-US" altLang="en-US" sz="2000" b="1" i="0" u="none" strike="noStrike" cap="none" normalizeH="0" baseline="0" dirty="0">
                <a:ln>
                  <a:noFill/>
                </a:ln>
                <a:solidFill>
                  <a:schemeClr val="tx1"/>
                </a:solidFill>
                <a:effectLst/>
                <a:latin typeface="Arial" panose="020B0604020202020204" pitchFamily="34" charset="0"/>
              </a:rPr>
              <a:t>Week 1-2:</a:t>
            </a:r>
            <a:r>
              <a:rPr kumimoji="0" lang="en-US" altLang="en-US" sz="2000" b="0" i="0" u="none" strike="noStrike" cap="none" normalizeH="0" baseline="0" dirty="0">
                <a:ln>
                  <a:noFill/>
                </a:ln>
                <a:solidFill>
                  <a:schemeClr val="tx1"/>
                </a:solidFill>
                <a:effectLst/>
                <a:latin typeface="Arial" panose="020B0604020202020204" pitchFamily="34" charset="0"/>
              </a:rPr>
              <a:t> </a:t>
            </a:r>
            <a:r>
              <a:rPr lang="en-US" dirty="0"/>
              <a:t>Literature review and understanding the problem.</a:t>
            </a:r>
          </a:p>
          <a:p>
            <a:r>
              <a:rPr kumimoji="0" lang="en-US" altLang="en-US" sz="2000" b="1" i="0" u="none" strike="noStrike" cap="none" normalizeH="0" baseline="0" dirty="0">
                <a:ln>
                  <a:noFill/>
                </a:ln>
                <a:solidFill>
                  <a:schemeClr val="tx1"/>
                </a:solidFill>
                <a:effectLst/>
                <a:latin typeface="Arial" panose="020B0604020202020204" pitchFamily="34" charset="0"/>
              </a:rPr>
              <a:t>Week 3-4:</a:t>
            </a:r>
            <a:r>
              <a:rPr kumimoji="0" lang="en-US" altLang="en-US" sz="2000" b="0" i="0" u="none" strike="noStrike" cap="none" normalizeH="0" baseline="0" dirty="0">
                <a:ln>
                  <a:noFill/>
                </a:ln>
                <a:solidFill>
                  <a:schemeClr val="tx1"/>
                </a:solidFill>
                <a:effectLst/>
                <a:latin typeface="Arial" panose="020B0604020202020204" pitchFamily="34" charset="0"/>
              </a:rPr>
              <a:t> Data collection (citizen reports, smart bin data) and preprocessing.</a:t>
            </a:r>
          </a:p>
          <a:p>
            <a:r>
              <a:rPr kumimoji="0" lang="en-US" altLang="en-US" sz="2000" b="1" i="0" u="none" strike="noStrike" cap="none" normalizeH="0" baseline="0" dirty="0">
                <a:ln>
                  <a:noFill/>
                </a:ln>
                <a:solidFill>
                  <a:schemeClr val="tx1"/>
                </a:solidFill>
                <a:effectLst/>
                <a:latin typeface="Arial" panose="020B0604020202020204" pitchFamily="34" charset="0"/>
              </a:rPr>
              <a:t>Week 5-6:</a:t>
            </a:r>
            <a:r>
              <a:rPr kumimoji="0" lang="en-US" altLang="en-US" sz="2000" b="0" i="0" u="none" strike="noStrike" cap="none" normalizeH="0" baseline="0" dirty="0">
                <a:ln>
                  <a:noFill/>
                </a:ln>
                <a:solidFill>
                  <a:schemeClr val="tx1"/>
                </a:solidFill>
                <a:effectLst/>
                <a:latin typeface="Arial" panose="020B0604020202020204" pitchFamily="34" charset="0"/>
              </a:rPr>
              <a:t> Model development for text analysis and image classification.</a:t>
            </a:r>
          </a:p>
          <a:p>
            <a:r>
              <a:rPr kumimoji="0" lang="en-US" altLang="en-US" sz="2000" b="1" i="0" u="none" strike="noStrike" cap="none" normalizeH="0" baseline="0" dirty="0">
                <a:ln>
                  <a:noFill/>
                </a:ln>
                <a:solidFill>
                  <a:schemeClr val="tx1"/>
                </a:solidFill>
                <a:effectLst/>
                <a:latin typeface="Arial" panose="020B0604020202020204" pitchFamily="34" charset="0"/>
              </a:rPr>
              <a:t>Week 7:</a:t>
            </a:r>
            <a:r>
              <a:rPr kumimoji="0" lang="en-US" altLang="en-US" sz="2000" b="0" i="0" u="none" strike="noStrike" cap="none" normalizeH="0" baseline="0" dirty="0">
                <a:ln>
                  <a:noFill/>
                </a:ln>
                <a:solidFill>
                  <a:schemeClr val="tx1"/>
                </a:solidFill>
                <a:effectLst/>
                <a:latin typeface="Arial" panose="020B0604020202020204" pitchFamily="34" charset="0"/>
              </a:rPr>
              <a:t> Integrating and testing the system.</a:t>
            </a:r>
          </a:p>
          <a:p>
            <a:r>
              <a:rPr kumimoji="0" lang="en-US" altLang="en-US" sz="2000" b="1" i="0" u="none" strike="noStrike" cap="none" normalizeH="0" baseline="0" dirty="0">
                <a:ln>
                  <a:noFill/>
                </a:ln>
                <a:solidFill>
                  <a:schemeClr val="tx1"/>
                </a:solidFill>
                <a:effectLst/>
                <a:latin typeface="Arial" panose="020B0604020202020204" pitchFamily="34" charset="0"/>
              </a:rPr>
              <a:t>Week 8:</a:t>
            </a:r>
            <a:r>
              <a:rPr kumimoji="0" lang="en-US" altLang="en-US" sz="2000" b="0" i="0" u="none" strike="noStrike" cap="none" normalizeH="0" baseline="0" dirty="0">
                <a:ln>
                  <a:noFill/>
                </a:ln>
                <a:solidFill>
                  <a:schemeClr val="tx1"/>
                </a:solidFill>
                <a:effectLst/>
                <a:latin typeface="Arial" panose="020B0604020202020204" pitchFamily="34" charset="0"/>
              </a:rPr>
              <a:t> Optimizing the models and finalizing the presentation</a:t>
            </a:r>
            <a:r>
              <a:rPr lang="en-US" altLang="en-US" dirty="0">
                <a:solidFill>
                  <a:schemeClr val="tx1"/>
                </a:solidFill>
                <a:latin typeface="Arial" panose="020B0604020202020204" pitchFamily="34" charset="0"/>
              </a:rPr>
              <a:t>.</a:t>
            </a:r>
            <a:endParaRPr lang="en-IN" dirty="0"/>
          </a:p>
        </p:txBody>
      </p:sp>
    </p:spTree>
    <p:extLst>
      <p:ext uri="{BB962C8B-B14F-4D97-AF65-F5344CB8AC3E}">
        <p14:creationId xmlns:p14="http://schemas.microsoft.com/office/powerpoint/2010/main" val="2059894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962C9-4056-F271-32D2-7BB15BA39202}"/>
              </a:ext>
            </a:extLst>
          </p:cNvPr>
          <p:cNvSpPr>
            <a:spLocks noGrp="1"/>
          </p:cNvSpPr>
          <p:nvPr>
            <p:ph type="title"/>
          </p:nvPr>
        </p:nvSpPr>
        <p:spPr/>
        <p:txBody>
          <a:bodyPr/>
          <a:lstStyle/>
          <a:p>
            <a:r>
              <a:rPr lang="en-IN" dirty="0"/>
              <a:t>Literature review </a:t>
            </a:r>
          </a:p>
        </p:txBody>
      </p:sp>
      <p:sp>
        <p:nvSpPr>
          <p:cNvPr id="3" name="Content Placeholder 2">
            <a:extLst>
              <a:ext uri="{FF2B5EF4-FFF2-40B4-BE49-F238E27FC236}">
                <a16:creationId xmlns:a16="http://schemas.microsoft.com/office/drawing/2014/main" id="{474840A5-7869-9819-223F-ED82E8837754}"/>
              </a:ext>
            </a:extLst>
          </p:cNvPr>
          <p:cNvSpPr>
            <a:spLocks noGrp="1"/>
          </p:cNvSpPr>
          <p:nvPr>
            <p:ph idx="1"/>
          </p:nvPr>
        </p:nvSpPr>
        <p:spPr/>
        <p:txBody>
          <a:bodyPr>
            <a:normAutofit fontScale="92500" lnSpcReduction="20000"/>
          </a:bodyPr>
          <a:lstStyle/>
          <a:p>
            <a:pPr>
              <a:buFont typeface="+mj-lt"/>
              <a:buAutoNum type="arabicPeriod"/>
            </a:pPr>
            <a:r>
              <a:rPr lang="en-US" b="1" dirty="0"/>
              <a:t>Smart Waste Management Using IoT and AI:</a:t>
            </a:r>
            <a:br>
              <a:rPr lang="en-US" dirty="0"/>
            </a:br>
            <a:r>
              <a:rPr lang="en-US" dirty="0"/>
              <a:t>Modern waste management systems leverage </a:t>
            </a:r>
            <a:r>
              <a:rPr lang="en-US" b="1" dirty="0"/>
              <a:t>IoT sensors</a:t>
            </a:r>
            <a:r>
              <a:rPr lang="en-US" dirty="0"/>
              <a:t> and </a:t>
            </a:r>
            <a:r>
              <a:rPr lang="en-US" b="1" dirty="0"/>
              <a:t>AI</a:t>
            </a:r>
            <a:r>
              <a:rPr lang="en-US" dirty="0"/>
              <a:t> to monitor waste levels and automatically sort materials. These systems use </a:t>
            </a:r>
            <a:r>
              <a:rPr lang="en-US" b="1" dirty="0"/>
              <a:t>machine learning</a:t>
            </a:r>
            <a:r>
              <a:rPr lang="en-US" dirty="0"/>
              <a:t> (ML) and </a:t>
            </a:r>
            <a:r>
              <a:rPr lang="en-US" b="1" dirty="0"/>
              <a:t>deep learning</a:t>
            </a:r>
            <a:r>
              <a:rPr lang="en-US" dirty="0"/>
              <a:t> (DL) to enhance recycling processes and reduce waste in landfills. Research shows that </a:t>
            </a:r>
            <a:r>
              <a:rPr lang="en-US" b="1" dirty="0"/>
              <a:t>CNNs</a:t>
            </a:r>
            <a:r>
              <a:rPr lang="en-US" dirty="0"/>
              <a:t> (Convolutional Neural Networks) have achieved high accuracy in waste classification, improving efficiency while optimizing collection routes. Despite these advances, human involvement is still needed in some systems, indicating a need for fully automated solutions (</a:t>
            </a:r>
            <a:r>
              <a:rPr lang="en-US" dirty="0" err="1"/>
              <a:t>Bridgera</a:t>
            </a:r>
            <a:r>
              <a:rPr lang="en-US" dirty="0"/>
              <a:t>, MDPI).</a:t>
            </a:r>
          </a:p>
          <a:p>
            <a:pPr>
              <a:buFont typeface="+mj-lt"/>
              <a:buAutoNum type="arabicPeriod"/>
            </a:pPr>
            <a:r>
              <a:rPr lang="en-US" b="1" dirty="0"/>
              <a:t>Machine Learning for Waste Classification:</a:t>
            </a:r>
            <a:br>
              <a:rPr lang="en-US" dirty="0"/>
            </a:br>
            <a:r>
              <a:rPr lang="en-US" dirty="0"/>
              <a:t>A variety of </a:t>
            </a:r>
            <a:r>
              <a:rPr lang="en-US" b="1" dirty="0"/>
              <a:t>AI techniques</a:t>
            </a:r>
            <a:r>
              <a:rPr lang="en-US" dirty="0"/>
              <a:t>, especially </a:t>
            </a:r>
            <a:r>
              <a:rPr lang="en-US" b="1" dirty="0"/>
              <a:t>SVM</a:t>
            </a:r>
            <a:r>
              <a:rPr lang="en-US" dirty="0"/>
              <a:t> and </a:t>
            </a:r>
            <a:r>
              <a:rPr lang="en-US" b="1" dirty="0"/>
              <a:t>CNNs</a:t>
            </a:r>
            <a:r>
              <a:rPr lang="en-US" dirty="0"/>
              <a:t>, have been used to sort waste into categories such as plastic, paper, and metal. These systems are designed to improve accuracy, reduce human error, and enhance recycling rates. While current solutions are promising, challenges remain in achieving higher classification accuracy and fully automating the sorting process, which could lead to more effective waste management (</a:t>
            </a:r>
            <a:r>
              <a:rPr lang="en-US" dirty="0" err="1"/>
              <a:t>Bridgera</a:t>
            </a:r>
            <a:r>
              <a:rPr lang="en-US" dirty="0"/>
              <a:t>).</a:t>
            </a:r>
          </a:p>
          <a:p>
            <a:endParaRPr lang="en-IN" dirty="0"/>
          </a:p>
        </p:txBody>
      </p:sp>
    </p:spTree>
    <p:extLst>
      <p:ext uri="{BB962C8B-B14F-4D97-AF65-F5344CB8AC3E}">
        <p14:creationId xmlns:p14="http://schemas.microsoft.com/office/powerpoint/2010/main" val="1680437219"/>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311B26"/>
      </a:dk2>
      <a:lt2>
        <a:srgbClr val="F0F3F2"/>
      </a:lt2>
      <a:accent1>
        <a:srgbClr val="E42B83"/>
      </a:accent1>
      <a:accent2>
        <a:srgbClr val="D31ABE"/>
      </a:accent2>
      <a:accent3>
        <a:srgbClr val="AC2BE4"/>
      </a:accent3>
      <a:accent4>
        <a:srgbClr val="5829D5"/>
      </a:accent4>
      <a:accent5>
        <a:srgbClr val="2B45E4"/>
      </a:accent5>
      <a:accent6>
        <a:srgbClr val="1A81D3"/>
      </a:accent6>
      <a:hlink>
        <a:srgbClr val="433FBF"/>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56</TotalTime>
  <Words>1222</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Sitka Heading</vt:lpstr>
      <vt:lpstr>Source Sans Pro</vt:lpstr>
      <vt:lpstr>Symbol</vt:lpstr>
      <vt:lpstr>3DFloatVTI</vt:lpstr>
      <vt:lpstr>Smart City Waste Management [Text Data and Images]." </vt:lpstr>
      <vt:lpstr>Introduction:</vt:lpstr>
      <vt:lpstr>Abstract:</vt:lpstr>
      <vt:lpstr>Business Need </vt:lpstr>
      <vt:lpstr>Problem Statement </vt:lpstr>
      <vt:lpstr>High-Level Architecture</vt:lpstr>
      <vt:lpstr>Minimum Viable Product (MVP)</vt:lpstr>
      <vt:lpstr>Gantt Chart</vt:lpstr>
      <vt:lpstr>Literature review </vt:lpstr>
      <vt:lpstr>Literature review </vt:lpstr>
      <vt:lpstr>Literature review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Elle, Atma Vidya Manoj</dc:creator>
  <cp:lastModifiedBy>Elle, Atma Vidya Manoj</cp:lastModifiedBy>
  <cp:revision>2</cp:revision>
  <dcterms:created xsi:type="dcterms:W3CDTF">2024-12-10T02:33:15Z</dcterms:created>
  <dcterms:modified xsi:type="dcterms:W3CDTF">2024-12-18T00:28:46Z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2024-12-10T03:05:43Z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350c54e6-0497-4fff-b117-17d8181c8aac</vt:lpwstr>
  </property>
  <property fmtid="{D5CDD505-2E9C-101B-9397-08002B2CF9AE}" pid="7" name="MSIP_Label_defa4170-0d19-0005-0004-bc88714345d2_ActionId">
    <vt:lpwstr>b81f77d9-83ab-4453-94e3-1f2aef32d0c5</vt:lpwstr>
  </property>
  <property fmtid="{D5CDD505-2E9C-101B-9397-08002B2CF9AE}" pid="8" name="MSIP_Label_defa4170-0d19-0005-0004-bc88714345d2_ContentBits">
    <vt:lpwstr>0</vt:lpwstr>
  </property>
</Properties>
</file>