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1C86-BB1E-4E11-B020-AEEDAF432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3BF290-FADF-4F93-9D1E-3BD3CB4D7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64B62-914B-4C74-B786-04D81119CB1C}"/>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5B37AC52-DB50-40CC-8C54-74567791E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EDA18-C0C9-4424-B6B8-AD3986C0355A}"/>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151785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8D66-AB7D-400E-A6B1-51F8E683A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40985-E871-42B5-ACA0-BD99D2272E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355B6-4C22-4D3C-ACCC-C0E2C19D4732}"/>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DEBF2259-EDA8-46B2-9532-08EF46FD2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6CFB-BF96-450D-991A-60FC029C48E6}"/>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54053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6A308-73FF-47C6-8FE6-4BE11E262E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885CC-1661-4B16-84D3-E63CECCEC2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D5D0C-3DD7-4549-9A85-A1D82A6B4F27}"/>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D76B76AF-6B60-485E-AE7B-8F88F412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11E62-52EC-490E-BBAF-A187B9819D78}"/>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299354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1016-61C5-4DC2-9398-185C46614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25405-FC2A-41AC-AB7B-6D17DFDF0A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2E9F9-7FE9-4E9A-9670-972D41C81B82}"/>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3904EF56-8A17-4C4D-B501-0DEB9A451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437C-25B5-4100-BC1C-C81F2996F57D}"/>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99689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50E8-1E97-426A-ABE9-71F6231F6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B73865-E54A-4090-9107-887B85C30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A1A6EF-430E-4397-86D5-CBEFCC67C6F0}"/>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15CB820D-0BB3-4A26-A966-7D36EF48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7CF02-8CA4-4999-BFAF-548CCEC7E866}"/>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387188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1190-78B5-404A-85E5-E8196CAE5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F332-4A17-4C43-8CD1-75E46F3BFA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FCA671-F750-49DF-9864-677656DC31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636BF9-0F4E-4867-ADF9-212E2EF91431}"/>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6" name="Footer Placeholder 5">
            <a:extLst>
              <a:ext uri="{FF2B5EF4-FFF2-40B4-BE49-F238E27FC236}">
                <a16:creationId xmlns:a16="http://schemas.microsoft.com/office/drawing/2014/main" id="{7988FD8C-BB89-446F-8CF9-EA707D577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C4D96-32FF-4C3E-8C77-E376D9563F43}"/>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362744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D717-0303-4D3C-823D-043D8F64F5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8367D0-0F05-4D36-9E6D-828102846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0F7004-32A5-41B8-89D7-FA90E7AE89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902C0D-0B21-407A-BCF7-24631BC7D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4BDE29-DB44-4683-8042-A8A565473D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4E3DD-F916-4AC3-A2AC-93B3E024C15B}"/>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8" name="Footer Placeholder 7">
            <a:extLst>
              <a:ext uri="{FF2B5EF4-FFF2-40B4-BE49-F238E27FC236}">
                <a16:creationId xmlns:a16="http://schemas.microsoft.com/office/drawing/2014/main" id="{FF6E1AEF-DCB4-4938-98BA-EA4A17E45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7EC44-CBAE-4EB2-9259-DDC24D8A011C}"/>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408617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6900-728B-4DC6-BA3C-C303D2644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6496F-21C9-432F-888B-15EAAD3CBC40}"/>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4" name="Footer Placeholder 3">
            <a:extLst>
              <a:ext uri="{FF2B5EF4-FFF2-40B4-BE49-F238E27FC236}">
                <a16:creationId xmlns:a16="http://schemas.microsoft.com/office/drawing/2014/main" id="{798C63CF-A361-42DA-BFC4-6E1FDE26A9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A772D-B101-466E-895D-15DEDFC19561}"/>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205218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357F2-D804-40CF-BFA5-C344FD9F6634}"/>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3" name="Footer Placeholder 2">
            <a:extLst>
              <a:ext uri="{FF2B5EF4-FFF2-40B4-BE49-F238E27FC236}">
                <a16:creationId xmlns:a16="http://schemas.microsoft.com/office/drawing/2014/main" id="{CB2C7EB7-93ED-480E-A7CD-8BCCAE893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FD32EC-DFB1-4351-AA62-FE5785DF8030}"/>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40970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777-1BF9-41AD-964A-952D3A565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5C966-10A7-4929-8314-4F4734BBC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819CF7-4376-469A-B590-851D86B47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35F80A-6493-4F34-B267-774AC603EFCD}"/>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6" name="Footer Placeholder 5">
            <a:extLst>
              <a:ext uri="{FF2B5EF4-FFF2-40B4-BE49-F238E27FC236}">
                <a16:creationId xmlns:a16="http://schemas.microsoft.com/office/drawing/2014/main" id="{B1A83BB8-6032-4AD4-9EE0-0787A0FFC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8A8B4-B8F4-4B27-900A-8FA38DDE28FB}"/>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93104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E5D6-E335-4002-B523-A7CBE1710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4C4FA-A2B2-4E3A-8571-8700D3AD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5011C9-4556-4C22-99B3-EA00DB95A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D64D53-E2C4-41F8-B249-C59BC934C720}"/>
              </a:ext>
            </a:extLst>
          </p:cNvPr>
          <p:cNvSpPr>
            <a:spLocks noGrp="1"/>
          </p:cNvSpPr>
          <p:nvPr>
            <p:ph type="dt" sz="half" idx="10"/>
          </p:nvPr>
        </p:nvSpPr>
        <p:spPr/>
        <p:txBody>
          <a:bodyPr/>
          <a:lstStyle/>
          <a:p>
            <a:fld id="{6F9CD4F1-91F3-4F63-A61D-C9E60465E5EC}" type="datetimeFigureOut">
              <a:rPr lang="en-US" smtClean="0"/>
              <a:t>5/3/2024</a:t>
            </a:fld>
            <a:endParaRPr lang="en-US"/>
          </a:p>
        </p:txBody>
      </p:sp>
      <p:sp>
        <p:nvSpPr>
          <p:cNvPr id="6" name="Footer Placeholder 5">
            <a:extLst>
              <a:ext uri="{FF2B5EF4-FFF2-40B4-BE49-F238E27FC236}">
                <a16:creationId xmlns:a16="http://schemas.microsoft.com/office/drawing/2014/main" id="{EC49EA1A-AB69-4359-AEB3-F3E866A16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ED820-B1EC-4EB5-AA49-FA4A8A54EBD3}"/>
              </a:ext>
            </a:extLst>
          </p:cNvPr>
          <p:cNvSpPr>
            <a:spLocks noGrp="1"/>
          </p:cNvSpPr>
          <p:nvPr>
            <p:ph type="sldNum" sz="quarter" idx="12"/>
          </p:nvPr>
        </p:nvSpPr>
        <p:spPr/>
        <p:txBody>
          <a:bodyPr/>
          <a:lstStyle/>
          <a:p>
            <a:fld id="{94D27624-1083-449F-8D9A-5E54377FDDC1}" type="slidenum">
              <a:rPr lang="en-US" smtClean="0"/>
              <a:t>‹#›</a:t>
            </a:fld>
            <a:endParaRPr lang="en-US"/>
          </a:p>
        </p:txBody>
      </p:sp>
    </p:spTree>
    <p:extLst>
      <p:ext uri="{BB962C8B-B14F-4D97-AF65-F5344CB8AC3E}">
        <p14:creationId xmlns:p14="http://schemas.microsoft.com/office/powerpoint/2010/main" val="374874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C89A1-42FD-427F-8FE3-290006061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82DA5-0C9A-478F-BA2B-D7D108E55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DB3AF-7BAE-4A94-AD97-8CBAF2F42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CD4F1-91F3-4F63-A61D-C9E60465E5EC}" type="datetimeFigureOut">
              <a:rPr lang="en-US" smtClean="0"/>
              <a:t>5/3/2024</a:t>
            </a:fld>
            <a:endParaRPr lang="en-US"/>
          </a:p>
        </p:txBody>
      </p:sp>
      <p:sp>
        <p:nvSpPr>
          <p:cNvPr id="5" name="Footer Placeholder 4">
            <a:extLst>
              <a:ext uri="{FF2B5EF4-FFF2-40B4-BE49-F238E27FC236}">
                <a16:creationId xmlns:a16="http://schemas.microsoft.com/office/drawing/2014/main" id="{9BBAC9F0-701C-4F07-977A-FC39C564D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E972A9-0776-4CA7-A76F-13C719864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27624-1083-449F-8D9A-5E54377FDDC1}" type="slidenum">
              <a:rPr lang="en-US" smtClean="0"/>
              <a:t>‹#›</a:t>
            </a:fld>
            <a:endParaRPr lang="en-US"/>
          </a:p>
        </p:txBody>
      </p:sp>
    </p:spTree>
    <p:extLst>
      <p:ext uri="{BB962C8B-B14F-4D97-AF65-F5344CB8AC3E}">
        <p14:creationId xmlns:p14="http://schemas.microsoft.com/office/powerpoint/2010/main" val="296674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E276-1D23-45BB-A5BF-E097196B2159}"/>
              </a:ext>
            </a:extLst>
          </p:cNvPr>
          <p:cNvSpPr>
            <a:spLocks noGrp="1"/>
          </p:cNvSpPr>
          <p:nvPr>
            <p:ph type="ctrTitle"/>
          </p:nvPr>
        </p:nvSpPr>
        <p:spPr/>
        <p:txBody>
          <a:bodyPr/>
          <a:lstStyle/>
          <a:p>
            <a:r>
              <a:rPr lang="en-GB" dirty="0"/>
              <a:t>Twitter Sentiment Analysis</a:t>
            </a:r>
            <a:endParaRPr lang="en-US" dirty="0"/>
          </a:p>
        </p:txBody>
      </p:sp>
      <p:sp>
        <p:nvSpPr>
          <p:cNvPr id="3" name="Subtitle 2">
            <a:extLst>
              <a:ext uri="{FF2B5EF4-FFF2-40B4-BE49-F238E27FC236}">
                <a16:creationId xmlns:a16="http://schemas.microsoft.com/office/drawing/2014/main" id="{50039031-349B-46FF-8963-060495CC93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405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7AC5-C5E2-46F6-859E-9544D3F73AA2}"/>
              </a:ext>
            </a:extLst>
          </p:cNvPr>
          <p:cNvSpPr>
            <a:spLocks noGrp="1"/>
          </p:cNvSpPr>
          <p:nvPr>
            <p:ph type="title"/>
          </p:nvPr>
        </p:nvSpPr>
        <p:spPr/>
        <p:txBody>
          <a:bodyPr/>
          <a:lstStyle/>
          <a:p>
            <a:r>
              <a:rPr lang="en-GB" dirty="0"/>
              <a:t>Main Objective</a:t>
            </a:r>
            <a:endParaRPr lang="en-US" dirty="0"/>
          </a:p>
        </p:txBody>
      </p:sp>
      <p:sp>
        <p:nvSpPr>
          <p:cNvPr id="3" name="Content Placeholder 2">
            <a:extLst>
              <a:ext uri="{FF2B5EF4-FFF2-40B4-BE49-F238E27FC236}">
                <a16:creationId xmlns:a16="http://schemas.microsoft.com/office/drawing/2014/main" id="{CA64D8BF-DFED-4126-BFA0-C8480B37B32D}"/>
              </a:ext>
            </a:extLst>
          </p:cNvPr>
          <p:cNvSpPr>
            <a:spLocks noGrp="1"/>
          </p:cNvSpPr>
          <p:nvPr>
            <p:ph idx="1"/>
          </p:nvPr>
        </p:nvSpPr>
        <p:spPr/>
        <p:txBody>
          <a:bodyPr/>
          <a:lstStyle/>
          <a:p>
            <a:pPr algn="just"/>
            <a:r>
              <a:rPr lang="en-GB" dirty="0"/>
              <a:t>The primary objective is to log on to Twitter, look for tweets containing a specific term, then classify the tweets as </a:t>
            </a:r>
            <a:r>
              <a:rPr lang="en-GB" dirty="0" err="1"/>
              <a:t>favorable</a:t>
            </a:r>
            <a:r>
              <a:rPr lang="en-GB" dirty="0"/>
              <a:t>, negative, or neutral. </a:t>
            </a:r>
            <a:endParaRPr lang="en-US" dirty="0"/>
          </a:p>
        </p:txBody>
      </p:sp>
    </p:spTree>
    <p:extLst>
      <p:ext uri="{BB962C8B-B14F-4D97-AF65-F5344CB8AC3E}">
        <p14:creationId xmlns:p14="http://schemas.microsoft.com/office/powerpoint/2010/main" val="204816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3E83-2141-4C87-B449-CB5D5C279740}"/>
              </a:ext>
            </a:extLst>
          </p:cNvPr>
          <p:cNvSpPr>
            <a:spLocks noGrp="1"/>
          </p:cNvSpPr>
          <p:nvPr>
            <p:ph type="title"/>
          </p:nvPr>
        </p:nvSpPr>
        <p:spPr/>
        <p:txBody>
          <a:bodyPr/>
          <a:lstStyle/>
          <a:p>
            <a:r>
              <a:rPr lang="en-GB" dirty="0"/>
              <a:t>Sentiment Analysis</a:t>
            </a:r>
            <a:endParaRPr lang="en-US" dirty="0"/>
          </a:p>
        </p:txBody>
      </p:sp>
      <p:sp>
        <p:nvSpPr>
          <p:cNvPr id="3" name="Content Placeholder 2">
            <a:extLst>
              <a:ext uri="{FF2B5EF4-FFF2-40B4-BE49-F238E27FC236}">
                <a16:creationId xmlns:a16="http://schemas.microsoft.com/office/drawing/2014/main" id="{152512E5-5413-4A3A-881C-372864912E6F}"/>
              </a:ext>
            </a:extLst>
          </p:cNvPr>
          <p:cNvSpPr>
            <a:spLocks noGrp="1"/>
          </p:cNvSpPr>
          <p:nvPr>
            <p:ph idx="1"/>
          </p:nvPr>
        </p:nvSpPr>
        <p:spPr/>
        <p:txBody>
          <a:bodyPr/>
          <a:lstStyle/>
          <a:p>
            <a:pPr algn="just"/>
            <a:r>
              <a:rPr lang="en-GB" dirty="0"/>
              <a:t>Sentiment analysis is a type of contextual mining that helps businesses monitor online conversations to understand the social sentiment surrounding their brand, product, or service. It does this by identifying and extracting subjective information from source material. </a:t>
            </a:r>
          </a:p>
          <a:p>
            <a:pPr algn="just"/>
            <a:endParaRPr lang="en-GB" dirty="0"/>
          </a:p>
          <a:p>
            <a:pPr algn="just"/>
            <a:r>
              <a:rPr lang="en-GB" dirty="0"/>
              <a:t>This text categorization tool is widely used to </a:t>
            </a:r>
            <a:r>
              <a:rPr lang="en-GB" dirty="0" err="1"/>
              <a:t>analyze</a:t>
            </a:r>
            <a:r>
              <a:rPr lang="en-GB" dirty="0"/>
              <a:t> incoming messages and determine if the underlying attitude is neutral, positive, or negative. </a:t>
            </a:r>
            <a:endParaRPr lang="en-US" dirty="0"/>
          </a:p>
        </p:txBody>
      </p:sp>
    </p:spTree>
    <p:extLst>
      <p:ext uri="{BB962C8B-B14F-4D97-AF65-F5344CB8AC3E}">
        <p14:creationId xmlns:p14="http://schemas.microsoft.com/office/powerpoint/2010/main" val="328632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E5C7-1905-4F70-84D2-D092F2FE59C7}"/>
              </a:ext>
            </a:extLst>
          </p:cNvPr>
          <p:cNvSpPr>
            <a:spLocks noGrp="1"/>
          </p:cNvSpPr>
          <p:nvPr>
            <p:ph type="title"/>
          </p:nvPr>
        </p:nvSpPr>
        <p:spPr/>
        <p:txBody>
          <a:bodyPr/>
          <a:lstStyle/>
          <a:p>
            <a:r>
              <a:rPr lang="en-GB" dirty="0"/>
              <a:t>Twitter API Data</a:t>
            </a:r>
            <a:endParaRPr lang="en-US" dirty="0"/>
          </a:p>
        </p:txBody>
      </p:sp>
      <p:sp>
        <p:nvSpPr>
          <p:cNvPr id="3" name="Content Placeholder 2">
            <a:extLst>
              <a:ext uri="{FF2B5EF4-FFF2-40B4-BE49-F238E27FC236}">
                <a16:creationId xmlns:a16="http://schemas.microsoft.com/office/drawing/2014/main" id="{25959E38-64E6-43B7-9B84-30FE40506EF0}"/>
              </a:ext>
            </a:extLst>
          </p:cNvPr>
          <p:cNvSpPr>
            <a:spLocks noGrp="1"/>
          </p:cNvSpPr>
          <p:nvPr>
            <p:ph idx="1"/>
          </p:nvPr>
        </p:nvSpPr>
        <p:spPr/>
        <p:txBody>
          <a:bodyPr/>
          <a:lstStyle/>
          <a:p>
            <a:pPr algn="just"/>
            <a:r>
              <a:rPr lang="en-GB" dirty="0"/>
              <a:t>Pre-processing Steps for Streaming: </a:t>
            </a:r>
          </a:p>
          <a:p>
            <a:pPr algn="just"/>
            <a:r>
              <a:rPr lang="en-GB" dirty="0"/>
              <a:t>Filtering</a:t>
            </a:r>
          </a:p>
          <a:p>
            <a:pPr algn="just"/>
            <a:r>
              <a:rPr lang="en-GB" dirty="0"/>
              <a:t>Tokenization</a:t>
            </a:r>
          </a:p>
          <a:p>
            <a:pPr algn="just"/>
            <a:r>
              <a:rPr lang="en-GB" dirty="0"/>
              <a:t>Stop Word Removal sorting the tweets according to the preferred classification system. categorized as neutral, negative, or positive in a tweet The project that has been taken on will be carried out using the flowchart that follows. Flow Diagram </a:t>
            </a:r>
            <a:endParaRPr lang="en-US" dirty="0"/>
          </a:p>
        </p:txBody>
      </p:sp>
    </p:spTree>
    <p:extLst>
      <p:ext uri="{BB962C8B-B14F-4D97-AF65-F5344CB8AC3E}">
        <p14:creationId xmlns:p14="http://schemas.microsoft.com/office/powerpoint/2010/main" val="277566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E413-AEA5-4546-A55E-351239AB6199}"/>
              </a:ext>
            </a:extLst>
          </p:cNvPr>
          <p:cNvSpPr>
            <a:spLocks noGrp="1"/>
          </p:cNvSpPr>
          <p:nvPr>
            <p:ph type="title"/>
          </p:nvPr>
        </p:nvSpPr>
        <p:spPr/>
        <p:txBody>
          <a:bodyPr/>
          <a:lstStyle/>
          <a:p>
            <a:r>
              <a:rPr lang="en-GB" dirty="0"/>
              <a:t>Twitter API</a:t>
            </a:r>
            <a:endParaRPr lang="en-US" dirty="0"/>
          </a:p>
        </p:txBody>
      </p:sp>
      <p:sp>
        <p:nvSpPr>
          <p:cNvPr id="3" name="Content Placeholder 2">
            <a:extLst>
              <a:ext uri="{FF2B5EF4-FFF2-40B4-BE49-F238E27FC236}">
                <a16:creationId xmlns:a16="http://schemas.microsoft.com/office/drawing/2014/main" id="{181EED13-646A-474C-B14E-1CA4DB99E49C}"/>
              </a:ext>
            </a:extLst>
          </p:cNvPr>
          <p:cNvSpPr>
            <a:spLocks noGrp="1"/>
          </p:cNvSpPr>
          <p:nvPr>
            <p:ph idx="1"/>
          </p:nvPr>
        </p:nvSpPr>
        <p:spPr/>
        <p:txBody>
          <a:bodyPr>
            <a:normAutofit fontScale="92500" lnSpcReduction="10000"/>
          </a:bodyPr>
          <a:lstStyle/>
          <a:p>
            <a:pPr algn="just"/>
            <a:r>
              <a:rPr lang="en-GB" dirty="0"/>
              <a:t>A collection of guidelines and resources for creating software applications is known as an application program interface, or API. In essence, an API defines the interface between software components. Furthermore, graphical user interface (GUI) components are programmed using APIs. </a:t>
            </a:r>
          </a:p>
          <a:p>
            <a:pPr algn="just"/>
            <a:endParaRPr lang="en-GB" dirty="0"/>
          </a:p>
          <a:p>
            <a:pPr algn="just"/>
            <a:r>
              <a:rPr lang="en-GB" dirty="0"/>
              <a:t>All that the Twitter API is, is a collection of URLs that accept parameters. You can submit a tweet and search for tweets that include specific words using these URLs, among other Twitter features. </a:t>
            </a:r>
          </a:p>
          <a:p>
            <a:pPr algn="just"/>
            <a:endParaRPr lang="en-GB" dirty="0"/>
          </a:p>
          <a:p>
            <a:pPr algn="just"/>
            <a:r>
              <a:rPr lang="en-GB" dirty="0"/>
              <a:t>Python users may interact with the Twitter platform and utilize its API thanks to the open-source </a:t>
            </a:r>
            <a:r>
              <a:rPr lang="en-GB" dirty="0" err="1"/>
              <a:t>Tweepy</a:t>
            </a:r>
            <a:r>
              <a:rPr lang="en-GB" dirty="0"/>
              <a:t> package, which is hosted on GitHub.</a:t>
            </a:r>
            <a:endParaRPr lang="en-US" dirty="0"/>
          </a:p>
        </p:txBody>
      </p:sp>
    </p:spTree>
    <p:extLst>
      <p:ext uri="{BB962C8B-B14F-4D97-AF65-F5344CB8AC3E}">
        <p14:creationId xmlns:p14="http://schemas.microsoft.com/office/powerpoint/2010/main" val="174074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958E-A4A2-491D-B358-947C6B325907}"/>
              </a:ext>
            </a:extLst>
          </p:cNvPr>
          <p:cNvSpPr>
            <a:spLocks noGrp="1"/>
          </p:cNvSpPr>
          <p:nvPr>
            <p:ph type="title"/>
          </p:nvPr>
        </p:nvSpPr>
        <p:spPr/>
        <p:txBody>
          <a:bodyPr/>
          <a:lstStyle/>
          <a:p>
            <a:r>
              <a:rPr lang="en-GB" dirty="0"/>
              <a:t>Data Streaming</a:t>
            </a:r>
            <a:endParaRPr lang="en-US" dirty="0"/>
          </a:p>
        </p:txBody>
      </p:sp>
      <p:sp>
        <p:nvSpPr>
          <p:cNvPr id="3" name="Content Placeholder 2">
            <a:extLst>
              <a:ext uri="{FF2B5EF4-FFF2-40B4-BE49-F238E27FC236}">
                <a16:creationId xmlns:a16="http://schemas.microsoft.com/office/drawing/2014/main" id="{24F11D39-AAB1-4F8B-9E38-37900EF517B3}"/>
              </a:ext>
            </a:extLst>
          </p:cNvPr>
          <p:cNvSpPr>
            <a:spLocks noGrp="1"/>
          </p:cNvSpPr>
          <p:nvPr>
            <p:ph idx="1"/>
          </p:nvPr>
        </p:nvSpPr>
        <p:spPr/>
        <p:txBody>
          <a:bodyPr>
            <a:normAutofit fontScale="92500"/>
          </a:bodyPr>
          <a:lstStyle/>
          <a:p>
            <a:pPr algn="just"/>
            <a:r>
              <a:rPr lang="en-GB" dirty="0"/>
              <a:t>Transferring a stream of data from one location to another, to a sender and recipient, or across a network trajectory is known as data streaming. There are numerous applications for data streaming, including tools and protocols that support fast delivery, security, and other data outcomes. </a:t>
            </a:r>
          </a:p>
          <a:p>
            <a:pPr algn="just"/>
            <a:endParaRPr lang="en-GB" dirty="0"/>
          </a:p>
          <a:p>
            <a:pPr algn="just"/>
            <a:r>
              <a:rPr lang="en-GB" dirty="0"/>
              <a:t>Twitter offers two different types of APIs for tweet extraction: </a:t>
            </a:r>
          </a:p>
          <a:p>
            <a:pPr algn="just"/>
            <a:r>
              <a:rPr lang="en-GB" dirty="0"/>
              <a:t>Old tweets are dumped using the Search API. Sentiment classification is the purpose of the training dataset. </a:t>
            </a:r>
          </a:p>
          <a:p>
            <a:pPr algn="just"/>
            <a:r>
              <a:rPr lang="en-GB" dirty="0"/>
              <a:t>A streaming API for real-time sentiment dumps. This will be used to display the current result. </a:t>
            </a:r>
            <a:endParaRPr lang="en-US" dirty="0"/>
          </a:p>
        </p:txBody>
      </p:sp>
    </p:spTree>
    <p:extLst>
      <p:ext uri="{BB962C8B-B14F-4D97-AF65-F5344CB8AC3E}">
        <p14:creationId xmlns:p14="http://schemas.microsoft.com/office/powerpoint/2010/main" val="159147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AB51-5420-43B1-A701-09AC2A4B420C}"/>
              </a:ext>
            </a:extLst>
          </p:cNvPr>
          <p:cNvSpPr>
            <a:spLocks noGrp="1"/>
          </p:cNvSpPr>
          <p:nvPr>
            <p:ph type="title"/>
          </p:nvPr>
        </p:nvSpPr>
        <p:spPr/>
        <p:txBody>
          <a:bodyPr/>
          <a:lstStyle/>
          <a:p>
            <a:r>
              <a:rPr lang="en-GB" dirty="0"/>
              <a:t>Pre-Processing Stages</a:t>
            </a:r>
            <a:endParaRPr lang="en-US" dirty="0"/>
          </a:p>
        </p:txBody>
      </p:sp>
      <p:sp>
        <p:nvSpPr>
          <p:cNvPr id="3" name="Content Placeholder 2">
            <a:extLst>
              <a:ext uri="{FF2B5EF4-FFF2-40B4-BE49-F238E27FC236}">
                <a16:creationId xmlns:a16="http://schemas.microsoft.com/office/drawing/2014/main" id="{9FBC0305-86AA-428C-BCEE-DFB085237958}"/>
              </a:ext>
            </a:extLst>
          </p:cNvPr>
          <p:cNvSpPr>
            <a:spLocks noGrp="1"/>
          </p:cNvSpPr>
          <p:nvPr>
            <p:ph idx="1"/>
          </p:nvPr>
        </p:nvSpPr>
        <p:spPr/>
        <p:txBody>
          <a:bodyPr>
            <a:normAutofit fontScale="92500" lnSpcReduction="20000"/>
          </a:bodyPr>
          <a:lstStyle/>
          <a:p>
            <a:pPr algn="just"/>
            <a:r>
              <a:rPr lang="en-GB" dirty="0"/>
              <a:t>Twitter Streaming API is used to mine tweets in this project step. Firstly, it converts unstructured textual data into organized textual data by eliminating extraneous symbols and punctuation. </a:t>
            </a:r>
          </a:p>
          <a:p>
            <a:pPr algn="just"/>
            <a:endParaRPr lang="en-GB" dirty="0"/>
          </a:p>
          <a:p>
            <a:pPr marL="0" indent="0" algn="just">
              <a:buNone/>
            </a:pPr>
            <a:r>
              <a:rPr lang="en-GB" dirty="0"/>
              <a:t>1. Filtering: Special words and user names from Twitter are eliminated in this phase. </a:t>
            </a:r>
          </a:p>
          <a:p>
            <a:pPr algn="just"/>
            <a:endParaRPr lang="en-GB" dirty="0"/>
          </a:p>
          <a:p>
            <a:pPr marL="0" indent="0" algn="just">
              <a:buNone/>
            </a:pPr>
            <a:r>
              <a:rPr lang="en-GB" dirty="0"/>
              <a:t>2. Tokenization: this is the process of dividing a string sequence into individual tokens, such as words, phrases, keywords, and other elements. </a:t>
            </a:r>
          </a:p>
          <a:p>
            <a:pPr algn="just"/>
            <a:endParaRPr lang="en-GB" dirty="0"/>
          </a:p>
          <a:p>
            <a:pPr marL="0" indent="0" algn="just">
              <a:buNone/>
            </a:pPr>
            <a:r>
              <a:rPr lang="en-GB" dirty="0"/>
              <a:t>3. Elimination of Stop Words: In this stage, articles and other stop words are eliminated. </a:t>
            </a:r>
            <a:endParaRPr lang="en-US" dirty="0"/>
          </a:p>
        </p:txBody>
      </p:sp>
    </p:spTree>
    <p:extLst>
      <p:ext uri="{BB962C8B-B14F-4D97-AF65-F5344CB8AC3E}">
        <p14:creationId xmlns:p14="http://schemas.microsoft.com/office/powerpoint/2010/main" val="36350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4F85-0E95-488C-BB37-026C51A1F372}"/>
              </a:ext>
            </a:extLst>
          </p:cNvPr>
          <p:cNvSpPr>
            <a:spLocks noGrp="1"/>
          </p:cNvSpPr>
          <p:nvPr>
            <p:ph type="title"/>
          </p:nvPr>
        </p:nvSpPr>
        <p:spPr>
          <a:xfrm>
            <a:off x="838200" y="365125"/>
            <a:ext cx="10515600" cy="5677329"/>
          </a:xfrm>
        </p:spPr>
        <p:txBody>
          <a:bodyPr/>
          <a:lstStyle/>
          <a:p>
            <a:pPr algn="ctr"/>
            <a:r>
              <a:rPr lang="en-GB" dirty="0"/>
              <a:t>Any Question ?</a:t>
            </a:r>
            <a:endParaRPr lang="en-US" dirty="0"/>
          </a:p>
        </p:txBody>
      </p:sp>
    </p:spTree>
    <p:extLst>
      <p:ext uri="{BB962C8B-B14F-4D97-AF65-F5344CB8AC3E}">
        <p14:creationId xmlns:p14="http://schemas.microsoft.com/office/powerpoint/2010/main" val="352347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Twitter Sentiment Analysis</vt:lpstr>
      <vt:lpstr>Main Objective</vt:lpstr>
      <vt:lpstr>Sentiment Analysis</vt:lpstr>
      <vt:lpstr>Twitter API Data</vt:lpstr>
      <vt:lpstr>Twitter API</vt:lpstr>
      <vt:lpstr>Data Streaming</vt:lpstr>
      <vt:lpstr>Pre-Processing Stages</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Saad Aleem Sahil</dc:creator>
  <cp:lastModifiedBy>Saad Aleem Sahil</cp:lastModifiedBy>
  <cp:revision>1</cp:revision>
  <dcterms:created xsi:type="dcterms:W3CDTF">2024-05-03T09:25:56Z</dcterms:created>
  <dcterms:modified xsi:type="dcterms:W3CDTF">2024-05-03T09:26:15Z</dcterms:modified>
</cp:coreProperties>
</file>