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6" r:id="rId2"/>
    <p:sldId id="260" r:id="rId3"/>
    <p:sldId id="370" r:id="rId4"/>
    <p:sldId id="369" r:id="rId5"/>
    <p:sldId id="368" r:id="rId6"/>
    <p:sldId id="367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B800"/>
    <a:srgbClr val="E7E200"/>
    <a:srgbClr val="FF9933"/>
    <a:srgbClr val="660033"/>
    <a:srgbClr val="800000"/>
    <a:srgbClr val="A43700"/>
    <a:srgbClr val="A88000"/>
    <a:srgbClr val="CCCC00"/>
    <a:srgbClr val="DBDBDB"/>
    <a:srgbClr val="2EBB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768" autoAdjust="0"/>
    <p:restoredTop sz="94794" autoAdjust="0"/>
  </p:normalViewPr>
  <p:slideViewPr>
    <p:cSldViewPr snapToGrid="0" showGuides="1">
      <p:cViewPr varScale="1">
        <p:scale>
          <a:sx n="83" d="100"/>
          <a:sy n="83" d="100"/>
        </p:scale>
        <p:origin x="-442" y="-77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C961A-897F-4671-AD49-3E9146AF5921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23D0-BE16-4006-8949-4DD16D3C2A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302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74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24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2252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575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014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18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59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160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56DC1E8-6FD5-4616-AAFB-1631457AA004}"/>
              </a:ext>
            </a:extLst>
          </p:cNvPr>
          <p:cNvSpPr/>
          <p:nvPr userDrawn="1"/>
        </p:nvSpPr>
        <p:spPr>
          <a:xfrm>
            <a:off x="3048000" y="1085465"/>
            <a:ext cx="6096000" cy="573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Département Génie Bio Industriel et Environnement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Filière Génie Bio Industriel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2D4F13-8FD2-4D41-BFC3-DA9FE96EE36A}"/>
              </a:ext>
            </a:extLst>
          </p:cNvPr>
          <p:cNvSpPr/>
          <p:nvPr userDrawn="1"/>
        </p:nvSpPr>
        <p:spPr>
          <a:xfrm>
            <a:off x="4715654" y="6533872"/>
            <a:ext cx="2760691" cy="324128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 2016/2017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796146E-EB4F-4E28-8B01-60D69AE0953B}"/>
              </a:ext>
            </a:extLst>
          </p:cNvPr>
          <p:cNvSpPr/>
          <p:nvPr userDrawn="1"/>
        </p:nvSpPr>
        <p:spPr>
          <a:xfrm>
            <a:off x="3047996" y="1871657"/>
            <a:ext cx="6096000" cy="40703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Projet de Fin d’Études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15F9193-8465-4B6A-AD8D-55EB9F1F182A}"/>
              </a:ext>
            </a:extLst>
          </p:cNvPr>
          <p:cNvSpPr txBox="1"/>
          <p:nvPr userDrawn="1"/>
        </p:nvSpPr>
        <p:spPr>
          <a:xfrm>
            <a:off x="350684" y="5382829"/>
            <a:ext cx="35732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2060"/>
                </a:solidFill>
              </a:rPr>
              <a:t>Réalisé par :</a:t>
            </a:r>
          </a:p>
          <a:p>
            <a:r>
              <a:rPr lang="fr-FR" b="1" dirty="0" err="1"/>
              <a:t>Nihal</a:t>
            </a:r>
            <a:r>
              <a:rPr lang="fr-FR" b="1" dirty="0"/>
              <a:t> MAIH</a:t>
            </a:r>
          </a:p>
          <a:p>
            <a:r>
              <a:rPr lang="fr-FR" b="1" dirty="0"/>
              <a:t>Malika HACHAD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="" xmlns:a16="http://schemas.microsoft.com/office/drawing/2014/main" id="{D3A889AE-69E8-4D31-A657-968749B58156}"/>
              </a:ext>
            </a:extLst>
          </p:cNvPr>
          <p:cNvSpPr txBox="1"/>
          <p:nvPr userDrawn="1"/>
        </p:nvSpPr>
        <p:spPr>
          <a:xfrm>
            <a:off x="8971412" y="5377912"/>
            <a:ext cx="32205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2060"/>
                </a:solidFill>
              </a:rPr>
              <a:t>Encadrées par : </a:t>
            </a:r>
          </a:p>
          <a:p>
            <a:r>
              <a:rPr lang="fr-FR" b="1" dirty="0"/>
              <a:t>Mme Bouchra BENNOUNA</a:t>
            </a:r>
          </a:p>
          <a:p>
            <a:r>
              <a:rPr lang="fr-FR" b="1" dirty="0"/>
              <a:t>M. Mustapha FARSSI</a:t>
            </a:r>
          </a:p>
          <a:p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516553-B237-456D-95C0-6E5D9521BD1C}"/>
              </a:ext>
            </a:extLst>
          </p:cNvPr>
          <p:cNvSpPr/>
          <p:nvPr userDrawn="1"/>
        </p:nvSpPr>
        <p:spPr>
          <a:xfrm>
            <a:off x="3047996" y="441401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Champ d’application :</a:t>
            </a: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9BD4E15B-5DD0-4136-B8D6-BCA3EB938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99" y="4903057"/>
            <a:ext cx="2091795" cy="739754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="" xmlns:a16="http://schemas.microsoft.com/office/drawing/2014/main" id="{98612F0B-5803-4302-85FC-63EB71D24A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83" y="6359"/>
            <a:ext cx="8434858" cy="1144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076F80D0-9FA9-4082-9D5E-0153E595D6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07" y="797317"/>
            <a:ext cx="2448393" cy="18300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5B34E58A-F5BF-4AA0-894B-1B265BFD67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743721"/>
            <a:ext cx="2448395" cy="18836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5816001-33A2-4582-A3E5-E29063E29904}"/>
              </a:ext>
            </a:extLst>
          </p:cNvPr>
          <p:cNvSpPr/>
          <p:nvPr userDrawn="1"/>
        </p:nvSpPr>
        <p:spPr>
          <a:xfrm>
            <a:off x="28394" y="2654717"/>
            <a:ext cx="12163606" cy="137741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solidFill>
              <a:srgbClr val="FFFF00">
                <a:alpha val="11000"/>
              </a:srgb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dir="474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dirty="0">
                <a:solidFill>
                  <a:sysClr val="windowText" lastClr="000000"/>
                </a:solidFill>
              </a:rPr>
              <a:t>Enrichissement de l’huile de soja par l’Oméga 3 de l’huile de poisson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3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4088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59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94C3-299D-4FA2-8AF0-E69CDD65EC8E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1543-2570-4E82-A35B-FD6742686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01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5947" y="327084"/>
            <a:ext cx="1608408" cy="116528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798061" y="642293"/>
            <a:ext cx="4590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algn="ctr"/>
            <a:r>
              <a:rPr lang="fr-FR" sz="2000" dirty="0" smtClean="0"/>
              <a:t> </a:t>
            </a:r>
            <a:r>
              <a:rPr lang="fr-FR" sz="1400" dirty="0" smtClean="0"/>
              <a:t>Université de Picardie Jules Verne - INSSET de Saint-Quentin 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3286572" y="2037950"/>
            <a:ext cx="5398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1400" dirty="0" smtClean="0"/>
              <a:t>Licence Pro Conception et Développement d’Application Web et Mobile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14883" y="5153712"/>
            <a:ext cx="2009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rgbClr val="FF9933"/>
                </a:solidFill>
              </a:rPr>
              <a:t>Réalisé par:</a:t>
            </a:r>
          </a:p>
          <a:p>
            <a:endParaRPr lang="fr-FR" sz="1600" i="1" u="sng" dirty="0" smtClean="0">
              <a:solidFill>
                <a:srgbClr val="FF9933"/>
              </a:solidFill>
            </a:endParaRPr>
          </a:p>
          <a:p>
            <a:r>
              <a:rPr lang="fr-FR" sz="1600" dirty="0" smtClean="0"/>
              <a:t>Atmane ABIDAR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680199" y="5007999"/>
            <a:ext cx="219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rgbClr val="FF9933"/>
                </a:solidFill>
              </a:rPr>
              <a:t>Encadré </a:t>
            </a:r>
            <a:r>
              <a:rPr lang="fr-FR" sz="1600" i="1" u="sng" dirty="0" smtClean="0">
                <a:solidFill>
                  <a:srgbClr val="FF9933"/>
                </a:solidFill>
              </a:rPr>
              <a:t>par :</a:t>
            </a:r>
          </a:p>
          <a:p>
            <a:r>
              <a:rPr lang="fr-FR" sz="1600" dirty="0" smtClean="0"/>
              <a:t>Mr</a:t>
            </a:r>
            <a:r>
              <a:rPr lang="fr-FR" sz="1600" dirty="0" smtClean="0"/>
              <a:t>. </a:t>
            </a:r>
            <a:r>
              <a:rPr lang="fr-FR" sz="1600" dirty="0" err="1" smtClean="0"/>
              <a:t>Hamidi</a:t>
            </a:r>
            <a:r>
              <a:rPr lang="fr-FR" sz="1600" dirty="0" smtClean="0"/>
              <a:t> Massinissa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071124" y="6305393"/>
            <a:ext cx="23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</a:rPr>
              <a:t>Année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sz="1200" dirty="0" smtClean="0">
                <a:solidFill>
                  <a:srgbClr val="00B0F0"/>
                </a:solidFill>
              </a:rPr>
              <a:t>Universitaire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sz="1200" dirty="0" smtClean="0">
                <a:solidFill>
                  <a:srgbClr val="00B0F0"/>
                </a:solidFill>
              </a:rPr>
              <a:t>2021/2022</a:t>
            </a:r>
            <a:endParaRPr lang="fr-FR" sz="1200" dirty="0" smtClean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5176" y="3254273"/>
            <a:ext cx="677820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000" dirty="0" smtClean="0"/>
              <a:t>Projet : Gestion des donneurs de sang Application Web en JAVA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660033"/>
                </a:solidFill>
              </a:rPr>
              <a:t>Design pattern </a:t>
            </a:r>
            <a:r>
              <a:rPr lang="fr-FR" b="1" dirty="0" err="1" smtClean="0">
                <a:solidFill>
                  <a:srgbClr val="660033"/>
                </a:solidFill>
              </a:rPr>
              <a:t>Factory</a:t>
            </a:r>
            <a:r>
              <a:rPr lang="fr-FR" b="1" dirty="0" smtClean="0">
                <a:solidFill>
                  <a:srgbClr val="660033"/>
                </a:solidFill>
              </a:rPr>
              <a:t> </a:t>
            </a:r>
            <a:r>
              <a:rPr lang="fr-FR" b="1" dirty="0" err="1" smtClean="0">
                <a:solidFill>
                  <a:srgbClr val="660033"/>
                </a:solidFill>
              </a:rPr>
              <a:t>Method</a:t>
            </a:r>
            <a:r>
              <a:rPr lang="fr-FR" b="1" dirty="0" smtClean="0">
                <a:solidFill>
                  <a:srgbClr val="660033"/>
                </a:solidFill>
              </a:rPr>
              <a:t/>
            </a:r>
            <a:br>
              <a:rPr lang="fr-FR" b="1" dirty="0" smtClean="0">
                <a:solidFill>
                  <a:srgbClr val="660033"/>
                </a:solidFill>
              </a:rPr>
            </a:br>
            <a:endParaRPr lang="fr-FR" dirty="0"/>
          </a:p>
        </p:txBody>
      </p:sp>
      <p:pic>
        <p:nvPicPr>
          <p:cNvPr id="4" name="image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4965" y="1560444"/>
            <a:ext cx="7066722" cy="470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err="1" smtClean="0">
                <a:solidFill>
                  <a:srgbClr val="660033"/>
                </a:solidFill>
              </a:rPr>
              <a:t>Connection</a:t>
            </a:r>
            <a:r>
              <a:rPr lang="fr-FR" sz="4000" b="1" dirty="0" smtClean="0">
                <a:solidFill>
                  <a:srgbClr val="660033"/>
                </a:solidFill>
              </a:rPr>
              <a:t> de l’</a:t>
            </a:r>
            <a:r>
              <a:rPr lang="fr-FR" sz="4000" b="1" dirty="0" err="1" smtClean="0">
                <a:solidFill>
                  <a:srgbClr val="660033"/>
                </a:solidFill>
              </a:rPr>
              <a:t>admin</a:t>
            </a:r>
            <a:r>
              <a:rPr lang="fr-FR" sz="4000" b="1" dirty="0" smtClean="0">
                <a:solidFill>
                  <a:srgbClr val="660033"/>
                </a:solidFill>
              </a:rPr>
              <a:t/>
            </a:r>
            <a:br>
              <a:rPr lang="fr-FR" sz="4000" b="1" dirty="0" smtClean="0">
                <a:solidFill>
                  <a:srgbClr val="660033"/>
                </a:solidFill>
              </a:rPr>
            </a:br>
            <a:endParaRPr lang="fr-FR" sz="4000" b="1" dirty="0" smtClean="0">
              <a:solidFill>
                <a:srgbClr val="660033"/>
              </a:solidFill>
            </a:endParaRPr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5147" y="1530625"/>
            <a:ext cx="6530009" cy="4214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La vue Accueil du programme :</a:t>
            </a:r>
            <a:br>
              <a:rPr lang="fr-FR" sz="4000" b="1" dirty="0" smtClean="0">
                <a:solidFill>
                  <a:srgbClr val="660033"/>
                </a:solidFill>
              </a:rPr>
            </a:br>
            <a:endParaRPr lang="fr-FR" sz="4000" b="1" dirty="0" smtClean="0">
              <a:solidFill>
                <a:srgbClr val="660033"/>
              </a:solidFill>
            </a:endParaRPr>
          </a:p>
        </p:txBody>
      </p:sp>
      <p:pic>
        <p:nvPicPr>
          <p:cNvPr id="4" name="image1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4035" y="1172816"/>
            <a:ext cx="10585174" cy="5138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660033"/>
                </a:solidFill>
              </a:rPr>
              <a:t>La vue Ajouter un donneur 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2530" y="974036"/>
            <a:ext cx="6042992" cy="5202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5136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La base de donner :</a:t>
            </a:r>
            <a:br>
              <a:rPr lang="fr-FR" sz="4000" b="1" dirty="0" smtClean="0">
                <a:solidFill>
                  <a:srgbClr val="660033"/>
                </a:solidFill>
              </a:rPr>
            </a:br>
            <a:endParaRPr lang="fr-FR" sz="4000" b="1" dirty="0" smtClean="0">
              <a:solidFill>
                <a:srgbClr val="660033"/>
              </a:solidFill>
            </a:endParaRPr>
          </a:p>
        </p:txBody>
      </p:sp>
      <p:pic>
        <p:nvPicPr>
          <p:cNvPr id="4" name="image1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139" y="2151233"/>
            <a:ext cx="10515600" cy="2689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La vue Chercher donneur selon la ville 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18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4462" y="1302026"/>
            <a:ext cx="10436086" cy="4874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La vue Chercher donneur selon le groupe Sanguin </a:t>
            </a:r>
            <a:r>
              <a:rPr lang="fr-FR" dirty="0" smtClean="0"/>
              <a:t>: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7287" y="1888435"/>
            <a:ext cx="10005391" cy="210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 </a:t>
            </a:r>
            <a:br>
              <a:rPr lang="fr-FR" dirty="0" smtClean="0"/>
            </a:br>
            <a:r>
              <a:rPr lang="fr-FR" b="1" dirty="0" smtClean="0">
                <a:solidFill>
                  <a:srgbClr val="660033"/>
                </a:solidFill>
              </a:rPr>
              <a:t>Conclusion 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2400" dirty="0" smtClean="0"/>
              <a:t>Ce </a:t>
            </a:r>
            <a:r>
              <a:rPr lang="fr-FR" sz="2400" dirty="0" smtClean="0"/>
              <a:t>programme aide à gérer les aspects des besoins en systèmes de données informatiques des centres de collecte et des banques de </a:t>
            </a:r>
            <a:r>
              <a:rPr lang="fr-FR" sz="2400" dirty="0" smtClean="0"/>
              <a:t>sang.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 </a:t>
            </a:r>
            <a:r>
              <a:rPr lang="fr-FR" sz="2400" dirty="0" smtClean="0"/>
              <a:t>Je souhaite travailler encore sur l’amélioration de ce projet, le but c’est qu’il soit capable du recrutement des donneurs, la livraison et la traçabilité des produits sanguins aux patients</a:t>
            </a:r>
            <a:r>
              <a:rPr lang="fr-FR" sz="2400" dirty="0" smtClean="0"/>
              <a:t>.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1357596" y="3979034"/>
            <a:ext cx="1179544" cy="258034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372434" y="3072731"/>
            <a:ext cx="1149346" cy="276587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57596" y="4861648"/>
            <a:ext cx="1164184" cy="277363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4F6A7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357596" y="5788768"/>
            <a:ext cx="1149348" cy="284342"/>
          </a:xfrm>
          <a:custGeom>
            <a:avLst/>
            <a:gdLst>
              <a:gd name="T0" fmla="*/ 2896 w 2896"/>
              <a:gd name="T1" fmla="*/ 422 h 852"/>
              <a:gd name="T2" fmla="*/ 1448 w 2896"/>
              <a:gd name="T3" fmla="*/ 0 h 852"/>
              <a:gd name="T4" fmla="*/ 0 w 2896"/>
              <a:gd name="T5" fmla="*/ 422 h 852"/>
              <a:gd name="T6" fmla="*/ 1448 w 2896"/>
              <a:gd name="T7" fmla="*/ 852 h 852"/>
              <a:gd name="T8" fmla="*/ 2896 w 2896"/>
              <a:gd name="T9" fmla="*/ 42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2">
                <a:moveTo>
                  <a:pt x="2896" y="422"/>
                </a:moveTo>
                <a:lnTo>
                  <a:pt x="1448" y="0"/>
                </a:lnTo>
                <a:lnTo>
                  <a:pt x="0" y="422"/>
                </a:lnTo>
                <a:lnTo>
                  <a:pt x="1448" y="852"/>
                </a:lnTo>
                <a:lnTo>
                  <a:pt x="2896" y="422"/>
                </a:lnTo>
                <a:close/>
              </a:path>
            </a:pathLst>
          </a:custGeom>
          <a:solidFill>
            <a:srgbClr val="F2583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586196" y="1158031"/>
            <a:ext cx="692150" cy="5735638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293184" y="3174331"/>
            <a:ext cx="228600" cy="109076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72434" y="3174331"/>
            <a:ext cx="228600" cy="109076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372434" y="3239419"/>
            <a:ext cx="1149346" cy="767431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372435" y="3239419"/>
            <a:ext cx="574673" cy="767431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Box 98"/>
          <p:cNvSpPr txBox="1"/>
          <p:nvPr/>
        </p:nvSpPr>
        <p:spPr>
          <a:xfrm>
            <a:off x="1293768" y="3471464"/>
            <a:ext cx="726480" cy="369332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278346" y="4080634"/>
            <a:ext cx="234502" cy="8867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1357596" y="4080634"/>
            <a:ext cx="234502" cy="8867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1357596" y="4102736"/>
            <a:ext cx="1179028" cy="764048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357594" y="4102736"/>
            <a:ext cx="589514" cy="764048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Box 99"/>
          <p:cNvSpPr txBox="1"/>
          <p:nvPr/>
        </p:nvSpPr>
        <p:spPr>
          <a:xfrm>
            <a:off x="1278928" y="4379686"/>
            <a:ext cx="745241" cy="369332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278346" y="4961661"/>
            <a:ext cx="231550" cy="111207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357596" y="4961661"/>
            <a:ext cx="231550" cy="111207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357596" y="5028336"/>
            <a:ext cx="1164184" cy="773215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357596" y="5028336"/>
            <a:ext cx="582092" cy="773215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Box 100"/>
          <p:cNvSpPr txBox="1"/>
          <p:nvPr/>
        </p:nvSpPr>
        <p:spPr>
          <a:xfrm>
            <a:off x="1344652" y="5247322"/>
            <a:ext cx="602716" cy="369332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2278346" y="5888780"/>
            <a:ext cx="228600" cy="11347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357596" y="5888780"/>
            <a:ext cx="228600" cy="11347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1357596" y="5955456"/>
            <a:ext cx="1149348" cy="788948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1357597" y="5955456"/>
            <a:ext cx="574674" cy="788948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TextBox 101"/>
          <p:cNvSpPr txBox="1"/>
          <p:nvPr/>
        </p:nvSpPr>
        <p:spPr>
          <a:xfrm>
            <a:off x="1344652" y="6185157"/>
            <a:ext cx="595035" cy="369332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17255" y="2302010"/>
            <a:ext cx="6754920" cy="584775"/>
            <a:chOff x="2733378" y="894866"/>
            <a:chExt cx="6754920" cy="1174629"/>
          </a:xfrm>
        </p:grpSpPr>
        <p:sp>
          <p:nvSpPr>
            <p:cNvPr id="59" name="Rectangle 58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61" name="TextBox 119"/>
            <p:cNvSpPr txBox="1"/>
            <p:nvPr/>
          </p:nvSpPr>
          <p:spPr>
            <a:xfrm>
              <a:off x="2993378" y="894866"/>
              <a:ext cx="6494920" cy="117462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b="1" dirty="0" smtClean="0">
                  <a:solidFill>
                    <a:srgbClr val="4AB628"/>
                  </a:solidFill>
                </a:rPr>
                <a:t>La Modélisation </a:t>
              </a:r>
              <a:r>
                <a:rPr lang="fr-FR" sz="3200" b="1" dirty="0" smtClean="0">
                  <a:solidFill>
                    <a:srgbClr val="4AB628"/>
                  </a:solidFill>
                </a:rPr>
                <a:t>: </a:t>
              </a:r>
              <a:endParaRPr lang="en-US" sz="3200" b="1" dirty="0">
                <a:solidFill>
                  <a:srgbClr val="4AB628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7255" y="3198703"/>
            <a:ext cx="7581638" cy="584775"/>
            <a:chOff x="2733378" y="950781"/>
            <a:chExt cx="7581638" cy="1174630"/>
          </a:xfrm>
        </p:grpSpPr>
        <p:sp>
          <p:nvSpPr>
            <p:cNvPr id="55" name="Rectangle 54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57" name="TextBox 124"/>
            <p:cNvSpPr txBox="1"/>
            <p:nvPr/>
          </p:nvSpPr>
          <p:spPr>
            <a:xfrm>
              <a:off x="2993378" y="950781"/>
              <a:ext cx="7321638" cy="117463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b="1" dirty="0" smtClean="0">
                  <a:solidFill>
                    <a:srgbClr val="E6A400"/>
                  </a:solidFill>
                </a:rPr>
                <a:t>Singleton </a:t>
              </a:r>
              <a:r>
                <a:rPr lang="fr-FR" sz="3200" b="1" dirty="0" smtClean="0">
                  <a:solidFill>
                    <a:srgbClr val="E6A400"/>
                  </a:solidFill>
                </a:rPr>
                <a:t>pattern </a:t>
              </a:r>
              <a:endParaRPr lang="en-US" sz="3200" b="1" dirty="0" smtClean="0">
                <a:solidFill>
                  <a:srgbClr val="E6A4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17255" y="3965630"/>
            <a:ext cx="6406331" cy="584775"/>
            <a:chOff x="2733378" y="895262"/>
            <a:chExt cx="6418421" cy="1174629"/>
          </a:xfrm>
        </p:grpSpPr>
        <p:sp>
          <p:nvSpPr>
            <p:cNvPr id="51" name="Rectangle 50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53" name="TextBox 129"/>
            <p:cNvSpPr txBox="1"/>
            <p:nvPr/>
          </p:nvSpPr>
          <p:spPr>
            <a:xfrm>
              <a:off x="2993869" y="895262"/>
              <a:ext cx="6157930" cy="117462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b="1" dirty="0" smtClean="0">
                  <a:solidFill>
                    <a:srgbClr val="FE0006"/>
                  </a:solidFill>
                </a:rPr>
                <a:t>Design </a:t>
              </a:r>
              <a:r>
                <a:rPr lang="fr-FR" sz="3200" b="1" dirty="0" smtClean="0">
                  <a:solidFill>
                    <a:srgbClr val="FE0006"/>
                  </a:solidFill>
                </a:rPr>
                <a:t>pattern </a:t>
              </a:r>
              <a:r>
                <a:rPr lang="fr-FR" sz="3200" b="1" dirty="0" err="1" smtClean="0">
                  <a:solidFill>
                    <a:srgbClr val="FE0006"/>
                  </a:solidFill>
                </a:rPr>
                <a:t>Factory</a:t>
              </a:r>
              <a:r>
                <a:rPr lang="fr-FR" sz="3200" b="1" dirty="0" smtClean="0">
                  <a:solidFill>
                    <a:srgbClr val="FE0006"/>
                  </a:solidFill>
                </a:rPr>
                <a:t> </a:t>
              </a:r>
              <a:r>
                <a:rPr lang="fr-FR" sz="3200" b="1" dirty="0" err="1" smtClean="0">
                  <a:solidFill>
                    <a:srgbClr val="FE0006"/>
                  </a:solidFill>
                </a:rPr>
                <a:t>Method</a:t>
              </a:r>
              <a:r>
                <a:rPr lang="en-US" sz="3200" b="1" dirty="0" smtClean="0">
                  <a:solidFill>
                    <a:srgbClr val="FE0006"/>
                  </a:solidFill>
                </a:rPr>
                <a:t>  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10818" y="4961661"/>
            <a:ext cx="8281182" cy="584775"/>
            <a:chOff x="2733378" y="997138"/>
            <a:chExt cx="8281182" cy="1174629"/>
          </a:xfrm>
        </p:grpSpPr>
        <p:sp>
          <p:nvSpPr>
            <p:cNvPr id="47" name="Rectangle 46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49" name="TextBox 134"/>
            <p:cNvSpPr txBox="1"/>
            <p:nvPr/>
          </p:nvSpPr>
          <p:spPr>
            <a:xfrm>
              <a:off x="2993378" y="997138"/>
              <a:ext cx="8021182" cy="117462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 smtClean="0">
                  <a:solidFill>
                    <a:srgbClr val="006E7A"/>
                  </a:solidFill>
                </a:rPr>
                <a:t>Les interfaces </a:t>
              </a:r>
              <a:r>
                <a:rPr lang="en-US" sz="3200" b="1" dirty="0" err="1" smtClean="0">
                  <a:solidFill>
                    <a:srgbClr val="006E7A"/>
                  </a:solidFill>
                </a:rPr>
                <a:t>graphique</a:t>
              </a:r>
              <a:r>
                <a:rPr lang="en-US" sz="3200" b="1" dirty="0" smtClean="0">
                  <a:solidFill>
                    <a:srgbClr val="006E7A"/>
                  </a:solidFill>
                </a:rPr>
                <a:t> </a:t>
              </a:r>
              <a:endParaRPr lang="en-US" sz="3200" b="1" dirty="0">
                <a:solidFill>
                  <a:srgbClr val="006E7A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0" y="-37578"/>
            <a:ext cx="12192000" cy="9895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0" b="1" dirty="0">
                <a:solidFill>
                  <a:schemeClr val="bg1"/>
                </a:solidFill>
                <a:effectLst>
                  <a:glow rad="228600">
                    <a:srgbClr val="660033">
                      <a:alpha val="40000"/>
                    </a:srgbClr>
                  </a:glow>
                </a:effectLst>
              </a:rPr>
              <a:t>  Plan:</a:t>
            </a:r>
          </a:p>
        </p:txBody>
      </p:sp>
      <p:sp>
        <p:nvSpPr>
          <p:cNvPr id="71" name="Freeform 16"/>
          <p:cNvSpPr>
            <a:spLocks/>
          </p:cNvSpPr>
          <p:nvPr/>
        </p:nvSpPr>
        <p:spPr bwMode="auto">
          <a:xfrm>
            <a:off x="1350746" y="1501889"/>
            <a:ext cx="231550" cy="10970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6600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Freeform 17"/>
          <p:cNvSpPr>
            <a:spLocks/>
          </p:cNvSpPr>
          <p:nvPr/>
        </p:nvSpPr>
        <p:spPr bwMode="auto">
          <a:xfrm>
            <a:off x="1350746" y="1568564"/>
            <a:ext cx="1164184" cy="76279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6600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18"/>
          <p:cNvSpPr>
            <a:spLocks/>
          </p:cNvSpPr>
          <p:nvPr/>
        </p:nvSpPr>
        <p:spPr bwMode="auto">
          <a:xfrm>
            <a:off x="1350746" y="1568564"/>
            <a:ext cx="582092" cy="76279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6600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TextBox 1"/>
          <p:cNvSpPr txBox="1"/>
          <p:nvPr/>
        </p:nvSpPr>
        <p:spPr>
          <a:xfrm>
            <a:off x="1272080" y="1797522"/>
            <a:ext cx="735858" cy="369332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75" name="Freeform 20"/>
          <p:cNvSpPr>
            <a:spLocks/>
          </p:cNvSpPr>
          <p:nvPr/>
        </p:nvSpPr>
        <p:spPr bwMode="auto">
          <a:xfrm>
            <a:off x="2271496" y="1501889"/>
            <a:ext cx="231550" cy="10970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6600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 16"/>
          <p:cNvSpPr>
            <a:spLocks/>
          </p:cNvSpPr>
          <p:nvPr/>
        </p:nvSpPr>
        <p:spPr bwMode="auto">
          <a:xfrm>
            <a:off x="1350179" y="2348498"/>
            <a:ext cx="231550" cy="10970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>
            <a:off x="1350179" y="2415173"/>
            <a:ext cx="1164184" cy="76279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Freeform 18"/>
          <p:cNvSpPr>
            <a:spLocks/>
          </p:cNvSpPr>
          <p:nvPr/>
        </p:nvSpPr>
        <p:spPr bwMode="auto">
          <a:xfrm>
            <a:off x="1350179" y="2415173"/>
            <a:ext cx="582092" cy="76279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TextBox 1"/>
          <p:cNvSpPr txBox="1"/>
          <p:nvPr/>
        </p:nvSpPr>
        <p:spPr>
          <a:xfrm>
            <a:off x="1271513" y="2644131"/>
            <a:ext cx="735858" cy="369332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80" name="Freeform 20"/>
          <p:cNvSpPr>
            <a:spLocks/>
          </p:cNvSpPr>
          <p:nvPr/>
        </p:nvSpPr>
        <p:spPr bwMode="auto">
          <a:xfrm>
            <a:off x="2270929" y="2348498"/>
            <a:ext cx="231550" cy="10970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1" name="Group 45"/>
          <p:cNvGrpSpPr/>
          <p:nvPr/>
        </p:nvGrpSpPr>
        <p:grpSpPr>
          <a:xfrm>
            <a:off x="3910818" y="5937813"/>
            <a:ext cx="3423681" cy="584775"/>
            <a:chOff x="2733378" y="956904"/>
            <a:chExt cx="3423681" cy="1174629"/>
          </a:xfrm>
        </p:grpSpPr>
        <p:sp>
          <p:nvSpPr>
            <p:cNvPr id="82" name="Rectangle 81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84" name="TextBox 134"/>
            <p:cNvSpPr txBox="1"/>
            <p:nvPr/>
          </p:nvSpPr>
          <p:spPr>
            <a:xfrm>
              <a:off x="2999815" y="956904"/>
              <a:ext cx="3157244" cy="117462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660033"/>
                  </a:solidFill>
                </a:rPr>
                <a:t>Conclusion</a:t>
              </a:r>
              <a:r>
                <a:rPr lang="en-US" sz="2200" b="1" dirty="0">
                  <a:solidFill>
                    <a:srgbClr val="006E7A"/>
                  </a:solidFill>
                </a:rPr>
                <a:t> </a:t>
              </a:r>
            </a:p>
          </p:txBody>
        </p:sp>
      </p:grpSp>
      <p:grpSp>
        <p:nvGrpSpPr>
          <p:cNvPr id="86" name="Group 45"/>
          <p:cNvGrpSpPr/>
          <p:nvPr/>
        </p:nvGrpSpPr>
        <p:grpSpPr>
          <a:xfrm>
            <a:off x="3950191" y="1447886"/>
            <a:ext cx="6088330" cy="584775"/>
            <a:chOff x="2733378" y="881761"/>
            <a:chExt cx="6088330" cy="1174630"/>
          </a:xfrm>
        </p:grpSpPr>
        <p:sp>
          <p:nvSpPr>
            <p:cNvPr id="87" name="Rectangle 86"/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/>
            </a:p>
          </p:txBody>
        </p:sp>
        <p:sp>
          <p:nvSpPr>
            <p:cNvPr id="89" name="TextBox 134"/>
            <p:cNvSpPr txBox="1"/>
            <p:nvPr/>
          </p:nvSpPr>
          <p:spPr>
            <a:xfrm>
              <a:off x="3050657" y="881761"/>
              <a:ext cx="5771051" cy="117463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b="1" dirty="0" smtClean="0">
                  <a:solidFill>
                    <a:srgbClr val="660033"/>
                  </a:solidFill>
                </a:rPr>
                <a:t>Description </a:t>
              </a:r>
              <a:r>
                <a:rPr lang="fr-FR" sz="3200" b="1" dirty="0" smtClean="0">
                  <a:solidFill>
                    <a:srgbClr val="660033"/>
                  </a:solidFill>
                </a:rPr>
                <a:t>de la problématique :</a:t>
              </a:r>
              <a:endParaRPr lang="en-US" sz="3200" b="1" dirty="0">
                <a:solidFill>
                  <a:srgbClr val="66003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7096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Description de la problématique </a:t>
            </a:r>
            <a:r>
              <a:rPr lang="fr-FR" b="1" dirty="0" smtClean="0">
                <a:solidFill>
                  <a:srgbClr val="660033"/>
                </a:solidFill>
              </a:rPr>
              <a:t>:</a:t>
            </a:r>
            <a:r>
              <a:rPr lang="en-US" b="1" dirty="0" smtClean="0">
                <a:solidFill>
                  <a:srgbClr val="660033"/>
                </a:solidFill>
              </a:rPr>
              <a:t/>
            </a:r>
            <a:br>
              <a:rPr lang="en-US" b="1" dirty="0" smtClean="0">
                <a:solidFill>
                  <a:srgbClr val="660033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simple </a:t>
            </a:r>
            <a:r>
              <a:rPr lang="fr-FR" dirty="0" err="1" smtClean="0"/>
              <a:t>pochet</a:t>
            </a:r>
            <a:r>
              <a:rPr lang="fr-FR" dirty="0" smtClean="0"/>
              <a:t> de sang peut sauver la vie d’un patient.</a:t>
            </a:r>
          </a:p>
          <a:p>
            <a:r>
              <a:rPr lang="fr-FR" dirty="0" smtClean="0"/>
              <a:t>Les hôpitaux et les centre de collecte de sang possèdent des utiles informatique qui gère la collecte du sang.</a:t>
            </a:r>
          </a:p>
          <a:p>
            <a:r>
              <a:rPr lang="fr-FR" dirty="0" smtClean="0"/>
              <a:t>Par contre certain compagnie de collecte de sang organiser par des associations bénévole qui se déplace non pas d’outils informatique qui gère cette collecte. </a:t>
            </a:r>
            <a:endParaRPr lang="fr-FR" dirty="0" smtClean="0"/>
          </a:p>
          <a:p>
            <a:r>
              <a:rPr lang="fr-FR" dirty="0" smtClean="0"/>
              <a:t>Développer </a:t>
            </a:r>
            <a:r>
              <a:rPr lang="fr-FR" dirty="0" smtClean="0"/>
              <a:t>en Java un système de gestion de donneurs de </a:t>
            </a:r>
            <a:r>
              <a:rPr lang="fr-FR" dirty="0" smtClean="0"/>
              <a:t>sang.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261" y="298174"/>
            <a:ext cx="5741504" cy="775253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Diagramme de classes :</a:t>
            </a: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5861" y="974035"/>
            <a:ext cx="10426148" cy="5546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18583" cy="847449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rgbClr val="660033"/>
                </a:solidFill>
              </a:rPr>
              <a:t>Diagrammes de cas d'utilisation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9590" y="944217"/>
            <a:ext cx="9153939" cy="5232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rgbClr val="660033"/>
                </a:solidFill>
              </a:rPr>
              <a:t>Le diagramme de séquences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4" name="image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1966" y="1023730"/>
            <a:ext cx="9571382" cy="5337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9174" y="365126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rgbClr val="660033"/>
                </a:solidFill>
              </a:rPr>
              <a:t>Singleton pattern :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929" y="1330912"/>
            <a:ext cx="9295239" cy="2200000"/>
          </a:xfrm>
          <a:prstGeom prst="rect">
            <a:avLst/>
          </a:prstGeom>
        </p:spPr>
      </p:pic>
      <p:pic>
        <p:nvPicPr>
          <p:cNvPr id="5" name="image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809" y="3627783"/>
            <a:ext cx="4522303" cy="273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536"/>
          </a:xfrm>
        </p:spPr>
        <p:txBody>
          <a:bodyPr/>
          <a:lstStyle/>
          <a:p>
            <a:r>
              <a:rPr lang="fr-FR" b="1" dirty="0" smtClean="0">
                <a:solidFill>
                  <a:srgbClr val="660033"/>
                </a:solidFill>
              </a:rPr>
              <a:t>Singleton pattern :</a:t>
            </a:r>
            <a:endParaRPr lang="fr-FR" dirty="0"/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1238" y="2882348"/>
            <a:ext cx="8609524" cy="196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660033"/>
                </a:solidFill>
              </a:rPr>
              <a:t>Design pattern </a:t>
            </a:r>
            <a:r>
              <a:rPr lang="fr-FR" b="1" dirty="0" err="1" smtClean="0">
                <a:solidFill>
                  <a:srgbClr val="660033"/>
                </a:solidFill>
              </a:rPr>
              <a:t>Factory</a:t>
            </a:r>
            <a:r>
              <a:rPr lang="fr-FR" b="1" dirty="0" smtClean="0">
                <a:solidFill>
                  <a:srgbClr val="660033"/>
                </a:solidFill>
              </a:rPr>
              <a:t> </a:t>
            </a:r>
            <a:r>
              <a:rPr lang="fr-FR" b="1" dirty="0" err="1" smtClean="0">
                <a:solidFill>
                  <a:srgbClr val="660033"/>
                </a:solidFill>
              </a:rPr>
              <a:t>Method</a:t>
            </a:r>
            <a:r>
              <a:rPr lang="fr-FR" b="1" dirty="0" smtClean="0">
                <a:solidFill>
                  <a:srgbClr val="660033"/>
                </a:solidFill>
              </a:rPr>
              <a:t/>
            </a:r>
            <a:br>
              <a:rPr lang="fr-FR" b="1" dirty="0" smtClean="0">
                <a:solidFill>
                  <a:srgbClr val="660033"/>
                </a:solidFill>
              </a:rPr>
            </a:br>
            <a:endParaRPr lang="fr-FR" b="1" dirty="0" smtClean="0">
              <a:solidFill>
                <a:srgbClr val="660033"/>
              </a:solidFill>
            </a:endParaRPr>
          </a:p>
        </p:txBody>
      </p:sp>
      <p:pic>
        <p:nvPicPr>
          <p:cNvPr id="4" name="image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8768" y="1842626"/>
            <a:ext cx="4657143" cy="3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9506</TotalTime>
  <Words>267</Words>
  <Application>Microsoft Office PowerPoint</Application>
  <PresentationFormat>Personnalisé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Office Theme</vt:lpstr>
      <vt:lpstr> </vt:lpstr>
      <vt:lpstr>Diapositive 2</vt:lpstr>
      <vt:lpstr>Description de la problématique : </vt:lpstr>
      <vt:lpstr>Diagramme de classes :</vt:lpstr>
      <vt:lpstr>Diagrammes de cas d'utilisation </vt:lpstr>
      <vt:lpstr>Le diagramme de séquences </vt:lpstr>
      <vt:lpstr>Singleton pattern : </vt:lpstr>
      <vt:lpstr>Singleton pattern :</vt:lpstr>
      <vt:lpstr>Design pattern Factory Method </vt:lpstr>
      <vt:lpstr>Design pattern Factory Method </vt:lpstr>
      <vt:lpstr>Connection de l’admin </vt:lpstr>
      <vt:lpstr>La vue Accueil du programme : </vt:lpstr>
      <vt:lpstr>La vue Ajouter un donneur : </vt:lpstr>
      <vt:lpstr>La base de donner : </vt:lpstr>
      <vt:lpstr>La vue Chercher donneur selon la ville : </vt:lpstr>
      <vt:lpstr>La vue Chercher donneur selon le groupe Sanguin : </vt:lpstr>
      <vt:lpstr>  Conclusion 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DELL</cp:lastModifiedBy>
  <cp:revision>309</cp:revision>
  <dcterms:created xsi:type="dcterms:W3CDTF">2017-04-23T11:38:13Z</dcterms:created>
  <dcterms:modified xsi:type="dcterms:W3CDTF">2022-02-20T10:29:10Z</dcterms:modified>
</cp:coreProperties>
</file>