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handoutMasterIdLst>
    <p:handoutMasterId r:id="rId73"/>
  </p:handoutMasterIdLst>
  <p:sldIdLst>
    <p:sldId id="256" r:id="rId3"/>
    <p:sldId id="257" r:id="rId4"/>
    <p:sldId id="322" r:id="rId5"/>
    <p:sldId id="323" r:id="rId6"/>
    <p:sldId id="324" r:id="rId7"/>
    <p:sldId id="325" r:id="rId8"/>
    <p:sldId id="326" r:id="rId9"/>
    <p:sldId id="258" r:id="rId10"/>
    <p:sldId id="259" r:id="rId11"/>
    <p:sldId id="260" r:id="rId12"/>
    <p:sldId id="261" r:id="rId13"/>
    <p:sldId id="262" r:id="rId14"/>
    <p:sldId id="263" r:id="rId15"/>
    <p:sldId id="285" r:id="rId16"/>
    <p:sldId id="264" r:id="rId17"/>
    <p:sldId id="286" r:id="rId18"/>
    <p:sldId id="265" r:id="rId19"/>
    <p:sldId id="266" r:id="rId20"/>
    <p:sldId id="267" r:id="rId21"/>
    <p:sldId id="287" r:id="rId22"/>
    <p:sldId id="268" r:id="rId23"/>
    <p:sldId id="269" r:id="rId24"/>
    <p:sldId id="288" r:id="rId25"/>
    <p:sldId id="270" r:id="rId26"/>
    <p:sldId id="289" r:id="rId27"/>
    <p:sldId id="271" r:id="rId28"/>
    <p:sldId id="290" r:id="rId29"/>
    <p:sldId id="272" r:id="rId30"/>
    <p:sldId id="291" r:id="rId31"/>
    <p:sldId id="273" r:id="rId32"/>
    <p:sldId id="275" r:id="rId33"/>
    <p:sldId id="293" r:id="rId34"/>
    <p:sldId id="276" r:id="rId35"/>
    <p:sldId id="277" r:id="rId36"/>
    <p:sldId id="294" r:id="rId37"/>
    <p:sldId id="278" r:id="rId38"/>
    <p:sldId id="295" r:id="rId39"/>
    <p:sldId id="279" r:id="rId40"/>
    <p:sldId id="296" r:id="rId41"/>
    <p:sldId id="280" r:id="rId42"/>
    <p:sldId id="297" r:id="rId43"/>
    <p:sldId id="281" r:id="rId44"/>
    <p:sldId id="298" r:id="rId45"/>
    <p:sldId id="282" r:id="rId46"/>
    <p:sldId id="283" r:id="rId47"/>
    <p:sldId id="299" r:id="rId48"/>
    <p:sldId id="284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>
              <a:defRPr sz="2000"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2pPr>
            <a:lvl3pPr>
              <a:defRPr sz="1600"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3pPr>
            <a:lvl4pPr>
              <a:defRPr sz="1600"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4pPr>
            <a:lvl5pPr>
              <a:defRPr sz="1600"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ea typeface="华文仿宋" charset="0"/>
                <a:sym typeface="Tw Cen MT" panose="020B06020201040206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2A7003D1-3B8C-418B-B7BC-14ACC393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charset="0"/>
                <a:ea typeface="华文仿宋" charset="0"/>
                <a:sym typeface="Tw Cen MT Condensed" charset="0"/>
              </a:defRPr>
            </a:lvl1pPr>
          </a:lstStyle>
          <a:p>
            <a:fld id="{1854BEA0-625A-460A-8376-1146C143DAF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Tw Cen MT Condensed" charset="0"/>
          <a:ea typeface="华文仿宋" charset="0"/>
          <a:cs typeface="+mj-cs"/>
          <a:sym typeface="Tw Cen MT Condensed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w Cen MT" panose="020B0602020104020603" pitchFamily="34" charset="0"/>
          <a:ea typeface="华文仿宋" charset="0"/>
          <a:cs typeface="+mn-cs"/>
          <a:sym typeface="Tw Cen MT" panose="020B0602020104020603" pitchFamily="34" charset="0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w Cen MT" panose="020B0602020104020603" pitchFamily="34" charset="0"/>
          <a:ea typeface="华文仿宋" charset="0"/>
          <a:cs typeface="+mn-cs"/>
          <a:sym typeface="Tw Cen MT" panose="020B0602020104020603" pitchFamily="34" charset="0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w Cen MT" panose="020B0602020104020603" pitchFamily="34" charset="0"/>
          <a:ea typeface="华文仿宋" charset="0"/>
          <a:cs typeface="+mn-cs"/>
          <a:sym typeface="Tw Cen MT" panose="020B06020201040206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w Cen MT" panose="020B0602020104020603" pitchFamily="34" charset="0"/>
          <a:ea typeface="华文仿宋" charset="0"/>
          <a:cs typeface="+mn-cs"/>
          <a:sym typeface="Tw Cen MT" panose="020B06020201040206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w Cen MT" panose="020B0602020104020603" pitchFamily="34" charset="0"/>
          <a:ea typeface="华文仿宋" charset="0"/>
          <a:cs typeface="+mn-cs"/>
          <a:sym typeface="Tw Cen MT" panose="020B06020201040206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CP language reference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孙文杰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创新</a:t>
            </a:r>
            <a:r>
              <a:rPr lang="en-US" altLang="zh-CN" dirty="0"/>
              <a:t>2201</a:t>
            </a:r>
            <a:endParaRPr lang="en-US" altLang="zh-CN" dirty="0"/>
          </a:p>
          <a:p>
            <a:r>
              <a:rPr lang="en-US" altLang="zh-CN" dirty="0"/>
              <a:t>2211310123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/>
              <a:t>本语言中有以下三种变量：</a:t>
            </a:r>
            <a:endParaRPr lang="zh-CN" altLang="en-US" sz="3200"/>
          </a:p>
          <a:p>
            <a:r>
              <a:rPr lang="zh-CN" altLang="en-US" sz="3200"/>
              <a:t>- 全局变量</a:t>
            </a:r>
            <a:endParaRPr lang="zh-CN" altLang="en-US" sz="3200"/>
          </a:p>
          <a:p>
            <a:r>
              <a:rPr lang="zh-CN" altLang="en-US" sz="3200"/>
              <a:t>- 局部变量</a:t>
            </a:r>
            <a:endParaRPr lang="zh-CN" altLang="en-US" sz="3200"/>
          </a:p>
          <a:p>
            <a:r>
              <a:rPr lang="zh-CN" altLang="en-US" sz="3200"/>
              <a:t>- 成员变量</a:t>
            </a:r>
            <a:endParaRPr lang="zh-CN" altLang="en-US" sz="3200"/>
          </a:p>
          <a:p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25515" y="1142365"/>
            <a:ext cx="6096000" cy="47231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w Cen MT" panose="020B0602020104020603" pitchFamily="34" charset="0"/>
              <a:ea typeface="华文仿宋" charset="0"/>
              <a:sym typeface="Tw Cen MT" panose="020B06020201040206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2850" y="1397635"/>
            <a:ext cx="5702300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int x</a:t>
            </a:r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for (int i = 1; i &lt; 10; ++ i) {</a:t>
            </a:r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}</a:t>
            </a:r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class A {</a:t>
            </a:r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pPr indent="457200"/>
            <a:r>
              <a:rPr lang="en-US" altLang="zh-CN" sz="2400">
                <a:solidFill>
                  <a:schemeClr val="bg1"/>
                </a:solidFill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int a</a:t>
            </a:r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}</a:t>
            </a:r>
            <a:endParaRPr lang="en-US" altLang="zh-CN" sz="2400">
              <a:solidFill>
                <a:schemeClr val="bg1"/>
              </a:solidFill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 </a:t>
            </a:r>
            <a:r>
              <a:rPr lang="zh-CN" altLang="en-US"/>
              <a:t>保留字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Courier New" panose="02070309020205020404" charset="0"/>
              </a:rPr>
              <a:t>基本类型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int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（整数）、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float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（浮点数）、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bool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（布尔）、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string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（字符串、字符）</a:t>
            </a:r>
            <a:endParaRPr lang="en-US" altLang="zh-CN" sz="2400">
              <a:solidFill>
                <a:schemeClr val="tx1"/>
              </a:solidFill>
              <a:uFillTx/>
              <a:latin typeface="Courier New" panose="02070309020205020404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Courier New" panose="02070309020205020404" charset="0"/>
              </a:rPr>
              <a:t>程序控制语句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break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（跳出循环）、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continue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（继续）、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do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（运行）、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else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（否则）、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for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（循环）、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if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（如果）、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return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（返回）、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while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（循环）</a:t>
            </a:r>
            <a:endParaRPr lang="en-US" altLang="zh-CN" sz="2400">
              <a:solidFill>
                <a:schemeClr val="tx1"/>
              </a:solidFill>
              <a:uFillTx/>
              <a:latin typeface="Courier New" panose="02070309020205020404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Courier New" panose="02070309020205020404" charset="0"/>
              </a:rPr>
              <a:t>变量引用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super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（父类）、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this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（本类）</a:t>
            </a:r>
            <a:endParaRPr lang="en-US" altLang="zh-CN" sz="2400">
              <a:solidFill>
                <a:schemeClr val="tx1"/>
              </a:solidFill>
              <a:uFillTx/>
              <a:latin typeface="Courier New" panose="02070309020205020404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Courier New" panose="02070309020205020404" charset="0"/>
              </a:rPr>
              <a:t>类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class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（声明类）、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extends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（继承）、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new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（创建）</a:t>
            </a:r>
            <a:endParaRPr lang="en-US" altLang="zh-CN" sz="2400">
              <a:solidFill>
                <a:schemeClr val="tx1"/>
              </a:solidFill>
              <a:uFillTx/>
              <a:latin typeface="Courier New" panose="02070309020205020404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Courier New" panose="02070309020205020404" charset="0"/>
              </a:rPr>
              <a:t>函数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func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（命名函数）</a:t>
            </a:r>
            <a:endParaRPr lang="zh-CN" altLang="en-US" sz="2400">
              <a:solidFill>
                <a:schemeClr val="tx1"/>
              </a:solidFill>
              <a:uFillTx/>
              <a:latin typeface="Courier New" panose="02070309020205020404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uFillTx/>
                <a:latin typeface="Courier New" panose="02070309020205020404" charset="0"/>
              </a:rPr>
              <a:t>IO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print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（输出）、</a:t>
            </a:r>
            <a:r>
              <a:rPr lang="en-US" altLang="zh-CN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cin</a:t>
            </a:r>
            <a:r>
              <a:rPr lang="zh-CN" altLang="en-US" sz="2400">
                <a:solidFill>
                  <a:schemeClr val="tx1"/>
                </a:solidFill>
                <a:uFillTx/>
                <a:latin typeface="Courier New" panose="02070309020205020404" charset="0"/>
              </a:rPr>
              <a:t>（输入）</a:t>
            </a:r>
            <a:endParaRPr lang="zh-CN" altLang="en-US" sz="2400">
              <a:solidFill>
                <a:schemeClr val="tx1"/>
              </a:solidFill>
              <a:uFillTx/>
              <a:latin typeface="Courier New" panose="02070309020205020404" charset="0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本程序注释符号为</a:t>
            </a:r>
            <a:r>
              <a:rPr lang="en-US" altLang="zh-CN" sz="3200"/>
              <a:t> </a:t>
            </a:r>
            <a:r>
              <a:rPr lang="en-US" altLang="zh-CN" sz="3200">
                <a:latin typeface="华文仿宋" charset="0"/>
                <a:cs typeface="华文仿宋" charset="0"/>
              </a:rPr>
              <a:t>!! 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开头的单行注释。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80795" y="3326765"/>
            <a:ext cx="7113905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000"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!! </a:t>
            </a:r>
            <a:r>
              <a:rPr lang="zh-CN" altLang="en-US" sz="4000"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注释内容</a:t>
            </a:r>
            <a:endParaRPr lang="zh-CN" altLang="en-US" sz="4000"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  <a:p>
            <a:pPr algn="l"/>
            <a:r>
              <a:rPr lang="en-US" altLang="zh-CN" sz="4000">
                <a:latin typeface="Courier New" panose="02070309020205020404" charset="0"/>
                <a:ea typeface="华文仿宋" charset="0"/>
                <a:cs typeface="Courier New" panose="02070309020205020404" charset="0"/>
              </a:rPr>
              <a:t>print("hello world!")</a:t>
            </a:r>
            <a:endParaRPr lang="en-US" altLang="zh-CN" sz="4000">
              <a:latin typeface="Courier New" panose="02070309020205020404" charset="0"/>
              <a:ea typeface="华文仿宋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</a:t>
            </a:r>
            <a:r>
              <a:rPr lang="zh-CN" altLang="en-US">
                <a:ea typeface="宋体" panose="02010600030101010101" pitchFamily="2" charset="-122"/>
              </a:rPr>
              <a:t>输出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3200">
                <a:ea typeface="宋体" panose="02010600030101010101" pitchFamily="2" charset="-122"/>
              </a:rPr>
              <a:t>本程序输出格式如下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1945" y="2892425"/>
            <a:ext cx="11052175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print(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表达式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[,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表达式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, ... ,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表达式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], [sep=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表达式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], [end=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表达式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])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400" y="5466080"/>
            <a:ext cx="8719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宋体" panose="02010600030101010101" pitchFamily="2" charset="-122"/>
              </a:rPr>
              <a:t>参数说明：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sep 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间隔符，必须是字符串形式，默认为空格。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end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结束符，必须是字符串形式，默认为换行。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</a:t>
            </a:r>
            <a:r>
              <a:rPr lang="zh-CN" altLang="en-US">
                <a:ea typeface="宋体" panose="02010600030101010101" pitchFamily="2" charset="-122"/>
              </a:rPr>
              <a:t>输出例子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2286000"/>
            <a:ext cx="11598275" cy="4023360"/>
          </a:xfrm>
        </p:spPr>
        <p:txBody>
          <a:bodyPr/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print("Hello, world!", "This is my first program!", sep=" ", end="")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1.6 </a:t>
            </a:r>
            <a:r>
              <a:rPr lang="zh-CN" altLang="en-US">
                <a:ea typeface="宋体" panose="02010600030101010101" pitchFamily="2" charset="-122"/>
              </a:rPr>
              <a:t>输入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3200">
                <a:ea typeface="宋体" panose="02010600030101010101" pitchFamily="2" charset="-122"/>
              </a:rPr>
              <a:t>本程序输入格式如下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43860" y="2892425"/>
            <a:ext cx="5880735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cin &gt;&gt;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变量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1 [&gt;&gt;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变量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2 ...]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1.6 </a:t>
            </a:r>
            <a:r>
              <a:rPr lang="zh-CN" altLang="en-US">
                <a:ea typeface="宋体" panose="02010600030101010101" pitchFamily="2" charset="-122"/>
              </a:rPr>
              <a:t>输入例子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2286000"/>
            <a:ext cx="11598275" cy="4023360"/>
          </a:xfrm>
        </p:spPr>
        <p:txBody>
          <a:bodyPr/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x = 1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cin &gt;&gt; x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print(x)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4400"/>
              <a:t>2.</a:t>
            </a:r>
            <a:r>
              <a:rPr lang="zh-CN" altLang="en-US" sz="4400"/>
              <a:t>数据类型</a:t>
            </a:r>
            <a:endParaRPr lang="zh-CN" altLang="en-US"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>
                <a:ea typeface="宋体" panose="02010600030101010101" pitchFamily="2" charset="-122"/>
              </a:rPr>
              <a:t>基本数据类型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2893060"/>
            <a:ext cx="11835765" cy="25971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1024128" y="2084705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本程序含有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种基本数据类型，见下表。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>
                <a:ea typeface="宋体" panose="02010600030101010101" pitchFamily="2" charset="-122"/>
              </a:rPr>
              <a:t>变量声明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084705"/>
            <a:ext cx="9720073" cy="4023360"/>
          </a:xfrm>
        </p:spPr>
        <p:txBody>
          <a:bodyPr>
            <a:normAutofit lnSpcReduction="20000"/>
          </a:bodyPr>
          <a:p>
            <a:r>
              <a:rPr lang="zh-CN" sz="3200">
                <a:ea typeface="宋体" panose="02010600030101010101" pitchFamily="2" charset="-122"/>
              </a:rPr>
              <a:t>本程序变量声明格式如下</a:t>
            </a:r>
            <a:r>
              <a:rPr lang="en-US" altLang="zh-CN" sz="3200">
                <a:ea typeface="宋体" panose="02010600030101010101" pitchFamily="2" charset="-122"/>
              </a:rPr>
              <a:t>: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如果没有初始值，则变量默认为</a:t>
            </a:r>
            <a:r>
              <a:rPr lang="en-US" altLang="zh-CN"/>
              <a:t>0</a:t>
            </a:r>
            <a:r>
              <a:rPr lang="zh-CN" altLang="en-US"/>
              <a:t>，如果是字符串默认为空串。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21945" y="2892425"/>
            <a:ext cx="11052175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基本数据类型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变量名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_1 [=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初始值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 [,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变量名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_2 [=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初始值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], ... ,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变量名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_n [=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初始值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 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951720" cy="4023360"/>
          </a:xfrm>
        </p:spPr>
        <p:txBody>
          <a:bodyPr>
            <a:noAutofit/>
          </a:bodyPr>
          <a:p>
            <a:r>
              <a:rPr lang="en-US" altLang="zh-CN" sz="3600"/>
              <a:t>1. </a:t>
            </a:r>
            <a:r>
              <a:rPr lang="zh-CN" altLang="en-US" sz="3600"/>
              <a:t>基本语法</a:t>
            </a:r>
            <a:r>
              <a:rPr lang="en-US" altLang="zh-CN" sz="3600"/>
              <a:t>              </a:t>
            </a:r>
            <a:r>
              <a:rPr lang="en-US" altLang="zh-CN" sz="3600">
                <a:sym typeface="+mn-ea"/>
              </a:rPr>
              <a:t>2. </a:t>
            </a:r>
            <a:r>
              <a:rPr lang="zh-CN" altLang="en-US" sz="3600">
                <a:sym typeface="+mn-ea"/>
              </a:rPr>
              <a:t>数据类型</a:t>
            </a:r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3. </a:t>
            </a:r>
            <a:r>
              <a:rPr lang="zh-CN" altLang="en-US" sz="3600">
                <a:sym typeface="+mn-ea"/>
              </a:rPr>
              <a:t>运算符</a:t>
            </a:r>
            <a:r>
              <a:rPr lang="en-US" altLang="zh-CN" sz="3600">
                <a:sym typeface="+mn-ea"/>
              </a:rPr>
              <a:t>          	     4. </a:t>
            </a:r>
            <a:r>
              <a:rPr lang="zh-CN" altLang="en-US" sz="3600">
                <a:sym typeface="+mn-ea"/>
              </a:rPr>
              <a:t>条件控制</a:t>
            </a:r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5. </a:t>
            </a:r>
            <a:r>
              <a:rPr lang="zh-CN" altLang="en-US" sz="3600">
                <a:sym typeface="+mn-ea"/>
              </a:rPr>
              <a:t>循环控制</a:t>
            </a:r>
            <a:r>
              <a:rPr lang="en-US" altLang="zh-CN" sz="3600">
                <a:sym typeface="+mn-ea"/>
              </a:rPr>
              <a:t>              6. </a:t>
            </a:r>
            <a:r>
              <a:rPr lang="zh-CN" altLang="en-US" sz="3600">
                <a:sym typeface="+mn-ea"/>
              </a:rPr>
              <a:t>函数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7. </a:t>
            </a:r>
            <a:r>
              <a:rPr lang="zh-CN" altLang="en-US" sz="3600">
                <a:sym typeface="+mn-ea"/>
              </a:rPr>
              <a:t>面向对象</a:t>
            </a:r>
            <a:r>
              <a:rPr lang="en-US" altLang="zh-CN" sz="3600"/>
              <a:t>              </a:t>
            </a:r>
            <a:r>
              <a:rPr lang="en-US" altLang="zh-CN" sz="3600">
                <a:sym typeface="华文仿宋" charset="0"/>
              </a:rPr>
              <a:t>8. </a:t>
            </a:r>
            <a:r>
              <a:rPr lang="zh-CN" altLang="en-US" sz="3600">
                <a:sym typeface="华文仿宋" charset="0"/>
              </a:rPr>
              <a:t>异常处理</a:t>
            </a:r>
            <a:endParaRPr lang="zh-CN" altLang="en-US" sz="3600"/>
          </a:p>
          <a:p>
            <a:r>
              <a:rPr lang="en-US" altLang="zh-CN" sz="3600"/>
              <a:t>9. </a:t>
            </a:r>
            <a:r>
              <a:rPr lang="zh-CN" altLang="en-US" sz="3600"/>
              <a:t>数组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 </a:t>
            </a:r>
            <a:r>
              <a:rPr lang="zh-CN" altLang="en-US">
                <a:ea typeface="宋体" panose="02010600030101010101" pitchFamily="2" charset="-122"/>
              </a:rPr>
              <a:t>变量声明例子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084705"/>
            <a:ext cx="9719945" cy="4387215"/>
          </a:xfrm>
        </p:spPr>
        <p:txBody>
          <a:bodyPr>
            <a:normAutofit/>
          </a:bodyPr>
          <a:p>
            <a:r>
              <a:rPr lang="en-US" altLang="zh-CN">
                <a:latin typeface="+mn-ea"/>
                <a:cs typeface="+mn-ea"/>
              </a:rPr>
              <a:t>int a = 1, e = 2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float b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string c = "hello world"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bool d = True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print("a =", a)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print("b =", b)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print("c =", c)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print("d =", d)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print("e =", e)</a:t>
            </a:r>
            <a:endParaRPr lang="en-US" altLang="zh-CN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4400"/>
              <a:t>3.</a:t>
            </a:r>
            <a:r>
              <a:rPr lang="zh-CN" altLang="en-US" sz="4400">
                <a:ea typeface="宋体" panose="02010600030101010101" pitchFamily="2" charset="-122"/>
              </a:rPr>
              <a:t>运算符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3.1 </a:t>
            </a:r>
            <a:r>
              <a:rPr lang="zh-CN" altLang="en-US">
                <a:ea typeface="宋体" panose="02010600030101010101" pitchFamily="2" charset="-122"/>
              </a:rPr>
              <a:t>算术运算符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2475"/>
            <a:ext cx="12192000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3.1 </a:t>
            </a:r>
            <a:r>
              <a:rPr lang="zh-CN" altLang="en-US">
                <a:ea typeface="宋体" panose="02010600030101010101" pitchFamily="2" charset="-122"/>
              </a:rPr>
              <a:t>算术运算符例子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 sz="1400"/>
              <a:t>int a = 8</a:t>
            </a:r>
            <a:endParaRPr lang="en-US" altLang="zh-CN" sz="1400"/>
          </a:p>
          <a:p>
            <a:r>
              <a:rPr lang="en-US" altLang="zh-CN" sz="1400"/>
              <a:t>int b = 2</a:t>
            </a:r>
            <a:endParaRPr lang="en-US" altLang="zh-CN" sz="1400"/>
          </a:p>
          <a:p>
            <a:r>
              <a:rPr lang="en-US" altLang="zh-CN" sz="1400"/>
              <a:t>print("a + b =", a+b)</a:t>
            </a:r>
            <a:endParaRPr lang="en-US" altLang="zh-CN" sz="1400"/>
          </a:p>
          <a:p>
            <a:r>
              <a:rPr lang="en-US" altLang="zh-CN" sz="1400"/>
              <a:t>print("a - b =", a-b)</a:t>
            </a:r>
            <a:endParaRPr lang="en-US" altLang="zh-CN" sz="1400"/>
          </a:p>
          <a:p>
            <a:r>
              <a:rPr lang="en-US" altLang="zh-CN" sz="1400"/>
              <a:t>print("a * b =", a*b)</a:t>
            </a:r>
            <a:endParaRPr lang="en-US" altLang="zh-CN" sz="1400"/>
          </a:p>
          <a:p>
            <a:r>
              <a:rPr lang="en-US" altLang="zh-CN" sz="1400"/>
              <a:t>print("a / b =", a/b)</a:t>
            </a:r>
            <a:endParaRPr lang="en-US" altLang="zh-CN" sz="1400"/>
          </a:p>
          <a:p>
            <a:r>
              <a:rPr lang="en-US" altLang="zh-CN" sz="1400"/>
              <a:t>print("a % b =", a%b)</a:t>
            </a:r>
            <a:endParaRPr lang="en-US" altLang="zh-CN" sz="1400"/>
          </a:p>
          <a:p>
            <a:r>
              <a:rPr lang="en-US" altLang="zh-CN" sz="1400"/>
              <a:t>print("a ** b =", a**b)</a:t>
            </a:r>
            <a:endParaRPr lang="en-US" altLang="zh-CN" sz="1400"/>
          </a:p>
          <a:p>
            <a:r>
              <a:rPr lang="en-US" altLang="zh-CN" sz="1400"/>
              <a:t>print("a // b =", a//b)</a:t>
            </a:r>
            <a:endParaRPr lang="en-US" altLang="zh-CN" sz="1400"/>
          </a:p>
          <a:p>
            <a:r>
              <a:rPr lang="en-US" altLang="zh-CN" sz="1400"/>
              <a:t>a ++</a:t>
            </a:r>
            <a:endParaRPr lang="en-US" altLang="zh-CN" sz="1400"/>
          </a:p>
          <a:p>
            <a:r>
              <a:rPr lang="en-US" altLang="zh-CN" sz="1400"/>
              <a:t>b --</a:t>
            </a:r>
            <a:endParaRPr lang="en-US" altLang="zh-CN" sz="1400"/>
          </a:p>
          <a:p>
            <a:r>
              <a:rPr lang="en-US" altLang="zh-CN" sz="1400"/>
              <a:t>print("a ++ =", a)</a:t>
            </a:r>
            <a:endParaRPr lang="en-US" altLang="zh-CN" sz="1400"/>
          </a:p>
          <a:p>
            <a:r>
              <a:rPr lang="en-US" altLang="zh-CN" sz="1400"/>
              <a:t>print("-- b =", b)</a:t>
            </a:r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3.2 </a:t>
            </a:r>
            <a:r>
              <a:rPr lang="zh-CN" altLang="en-US">
                <a:ea typeface="宋体" panose="02010600030101010101" pitchFamily="2" charset="-122"/>
              </a:rPr>
              <a:t>比较</a:t>
            </a:r>
            <a:r>
              <a:rPr lang="zh-CN" altLang="en-US">
                <a:ea typeface="宋体" panose="02010600030101010101" pitchFamily="2" charset="-122"/>
              </a:rPr>
              <a:t>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2980"/>
            <a:ext cx="1222756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3.2 </a:t>
            </a:r>
            <a:r>
              <a:rPr lang="zh-CN" altLang="en-US">
                <a:ea typeface="宋体" panose="02010600030101010101" pitchFamily="2" charset="-122"/>
              </a:rPr>
              <a:t>比较运算符例子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print("1 == 2 =", 1==2)</a:t>
            </a:r>
            <a:endParaRPr lang="en-US" altLang="zh-CN"/>
          </a:p>
          <a:p>
            <a:r>
              <a:rPr lang="en-US" altLang="zh-CN"/>
              <a:t>print("1 != 2 =", 1!=2)</a:t>
            </a:r>
            <a:endParaRPr lang="en-US" altLang="zh-CN"/>
          </a:p>
          <a:p>
            <a:r>
              <a:rPr lang="en-US" altLang="zh-CN"/>
              <a:t>print("1 &gt; 2 =", 1&gt;2)</a:t>
            </a:r>
            <a:endParaRPr lang="en-US" altLang="zh-CN"/>
          </a:p>
          <a:p>
            <a:r>
              <a:rPr lang="en-US" altLang="zh-CN"/>
              <a:t>print("1 &lt; 2 =", 1&lt;2)</a:t>
            </a:r>
            <a:endParaRPr lang="en-US" altLang="zh-CN"/>
          </a:p>
          <a:p>
            <a:r>
              <a:rPr lang="en-US" altLang="zh-CN"/>
              <a:t>print("1 &gt;= 2 =", 1&gt;=2)</a:t>
            </a:r>
            <a:endParaRPr lang="en-US" altLang="zh-CN"/>
          </a:p>
          <a:p>
            <a:r>
              <a:rPr lang="en-US" altLang="zh-CN"/>
              <a:t>print("1 &lt;= 2 =", 1&lt;=2)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3.3 </a:t>
            </a:r>
            <a:r>
              <a:rPr lang="zh-CN" altLang="en-US">
                <a:ea typeface="宋体" panose="02010600030101010101" pitchFamily="2" charset="-122"/>
              </a:rPr>
              <a:t>赋值运算符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1651000"/>
            <a:ext cx="10189210" cy="51161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3.3 </a:t>
            </a:r>
            <a:r>
              <a:rPr lang="zh-CN" altLang="en-US">
                <a:ea typeface="宋体" panose="02010600030101010101" pitchFamily="2" charset="-122"/>
              </a:rPr>
              <a:t>赋值</a:t>
            </a:r>
            <a:r>
              <a:rPr lang="zh-CN" altLang="en-US">
                <a:ea typeface="宋体" panose="02010600030101010101" pitchFamily="2" charset="-122"/>
              </a:rPr>
              <a:t>运算符例子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060" y="1812290"/>
            <a:ext cx="4457700" cy="4387215"/>
          </a:xfrm>
        </p:spPr>
        <p:txBody>
          <a:bodyPr>
            <a:noAutofit/>
          </a:bodyPr>
          <a:p>
            <a:r>
              <a:rPr lang="en-US" altLang="zh-CN"/>
              <a:t>int a = 1, b = 2</a:t>
            </a:r>
            <a:endParaRPr lang="en-US" altLang="zh-CN"/>
          </a:p>
          <a:p>
            <a:r>
              <a:rPr lang="en-US" altLang="zh-CN"/>
              <a:t>a += b</a:t>
            </a:r>
            <a:endParaRPr lang="en-US" altLang="zh-CN"/>
          </a:p>
          <a:p>
            <a:r>
              <a:rPr lang="en-US" altLang="zh-CN"/>
              <a:t>print("a += b =", a)</a:t>
            </a:r>
            <a:endParaRPr lang="en-US" altLang="zh-CN"/>
          </a:p>
          <a:p>
            <a:r>
              <a:rPr lang="en-US" altLang="zh-CN"/>
              <a:t>a -= b</a:t>
            </a:r>
            <a:endParaRPr lang="en-US" altLang="zh-CN"/>
          </a:p>
          <a:p>
            <a:r>
              <a:rPr lang="en-US" altLang="zh-CN"/>
              <a:t>print("a -= b =", a)</a:t>
            </a:r>
            <a:endParaRPr lang="en-US" altLang="zh-CN"/>
          </a:p>
          <a:p>
            <a:r>
              <a:rPr lang="en-US" altLang="zh-CN"/>
              <a:t>a *= b</a:t>
            </a:r>
            <a:endParaRPr lang="en-US" altLang="zh-CN"/>
          </a:p>
          <a:p>
            <a:r>
              <a:rPr lang="en-US" altLang="zh-CN"/>
              <a:t>print("a *= b =", a)</a:t>
            </a:r>
            <a:endParaRPr lang="en-US" altLang="zh-CN"/>
          </a:p>
          <a:p>
            <a:r>
              <a:rPr lang="en-US" altLang="zh-CN"/>
              <a:t>a /= b</a:t>
            </a:r>
            <a:endParaRPr lang="en-US" altLang="zh-CN"/>
          </a:p>
          <a:p>
            <a:r>
              <a:rPr lang="en-US" altLang="zh-CN"/>
              <a:t>print("a /= b =", a)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181475" y="1812290"/>
            <a:ext cx="445770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 %= b</a:t>
            </a:r>
            <a:endParaRPr lang="en-US" altLang="zh-CN"/>
          </a:p>
          <a:p>
            <a:r>
              <a:rPr lang="en-US" altLang="zh-CN"/>
              <a:t>print("a %= b =", a)</a:t>
            </a:r>
            <a:endParaRPr lang="en-US" altLang="zh-CN"/>
          </a:p>
          <a:p>
            <a:r>
              <a:rPr lang="en-US" altLang="zh-CN"/>
              <a:t>a **= b</a:t>
            </a:r>
            <a:endParaRPr lang="en-US" altLang="zh-CN"/>
          </a:p>
          <a:p>
            <a:r>
              <a:rPr lang="en-US" altLang="zh-CN"/>
              <a:t>print("a **= b =", a)</a:t>
            </a:r>
            <a:endParaRPr lang="en-US" altLang="zh-CN"/>
          </a:p>
          <a:p>
            <a:r>
              <a:rPr lang="en-US" altLang="zh-CN"/>
              <a:t>a //= b</a:t>
            </a:r>
            <a:endParaRPr lang="en-US" altLang="zh-CN"/>
          </a:p>
          <a:p>
            <a:r>
              <a:rPr lang="en-US" altLang="zh-CN"/>
              <a:t>print("a //= b =", a)</a:t>
            </a:r>
            <a:endParaRPr lang="en-US" altLang="zh-CN"/>
          </a:p>
          <a:p>
            <a:r>
              <a:rPr lang="en-US" altLang="zh-CN"/>
              <a:t>int c = 2</a:t>
            </a:r>
            <a:endParaRPr lang="en-US" altLang="zh-CN"/>
          </a:p>
          <a:p>
            <a:r>
              <a:rPr lang="en-US" altLang="zh-CN"/>
              <a:t>c &lt;&lt;= 1</a:t>
            </a:r>
            <a:endParaRPr lang="en-US" altLang="zh-CN"/>
          </a:p>
          <a:p>
            <a:r>
              <a:rPr lang="en-US" altLang="zh-CN"/>
              <a:t>print("c &lt;&lt;= 1 =", c)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116570" y="1812290"/>
            <a:ext cx="445770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 &gt;&gt;= 1</a:t>
            </a:r>
            <a:endParaRPr lang="en-US" altLang="zh-CN"/>
          </a:p>
          <a:p>
            <a:r>
              <a:rPr lang="en-US" altLang="zh-CN"/>
              <a:t>print("c &gt;&gt;= 1 =", c)</a:t>
            </a:r>
            <a:endParaRPr lang="en-US" altLang="zh-CN"/>
          </a:p>
          <a:p>
            <a:r>
              <a:rPr lang="en-US" altLang="zh-CN"/>
              <a:t>c |= 2</a:t>
            </a:r>
            <a:endParaRPr lang="en-US" altLang="zh-CN"/>
          </a:p>
          <a:p>
            <a:r>
              <a:rPr lang="en-US" altLang="zh-CN"/>
              <a:t>print("c |= 2 =", c)</a:t>
            </a:r>
            <a:endParaRPr lang="en-US" altLang="zh-CN"/>
          </a:p>
          <a:p>
            <a:r>
              <a:rPr lang="en-US" altLang="zh-CN"/>
              <a:t>c &amp;= 1</a:t>
            </a:r>
            <a:endParaRPr lang="en-US" altLang="zh-CN"/>
          </a:p>
          <a:p>
            <a:r>
              <a:rPr lang="en-US" altLang="zh-CN"/>
              <a:t>print("c &amp;= 1 =", c)</a:t>
            </a:r>
            <a:endParaRPr lang="en-US" altLang="zh-CN"/>
          </a:p>
          <a:p>
            <a:r>
              <a:rPr lang="en-US" altLang="zh-CN"/>
              <a:t>c ^= 1</a:t>
            </a:r>
            <a:endParaRPr lang="en-US" altLang="zh-CN"/>
          </a:p>
          <a:p>
            <a:r>
              <a:rPr lang="en-US" altLang="zh-CN"/>
              <a:t>print("c ^= 1 =", c)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3.4 </a:t>
            </a:r>
            <a:r>
              <a:rPr lang="zh-CN" altLang="en-US">
                <a:ea typeface="宋体" panose="02010600030101010101" pitchFamily="2" charset="-122"/>
              </a:rPr>
              <a:t>逻辑</a:t>
            </a:r>
            <a:r>
              <a:rPr lang="zh-CN" altLang="en-US">
                <a:ea typeface="宋体" panose="02010600030101010101" pitchFamily="2" charset="-122"/>
              </a:rPr>
              <a:t>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" y="2614930"/>
            <a:ext cx="12150725" cy="35134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3.3 </a:t>
            </a:r>
            <a:r>
              <a:rPr lang="zh-CN" altLang="en-US">
                <a:ea typeface="宋体" panose="02010600030101010101" pitchFamily="2" charset="-122"/>
              </a:rPr>
              <a:t>逻辑运算符例子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print("1 &amp; 3 =", 1 &amp; 3)</a:t>
            </a:r>
            <a:endParaRPr lang="en-US" altLang="zh-CN"/>
          </a:p>
          <a:p>
            <a:r>
              <a:rPr lang="en-US" altLang="zh-CN"/>
              <a:t>print("1 | 2 =", 1 | 2)</a:t>
            </a:r>
            <a:endParaRPr lang="en-US" altLang="zh-CN"/>
          </a:p>
          <a:p>
            <a:r>
              <a:rPr lang="en-US" altLang="zh-CN"/>
              <a:t>print("1 ^ 3 =", 1 ^ 3)</a:t>
            </a:r>
            <a:endParaRPr lang="en-US" altLang="zh-CN"/>
          </a:p>
          <a:p>
            <a:r>
              <a:rPr lang="en-US" altLang="zh-CN"/>
              <a:t>print("~1 =", ~1)</a:t>
            </a:r>
            <a:endParaRPr lang="en-US" altLang="zh-CN"/>
          </a:p>
          <a:p>
            <a:r>
              <a:rPr lang="en-US" altLang="zh-CN"/>
              <a:t>print("!1 =", !1)</a:t>
            </a:r>
            <a:endParaRPr lang="en-US" altLang="zh-CN"/>
          </a:p>
          <a:p>
            <a:r>
              <a:rPr lang="en-US" altLang="zh-CN"/>
              <a:t>print("1 &lt;&lt; 2 =", 1 &lt;&lt; 2)</a:t>
            </a:r>
            <a:endParaRPr lang="en-US" altLang="zh-CN"/>
          </a:p>
          <a:p>
            <a:r>
              <a:rPr lang="en-US" altLang="zh-CN"/>
              <a:t>print("5 &gt;&gt; 2 =", 5 &gt;&gt; 2)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 </a:t>
            </a:r>
            <a:r>
              <a:rPr lang="zh-CN" altLang="en-US"/>
              <a:t>实现进度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951720" cy="4023360"/>
          </a:xfrm>
        </p:spPr>
        <p:txBody>
          <a:bodyPr>
            <a:noAutofit/>
          </a:bodyPr>
          <a:p>
            <a:r>
              <a:rPr lang="en-US" altLang="zh-CN" sz="3600"/>
              <a:t>1. </a:t>
            </a:r>
            <a:r>
              <a:rPr lang="zh-CN" altLang="en-US" sz="3600"/>
              <a:t>基本语法</a:t>
            </a:r>
            <a:r>
              <a:rPr lang="en-US" altLang="zh-CN" sz="3600"/>
              <a:t>              </a:t>
            </a:r>
            <a:r>
              <a:rPr lang="en-US" altLang="zh-CN" sz="3600">
                <a:sym typeface="+mn-ea"/>
              </a:rPr>
              <a:t>2. </a:t>
            </a:r>
            <a:r>
              <a:rPr lang="zh-CN" altLang="en-US" sz="3600">
                <a:sym typeface="+mn-ea"/>
              </a:rPr>
              <a:t>数据类型</a:t>
            </a:r>
            <a:endParaRPr lang="zh-CN" altLang="en-US" sz="3600">
              <a:sym typeface="+mn-ea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2973070"/>
            <a:ext cx="2520315" cy="3507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620" y="3162300"/>
            <a:ext cx="3810635" cy="14420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4400"/>
              <a:t>4.</a:t>
            </a:r>
            <a:r>
              <a:rPr lang="zh-CN" altLang="en-US" sz="4400">
                <a:ea typeface="宋体" panose="02010600030101010101" pitchFamily="2" charset="-122"/>
              </a:rPr>
              <a:t>条件控制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en-US">
                <a:ea typeface="宋体" panose="02010600030101010101" pitchFamily="2" charset="-122"/>
              </a:rPr>
              <a:t>条件控制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60" y="3053080"/>
            <a:ext cx="5527040" cy="2660650"/>
          </a:xfrm>
        </p:spPr>
        <p:txBody>
          <a:bodyPr/>
          <a:p>
            <a:pPr marL="0" indent="0">
              <a:buNone/>
            </a:pPr>
            <a:r>
              <a:rPr lang="zh-CN" sz="3200">
                <a:ea typeface="宋体" panose="02010600030101010101" pitchFamily="2" charset="-122"/>
              </a:rPr>
              <a:t>本程序条件控制格式如右图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00140" y="428625"/>
            <a:ext cx="5476875" cy="62198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if (condition)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statement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[elif (condition)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statement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[elif (condition)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statement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[...]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[else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statement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 </a:t>
            </a:r>
            <a:r>
              <a:rPr lang="zh-CN" altLang="en-US">
                <a:ea typeface="宋体" panose="02010600030101010101" pitchFamily="2" charset="-122"/>
              </a:rPr>
              <a:t>条件控制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70" y="1812290"/>
            <a:ext cx="3608705" cy="4387215"/>
          </a:xfrm>
        </p:spPr>
        <p:txBody>
          <a:bodyPr>
            <a:noAutofit/>
          </a:bodyPr>
          <a:p>
            <a:r>
              <a:rPr lang="en-US" altLang="zh-CN"/>
              <a:t>int a = 10, b = 5</a:t>
            </a:r>
            <a:endParaRPr lang="en-US" altLang="zh-CN"/>
          </a:p>
          <a:p>
            <a:r>
              <a:rPr lang="en-US" altLang="zh-CN"/>
              <a:t>if(a &lt; b) {</a:t>
            </a:r>
            <a:endParaRPr lang="en-US" altLang="zh-CN"/>
          </a:p>
          <a:p>
            <a:r>
              <a:rPr lang="en-US" altLang="zh-CN"/>
              <a:t>  print("a &lt; b")</a:t>
            </a:r>
            <a:endParaRPr lang="en-US" altLang="zh-CN"/>
          </a:p>
          <a:p>
            <a:r>
              <a:rPr lang="en-US" altLang="zh-CN"/>
              <a:t>} elif(a == b) {</a:t>
            </a:r>
            <a:endParaRPr lang="en-US" altLang="zh-CN"/>
          </a:p>
          <a:p>
            <a:r>
              <a:rPr lang="en-US" altLang="zh-CN"/>
              <a:t>  print("a == b")</a:t>
            </a:r>
            <a:endParaRPr lang="en-US" altLang="zh-CN"/>
          </a:p>
          <a:p>
            <a:r>
              <a:rPr lang="en-US" altLang="zh-CN"/>
              <a:t>} else {</a:t>
            </a:r>
            <a:endParaRPr lang="en-US" altLang="zh-CN"/>
          </a:p>
          <a:p>
            <a:r>
              <a:rPr lang="en-US" altLang="zh-CN"/>
              <a:t>  print("a &gt; b")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469130" y="1812290"/>
            <a:ext cx="360870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int c = 5, d = 5</a:t>
            </a:r>
            <a:endParaRPr lang="en-US" altLang="zh-CN"/>
          </a:p>
          <a:p>
            <a:r>
              <a:rPr lang="en-US" altLang="zh-CN"/>
              <a:t>if(c &lt; d) {</a:t>
            </a:r>
            <a:endParaRPr lang="en-US" altLang="zh-CN"/>
          </a:p>
          <a:p>
            <a:r>
              <a:rPr lang="en-US" altLang="zh-CN"/>
              <a:t>  print("c &lt; d")</a:t>
            </a:r>
            <a:endParaRPr lang="en-US" altLang="zh-CN"/>
          </a:p>
          <a:p>
            <a:r>
              <a:rPr lang="en-US" altLang="zh-CN"/>
              <a:t>} elif(c == d) {</a:t>
            </a:r>
            <a:endParaRPr lang="en-US" altLang="zh-CN"/>
          </a:p>
          <a:p>
            <a:r>
              <a:rPr lang="en-US" altLang="zh-CN"/>
              <a:t>  print("c == d")</a:t>
            </a:r>
            <a:endParaRPr lang="en-US" altLang="zh-CN"/>
          </a:p>
          <a:p>
            <a:r>
              <a:rPr lang="en-US" altLang="zh-CN"/>
              <a:t>} else {</a:t>
            </a:r>
            <a:endParaRPr lang="en-US" altLang="zh-CN"/>
          </a:p>
          <a:p>
            <a:r>
              <a:rPr lang="en-US" altLang="zh-CN"/>
              <a:t>  print("c &gt; d")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272780" y="1812290"/>
            <a:ext cx="360870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int e = 5, f = 10</a:t>
            </a:r>
            <a:endParaRPr lang="en-US" altLang="zh-CN"/>
          </a:p>
          <a:p>
            <a:r>
              <a:rPr lang="en-US" altLang="zh-CN"/>
              <a:t>if(e &lt; f) {</a:t>
            </a:r>
            <a:endParaRPr lang="en-US" altLang="zh-CN"/>
          </a:p>
          <a:p>
            <a:r>
              <a:rPr lang="en-US" altLang="zh-CN"/>
              <a:t>  print("e &lt; f")</a:t>
            </a:r>
            <a:endParaRPr lang="en-US" altLang="zh-CN"/>
          </a:p>
          <a:p>
            <a:r>
              <a:rPr lang="en-US" altLang="zh-CN"/>
              <a:t>} elif(e == f) {</a:t>
            </a:r>
            <a:endParaRPr lang="en-US" altLang="zh-CN"/>
          </a:p>
          <a:p>
            <a:r>
              <a:rPr lang="en-US" altLang="zh-CN"/>
              <a:t>  print("e == f")</a:t>
            </a:r>
            <a:endParaRPr lang="en-US" altLang="zh-CN"/>
          </a:p>
          <a:p>
            <a:r>
              <a:rPr lang="en-US" altLang="zh-CN"/>
              <a:t>} else {</a:t>
            </a:r>
            <a:endParaRPr lang="en-US" altLang="zh-CN"/>
          </a:p>
          <a:p>
            <a:r>
              <a:rPr lang="en-US" altLang="zh-CN"/>
              <a:t>  print("e &gt; f")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4400"/>
              <a:t>5.</a:t>
            </a:r>
            <a:r>
              <a:rPr lang="zh-CN" altLang="en-US" sz="4400">
                <a:ea typeface="宋体" panose="02010600030101010101" pitchFamily="2" charset="-122"/>
              </a:rPr>
              <a:t>循环控制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5.1 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en-US">
                <a:ea typeface="宋体" panose="02010600030101010101" pitchFamily="2" charset="-122"/>
              </a:rPr>
              <a:t>循环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90000" lnSpcReduction="10000"/>
          </a:bodyPr>
          <a:p>
            <a:r>
              <a:rPr lang="zh-CN" sz="3200">
                <a:ea typeface="宋体" panose="02010600030101010101" pitchFamily="2" charset="-122"/>
              </a:rPr>
              <a:t>本程序</a:t>
            </a:r>
            <a:r>
              <a:rPr lang="en-US" altLang="zh-CN" sz="3200">
                <a:ea typeface="宋体" panose="02010600030101010101" pitchFamily="2" charset="-122"/>
              </a:rPr>
              <a:t>for</a:t>
            </a:r>
            <a:r>
              <a:rPr lang="zh-CN" altLang="en-US" sz="3200">
                <a:ea typeface="宋体" panose="02010600030101010101" pitchFamily="2" charset="-122"/>
              </a:rPr>
              <a:t>循环</a:t>
            </a:r>
            <a:r>
              <a:rPr lang="zh-CN" sz="3200">
                <a:ea typeface="宋体" panose="02010600030101010101" pitchFamily="2" charset="-122"/>
              </a:rPr>
              <a:t>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for ([statement]; [condition]; [statement])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statement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5.1 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en-US">
                <a:ea typeface="宋体" panose="02010600030101010101" pitchFamily="2" charset="-122"/>
              </a:rPr>
              <a:t>循环例子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5346065" cy="4387215"/>
          </a:xfrm>
        </p:spPr>
        <p:txBody>
          <a:bodyPr>
            <a:noAutofit/>
          </a:bodyPr>
          <a:p>
            <a:r>
              <a:rPr lang="en-US" altLang="zh-CN"/>
              <a:t>for (int i = 0; i &lt; 3; i++) {</a:t>
            </a:r>
            <a:endParaRPr lang="en-US" altLang="zh-CN"/>
          </a:p>
          <a:p>
            <a:r>
              <a:rPr lang="en-US" altLang="zh-CN"/>
              <a:t>  print("i =", i)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for (int j = 0; j &lt; 3;) {</a:t>
            </a:r>
            <a:endParaRPr lang="en-US" altLang="zh-CN"/>
          </a:p>
          <a:p>
            <a:r>
              <a:rPr lang="en-US" altLang="zh-CN"/>
              <a:t>  print("j =", j)</a:t>
            </a:r>
            <a:endParaRPr lang="en-US" altLang="zh-CN"/>
          </a:p>
          <a:p>
            <a:r>
              <a:rPr lang="en-US" altLang="zh-CN"/>
              <a:t>  j ++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5425" y="1939290"/>
            <a:ext cx="534606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int k = 0</a:t>
            </a:r>
            <a:endParaRPr lang="en-US" altLang="zh-CN"/>
          </a:p>
          <a:p>
            <a:r>
              <a:rPr lang="en-US" altLang="zh-CN"/>
              <a:t>for (; k &lt; 3;) {</a:t>
            </a:r>
            <a:endParaRPr lang="en-US" altLang="zh-CN"/>
          </a:p>
          <a:p>
            <a:r>
              <a:rPr lang="en-US" altLang="zh-CN"/>
              <a:t>  print("k =", k)</a:t>
            </a:r>
            <a:endParaRPr lang="en-US" altLang="zh-CN"/>
          </a:p>
          <a:p>
            <a:r>
              <a:rPr lang="en-US" altLang="zh-CN"/>
              <a:t>  k ++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5.2 while</a:t>
            </a:r>
            <a:r>
              <a:rPr lang="zh-CN" altLang="en-US">
                <a:ea typeface="宋体" panose="02010600030101010101" pitchFamily="2" charset="-122"/>
              </a:rPr>
              <a:t>循环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90000" lnSpcReduction="10000"/>
          </a:bodyPr>
          <a:p>
            <a:r>
              <a:rPr lang="zh-CN" sz="3200">
                <a:ea typeface="宋体" panose="02010600030101010101" pitchFamily="2" charset="-122"/>
              </a:rPr>
              <a:t>本程序</a:t>
            </a:r>
            <a:r>
              <a:rPr lang="en-US" altLang="zh-CN" sz="3200">
                <a:ea typeface="宋体" panose="02010600030101010101" pitchFamily="2" charset="-122"/>
              </a:rPr>
              <a:t>while</a:t>
            </a:r>
            <a:r>
              <a:rPr lang="zh-CN" altLang="en-US" sz="3200">
                <a:ea typeface="宋体" panose="02010600030101010101" pitchFamily="2" charset="-122"/>
              </a:rPr>
              <a:t>循环</a:t>
            </a:r>
            <a:r>
              <a:rPr lang="zh-CN" sz="3200">
                <a:ea typeface="宋体" panose="02010600030101010101" pitchFamily="2" charset="-122"/>
              </a:rPr>
              <a:t>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while (condition)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statement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5.2 </a:t>
            </a:r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en-US">
                <a:ea typeface="宋体" panose="02010600030101010101" pitchFamily="2" charset="-122"/>
              </a:rPr>
              <a:t>循环例子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int i = 0</a:t>
            </a:r>
            <a:endParaRPr lang="en-US" altLang="zh-CN"/>
          </a:p>
          <a:p>
            <a:r>
              <a:rPr lang="en-US" altLang="zh-CN"/>
              <a:t>while (i &lt; 3) {</a:t>
            </a:r>
            <a:endParaRPr lang="en-US" altLang="zh-CN"/>
          </a:p>
          <a:p>
            <a:r>
              <a:rPr lang="en-US" altLang="zh-CN"/>
              <a:t>  print("i =", i)</a:t>
            </a:r>
            <a:endParaRPr lang="en-US" altLang="zh-CN"/>
          </a:p>
          <a:p>
            <a:r>
              <a:rPr lang="en-US" altLang="zh-CN"/>
              <a:t>  i ++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 DO-while</a:t>
            </a:r>
            <a:r>
              <a:rPr lang="zh-CN" altLang="en-US">
                <a:ea typeface="宋体" panose="02010600030101010101" pitchFamily="2" charset="-122"/>
              </a:rPr>
              <a:t>循环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90000" lnSpcReduction="10000"/>
          </a:bodyPr>
          <a:p>
            <a:r>
              <a:rPr lang="zh-CN" sz="3200">
                <a:ea typeface="宋体" panose="02010600030101010101" pitchFamily="2" charset="-122"/>
              </a:rPr>
              <a:t>本程序</a:t>
            </a:r>
            <a:r>
              <a:rPr lang="en-US" altLang="zh-CN" sz="3200">
                <a:ea typeface="宋体" panose="02010600030101010101" pitchFamily="2" charset="-122"/>
              </a:rPr>
              <a:t>do-while</a:t>
            </a:r>
            <a:r>
              <a:rPr lang="zh-CN" altLang="en-US" sz="3200">
                <a:ea typeface="宋体" panose="02010600030101010101" pitchFamily="2" charset="-122"/>
              </a:rPr>
              <a:t>循环</a:t>
            </a:r>
            <a:r>
              <a:rPr lang="zh-CN" sz="3200">
                <a:ea typeface="宋体" panose="02010600030101010101" pitchFamily="2" charset="-122"/>
              </a:rPr>
              <a:t>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do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[statement]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 while (condition)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5.3 do-</a:t>
            </a:r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en-US">
                <a:ea typeface="宋体" panose="02010600030101010101" pitchFamily="2" charset="-122"/>
              </a:rPr>
              <a:t>循环例子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int i = 0</a:t>
            </a:r>
            <a:endParaRPr lang="en-US" altLang="zh-CN"/>
          </a:p>
          <a:p>
            <a:r>
              <a:rPr lang="en-US" altLang="zh-CN"/>
              <a:t>do {</a:t>
            </a:r>
            <a:endParaRPr lang="en-US" altLang="zh-CN"/>
          </a:p>
          <a:p>
            <a:r>
              <a:rPr lang="en-US" altLang="zh-CN"/>
              <a:t>  print("i =", i)</a:t>
            </a:r>
            <a:endParaRPr lang="en-US" altLang="zh-CN"/>
          </a:p>
          <a:p>
            <a:r>
              <a:rPr lang="en-US" altLang="zh-CN"/>
              <a:t>  i ++</a:t>
            </a:r>
            <a:endParaRPr lang="en-US" altLang="zh-CN"/>
          </a:p>
          <a:p>
            <a:r>
              <a:rPr lang="en-US" altLang="zh-CN"/>
              <a:t>} while (i &lt; 3)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 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951720" cy="4023360"/>
          </a:xfrm>
        </p:spPr>
        <p:txBody>
          <a:bodyPr>
            <a:noAutofit/>
          </a:bodyPr>
          <a:p>
            <a:r>
              <a:rPr lang="en-US" altLang="zh-CN" sz="3600">
                <a:sym typeface="+mn-ea"/>
              </a:rPr>
              <a:t>3. </a:t>
            </a:r>
            <a:r>
              <a:rPr lang="zh-CN" altLang="en-US" sz="3600">
                <a:sym typeface="+mn-ea"/>
              </a:rPr>
              <a:t>运算符</a:t>
            </a:r>
            <a:r>
              <a:rPr lang="en-US" altLang="zh-CN" sz="3600">
                <a:sym typeface="+mn-ea"/>
              </a:rPr>
              <a:t>          	     4. </a:t>
            </a:r>
            <a:r>
              <a:rPr lang="zh-CN" altLang="en-US" sz="3600">
                <a:sym typeface="+mn-ea"/>
              </a:rPr>
              <a:t>条件控制</a:t>
            </a:r>
            <a:endParaRPr lang="zh-CN" altLang="en-US" sz="3600">
              <a:sym typeface="+mn-ea"/>
            </a:endParaRPr>
          </a:p>
          <a:p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3278505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5.4 continue</a:t>
            </a:r>
            <a:r>
              <a:rPr lang="zh-CN" altLang="en-US">
                <a:ea typeface="宋体" panose="02010600030101010101" pitchFamily="2" charset="-122"/>
              </a:rPr>
              <a:t>语句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90000" lnSpcReduction="10000"/>
          </a:bodyPr>
          <a:p>
            <a:r>
              <a:rPr lang="zh-CN" sz="3200">
                <a:ea typeface="宋体" panose="02010600030101010101" pitchFamily="2" charset="-122"/>
              </a:rPr>
              <a:t>本程序</a:t>
            </a:r>
            <a:r>
              <a:rPr lang="en-US" sz="3200">
                <a:ea typeface="宋体" panose="02010600030101010101" pitchFamily="2" charset="-122"/>
              </a:rPr>
              <a:t>continue</a:t>
            </a:r>
            <a:r>
              <a:rPr lang="zh-CN" altLang="en-US" sz="3200">
                <a:ea typeface="宋体" panose="02010600030101010101" pitchFamily="2" charset="-122"/>
              </a:rPr>
              <a:t>语句</a:t>
            </a:r>
            <a:r>
              <a:rPr lang="zh-CN" sz="3200">
                <a:ea typeface="宋体" panose="02010600030101010101" pitchFamily="2" charset="-122"/>
              </a:rPr>
              <a:t>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for(statement; condition; statement)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[statement]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continue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[statement]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5.4 continue</a:t>
            </a:r>
            <a:r>
              <a:rPr lang="zh-CN" altLang="en-US">
                <a:ea typeface="宋体" panose="02010600030101010101" pitchFamily="2" charset="-122"/>
              </a:rPr>
              <a:t>语句例子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for(int i = 0; i &lt; 3; i ++) {</a:t>
            </a:r>
            <a:endParaRPr lang="en-US" altLang="zh-CN"/>
          </a:p>
          <a:p>
            <a:r>
              <a:rPr lang="en-US" altLang="zh-CN"/>
              <a:t>  print("before continue")</a:t>
            </a:r>
            <a:endParaRPr lang="en-US" altLang="zh-CN"/>
          </a:p>
          <a:p>
            <a:r>
              <a:rPr lang="en-US" altLang="zh-CN"/>
              <a:t>  continue </a:t>
            </a:r>
            <a:endParaRPr lang="en-US" altLang="zh-CN"/>
          </a:p>
          <a:p>
            <a:r>
              <a:rPr lang="en-US" altLang="zh-CN"/>
              <a:t>  print("after continue")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5.5 break</a:t>
            </a:r>
            <a:r>
              <a:rPr lang="zh-CN" altLang="en-US">
                <a:ea typeface="宋体" panose="02010600030101010101" pitchFamily="2" charset="-122"/>
              </a:rPr>
              <a:t>语句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90000" lnSpcReduction="10000"/>
          </a:bodyPr>
          <a:p>
            <a:r>
              <a:rPr lang="zh-CN" sz="3200">
                <a:ea typeface="宋体" panose="02010600030101010101" pitchFamily="2" charset="-122"/>
              </a:rPr>
              <a:t>本程序</a:t>
            </a:r>
            <a:r>
              <a:rPr lang="en-US" sz="3200">
                <a:ea typeface="宋体" panose="02010600030101010101" pitchFamily="2" charset="-122"/>
              </a:rPr>
              <a:t>break</a:t>
            </a:r>
            <a:r>
              <a:rPr lang="zh-CN" altLang="en-US" sz="3200">
                <a:ea typeface="宋体" panose="02010600030101010101" pitchFamily="2" charset="-122"/>
              </a:rPr>
              <a:t>语句</a:t>
            </a:r>
            <a:r>
              <a:rPr lang="zh-CN" sz="3200">
                <a:ea typeface="宋体" panose="02010600030101010101" pitchFamily="2" charset="-122"/>
              </a:rPr>
              <a:t>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for(statement; condition; statement)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[statement]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break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[statement]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5.5 break</a:t>
            </a:r>
            <a:r>
              <a:rPr lang="zh-CN" altLang="en-US">
                <a:ea typeface="宋体" panose="02010600030101010101" pitchFamily="2" charset="-122"/>
              </a:rPr>
              <a:t>语句例子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for(int i = 0; ; i ++) {</a:t>
            </a:r>
            <a:endParaRPr lang="en-US" altLang="zh-CN"/>
          </a:p>
          <a:p>
            <a:r>
              <a:rPr lang="en-US" altLang="zh-CN"/>
              <a:t>  print(i)</a:t>
            </a:r>
            <a:endParaRPr lang="en-US" altLang="zh-CN"/>
          </a:p>
          <a:p>
            <a:r>
              <a:rPr lang="en-US" altLang="zh-CN"/>
              <a:t>  if(i == 3) {</a:t>
            </a:r>
            <a:endParaRPr lang="en-US" altLang="zh-CN"/>
          </a:p>
          <a:p>
            <a:r>
              <a:rPr lang="en-US" altLang="zh-CN"/>
              <a:t>    break</a:t>
            </a:r>
            <a:endParaRPr lang="en-US" altLang="zh-CN"/>
          </a:p>
          <a:p>
            <a:r>
              <a:rPr lang="en-US" altLang="zh-CN"/>
              <a:t>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4400"/>
              <a:t>6.</a:t>
            </a:r>
            <a:r>
              <a:rPr lang="zh-CN" altLang="en-US" sz="4400">
                <a:ea typeface="宋体" panose="02010600030101010101" pitchFamily="2" charset="-122"/>
              </a:rPr>
              <a:t>函数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6.1 </a:t>
            </a:r>
            <a:r>
              <a:rPr lang="zh-CN" altLang="en-US">
                <a:ea typeface="宋体" panose="02010600030101010101" pitchFamily="2" charset="-122"/>
              </a:rPr>
              <a:t>定义函数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/>
          </a:bodyPr>
          <a:p>
            <a:r>
              <a:rPr lang="zh-CN" sz="3200">
                <a:ea typeface="宋体" panose="02010600030101010101" pitchFamily="2" charset="-122"/>
              </a:rPr>
              <a:t>本程序定义函数格式如下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func func_name([arg_list])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	[statement]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6.1 </a:t>
            </a:r>
            <a:r>
              <a:rPr lang="zh-CN">
                <a:ea typeface="宋体" panose="02010600030101010101" pitchFamily="2" charset="-122"/>
              </a:rPr>
              <a:t>定义函数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func add(int a, int b) {</a:t>
            </a:r>
            <a:endParaRPr lang="en-US" altLang="zh-CN"/>
          </a:p>
          <a:p>
            <a:r>
              <a:rPr lang="en-US" altLang="zh-CN"/>
              <a:t>	return a + b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6.2 </a:t>
            </a:r>
            <a:r>
              <a:rPr lang="zh-CN" altLang="en-US">
                <a:ea typeface="宋体" panose="02010600030101010101" pitchFamily="2" charset="-122"/>
              </a:rPr>
              <a:t>调用函数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/>
          </a:bodyPr>
          <a:p>
            <a:r>
              <a:rPr lang="zh-CN" sz="3200">
                <a:ea typeface="宋体" panose="02010600030101010101" pitchFamily="2" charset="-122"/>
              </a:rPr>
              <a:t>本程序定义函数格式如下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func_name([arg_list])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6.2 </a:t>
            </a:r>
            <a:r>
              <a:rPr lang="zh-CN" altLang="en-US">
                <a:ea typeface="宋体" panose="02010600030101010101" pitchFamily="2" charset="-122"/>
              </a:rPr>
              <a:t>调用</a:t>
            </a:r>
            <a:r>
              <a:rPr lang="zh-CN">
                <a:ea typeface="宋体" panose="02010600030101010101" pitchFamily="2" charset="-122"/>
              </a:rPr>
              <a:t>函数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func add(int a, int b) {</a:t>
            </a:r>
            <a:endParaRPr lang="en-US" altLang="zh-CN"/>
          </a:p>
          <a:p>
            <a:r>
              <a:rPr lang="en-US" altLang="zh-CN"/>
              <a:t>	return a + b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print(add(1, 2))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6.2 </a:t>
            </a:r>
            <a:r>
              <a:rPr lang="zh-CN" altLang="en-US">
                <a:ea typeface="宋体" panose="02010600030101010101" pitchFamily="2" charset="-122"/>
              </a:rPr>
              <a:t>递归函数求斐波那契数列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func fib(int x) {</a:t>
            </a:r>
            <a:endParaRPr lang="en-US" altLang="zh-CN"/>
          </a:p>
          <a:p>
            <a:r>
              <a:rPr lang="en-US" altLang="zh-CN"/>
              <a:t>	if (x &lt;= 2) {</a:t>
            </a:r>
            <a:endParaRPr lang="en-US" altLang="zh-CN"/>
          </a:p>
          <a:p>
            <a:r>
              <a:rPr lang="en-US" altLang="zh-CN"/>
              <a:t>		return 1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return fib(x - 1) + fib(x - 2)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print(fib(3))</a:t>
            </a:r>
            <a:endParaRPr lang="en-US" altLang="zh-CN"/>
          </a:p>
          <a:p>
            <a:r>
              <a:rPr lang="en-US" altLang="zh-CN"/>
              <a:t>print(fib(4))</a:t>
            </a:r>
            <a:endParaRPr lang="en-US" altLang="zh-CN"/>
          </a:p>
          <a:p>
            <a:r>
              <a:rPr lang="en-US" altLang="zh-CN"/>
              <a:t>print(fib(5))</a:t>
            </a:r>
            <a:endParaRPr lang="en-US" altLang="zh-CN"/>
          </a:p>
          <a:p>
            <a:r>
              <a:rPr lang="en-US" altLang="zh-CN"/>
              <a:t>print(fib(6))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 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951720" cy="4023360"/>
          </a:xfrm>
        </p:spPr>
        <p:txBody>
          <a:bodyPr>
            <a:noAutofit/>
          </a:bodyPr>
          <a:p>
            <a:r>
              <a:rPr lang="en-US" altLang="zh-CN" sz="3600">
                <a:sym typeface="+mn-ea"/>
              </a:rPr>
              <a:t>5. </a:t>
            </a:r>
            <a:r>
              <a:rPr lang="zh-CN" altLang="en-US" sz="3600">
                <a:sym typeface="+mn-ea"/>
              </a:rPr>
              <a:t>循环控制</a:t>
            </a:r>
            <a:r>
              <a:rPr lang="en-US" altLang="zh-CN" sz="3600">
                <a:sym typeface="+mn-ea"/>
              </a:rPr>
              <a:t>              6. </a:t>
            </a:r>
            <a:r>
              <a:rPr lang="zh-CN" altLang="en-US" sz="3600">
                <a:sym typeface="+mn-ea"/>
              </a:rPr>
              <a:t>函数</a:t>
            </a:r>
            <a:endParaRPr lang="zh-CN" altLang="en-US" sz="3600"/>
          </a:p>
          <a:p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058160"/>
            <a:ext cx="3446145" cy="3020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40" y="3185795"/>
            <a:ext cx="3878580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4400"/>
              <a:t>7.</a:t>
            </a:r>
            <a:r>
              <a:rPr lang="zh-CN" altLang="en-US" sz="4400">
                <a:ea typeface="宋体" panose="02010600030101010101" pitchFamily="2" charset="-122"/>
              </a:rPr>
              <a:t>面向对象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7.1 </a:t>
            </a:r>
            <a:r>
              <a:rPr lang="zh-CN" altLang="en-US">
                <a:ea typeface="宋体" panose="02010600030101010101" pitchFamily="2" charset="-122"/>
              </a:rPr>
              <a:t>类的定义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/>
          </a:bodyPr>
          <a:p>
            <a:r>
              <a:rPr lang="zh-CN" sz="3200">
                <a:ea typeface="宋体" panose="02010600030101010101" pitchFamily="2" charset="-122"/>
              </a:rPr>
              <a:t>本程序类的定义格式如下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class class_name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	[type var_name [= value]]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	[func func_name([arg_list]) { statement }]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7.1 </a:t>
            </a:r>
            <a:r>
              <a:rPr lang="zh-CN" altLang="en-US">
                <a:ea typeface="宋体" panose="02010600030101010101" pitchFamily="2" charset="-122"/>
              </a:rPr>
              <a:t>类的定义例子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class A {</a:t>
            </a:r>
            <a:endParaRPr lang="en-US" altLang="zh-CN"/>
          </a:p>
          <a:p>
            <a:r>
              <a:rPr lang="en-US" altLang="zh-CN"/>
              <a:t>	int a = 2</a:t>
            </a:r>
            <a:endParaRPr lang="en-US" altLang="zh-CN"/>
          </a:p>
          <a:p>
            <a:r>
              <a:rPr lang="en-US" altLang="zh-CN"/>
              <a:t>	func add(int x, int y) {</a:t>
            </a:r>
            <a:endParaRPr lang="en-US" altLang="zh-CN"/>
          </a:p>
          <a:p>
            <a:r>
              <a:rPr lang="en-US" altLang="zh-CN"/>
              <a:t>		return x + y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7.2 </a:t>
            </a:r>
            <a:r>
              <a:rPr lang="zh-CN" altLang="en-US">
                <a:ea typeface="宋体" panose="02010600030101010101" pitchFamily="2" charset="-122"/>
              </a:rPr>
              <a:t>定义对象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/>
          </a:bodyPr>
          <a:p>
            <a:r>
              <a:rPr lang="zh-CN" sz="3200">
                <a:ea typeface="宋体" panose="02010600030101010101" pitchFamily="2" charset="-122"/>
              </a:rPr>
              <a:t>本程序类的定义格式如下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3347085"/>
            <a:ext cx="10209530" cy="2392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class_name instance_name = new class_name()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7.2 </a:t>
            </a:r>
            <a:r>
              <a:rPr lang="zh-CN" altLang="en-US">
                <a:ea typeface="宋体" panose="02010600030101010101" pitchFamily="2" charset="-122"/>
              </a:rPr>
              <a:t>定义对象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class A {</a:t>
            </a:r>
            <a:endParaRPr lang="en-US" altLang="zh-CN"/>
          </a:p>
          <a:p>
            <a:r>
              <a:rPr lang="en-US" altLang="zh-CN"/>
              <a:t>	int a = 2</a:t>
            </a:r>
            <a:endParaRPr lang="en-US" altLang="zh-CN"/>
          </a:p>
          <a:p>
            <a:r>
              <a:rPr lang="en-US" altLang="zh-CN"/>
              <a:t>	func add(int x, int y) {</a:t>
            </a:r>
            <a:endParaRPr lang="en-US" altLang="zh-CN"/>
          </a:p>
          <a:p>
            <a:r>
              <a:rPr lang="en-US" altLang="zh-CN"/>
              <a:t>		return x + y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 a = new A()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7.3 </a:t>
            </a:r>
            <a:r>
              <a:rPr lang="zh-CN" altLang="en-US">
                <a:ea typeface="宋体" panose="02010600030101010101" pitchFamily="2" charset="-122"/>
              </a:rPr>
              <a:t>访问对象成员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90000"/>
          </a:bodyPr>
          <a:p>
            <a:r>
              <a:rPr lang="zh-CN" sz="3200">
                <a:ea typeface="宋体" panose="02010600030101010101" pitchFamily="2" charset="-122"/>
              </a:rPr>
              <a:t>类的对象的属性和方法可以使用直接访问符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sz="3200">
                <a:ea typeface="宋体" panose="02010600030101010101" pitchFamily="2" charset="-122"/>
              </a:rPr>
              <a:t>.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sz="3200">
                <a:ea typeface="宋体" panose="02010600030101010101" pitchFamily="2" charset="-122"/>
              </a:rPr>
              <a:t>来访问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2872740"/>
            <a:ext cx="10209530" cy="32708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class class_name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	[type var_name [= value]]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	[func func_name([arg_list]) { statement }]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class_name instance_name = new class_name()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instance_name.var_name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instance_name.func_name([arg_list])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7.3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访问对象成员例子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class A {</a:t>
            </a:r>
            <a:endParaRPr lang="en-US" altLang="zh-CN"/>
          </a:p>
          <a:p>
            <a:r>
              <a:rPr lang="en-US" altLang="zh-CN"/>
              <a:t>	int a = 2</a:t>
            </a:r>
            <a:endParaRPr lang="en-US" altLang="zh-CN"/>
          </a:p>
          <a:p>
            <a:r>
              <a:rPr lang="en-US" altLang="zh-CN"/>
              <a:t>	func add(int x, int y) {</a:t>
            </a:r>
            <a:endParaRPr lang="en-US" altLang="zh-CN"/>
          </a:p>
          <a:p>
            <a:r>
              <a:rPr lang="en-US" altLang="zh-CN"/>
              <a:t>		return x + y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 a = new A()</a:t>
            </a:r>
            <a:endParaRPr lang="en-US" altLang="zh-CN"/>
          </a:p>
          <a:p>
            <a:r>
              <a:rPr lang="en-US" altLang="zh-CN"/>
              <a:t>print(a.a)</a:t>
            </a:r>
            <a:endParaRPr lang="en-US" altLang="zh-CN"/>
          </a:p>
          <a:p>
            <a:r>
              <a:rPr lang="en-US" altLang="zh-CN"/>
              <a:t>print(a.add(1, 2))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7.4 </a:t>
            </a:r>
            <a:r>
              <a:rPr lang="zh-CN" altLang="en-US">
                <a:ea typeface="宋体" panose="02010600030101010101" pitchFamily="2" charset="-122"/>
              </a:rPr>
              <a:t>类的继承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70000"/>
          </a:bodyPr>
          <a:p>
            <a:r>
              <a:rPr lang="zh-CN" sz="3200">
                <a:ea typeface="宋体" panose="02010600030101010101" pitchFamily="2" charset="-122"/>
              </a:rPr>
              <a:t>我们可以使用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sz="3200">
                <a:ea typeface="宋体" panose="02010600030101010101" pitchFamily="2" charset="-122"/>
              </a:rPr>
              <a:t>extends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sz="3200">
                <a:ea typeface="宋体" panose="02010600030101010101" pitchFamily="2" charset="-122"/>
              </a:rPr>
              <a:t>关键字申明一个类是从另外一个类继承而来的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2872740"/>
            <a:ext cx="10209530" cy="32708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class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父类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class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子类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extends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父类</a:t>
            </a:r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7.4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类的继承例子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64084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class A {</a:t>
            </a:r>
            <a:endParaRPr lang="en-US" altLang="zh-CN"/>
          </a:p>
          <a:p>
            <a:r>
              <a:rPr lang="en-US" altLang="zh-CN"/>
              <a:t>	int a = 100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class B extends A {</a:t>
            </a:r>
            <a:endParaRPr lang="en-US" altLang="zh-CN"/>
          </a:p>
          <a:p>
            <a:r>
              <a:rPr lang="en-US" altLang="zh-CN"/>
              <a:t>	int b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class C extends B {</a:t>
            </a:r>
            <a:endParaRPr lang="en-US" altLang="zh-CN"/>
          </a:p>
          <a:p>
            <a:r>
              <a:rPr lang="en-US" altLang="zh-CN"/>
              <a:t>	int c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C c = new C()</a:t>
            </a:r>
            <a:endParaRPr lang="en-US" altLang="zh-CN"/>
          </a:p>
          <a:p>
            <a:r>
              <a:rPr lang="en-US" altLang="zh-CN"/>
              <a:t>print(c.a)</a:t>
            </a: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7.5 </a:t>
            </a:r>
            <a:r>
              <a:rPr lang="en-US" altLang="zh-CN">
                <a:ea typeface="宋体" panose="02010600030101010101" pitchFamily="2" charset="-122"/>
              </a:rPr>
              <a:t>super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this</a:t>
            </a:r>
            <a:r>
              <a:rPr lang="zh-CN" altLang="en-US">
                <a:ea typeface="宋体" panose="02010600030101010101" pitchFamily="2" charset="-122"/>
              </a:rPr>
              <a:t>关键字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767840"/>
            <a:ext cx="5518150" cy="4387215"/>
          </a:xfrm>
        </p:spPr>
        <p:txBody>
          <a:bodyPr>
            <a:noAutofit/>
          </a:bodyPr>
          <a:p>
            <a:r>
              <a:rPr lang="en-US" altLang="zh-CN"/>
              <a:t>class Animal {</a:t>
            </a:r>
            <a:endParaRPr lang="en-US" altLang="zh-CN"/>
          </a:p>
          <a:p>
            <a:r>
              <a:rPr lang="en-US" altLang="zh-CN"/>
              <a:t>	func eat() {</a:t>
            </a:r>
            <a:endParaRPr lang="en-US" altLang="zh-CN"/>
          </a:p>
          <a:p>
            <a:r>
              <a:rPr lang="en-US" altLang="zh-CN"/>
              <a:t>		print("animal : eat")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内容占位符 6"/>
          <p:cNvSpPr>
            <a:spLocks noGrp="1"/>
          </p:cNvSpPr>
          <p:nvPr/>
        </p:nvSpPr>
        <p:spPr>
          <a:xfrm>
            <a:off x="6141085" y="1697355"/>
            <a:ext cx="551815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class Dog extends Animal {</a:t>
            </a:r>
            <a:endParaRPr lang="en-US" altLang="zh-CN" sz="1600"/>
          </a:p>
          <a:p>
            <a:r>
              <a:rPr lang="en-US" altLang="zh-CN" sz="1600"/>
              <a:t>	func eat() {</a:t>
            </a:r>
            <a:endParaRPr lang="en-US" altLang="zh-CN" sz="1600"/>
          </a:p>
          <a:p>
            <a:r>
              <a:rPr lang="en-US" altLang="zh-CN" sz="1600"/>
              <a:t>		print("dog : eat")</a:t>
            </a:r>
            <a:endParaRPr lang="en-US" altLang="zh-CN" sz="1600"/>
          </a:p>
          <a:p>
            <a:r>
              <a:rPr lang="en-US" altLang="zh-CN" sz="1600"/>
              <a:t>	}</a:t>
            </a:r>
            <a:endParaRPr lang="en-US" altLang="zh-CN" sz="1600"/>
          </a:p>
          <a:p>
            <a:r>
              <a:rPr lang="en-US" altLang="zh-CN" sz="1600"/>
              <a:t>	func eatTest() {</a:t>
            </a:r>
            <a:endParaRPr lang="en-US" altLang="zh-CN" sz="1600"/>
          </a:p>
          <a:p>
            <a:r>
              <a:rPr lang="en-US" altLang="zh-CN" sz="1600"/>
              <a:t>		this.eat()</a:t>
            </a:r>
            <a:endParaRPr lang="en-US" altLang="zh-CN" sz="1600"/>
          </a:p>
          <a:p>
            <a:r>
              <a:rPr lang="en-US" altLang="zh-CN" sz="1600"/>
              <a:t>		super.eat()</a:t>
            </a:r>
            <a:endParaRPr lang="en-US" altLang="zh-CN" sz="1600"/>
          </a:p>
          <a:p>
            <a:r>
              <a:rPr lang="en-US" altLang="zh-CN" sz="1600"/>
              <a:t>	}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en-US" altLang="zh-CN" sz="1600"/>
          </a:p>
          <a:p>
            <a:r>
              <a:rPr lang="en-US" altLang="zh-CN" sz="1600"/>
              <a:t>Animal a = new Animal()</a:t>
            </a:r>
            <a:endParaRPr lang="en-US" altLang="zh-CN" sz="1600"/>
          </a:p>
          <a:p>
            <a:r>
              <a:rPr lang="en-US" altLang="zh-CN" sz="1600"/>
              <a:t>a.eat()</a:t>
            </a:r>
            <a:endParaRPr lang="en-US" altLang="zh-CN" sz="1600"/>
          </a:p>
          <a:p>
            <a:r>
              <a:rPr lang="en-US" altLang="zh-CN" sz="1600"/>
              <a:t>Dog d = new Dog()</a:t>
            </a:r>
            <a:endParaRPr lang="en-US" altLang="zh-CN" sz="1600"/>
          </a:p>
          <a:p>
            <a:r>
              <a:rPr lang="en-US" altLang="zh-CN" sz="1600"/>
              <a:t>d.eatTest()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 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951720" cy="4023360"/>
          </a:xfrm>
        </p:spPr>
        <p:txBody>
          <a:bodyPr>
            <a:noAutofit/>
          </a:bodyPr>
          <a:p>
            <a:r>
              <a:rPr lang="en-US" altLang="zh-CN" sz="3600">
                <a:sym typeface="+mn-ea"/>
              </a:rPr>
              <a:t>7. </a:t>
            </a:r>
            <a:r>
              <a:rPr lang="zh-CN" altLang="en-US" sz="3600">
                <a:sym typeface="+mn-ea"/>
              </a:rPr>
              <a:t>面向对象</a:t>
            </a:r>
            <a:r>
              <a:rPr lang="en-US" altLang="zh-CN" sz="3600"/>
              <a:t>              </a:t>
            </a:r>
            <a:r>
              <a:rPr lang="en-US" altLang="zh-CN" sz="3600">
                <a:sym typeface="华文仿宋" charset="0"/>
              </a:rPr>
              <a:t>8. </a:t>
            </a:r>
            <a:r>
              <a:rPr lang="zh-CN" altLang="en-US" sz="3600">
                <a:sym typeface="华文仿宋" charset="0"/>
              </a:rPr>
              <a:t>异常处理</a:t>
            </a:r>
            <a:endParaRPr lang="zh-CN" altLang="en-US" sz="3600"/>
          </a:p>
          <a:p>
            <a:pPr marL="311150" lvl="2" indent="0">
              <a:buNone/>
            </a:pPr>
            <a:endParaRPr lang="zh-CN" altLang="en-US" sz="229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2959100"/>
            <a:ext cx="3660140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7.6 </a:t>
            </a:r>
            <a:r>
              <a:rPr lang="zh-CN" altLang="en-US">
                <a:ea typeface="宋体" panose="02010600030101010101" pitchFamily="2" charset="-122"/>
              </a:rPr>
              <a:t>重写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609090"/>
            <a:ext cx="9719945" cy="669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sz="2400">
                <a:ea typeface="宋体" panose="02010600030101010101" pitchFamily="2" charset="-122"/>
              </a:rPr>
              <a:t>子类定义了一个与其父类具有相同名称和参数列表的方法，并且子类的实现覆盖了父类的实现</a:t>
            </a:r>
            <a:r>
              <a:rPr lang="zh-CN" altLang="en-US" sz="24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2400"/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1125" y="2279015"/>
            <a:ext cx="705421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class Animal {</a:t>
            </a:r>
            <a:endParaRPr lang="en-US" altLang="zh-CN"/>
          </a:p>
          <a:p>
            <a:r>
              <a:rPr lang="en-US" altLang="zh-CN"/>
              <a:t>	func move() {</a:t>
            </a:r>
            <a:endParaRPr lang="en-US" altLang="zh-CN"/>
          </a:p>
          <a:p>
            <a:r>
              <a:rPr lang="en-US" altLang="zh-CN"/>
              <a:t>		print("The animal is moving.")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class Dog extends Animal {</a:t>
            </a:r>
            <a:endParaRPr lang="en-US" altLang="zh-CN"/>
          </a:p>
          <a:p>
            <a:r>
              <a:rPr lang="en-US" altLang="zh-CN"/>
              <a:t>	func move() {</a:t>
            </a:r>
            <a:endParaRPr lang="en-US" altLang="zh-CN"/>
          </a:p>
          <a:p>
            <a:r>
              <a:rPr lang="en-US" altLang="zh-CN"/>
              <a:t>		print("The dog is moving.")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874510" y="2470785"/>
            <a:ext cx="705421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Animal a = new Animal()</a:t>
            </a:r>
            <a:endParaRPr lang="en-US" altLang="zh-CN"/>
          </a:p>
          <a:p>
            <a:r>
              <a:rPr lang="en-US" altLang="zh-CN"/>
              <a:t>Dog d = new Dog()</a:t>
            </a:r>
            <a:endParaRPr lang="en-US" altLang="zh-CN"/>
          </a:p>
          <a:p>
            <a:r>
              <a:rPr lang="en-US" altLang="zh-CN"/>
              <a:t>a.move()</a:t>
            </a:r>
            <a:endParaRPr lang="en-US" altLang="zh-CN"/>
          </a:p>
          <a:p>
            <a:r>
              <a:rPr lang="en-US" altLang="zh-CN"/>
              <a:t>d.move()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255" y="585470"/>
            <a:ext cx="10629265" cy="1499870"/>
          </a:xfrm>
        </p:spPr>
        <p:txBody>
          <a:bodyPr/>
          <a:p>
            <a:r>
              <a:rPr lang="en-US" altLang="zh-CN"/>
              <a:t>7.6 super</a:t>
            </a:r>
            <a:r>
              <a:rPr lang="zh-CN" altLang="en-US">
                <a:ea typeface="宋体" panose="02010600030101010101" pitchFamily="2" charset="-122"/>
              </a:rPr>
              <a:t>关键字在重写中的使用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609090"/>
            <a:ext cx="9719945" cy="669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sz="2400">
                <a:ea typeface="宋体" panose="02010600030101010101" pitchFamily="2" charset="-122"/>
              </a:rPr>
              <a:t>子类定义了一个与其父类具有相同名称和参数列表的方法，并且子类的实现覆盖了父类的实现</a:t>
            </a:r>
            <a:r>
              <a:rPr lang="zh-CN" altLang="en-US" sz="24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2400"/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1125" y="2531745"/>
            <a:ext cx="705421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class Animal{</a:t>
            </a:r>
            <a:endParaRPr lang="en-US" altLang="zh-CN"/>
          </a:p>
          <a:p>
            <a:r>
              <a:rPr lang="en-US" altLang="zh-CN"/>
              <a:t>   func move(){</a:t>
            </a:r>
            <a:endParaRPr lang="en-US" altLang="zh-CN"/>
          </a:p>
          <a:p>
            <a:r>
              <a:rPr lang="en-US" altLang="zh-CN"/>
              <a:t>      print("The animal is moving.")</a:t>
            </a:r>
            <a:endParaRPr lang="en-US" altLang="zh-CN"/>
          </a:p>
          <a:p>
            <a:r>
              <a:rPr lang="en-US" altLang="zh-CN"/>
              <a:t>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874510" y="2470785"/>
            <a:ext cx="705421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class Dog extends Animal{</a:t>
            </a:r>
            <a:endParaRPr lang="en-US" altLang="zh-CN"/>
          </a:p>
          <a:p>
            <a:r>
              <a:rPr lang="en-US" altLang="zh-CN">
                <a:sym typeface="+mn-ea"/>
              </a:rPr>
              <a:t>   func move(){</a:t>
            </a:r>
            <a:endParaRPr lang="en-US" altLang="zh-CN"/>
          </a:p>
          <a:p>
            <a:r>
              <a:rPr lang="en-US" altLang="zh-CN">
                <a:sym typeface="+mn-ea"/>
              </a:rPr>
              <a:t>      super.move()</a:t>
            </a:r>
            <a:endParaRPr lang="en-US" altLang="zh-CN"/>
          </a:p>
          <a:p>
            <a:r>
              <a:rPr lang="en-US" altLang="zh-CN">
                <a:sym typeface="+mn-ea"/>
              </a:rPr>
              <a:t>      print("The dog is moving.")</a:t>
            </a:r>
            <a:endParaRPr lang="en-US" altLang="zh-CN"/>
          </a:p>
          <a:p>
            <a:r>
              <a:rPr lang="en-US" altLang="zh-CN">
                <a:sym typeface="+mn-ea"/>
              </a:rPr>
              <a:t>   }</a:t>
            </a:r>
            <a:endParaRPr lang="en-US" altLang="zh-CN"/>
          </a:p>
          <a:p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Dog d = new Dog()</a:t>
            </a:r>
            <a:endParaRPr lang="en-US" altLang="zh-CN"/>
          </a:p>
          <a:p>
            <a:r>
              <a:rPr lang="en-US" altLang="zh-CN">
                <a:sym typeface="+mn-ea"/>
              </a:rPr>
              <a:t>d.move()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255" y="585470"/>
            <a:ext cx="10629265" cy="1499870"/>
          </a:xfrm>
        </p:spPr>
        <p:txBody>
          <a:bodyPr/>
          <a:p>
            <a:r>
              <a:rPr lang="en-US" altLang="zh-CN"/>
              <a:t>7.7 </a:t>
            </a:r>
            <a:r>
              <a:rPr lang="zh-CN">
                <a:ea typeface="宋体" panose="02010600030101010101" pitchFamily="2" charset="-122"/>
              </a:rPr>
              <a:t>重载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609090"/>
            <a:ext cx="9719945" cy="669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sz="2400">
                <a:ea typeface="宋体" panose="02010600030101010101" pitchFamily="2" charset="-122"/>
              </a:rPr>
              <a:t>重载是在一个类里面，方法名字相同，而参数不同。返回类型可以相同也可以不同。</a:t>
            </a:r>
            <a:endParaRPr lang="zh-CN" sz="2400">
              <a:ea typeface="宋体" panose="02010600030101010101" pitchFamily="2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1125" y="2531745"/>
            <a:ext cx="705421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class Overloading {</a:t>
            </a:r>
            <a:endParaRPr lang="en-US" altLang="zh-CN"/>
          </a:p>
          <a:p>
            <a:r>
              <a:rPr lang="en-US" altLang="zh-CN"/>
              <a:t>    func test(){</a:t>
            </a:r>
            <a:endParaRPr lang="en-US" altLang="zh-CN"/>
          </a:p>
          <a:p>
            <a:r>
              <a:rPr lang="en-US" altLang="zh-CN"/>
              <a:t>        print("test1")</a:t>
            </a:r>
            <a:endParaRPr lang="en-US" altLang="zh-CN"/>
          </a:p>
          <a:p>
            <a:r>
              <a:rPr lang="en-US" altLang="zh-CN"/>
              <a:t>        return 1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func test(int a){</a:t>
            </a:r>
            <a:endParaRPr lang="en-US" altLang="zh-CN"/>
          </a:p>
          <a:p>
            <a:r>
              <a:rPr lang="en-US" altLang="zh-CN"/>
              <a:t>        print("test2")</a:t>
            </a:r>
            <a:endParaRPr lang="en-US" altLang="zh-CN"/>
          </a:p>
          <a:p>
            <a:r>
              <a:rPr lang="en-US" altLang="zh-CN"/>
              <a:t>    } 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874770" y="2279015"/>
            <a:ext cx="461010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    func test(int a, string s){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 print("test3")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} 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func test(string s, int a){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 print("test4")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}</a:t>
            </a:r>
            <a:endParaRPr lang="en-US" altLang="zh-CN" sz="1600"/>
          </a:p>
          <a:p>
            <a:endParaRPr lang="en-US" altLang="zh-CN" sz="16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910195" y="3224530"/>
            <a:ext cx="461010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Overloading o = new Overloading()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print(o.test())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o.test(1)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o.test(1,"test3")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o.test("test4",1)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255" y="585470"/>
            <a:ext cx="10629265" cy="1499870"/>
          </a:xfrm>
        </p:spPr>
        <p:txBody>
          <a:bodyPr/>
          <a:p>
            <a:r>
              <a:rPr lang="en-US" altLang="zh-CN"/>
              <a:t>7.8 </a:t>
            </a:r>
            <a:r>
              <a:rPr lang="zh-CN">
                <a:ea typeface="宋体" panose="02010600030101010101" pitchFamily="2" charset="-122"/>
              </a:rPr>
              <a:t>多态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1609090"/>
            <a:ext cx="6141085" cy="669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当使用多态方式调用方法时，首先检查父类中是否有该方法，如果没有，则编译错误；如果有，再去调用子类的同名方法</a:t>
            </a:r>
            <a:r>
              <a:rPr lang="zh-CN" sz="2400">
                <a:ea typeface="宋体" panose="02010600030101010101" pitchFamily="2" charset="-122"/>
              </a:rPr>
              <a:t>。</a:t>
            </a:r>
            <a:endParaRPr lang="zh-CN" sz="2400">
              <a:ea typeface="宋体" panose="02010600030101010101" pitchFamily="2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1125" y="2531745"/>
            <a:ext cx="705421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class Animal {</a:t>
            </a:r>
            <a:endParaRPr lang="en-US" altLang="zh-CN"/>
          </a:p>
          <a:p>
            <a:r>
              <a:rPr lang="en-US" altLang="zh-CN"/>
              <a:t>	int age = 4</a:t>
            </a:r>
            <a:endParaRPr lang="en-US" altLang="zh-CN"/>
          </a:p>
          <a:p>
            <a:r>
              <a:rPr lang="en-US" altLang="zh-CN"/>
              <a:t>    func eat() {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}  </a:t>
            </a:r>
            <a:endParaRPr lang="en-US" altLang="zh-CN"/>
          </a:p>
          <a:p>
            <a:r>
              <a:rPr lang="en-US" altLang="zh-CN"/>
              <a:t>    func work() {  </a:t>
            </a:r>
            <a:endParaRPr lang="en-US" altLang="zh-CN"/>
          </a:p>
          <a:p>
            <a:r>
              <a:rPr lang="en-US" altLang="zh-CN"/>
              <a:t>        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874770" y="2279015"/>
            <a:ext cx="461010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class Cat extends Animal {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	int age = 2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func eat() {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    print("eat the fish")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}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func work() {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    print("catch the moouse")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}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}  </a:t>
            </a:r>
            <a:endParaRPr lang="en-US" altLang="zh-CN" sz="16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960995" y="66675"/>
            <a:ext cx="4610100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class Dog extends Animal {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	int age = 5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func eat() {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    print("eat the bone")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}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func work() {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    print("watch the home")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}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}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Animal a = new Cat()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print("age :", a.age)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a.eat()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a.work()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Animal b = new Dog()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print("age :", b.age)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b.eat()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b.work()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4400"/>
              <a:t>8.</a:t>
            </a:r>
            <a:r>
              <a:rPr lang="zh-CN" altLang="en-US" sz="4400">
                <a:ea typeface="宋体" panose="02010600030101010101" pitchFamily="2" charset="-122"/>
              </a:rPr>
              <a:t>异常处理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 </a:t>
            </a:r>
            <a:r>
              <a:rPr lang="zh-CN" altLang="en-US">
                <a:ea typeface="宋体" panose="02010600030101010101" pitchFamily="2" charset="-122"/>
              </a:rPr>
              <a:t>异常处理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719945" cy="669925"/>
          </a:xfrm>
        </p:spPr>
        <p:txBody>
          <a:bodyPr>
            <a:normAutofit fontScale="70000"/>
          </a:bodyPr>
          <a:p>
            <a:r>
              <a:rPr lang="zh-CN" sz="3200">
                <a:ea typeface="宋体" panose="02010600030101010101" pitchFamily="2" charset="-122"/>
              </a:rPr>
              <a:t>我们可以使用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sz="3200">
                <a:ea typeface="宋体" panose="02010600030101010101" pitchFamily="2" charset="-122"/>
              </a:rPr>
              <a:t>extends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sz="3200">
                <a:ea typeface="宋体" panose="02010600030101010101" pitchFamily="2" charset="-122"/>
              </a:rPr>
              <a:t>关键字申明一个类是从另外一个类继承而来的</a:t>
            </a:r>
            <a:r>
              <a:rPr lang="zh-CN" altLang="en-US" sz="3200">
                <a:latin typeface="华文仿宋" charset="0"/>
                <a:ea typeface="宋体" panose="02010600030101010101" pitchFamily="2" charset="-122"/>
                <a:cs typeface="华文仿宋" charset="0"/>
              </a:rPr>
              <a:t>。</a:t>
            </a:r>
            <a:endParaRPr lang="zh-CN" altLang="en-US" sz="3200"/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2872740"/>
            <a:ext cx="10209530" cy="32708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try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//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可能会抛出异常的代码</a:t>
            </a:r>
            <a:endParaRPr lang="zh-CN" altLang="en-US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 catch (e) {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// </a:t>
            </a:r>
            <a:r>
              <a:rPr lang="zh-CN" altLang="en-US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处理异常的代码</a:t>
            </a:r>
            <a:endParaRPr lang="zh-CN" altLang="en-US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}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8 </a:t>
            </a:r>
            <a:r>
              <a:rPr lang="zh-CN" altLang="en-US">
                <a:ea typeface="宋体" panose="02010600030101010101" pitchFamily="2" charset="-122"/>
              </a:rPr>
              <a:t>异常处理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9719945" cy="4387215"/>
          </a:xfrm>
        </p:spPr>
        <p:txBody>
          <a:bodyPr>
            <a:noAutofit/>
          </a:bodyPr>
          <a:p>
            <a:r>
              <a:rPr lang="en-US" altLang="zh-CN"/>
              <a:t>try {</a:t>
            </a:r>
            <a:endParaRPr lang="en-US" altLang="zh-CN"/>
          </a:p>
          <a:p>
            <a:r>
              <a:rPr lang="en-US" altLang="zh-CN"/>
              <a:t>	print(12 / 0)</a:t>
            </a:r>
            <a:endParaRPr lang="en-US" altLang="zh-CN"/>
          </a:p>
          <a:p>
            <a:r>
              <a:rPr lang="en-US" altLang="zh-CN"/>
              <a:t>} catch (e) {</a:t>
            </a:r>
            <a:endParaRPr lang="en-US" altLang="zh-CN"/>
          </a:p>
          <a:p>
            <a:r>
              <a:rPr lang="en-US" altLang="zh-CN"/>
              <a:t>	print(e)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4400"/>
              <a:t>9.</a:t>
            </a:r>
            <a:r>
              <a:rPr lang="zh-CN" altLang="en-US" sz="4400">
                <a:ea typeface="宋体" panose="02010600030101010101" pitchFamily="2" charset="-122"/>
              </a:rPr>
              <a:t>数组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 </a:t>
            </a:r>
            <a:r>
              <a:rPr lang="zh-CN" altLang="en-US">
                <a:ea typeface="宋体" panose="02010600030101010101" pitchFamily="2" charset="-122"/>
              </a:rPr>
              <a:t>数组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41500"/>
            <a:ext cx="9719945" cy="669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sz="2400">
                <a:ea typeface="宋体" panose="02010600030101010101" pitchFamily="2" charset="-122"/>
              </a:rPr>
              <a:t>首先必须声明数组变量，才能在程序中使用数组。下面是声明数组变量的语法：</a:t>
            </a:r>
            <a:endParaRPr lang="zh-CN" sz="2400">
              <a:ea typeface="宋体" panose="02010600030101010101" pitchFamily="2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9145" y="2872740"/>
            <a:ext cx="10209530" cy="17462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type array_name[expr]</a:t>
            </a:r>
            <a:endParaRPr lang="en-US" altLang="zh-CN" sz="28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9 </a:t>
            </a:r>
            <a:r>
              <a:rPr lang="zh-CN" altLang="en-US">
                <a:ea typeface="宋体" panose="02010600030101010101" pitchFamily="2" charset="-122"/>
              </a:rPr>
              <a:t>数组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812290"/>
            <a:ext cx="3730625" cy="4387215"/>
          </a:xfrm>
        </p:spPr>
        <p:txBody>
          <a:bodyPr>
            <a:noAutofit/>
          </a:bodyPr>
          <a:p>
            <a:r>
              <a:rPr lang="en-US" altLang="zh-CN"/>
              <a:t>int size = 10</a:t>
            </a:r>
            <a:endParaRPr lang="en-US" altLang="zh-CN"/>
          </a:p>
          <a:p>
            <a:r>
              <a:rPr lang="en-US" altLang="zh-CN"/>
              <a:t>float myList[size]</a:t>
            </a:r>
            <a:endParaRPr lang="en-US" altLang="zh-CN"/>
          </a:p>
          <a:p>
            <a:r>
              <a:rPr lang="en-US" altLang="zh-CN"/>
              <a:t>myList[0] = 5.6</a:t>
            </a:r>
            <a:endParaRPr lang="en-US" altLang="zh-CN"/>
          </a:p>
          <a:p>
            <a:r>
              <a:rPr lang="en-US" altLang="zh-CN"/>
              <a:t>myList[1] = 4.5</a:t>
            </a:r>
            <a:endParaRPr lang="en-US" altLang="zh-CN"/>
          </a:p>
          <a:p>
            <a:r>
              <a:rPr lang="en-US" altLang="zh-CN"/>
              <a:t>myList[2] = 3.3</a:t>
            </a:r>
            <a:endParaRPr lang="en-US" altLang="zh-CN"/>
          </a:p>
          <a:p>
            <a:r>
              <a:rPr lang="en-US" altLang="zh-CN"/>
              <a:t>myList[3] = 13.2</a:t>
            </a:r>
            <a:endParaRPr lang="en-US" altLang="zh-CN"/>
          </a:p>
          <a:p>
            <a:r>
              <a:rPr lang="en-US" altLang="zh-CN"/>
              <a:t>myList[4] = 4.0</a:t>
            </a:r>
            <a:endParaRPr lang="en-US" altLang="zh-CN"/>
          </a:p>
          <a:p>
            <a:r>
              <a:rPr lang="en-US" altLang="zh-CN"/>
              <a:t>myList[5] = 34.33</a:t>
            </a:r>
            <a:endParaRPr lang="en-US" altLang="zh-CN"/>
          </a:p>
          <a:p>
            <a:r>
              <a:rPr lang="en-US" altLang="zh-CN"/>
              <a:t>myList[6] = 34.0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4145" y="1812290"/>
            <a:ext cx="3730625" cy="438721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Tw Cen MT" panose="020B0602020104020603" pitchFamily="34" charset="0"/>
                <a:ea typeface="华文仿宋" charset="0"/>
                <a:cs typeface="+mn-cs"/>
                <a:sym typeface="Tw Cen MT" panose="020B06020201040206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myList[7] = 45.45</a:t>
            </a:r>
            <a:endParaRPr lang="en-US" altLang="zh-CN"/>
          </a:p>
          <a:p>
            <a:r>
              <a:rPr lang="en-US" altLang="zh-CN"/>
              <a:t>myList[8] = 99.993</a:t>
            </a:r>
            <a:endParaRPr lang="en-US" altLang="zh-CN"/>
          </a:p>
          <a:p>
            <a:r>
              <a:rPr lang="en-US" altLang="zh-CN"/>
              <a:t>myList[9] = 11123</a:t>
            </a:r>
            <a:endParaRPr lang="en-US" altLang="zh-CN"/>
          </a:p>
          <a:p>
            <a:r>
              <a:rPr lang="en-US" altLang="zh-CN"/>
              <a:t>float total = 0</a:t>
            </a:r>
            <a:endParaRPr lang="en-US" altLang="zh-CN"/>
          </a:p>
          <a:p>
            <a:r>
              <a:rPr lang="en-US" altLang="zh-CN"/>
              <a:t>for (int i = 0; i &lt; size; i++) {</a:t>
            </a:r>
            <a:endParaRPr lang="en-US" altLang="zh-CN"/>
          </a:p>
          <a:p>
            <a:r>
              <a:rPr lang="en-US" altLang="zh-CN"/>
              <a:t>	total += myList[i]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print("total: " , total)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 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9951720" cy="4023360"/>
          </a:xfrm>
        </p:spPr>
        <p:txBody>
          <a:bodyPr>
            <a:noAutofit/>
          </a:bodyPr>
          <a:p>
            <a:r>
              <a:rPr lang="en-US" altLang="zh-CN" sz="3600"/>
              <a:t>9. </a:t>
            </a:r>
            <a:r>
              <a:rPr lang="zh-CN" altLang="en-US" sz="3600"/>
              <a:t>数组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4400"/>
              <a:t>1.</a:t>
            </a:r>
            <a:r>
              <a:rPr lang="zh-CN" altLang="en-US" sz="4400"/>
              <a:t>基本语法</a:t>
            </a:r>
            <a:endParaRPr lang="zh-CN" alt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- </a:t>
            </a:r>
            <a:r>
              <a:rPr lang="zh-CN" altLang="en-US" sz="3200"/>
              <a:t>第一个字符必须是字母表中字母或下划线</a:t>
            </a:r>
            <a:r>
              <a:rPr lang="en-US" altLang="zh-CN" sz="3200"/>
              <a:t> _ </a:t>
            </a:r>
            <a:r>
              <a:rPr lang="zh-CN" altLang="en-US" sz="3200"/>
              <a:t>。</a:t>
            </a:r>
            <a:endParaRPr lang="zh-CN" altLang="en-US" sz="3200"/>
          </a:p>
          <a:p>
            <a:r>
              <a:rPr lang="en-US" altLang="zh-CN" sz="3200"/>
              <a:t>- </a:t>
            </a:r>
            <a:r>
              <a:rPr lang="zh-CN" altLang="en-US" sz="3200"/>
              <a:t>标识符的其他的部分由字母、数字和下划线组成。</a:t>
            </a:r>
            <a:endParaRPr lang="zh-CN" altLang="en-US" sz="3200"/>
          </a:p>
          <a:p>
            <a:r>
              <a:rPr lang="en-US" altLang="zh-CN" sz="3200"/>
              <a:t>- </a:t>
            </a:r>
            <a:r>
              <a:rPr lang="zh-CN" altLang="en-US" sz="3200"/>
              <a:t>标识符对大小写敏感。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合法例子如：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abc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student123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myClass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my_class</a:t>
            </a:r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7154</Words>
  <Application>WPS 演示</Application>
  <PresentationFormat>宽屏</PresentationFormat>
  <Paragraphs>741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9" baseType="lpstr">
      <vt:lpstr>Arial</vt:lpstr>
      <vt:lpstr>宋体</vt:lpstr>
      <vt:lpstr>Wingdings</vt:lpstr>
      <vt:lpstr>Tw Cen MT</vt:lpstr>
      <vt:lpstr>Segoe Print</vt:lpstr>
      <vt:lpstr>Wingdings 3</vt:lpstr>
      <vt:lpstr>Symbol</vt:lpstr>
      <vt:lpstr>Tw Cen MT Condensed</vt:lpstr>
      <vt:lpstr>华文仿宋</vt:lpstr>
      <vt:lpstr>仿宋</vt:lpstr>
      <vt:lpstr>微软雅黑</vt:lpstr>
      <vt:lpstr>Arial Unicode MS</vt:lpstr>
      <vt:lpstr>Calibri</vt:lpstr>
      <vt:lpstr>MiSans Heavy</vt:lpstr>
      <vt:lpstr>汉仪雅酷黑 85W</vt:lpstr>
      <vt:lpstr>Comic Sans Pro</vt:lpstr>
      <vt:lpstr>汉仪李国兴行楷简</vt:lpstr>
      <vt:lpstr>方正粗楷简体</vt:lpstr>
      <vt:lpstr>Courier New</vt:lpstr>
      <vt:lpstr>积分</vt:lpstr>
      <vt:lpstr>PowerPoint 演示文稿</vt:lpstr>
      <vt:lpstr>PowerPoint 演示文稿</vt:lpstr>
      <vt:lpstr>CP LanGuage 主要内容</vt:lpstr>
      <vt:lpstr>CP LanGuage 主要内容</vt:lpstr>
      <vt:lpstr>CP LanGuage 主要内容</vt:lpstr>
      <vt:lpstr>CP LanGuage 主要内容</vt:lpstr>
      <vt:lpstr>CP LanGuage 主要内容</vt:lpstr>
      <vt:lpstr>PowerPoint 演示文稿</vt:lpstr>
      <vt:lpstr>PowerPoint 演示文稿</vt:lpstr>
      <vt:lpstr>1.1 标识符</vt:lpstr>
      <vt:lpstr>1.1 标识符</vt:lpstr>
      <vt:lpstr>1.1 标识符</vt:lpstr>
      <vt:lpstr>1.4 注释</vt:lpstr>
      <vt:lpstr>1.5 输出</vt:lpstr>
      <vt:lpstr>1.5 输出</vt:lpstr>
      <vt:lpstr>1.5 输出例子</vt:lpstr>
      <vt:lpstr>CP Language</vt:lpstr>
      <vt:lpstr>1.6 输入</vt:lpstr>
      <vt:lpstr>1.6 输入</vt:lpstr>
      <vt:lpstr>2.2 变量声明</vt:lpstr>
      <vt:lpstr>CP Language</vt:lpstr>
      <vt:lpstr>1.6 输入</vt:lpstr>
      <vt:lpstr>3.1 算术运算符</vt:lpstr>
      <vt:lpstr>3.1 算术运算符</vt:lpstr>
      <vt:lpstr>3.1 算术运算符</vt:lpstr>
      <vt:lpstr>3.2 比较运算符</vt:lpstr>
      <vt:lpstr>3.2 比较运算符例子</vt:lpstr>
      <vt:lpstr>3.3 赋值运算符</vt:lpstr>
      <vt:lpstr>3.2 比较运算符例子</vt:lpstr>
      <vt:lpstr>CP Language</vt:lpstr>
      <vt:lpstr>1.5 输出</vt:lpstr>
      <vt:lpstr>3.3 逻辑运算符例子</vt:lpstr>
      <vt:lpstr>CP Language</vt:lpstr>
      <vt:lpstr>1.5 输出</vt:lpstr>
      <vt:lpstr>3.3 逻辑运算符例子</vt:lpstr>
      <vt:lpstr>5.1 for循环</vt:lpstr>
      <vt:lpstr>3.3 逻辑运算符例子</vt:lpstr>
      <vt:lpstr>5.2 while循环</vt:lpstr>
      <vt:lpstr>5.2 while循环例子</vt:lpstr>
      <vt:lpstr>5.3 DO-while循环</vt:lpstr>
      <vt:lpstr>5.3 do-while循环例子</vt:lpstr>
      <vt:lpstr>5.4 continue语句</vt:lpstr>
      <vt:lpstr>5.4 continue语句例子</vt:lpstr>
      <vt:lpstr>CP Language</vt:lpstr>
      <vt:lpstr>5.1 for循环</vt:lpstr>
      <vt:lpstr>5.5 break语句例子</vt:lpstr>
      <vt:lpstr>6.1 定义函数</vt:lpstr>
      <vt:lpstr>6.1 定义函数例子</vt:lpstr>
      <vt:lpstr>6.2 调用函数例子</vt:lpstr>
      <vt:lpstr>CP Language</vt:lpstr>
      <vt:lpstr>6.1 定义函数</vt:lpstr>
      <vt:lpstr>6.2 递归函数求斐波那契数列</vt:lpstr>
      <vt:lpstr>7.1 类的定义</vt:lpstr>
      <vt:lpstr>7.1 类的定义例子</vt:lpstr>
      <vt:lpstr>7.2 定义对象</vt:lpstr>
      <vt:lpstr>7.2 定义对象例子</vt:lpstr>
      <vt:lpstr>7.3 访问对象成员</vt:lpstr>
      <vt:lpstr>7.3 访问对象成员</vt:lpstr>
      <vt:lpstr>7.4 类的继承</vt:lpstr>
      <vt:lpstr>7.4 类的继承</vt:lpstr>
      <vt:lpstr>7.6 重写</vt:lpstr>
      <vt:lpstr>7.6 super关键字在重写中的使用</vt:lpstr>
      <vt:lpstr>7.7 重载</vt:lpstr>
      <vt:lpstr>CP Language</vt:lpstr>
      <vt:lpstr>7.4 类的继承</vt:lpstr>
      <vt:lpstr>7.2 定义对象例子</vt:lpstr>
      <vt:lpstr>CP Language</vt:lpstr>
      <vt:lpstr>8 异常处理</vt:lpstr>
      <vt:lpstr>8 异常处理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文杰</dc:creator>
  <cp:lastModifiedBy>喵～</cp:lastModifiedBy>
  <cp:revision>323</cp:revision>
  <dcterms:created xsi:type="dcterms:W3CDTF">2024-12-01T07:54:00Z</dcterms:created>
  <dcterms:modified xsi:type="dcterms:W3CDTF">2024-12-01T17:16:50Z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8C8F023B9E8C4620BBD275504F5A07D1_12</vt:lpwstr>
  </property>
  <property fmtid="{D5CDD505-2E9C-101B-9397-08002B2CF9AE}" pid="3" name="KSOProductBuildVer">
    <vt:lpwstr>2052-12.1.0.18912</vt:lpwstr>
  </property>
</Properties>
</file>