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8" r:id="rId5"/>
    <p:sldId id="272" r:id="rId6"/>
    <p:sldId id="273" r:id="rId7"/>
    <p:sldId id="280" r:id="rId8"/>
    <p:sldId id="283" r:id="rId9"/>
    <p:sldId id="281" r:id="rId10"/>
    <p:sldId id="282" r:id="rId11"/>
    <p:sldId id="284" r:id="rId12"/>
    <p:sldId id="285" r:id="rId13"/>
    <p:sldId id="289" r:id="rId14"/>
    <p:sldId id="27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724"/>
    <a:srgbClr val="004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 Tervo" userId="0c445f50-1a10-4425-b1fc-b2d1648ed3ea" providerId="ADAL" clId="{5323FF56-84BC-4000-AA08-A8E66ED08220}"/>
    <pc:docChg chg="delSld">
      <pc:chgData name="Roope Tervo" userId="0c445f50-1a10-4425-b1fc-b2d1648ed3ea" providerId="ADAL" clId="{5323FF56-84BC-4000-AA08-A8E66ED08220}" dt="2024-10-09T14:54:17.140" v="0" actId="47"/>
      <pc:docMkLst>
        <pc:docMk/>
      </pc:docMkLst>
      <pc:sldChg chg="del">
        <pc:chgData name="Roope Tervo" userId="0c445f50-1a10-4425-b1fc-b2d1648ed3ea" providerId="ADAL" clId="{5323FF56-84BC-4000-AA08-A8E66ED08220}" dt="2024-10-09T14:54:17.140" v="0" actId="47"/>
        <pc:sldMkLst>
          <pc:docMk/>
          <pc:sldMk cId="1504807324" sldId="287"/>
        </pc:sldMkLst>
      </pc:sldChg>
      <pc:sldChg chg="del">
        <pc:chgData name="Roope Tervo" userId="0c445f50-1a10-4425-b1fc-b2d1648ed3ea" providerId="ADAL" clId="{5323FF56-84BC-4000-AA08-A8E66ED08220}" dt="2024-10-09T14:54:17.140" v="0" actId="47"/>
        <pc:sldMkLst>
          <pc:docMk/>
          <pc:sldMk cId="1809578067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5E5BC-DA78-4E40-9CEF-63363544FF8E}" type="datetimeFigureOut">
              <a:rPr lang="fr-BE" smtClean="0"/>
              <a:t>09-10-24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D1E82-7945-4004-B063-F95F4EDD4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2302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vector graphics&#10;&#10;Description automatically generated">
            <a:extLst>
              <a:ext uri="{FF2B5EF4-FFF2-40B4-BE49-F238E27FC236}">
                <a16:creationId xmlns:a16="http://schemas.microsoft.com/office/drawing/2014/main" id="{4A3DC696-4E68-BB5F-7602-33B3F93AC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75"/>
            <a:ext cx="12192000" cy="6863550"/>
          </a:xfrm>
          <a:prstGeom prst="rect">
            <a:avLst/>
          </a:prstGeom>
        </p:spPr>
      </p:pic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523999" y="1708030"/>
            <a:ext cx="9224513" cy="1801933"/>
          </a:xfrm>
          <a:prstGeom prst="rect">
            <a:avLst/>
          </a:prstGeom>
        </p:spPr>
        <p:txBody>
          <a:bodyPr anchor="b"/>
          <a:lstStyle>
            <a:lvl1pPr algn="ctr">
              <a:defRPr kumimoji="0" sz="3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kumimoji="0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3D08A29-CB4F-03A7-490C-2E4F22F1C1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52" y="5202313"/>
            <a:ext cx="4408098" cy="135605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details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70030812-C409-47F8-BBC1-901FB721D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" y="0"/>
            <a:ext cx="121793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79218" y="6224797"/>
            <a:ext cx="263983" cy="269241"/>
          </a:xfrm>
        </p:spPr>
        <p:txBody>
          <a:bodyPr/>
          <a:lstStyle/>
          <a:p>
            <a:fld id="{86CB4B4D-7CA3-9044-876B-883B54F8677D}" type="slidenum">
              <a:rPr lang="fr-BE" smtClean="0"/>
              <a:t>‹#›</a:t>
            </a:fld>
            <a:endParaRPr lang="fr-BE"/>
          </a:p>
        </p:txBody>
      </p:sp>
      <p:sp>
        <p:nvSpPr>
          <p:cNvPr id="5" name="Shape 134"/>
          <p:cNvSpPr/>
          <p:nvPr userDrawn="1"/>
        </p:nvSpPr>
        <p:spPr>
          <a:xfrm>
            <a:off x="1079218" y="966919"/>
            <a:ext cx="66505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300" b="1">
                <a:solidFill>
                  <a:srgbClr val="C07D2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solidFill>
                  <a:srgbClr val="C08724"/>
                </a:solidFill>
              </a:rPr>
              <a:t>CONTACT DETAILS</a:t>
            </a:r>
          </a:p>
        </p:txBody>
      </p:sp>
      <p:sp>
        <p:nvSpPr>
          <p:cNvPr id="6" name="Shape 135"/>
          <p:cNvSpPr/>
          <p:nvPr userDrawn="1"/>
        </p:nvSpPr>
        <p:spPr>
          <a:xfrm>
            <a:off x="1079218" y="2343299"/>
            <a:ext cx="9392269" cy="118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>
                <a:solidFill>
                  <a:srgbClr val="004F59"/>
                </a:solidFill>
              </a:rPr>
              <a:t>SNC</a:t>
            </a:r>
            <a:r>
              <a:rPr>
                <a:solidFill>
                  <a:srgbClr val="004F59"/>
                </a:solidFill>
              </a:rPr>
              <a:t> EUMETNET 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4F59"/>
                </a:solidFill>
              </a:rPr>
              <a:t>European Meteorological Services' Network</a:t>
            </a:r>
            <a:br>
              <a:rPr/>
            </a:br>
            <a:r>
              <a:rPr sz="1700" b="1">
                <a:solidFill>
                  <a:srgbClr val="C08724"/>
                </a:solidFill>
                <a:latin typeface="+mj-lt"/>
                <a:ea typeface="+mj-ea"/>
                <a:cs typeface="+mj-cs"/>
                <a:sym typeface="Helvetica"/>
              </a:rPr>
              <a:t>www.eumetnet.eu</a:t>
            </a:r>
          </a:p>
          <a:p>
            <a:pPr>
              <a:lnSpc>
                <a:spcPct val="90000"/>
              </a:lnSpc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 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1393396" y="6581312"/>
            <a:ext cx="92396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lang="fr-B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79218" y="1751255"/>
            <a:ext cx="4222074" cy="623347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Name &amp;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79218" y="3558027"/>
            <a:ext cx="4416425" cy="330220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Tel: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DD4923-AC63-3DF4-081C-4E61BA34D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79218" y="4087177"/>
            <a:ext cx="4416425" cy="369888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48261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vector graphics&#10;&#10;Description automatically generated">
            <a:extLst>
              <a:ext uri="{FF2B5EF4-FFF2-40B4-BE49-F238E27FC236}">
                <a16:creationId xmlns:a16="http://schemas.microsoft.com/office/drawing/2014/main" id="{8F318DEC-3B86-81C6-11FE-D969BDE13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43" y="0"/>
            <a:ext cx="12348143" cy="6858000"/>
          </a:xfrm>
          <a:prstGeom prst="rect">
            <a:avLst/>
          </a:prstGeom>
        </p:spPr>
      </p:pic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kumimoji="0" sz="3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ANY QUESTIONS?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A6D8591-1CF5-3BE4-379D-A2C4DB989F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52" y="4954118"/>
            <a:ext cx="4408098" cy="1356054"/>
          </a:xfrm>
          <a:prstGeom prst="rect">
            <a:avLst/>
          </a:prstGeom>
        </p:spPr>
      </p:pic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2908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6CDB90B8-5E19-4613-A0E7-FBAA4D84F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7B7946-BE4F-B3D9-1BC1-43BE6EEF86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0" lang="en-US" sz="2300" b="1" i="0" u="none" strike="noStrike" cap="none" spc="0" normalizeH="0" baseline="0" smtClean="0">
                <a:ln>
                  <a:noFill/>
                </a:ln>
                <a:solidFill>
                  <a:srgbClr val="C07D2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3125" y="2027238"/>
            <a:ext cx="10480675" cy="4200525"/>
          </a:xfrm>
        </p:spPr>
        <p:txBody>
          <a:bodyPr/>
          <a:lstStyle>
            <a:lvl1pPr marL="0" indent="0">
              <a:buNone/>
              <a:defRPr kumimoji="0" lang="en-US" sz="18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>
              <a:defRPr kumimoji="0" lang="en-US" sz="1500" b="0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</a:lstStyle>
          <a:p>
            <a:pPr lvl="0"/>
            <a:r>
              <a:rPr lang="en-US"/>
              <a:t>Edit Master text styles (click on increase indent level to have bullet point formatting)</a:t>
            </a:r>
          </a:p>
          <a:p>
            <a:pPr lvl="1"/>
            <a:r>
              <a:rPr lang="en-US"/>
              <a:t>Click to add text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7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95304-AFEF-4ADA-BFE0-CC9FF08918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0" lang="en-US" sz="2300" b="1" i="0" u="none" strike="noStrike" cap="none" spc="0" normalizeH="0" baseline="0" smtClean="0">
                <a:ln>
                  <a:noFill/>
                </a:ln>
                <a:solidFill>
                  <a:srgbClr val="C07D2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793059" y="6336385"/>
            <a:ext cx="390211" cy="307777"/>
          </a:xfr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38201" y="2178219"/>
            <a:ext cx="5281612" cy="38814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BE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2491378-4BEB-5C23-C080-D610715155E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812698" y="2178219"/>
            <a:ext cx="5541102" cy="38814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76949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nburst chart&#10;&#10;Description automatically generated">
            <a:extLst>
              <a:ext uri="{FF2B5EF4-FFF2-40B4-BE49-F238E27FC236}">
                <a16:creationId xmlns:a16="http://schemas.microsoft.com/office/drawing/2014/main" id="{1D969441-A6FF-4B2A-ABF7-E366E7309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448A8D-9BE9-A8AB-661E-9F87194F6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0" lang="en-US" sz="2300" b="1" i="0" u="none" strike="noStrike" cap="none" spc="0" normalizeH="0" baseline="0" smtClean="0">
                <a:ln>
                  <a:noFill/>
                </a:ln>
                <a:solidFill>
                  <a:srgbClr val="C07D2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6D575F1-2371-BBC3-ADDE-45BCC8318D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E70008-7A80-D3C8-8679-99201852EE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98415"/>
            <a:ext cx="2363638" cy="72600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1" y="2071688"/>
            <a:ext cx="10515600" cy="3959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50339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1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823567C-A458-4E2F-AD2A-951B98C935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C07D2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" y="6190284"/>
            <a:ext cx="263983" cy="269241"/>
          </a:xfrm>
        </p:spPr>
        <p:txBody>
          <a:bodyPr/>
          <a:lstStyle/>
          <a:p>
            <a:fld id="{86CB4B4D-7CA3-9044-876B-883B54F8677D}" type="slidenum">
              <a:rPr lang="fr-BE" smtClean="0"/>
              <a:t>‹#›</a:t>
            </a:fld>
            <a:endParaRPr lang="fr-B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38200" y="2002952"/>
            <a:ext cx="3268662" cy="3209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BE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2D2BAF-66FC-C331-DF2C-62A92AADEE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1071" y="2002952"/>
            <a:ext cx="5272088" cy="3278188"/>
          </a:xfrm>
        </p:spPr>
        <p:txBody>
          <a:bodyPr/>
          <a:lstStyle>
            <a:lvl1pPr marL="0" indent="0">
              <a:buNone/>
              <a:def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457200" indent="0">
              <a:buNone/>
              <a:defRPr kumimoji="0" lang="en-US" sz="1500" b="0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398554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-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nburst chart&#10;&#10;Description automatically generated">
            <a:extLst>
              <a:ext uri="{FF2B5EF4-FFF2-40B4-BE49-F238E27FC236}">
                <a16:creationId xmlns:a16="http://schemas.microsoft.com/office/drawing/2014/main" id="{3B55AB57-C0F7-4652-99D2-F6B2EBE42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3E57B8-27D8-F230-AC8A-C00BFCC211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07263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right h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4370702-730C-4D37-A555-9F175EF18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F8D562-D3FD-2624-D1A0-C9BB32F5437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40535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 Secretari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85C44C7-C548-4A93-BC49-B46A372C23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79218" y="6224797"/>
            <a:ext cx="263983" cy="269241"/>
          </a:xfrm>
        </p:spPr>
        <p:txBody>
          <a:bodyPr/>
          <a:lstStyle/>
          <a:p>
            <a:fld id="{86CB4B4D-7CA3-9044-876B-883B54F8677D}" type="slidenum">
              <a:rPr lang="fr-BE" smtClean="0"/>
              <a:t>‹#›</a:t>
            </a:fld>
            <a:endParaRPr lang="fr-BE"/>
          </a:p>
        </p:txBody>
      </p:sp>
      <p:sp>
        <p:nvSpPr>
          <p:cNvPr id="5" name="Shape 134"/>
          <p:cNvSpPr/>
          <p:nvPr userDrawn="1"/>
        </p:nvSpPr>
        <p:spPr>
          <a:xfrm>
            <a:off x="1079218" y="966919"/>
            <a:ext cx="66505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300" b="1">
                <a:solidFill>
                  <a:srgbClr val="C07D2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CONTACT DETAILS</a:t>
            </a:r>
          </a:p>
        </p:txBody>
      </p:sp>
      <p:sp>
        <p:nvSpPr>
          <p:cNvPr id="6" name="Shape 135"/>
          <p:cNvSpPr/>
          <p:nvPr userDrawn="1"/>
        </p:nvSpPr>
        <p:spPr>
          <a:xfrm>
            <a:off x="1079218" y="2343299"/>
            <a:ext cx="9392269" cy="2689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4F59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>
                <a:solidFill>
                  <a:srgbClr val="004F59"/>
                </a:solidFill>
              </a:rPr>
              <a:t>SNC</a:t>
            </a:r>
            <a:r>
              <a:rPr>
                <a:solidFill>
                  <a:srgbClr val="004F59"/>
                </a:solidFill>
              </a:rPr>
              <a:t> EUMETNET 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4F59"/>
                </a:solidFill>
              </a:rPr>
              <a:t>European Meteorological Services' Network</a:t>
            </a:r>
            <a:br>
              <a:rPr>
                <a:solidFill>
                  <a:srgbClr val="004F59"/>
                </a:solidFill>
              </a:rPr>
            </a:br>
            <a:r>
              <a:rPr sz="1700" b="1">
                <a:solidFill>
                  <a:srgbClr val="C08724"/>
                </a:solidFill>
                <a:latin typeface="+mj-lt"/>
                <a:ea typeface="+mj-ea"/>
                <a:cs typeface="+mj-cs"/>
                <a:sym typeface="Helvetica"/>
              </a:rPr>
              <a:t>www.eumetnet.eu</a:t>
            </a:r>
          </a:p>
          <a:p>
            <a:pPr>
              <a:lnSpc>
                <a:spcPct val="90000"/>
              </a:lnSpc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4F59"/>
                </a:solidFill>
              </a:rPr>
              <a:t> 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>
                <a:solidFill>
                  <a:srgbClr val="004F59"/>
                </a:solidFill>
              </a:rPr>
              <a:t>SNC</a:t>
            </a:r>
            <a:r>
              <a:rPr>
                <a:solidFill>
                  <a:srgbClr val="004F59"/>
                </a:solidFill>
              </a:rPr>
              <a:t> EUMETNET Secretariat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4F59"/>
                </a:solidFill>
              </a:rPr>
              <a:t>c/o </a:t>
            </a:r>
            <a:r>
              <a:rPr err="1">
                <a:solidFill>
                  <a:srgbClr val="004F59"/>
                </a:solidFill>
              </a:rPr>
              <a:t>L’Institut</a:t>
            </a:r>
            <a:r>
              <a:rPr>
                <a:solidFill>
                  <a:srgbClr val="004F59"/>
                </a:solidFill>
              </a:rPr>
              <a:t> Royal </a:t>
            </a:r>
            <a:r>
              <a:rPr err="1">
                <a:solidFill>
                  <a:srgbClr val="004F59"/>
                </a:solidFill>
              </a:rPr>
              <a:t>Météorologique</a:t>
            </a:r>
            <a:r>
              <a:rPr>
                <a:solidFill>
                  <a:srgbClr val="004F59"/>
                </a:solidFill>
              </a:rPr>
              <a:t> de Belgique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4F59"/>
                </a:solidFill>
              </a:rPr>
              <a:t>Avenue </a:t>
            </a:r>
            <a:r>
              <a:rPr err="1">
                <a:solidFill>
                  <a:srgbClr val="004F59"/>
                </a:solidFill>
              </a:rPr>
              <a:t>Circulaire</a:t>
            </a:r>
            <a:r>
              <a:rPr>
                <a:solidFill>
                  <a:srgbClr val="004F59"/>
                </a:solidFill>
              </a:rPr>
              <a:t> 3</a:t>
            </a:r>
            <a:br>
              <a:rPr>
                <a:solidFill>
                  <a:srgbClr val="004F59"/>
                </a:solidFill>
              </a:rPr>
            </a:br>
            <a:r>
              <a:rPr>
                <a:solidFill>
                  <a:srgbClr val="004F59"/>
                </a:solidFill>
              </a:rPr>
              <a:t>B-1180 Brussels, Belgium</a:t>
            </a:r>
          </a:p>
          <a:p>
            <a:pPr>
              <a:lnSpc>
                <a:spcPct val="90000"/>
              </a:lnSpc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4F59"/>
                </a:solidFill>
              </a:rPr>
              <a:t> 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4F59"/>
                </a:solidFill>
              </a:rPr>
              <a:t>Registered Number 0818.801.249 - RPM </a:t>
            </a:r>
            <a:r>
              <a:rPr err="1">
                <a:solidFill>
                  <a:srgbClr val="004F59"/>
                </a:solidFill>
              </a:rPr>
              <a:t>Bruxelles</a:t>
            </a:r>
            <a:endParaRPr>
              <a:solidFill>
                <a:srgbClr val="004F59"/>
              </a:solidFill>
            </a:endParaRPr>
          </a:p>
          <a:p>
            <a:pPr>
              <a:lnSpc>
                <a:spcPct val="90000"/>
              </a:lnSpc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004F59"/>
                </a:solidFill>
              </a:rPr>
              <a:t> 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1393396" y="6581312"/>
            <a:ext cx="92396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lang="fr-B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79218" y="1751255"/>
            <a:ext cx="4222074" cy="623347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Name &amp;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79218" y="5029720"/>
            <a:ext cx="4416425" cy="330220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Tel: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2E8CBE-85CE-9872-2215-97D81FCC69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79500" y="5486400"/>
            <a:ext cx="4416425" cy="369888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2872464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91844" y="6404479"/>
            <a:ext cx="310339" cy="30777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 b="1">
                <a:solidFill>
                  <a:srgbClr val="888888"/>
                </a:solidFill>
                <a:latin typeface="+mj-lt"/>
              </a:defRPr>
            </a:lvl1pPr>
          </a:lstStyle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6" r:id="rId3"/>
    <p:sldLayoutId id="2147483662" r:id="rId4"/>
    <p:sldLayoutId id="2147483663" r:id="rId5"/>
    <p:sldLayoutId id="2147483660" r:id="rId6"/>
    <p:sldLayoutId id="2147483664" r:id="rId7"/>
    <p:sldLayoutId id="2147483665" r:id="rId8"/>
    <p:sldLayoutId id="2147483661" r:id="rId9"/>
    <p:sldLayoutId id="2147483667" r:id="rId10"/>
  </p:sldLayoutIdLst>
  <p:transition spd="med"/>
  <p:hf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an.siemen@ecmwf.int" TargetMode="External"/><Relationship Id="rId2" Type="http://schemas.openxmlformats.org/officeDocument/2006/relationships/hyperlink" Target="mailto:roope.tervo@eumetsat.in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rianna.valmassoi@dwd.d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jYyMo1h8u_xzHiIZBCH5z-mTcQLVabQ62-bLRPGyLnE/edit#heading=h.xsgpky3cygj3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planer6.dfn.de/en/p/753c865520370db6acb9aa4a80a43bfe-911670" TargetMode="External"/><Relationship Id="rId2" Type="http://schemas.openxmlformats.org/officeDocument/2006/relationships/hyperlink" Target="https://www.menti.com/altmce3sswa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an.siemen@ecmwf.int" TargetMode="External"/><Relationship Id="rId2" Type="http://schemas.openxmlformats.org/officeDocument/2006/relationships/hyperlink" Target="mailto:roope.tervo@eumetsat.in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arianna.valmassoi@dwd.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an.siemen@ecmwf.int" TargetMode="External"/><Relationship Id="rId2" Type="http://schemas.openxmlformats.org/officeDocument/2006/relationships/hyperlink" Target="mailto:roope.tervo@eumetsat.in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arianna.valmassoi@dwd.d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europeanweather.cloud/" TargetMode="External"/><Relationship Id="rId2" Type="http://schemas.openxmlformats.org/officeDocument/2006/relationships/hyperlink" Target="https://github.com/eumetnet-e-ai/wg1_data_curation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EUMETNET E-AI WG Data Curation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BE" dirty="0"/>
              <a:t>Kick-off, 14 </a:t>
            </a:r>
            <a:r>
              <a:rPr lang="fr-BE" dirty="0" err="1"/>
              <a:t>Oct</a:t>
            </a:r>
            <a:r>
              <a:rPr lang="fr-BE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7998526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A09C-1427-0FAD-55A7-26C6FEEF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2E9CD-F19E-9887-2FDA-9EE6C1048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DBC8C-76A0-D0FF-23E7-E3088BE9B7D5}"/>
              </a:ext>
            </a:extLst>
          </p:cNvPr>
          <p:cNvSpPr txBox="1"/>
          <p:nvPr/>
        </p:nvSpPr>
        <p:spPr>
          <a:xfrm>
            <a:off x="838200" y="2150221"/>
            <a:ext cx="6257544" cy="3416318"/>
          </a:xfrm>
          <a:prstGeom prst="rect">
            <a:avLst/>
          </a:prstGeom>
          <a:noFill/>
          <a:ln w="28575" cap="flat">
            <a:solidFill>
              <a:schemeClr val="accent2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sz="2400" b="1" dirty="0"/>
              <a:t>If you are interested to</a:t>
            </a:r>
          </a:p>
          <a:p>
            <a:pPr marL="457200" indent="-457200">
              <a:buAutoNum type="arabicPeriod"/>
            </a:pPr>
            <a:r>
              <a:rPr lang="en-GB" sz="2400" dirty="0"/>
              <a:t>contribute to the first deliverables</a:t>
            </a:r>
          </a:p>
          <a:p>
            <a:pPr marL="457200" indent="-457200">
              <a:buAutoNum type="arabicPeriod"/>
            </a:pPr>
            <a:r>
              <a:rPr lang="en-GB" sz="2400" dirty="0"/>
              <a:t>future work</a:t>
            </a:r>
          </a:p>
          <a:p>
            <a:pPr marL="457200" indent="-457200">
              <a:buAutoNum type="arabicPeriod"/>
            </a:pPr>
            <a:r>
              <a:rPr lang="en-GB" sz="2400" dirty="0"/>
              <a:t>Join interest group</a:t>
            </a:r>
          </a:p>
          <a:p>
            <a:endParaRPr lang="en-GB" sz="2400" dirty="0"/>
          </a:p>
          <a:p>
            <a:r>
              <a:rPr lang="en-GB" sz="2400" dirty="0"/>
              <a:t>Please write to the chat or via email to </a:t>
            </a:r>
            <a:br>
              <a:rPr lang="en-GB" sz="2400" dirty="0"/>
            </a:br>
            <a:r>
              <a:rPr lang="en-GB" sz="2400" dirty="0">
                <a:hlinkClick r:id="rId2"/>
              </a:rPr>
              <a:t>roope.tervo@eumetsat.int</a:t>
            </a:r>
            <a:r>
              <a:rPr lang="en-GB" sz="2400" dirty="0"/>
              <a:t>;  </a:t>
            </a:r>
            <a:r>
              <a:rPr lang="en-GB" sz="2400" dirty="0">
                <a:hlinkClick r:id="rId3"/>
              </a:rPr>
              <a:t>stephan.siemen@ecmwf.int</a:t>
            </a:r>
            <a:r>
              <a:rPr lang="en-GB" sz="2400" dirty="0"/>
              <a:t>; </a:t>
            </a:r>
            <a:r>
              <a:rPr lang="en-GB" sz="2400" dirty="0">
                <a:hlinkClick r:id="rId4"/>
              </a:rPr>
              <a:t>arianna.valmassoi@dwd.de</a:t>
            </a:r>
            <a:r>
              <a:rPr lang="en-GB" sz="2400" dirty="0"/>
              <a:t> 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782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19640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200" y="1920767"/>
            <a:ext cx="5678010" cy="3881437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GB" dirty="0"/>
              <a:t>13:00 - 13:15 Greetings and background</a:t>
            </a:r>
          </a:p>
          <a:p>
            <a:pPr marL="0" indent="0" algn="l">
              <a:buNone/>
            </a:pPr>
            <a:r>
              <a:rPr lang="en-GB" dirty="0"/>
              <a:t>13:15 - 13:30 Round-table / Get to know each other poll</a:t>
            </a:r>
          </a:p>
          <a:p>
            <a:pPr marL="0" indent="0" algn="l">
              <a:buNone/>
            </a:pPr>
            <a:r>
              <a:rPr lang="en-GB" dirty="0"/>
              <a:t>13:30 - 14:30 Proposed </a:t>
            </a:r>
            <a:r>
              <a:rPr lang="en-GB" dirty="0" err="1"/>
              <a:t>ToR</a:t>
            </a:r>
            <a:r>
              <a:rPr lang="en-GB" dirty="0"/>
              <a:t> / tasks for the WG</a:t>
            </a:r>
          </a:p>
          <a:p>
            <a:pPr algn="l"/>
            <a:r>
              <a:rPr lang="en-GB" dirty="0"/>
              <a:t>What do we want to do as a group? “</a:t>
            </a:r>
            <a:r>
              <a:rPr lang="en-GB" i="1" dirty="0"/>
              <a:t>I would need this</a:t>
            </a:r>
            <a:r>
              <a:rPr lang="en-GB" dirty="0"/>
              <a:t>"/ "</a:t>
            </a:r>
            <a:r>
              <a:rPr lang="en-GB" i="1" dirty="0"/>
              <a:t>I would like to participate with this N hours per month</a:t>
            </a:r>
            <a:r>
              <a:rPr lang="en-GB" dirty="0"/>
              <a:t>“</a:t>
            </a:r>
          </a:p>
          <a:p>
            <a:pPr algn="l"/>
            <a:r>
              <a:rPr lang="en-GB" dirty="0"/>
              <a:t>First deliverables</a:t>
            </a:r>
          </a:p>
          <a:p>
            <a:pPr marL="0" indent="0" algn="l">
              <a:buNone/>
            </a:pPr>
            <a:r>
              <a:rPr lang="en-GB" dirty="0"/>
              <a:t>14:30 - 14:50 Working practices, tools, meetings</a:t>
            </a:r>
          </a:p>
          <a:p>
            <a:pPr marL="0" indent="0" algn="l">
              <a:buNone/>
            </a:pPr>
            <a:r>
              <a:rPr lang="en-GB" dirty="0"/>
              <a:t>14:50 - 15:00 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4AC11-6684-DC56-E6BA-13A52D96C011}"/>
              </a:ext>
            </a:extLst>
          </p:cNvPr>
          <p:cNvSpPr txBox="1"/>
          <p:nvPr/>
        </p:nvSpPr>
        <p:spPr>
          <a:xfrm>
            <a:off x="6878574" y="1997839"/>
            <a:ext cx="5063490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1800" dirty="0"/>
              <a:t>Live minutes at: </a:t>
            </a:r>
            <a:br>
              <a:rPr lang="en-GB" sz="1800" dirty="0"/>
            </a:br>
            <a:r>
              <a:rPr lang="en-GB" dirty="0">
                <a:hlinkClick r:id="rId2"/>
              </a:rPr>
              <a:t>WG1-minutes_14102024 - Google Docs</a:t>
            </a:r>
            <a:r>
              <a:rPr lang="en-GB" sz="1800" dirty="0"/>
              <a:t> </a:t>
            </a:r>
            <a:br>
              <a:rPr lang="en-GB" sz="1800" dirty="0">
                <a:sym typeface="Wingdings" panose="05000000000000000000" pitchFamily="2" charset="2"/>
              </a:rPr>
            </a:br>
            <a:endParaRPr lang="en-GB" sz="18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Everyone are welcome to contribute to the minutes!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Minutes will be without names and gender 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Minutes will be left for edit for the rest of the week and then curated to GitHub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B7177-DE90-E85F-4058-88D6D274839A}"/>
              </a:ext>
            </a:extLst>
          </p:cNvPr>
          <p:cNvCxnSpPr/>
          <p:nvPr/>
        </p:nvCxnSpPr>
        <p:spPr>
          <a:xfrm>
            <a:off x="6629400" y="1609344"/>
            <a:ext cx="0" cy="361188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4412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Round-table questionnaire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 lIns="45719" tIns="45720" rIns="45719" bIns="45720" anchor="t">
            <a:normAutofit fontScale="92500" lnSpcReduction="20000"/>
          </a:bodyPr>
          <a:lstStyle/>
          <a:p>
            <a:r>
              <a:rPr lang="fr-BE" dirty="0" err="1"/>
              <a:t>Where</a:t>
            </a:r>
            <a:r>
              <a:rPr lang="fr-BE" dirty="0"/>
              <a:t> are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coming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? </a:t>
            </a:r>
            <a:endParaRPr lang="en-US" dirty="0"/>
          </a:p>
          <a:p>
            <a:r>
              <a:rPr lang="fr-BE" dirty="0" err="1"/>
              <a:t>What</a:t>
            </a:r>
            <a:r>
              <a:rPr lang="fr-BE" dirty="0"/>
              <a:t> are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doing</a:t>
            </a:r>
            <a:r>
              <a:rPr lang="fr-BE" dirty="0"/>
              <a:t> in the </a:t>
            </a:r>
            <a:r>
              <a:rPr lang="fr-BE" dirty="0" err="1"/>
              <a:t>field</a:t>
            </a:r>
            <a:r>
              <a:rPr lang="fr-BE" dirty="0"/>
              <a:t> of AI/ML? </a:t>
            </a:r>
          </a:p>
          <a:p>
            <a:r>
              <a:rPr lang="fr-BE" dirty="0" err="1"/>
              <a:t>What’s</a:t>
            </a:r>
            <a:r>
              <a:rPr lang="fr-BE" dirty="0"/>
              <a:t> </a:t>
            </a:r>
            <a:r>
              <a:rPr lang="fr-BE" dirty="0" err="1"/>
              <a:t>your</a:t>
            </a:r>
            <a:r>
              <a:rPr lang="fr-BE" dirty="0"/>
              <a:t> </a:t>
            </a:r>
            <a:r>
              <a:rPr lang="fr-BE" dirty="0" err="1"/>
              <a:t>relationship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data (</a:t>
            </a:r>
            <a:r>
              <a:rPr lang="fr-BE" dirty="0" err="1"/>
              <a:t>producer</a:t>
            </a:r>
            <a:r>
              <a:rPr lang="fr-BE" dirty="0"/>
              <a:t> / user)? </a:t>
            </a:r>
          </a:p>
          <a:p>
            <a:r>
              <a:rPr lang="fr-BE" dirty="0" err="1"/>
              <a:t>What</a:t>
            </a:r>
            <a:r>
              <a:rPr lang="fr-BE" dirty="0"/>
              <a:t> are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looking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working</a:t>
            </a:r>
            <a:r>
              <a:rPr lang="fr-BE" dirty="0"/>
              <a:t> group? How </a:t>
            </a:r>
            <a:r>
              <a:rPr lang="fr-BE" dirty="0" err="1"/>
              <a:t>much</a:t>
            </a:r>
            <a:r>
              <a:rPr lang="fr-BE" dirty="0"/>
              <a:t> time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estimate</a:t>
            </a:r>
            <a:r>
              <a:rPr lang="fr-BE" dirty="0"/>
              <a:t> to have to </a:t>
            </a:r>
            <a:r>
              <a:rPr lang="fr-BE" dirty="0" err="1"/>
              <a:t>contribute</a:t>
            </a:r>
            <a:r>
              <a:rPr lang="fr-BE" dirty="0"/>
              <a:t>?</a:t>
            </a:r>
          </a:p>
          <a:p>
            <a:endParaRPr lang="fr-BE" dirty="0"/>
          </a:p>
          <a:p>
            <a:r>
              <a:rPr lang="fr-BE" dirty="0" err="1"/>
              <a:t>Poll</a:t>
            </a:r>
            <a:r>
              <a:rPr lang="fr-BE" dirty="0"/>
              <a:t>: </a:t>
            </a:r>
            <a:r>
              <a:rPr lang="en-GB" b="0" i="0" dirty="0">
                <a:effectLst/>
                <a:latin typeface="Inter"/>
                <a:hlinkClick r:id="rId2"/>
              </a:rPr>
              <a:t>https://www.menti.com/altmce3sswaa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Please</a:t>
            </a:r>
            <a:r>
              <a:rPr lang="fr-BE" dirty="0"/>
              <a:t> put organisation, </a:t>
            </a:r>
            <a:r>
              <a:rPr lang="fr-BE" dirty="0" err="1"/>
              <a:t>github</a:t>
            </a:r>
            <a:r>
              <a:rPr lang="fr-BE" dirty="0"/>
              <a:t> </a:t>
            </a:r>
            <a:r>
              <a:rPr lang="fr-BE" dirty="0" err="1"/>
              <a:t>credential</a:t>
            </a:r>
            <a:r>
              <a:rPr lang="fr-BE" dirty="0"/>
              <a:t> and email to the chat or put </a:t>
            </a:r>
            <a:r>
              <a:rPr lang="fr-BE" dirty="0" err="1"/>
              <a:t>them</a:t>
            </a:r>
            <a:r>
              <a:rPr lang="fr-BE" dirty="0"/>
              <a:t> to </a:t>
            </a:r>
            <a:r>
              <a:rPr lang="en-GB" dirty="0">
                <a:hlinkClick r:id="rId3"/>
              </a:rPr>
              <a:t>Email and </a:t>
            </a:r>
            <a:r>
              <a:rPr lang="en-GB" dirty="0" err="1">
                <a:hlinkClick r:id="rId3"/>
              </a:rPr>
              <a:t>Github</a:t>
            </a:r>
            <a:r>
              <a:rPr lang="en-GB" dirty="0">
                <a:hlinkClick r:id="rId3"/>
              </a:rPr>
              <a:t> handle collection | DFN-</a:t>
            </a:r>
            <a:r>
              <a:rPr lang="en-GB" dirty="0" err="1">
                <a:hlinkClick r:id="rId3"/>
              </a:rPr>
              <a:t>Terminplaner</a:t>
            </a:r>
            <a:endParaRPr lang="fr-BE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9E668C7-98BE-BF19-6ABD-EB7ADFCF0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413" y="366330"/>
            <a:ext cx="3068320" cy="3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15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Terms of Reference (</a:t>
            </a:r>
            <a:r>
              <a:rPr lang="en-GB" dirty="0" err="1"/>
              <a:t>ToR</a:t>
            </a:r>
            <a:r>
              <a:rPr lang="en-GB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38201" y="2071688"/>
            <a:ext cx="10515600" cy="2580211"/>
          </a:xfrm>
        </p:spPr>
        <p:txBody>
          <a:bodyPr/>
          <a:lstStyle/>
          <a:p>
            <a:pPr algn="ctr"/>
            <a:r>
              <a:rPr lang="en-GB" i="1" dirty="0"/>
              <a:t>WG1s primary intention is to lower barriers in E-AI activities data usage by analysing available and missing data holdings, obstacles in using them, and creating examples of using and converting the data into a suitable form for Machine Learning. The considered applications cover weather forecasting (from nowcasting to seasonal), climate applications, and downstream products and services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15999536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9A4AC92-0D66-A5AF-50B3-7994A7B495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Active Group Members: </a:t>
            </a:r>
            <a:br>
              <a:rPr lang="en-GB" dirty="0"/>
            </a:br>
            <a:br>
              <a:rPr lang="en-GB" dirty="0"/>
            </a:br>
            <a:r>
              <a:rPr lang="en-GB" sz="2600" dirty="0"/>
              <a:t>Individuals with a keen interest in contributing to deliverables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Passive Group Members: </a:t>
            </a:r>
            <a:br>
              <a:rPr lang="en-GB" dirty="0"/>
            </a:br>
            <a:br>
              <a:rPr lang="en-GB" dirty="0"/>
            </a:br>
            <a:r>
              <a:rPr lang="en-GB" sz="2600" dirty="0"/>
              <a:t>Individuals with an interest in the topic of data curation to gain general  insights. No hands-on implementation is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5239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Terms of Reference (</a:t>
            </a:r>
            <a:r>
              <a:rPr lang="en-GB" dirty="0" err="1"/>
              <a:t>ToR</a:t>
            </a:r>
            <a:r>
              <a:rPr lang="en-GB" dirty="0"/>
              <a:t>) – First deliverable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63324A-354A-2FFF-01D2-F06A5B6DDE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1846624"/>
            <a:ext cx="4728099" cy="26867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dirty="0"/>
              <a:t>Gap analysis of used and missing data in AI/ML applications relevant to E-AI content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/>
              <a:t>Recognising the datasets and considering why they are used or not used</a:t>
            </a:r>
          </a:p>
          <a:p>
            <a:pPr marL="0" indent="0" algn="l">
              <a:buNone/>
            </a:pPr>
            <a:endParaRPr lang="en-GB" sz="200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38E2C1-8821-EC92-7ABE-96E86087BE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12698" y="1601172"/>
            <a:ext cx="5541102" cy="423654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GB" sz="3800" dirty="0"/>
              <a:t>Later to be extended to cover aspects </a:t>
            </a:r>
            <a:br>
              <a:rPr lang="en-GB" sz="3800" dirty="0"/>
            </a:br>
            <a:r>
              <a:rPr lang="en-GB" sz="3800" dirty="0"/>
              <a:t>such as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Data access, including data-proximate processing capabilities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License/access policies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Available format(s)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Access and usage examples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Tools to re-format and available converters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Need to prepare other formats (for 'hot' datasets)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Need to develop converters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Suitability (for which purpose it can be used)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Processing chain, how the data has been produced (e.g. quality control)</a:t>
            </a:r>
          </a:p>
          <a:p>
            <a:pPr algn="l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2CA7C-6F2B-2D8E-74D2-7A3164D14A23}"/>
              </a:ext>
            </a:extLst>
          </p:cNvPr>
          <p:cNvCxnSpPr/>
          <p:nvPr/>
        </p:nvCxnSpPr>
        <p:spPr>
          <a:xfrm>
            <a:off x="5626263" y="1601171"/>
            <a:ext cx="0" cy="5042991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7329AD-43DA-8475-2490-970BEF7C0CF9}"/>
              </a:ext>
            </a:extLst>
          </p:cNvPr>
          <p:cNvSpPr txBox="1"/>
          <p:nvPr/>
        </p:nvSpPr>
        <p:spPr>
          <a:xfrm>
            <a:off x="938784" y="4637389"/>
            <a:ext cx="3959347" cy="1477325"/>
          </a:xfrm>
          <a:prstGeom prst="rect">
            <a:avLst/>
          </a:prstGeom>
          <a:noFill/>
          <a:ln w="28575" cap="flat">
            <a:solidFill>
              <a:schemeClr val="accent2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dirty="0"/>
              <a:t>If you are interested to contribute, p</a:t>
            </a:r>
            <a:r>
              <a:rPr lang="en-GB" sz="1800" dirty="0"/>
              <a:t>lease write to the chat or via email to </a:t>
            </a:r>
            <a:r>
              <a:rPr lang="en-GB" sz="1800" dirty="0">
                <a:hlinkClick r:id="rId2"/>
              </a:rPr>
              <a:t>roope.tervo@eumetsat.int</a:t>
            </a:r>
            <a:r>
              <a:rPr lang="en-GB" sz="1800" dirty="0"/>
              <a:t>;  </a:t>
            </a:r>
            <a:r>
              <a:rPr lang="en-GB" sz="1800" dirty="0">
                <a:hlinkClick r:id="rId3"/>
              </a:rPr>
              <a:t>stephan.siemen@ecmwf.int</a:t>
            </a:r>
            <a:r>
              <a:rPr lang="en-GB" sz="1800" dirty="0"/>
              <a:t>; </a:t>
            </a:r>
            <a:r>
              <a:rPr lang="en-GB" sz="1800" dirty="0">
                <a:hlinkClick r:id="rId4"/>
              </a:rPr>
              <a:t>arianna.valmassoi@dwd.de</a:t>
            </a:r>
            <a:r>
              <a:rPr lang="en-GB" sz="1800" dirty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8119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Terms of Reference (</a:t>
            </a:r>
            <a:r>
              <a:rPr lang="en-GB" dirty="0" err="1"/>
              <a:t>ToR</a:t>
            </a:r>
            <a:r>
              <a:rPr lang="en-GB" dirty="0"/>
              <a:t>) – Other activities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63324A-354A-2FFF-01D2-F06A5B6DDE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8164" y="2628992"/>
            <a:ext cx="4728099" cy="214567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dirty="0"/>
              <a:t>We, as a Working Group, will decide on other activities and deliverables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38E2C1-8821-EC92-7ABE-96E86087BE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12698" y="2081004"/>
            <a:ext cx="5541102" cy="3881437"/>
          </a:xfrm>
        </p:spPr>
        <p:txBody>
          <a:bodyPr>
            <a:normAutofit fontScale="850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GB" dirty="0"/>
              <a:t>More comprehensive tutorials on data access, loading, and transformations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Zarr data structure standardisation and/or profiles for different use cases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Create a mechanism for sharing data inside the community; registry of relevant data sets focused on E-AI activities with aspects mentioned in analyses above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Your topic?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2CA7C-6F2B-2D8E-74D2-7A3164D14A23}"/>
              </a:ext>
            </a:extLst>
          </p:cNvPr>
          <p:cNvCxnSpPr/>
          <p:nvPr/>
        </p:nvCxnSpPr>
        <p:spPr>
          <a:xfrm>
            <a:off x="5626263" y="1601171"/>
            <a:ext cx="0" cy="5042991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EE993A-40AC-5C38-7841-06F1B8B1C919}"/>
              </a:ext>
            </a:extLst>
          </p:cNvPr>
          <p:cNvSpPr txBox="1"/>
          <p:nvPr/>
        </p:nvSpPr>
        <p:spPr>
          <a:xfrm>
            <a:off x="984504" y="4074402"/>
            <a:ext cx="3959347" cy="1477325"/>
          </a:xfrm>
          <a:prstGeom prst="rect">
            <a:avLst/>
          </a:prstGeom>
          <a:noFill/>
          <a:ln w="28575" cap="flat">
            <a:solidFill>
              <a:schemeClr val="accent2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sz="1800" dirty="0"/>
              <a:t>If you are interested to contribute, please write to the chat or via email to </a:t>
            </a:r>
            <a:r>
              <a:rPr lang="en-GB" sz="1800" dirty="0">
                <a:hlinkClick r:id="rId2"/>
              </a:rPr>
              <a:t>roope.tervo@eumetsat.int</a:t>
            </a:r>
            <a:r>
              <a:rPr lang="en-GB" sz="1800" dirty="0"/>
              <a:t>;  </a:t>
            </a:r>
            <a:r>
              <a:rPr lang="en-GB" sz="1800" dirty="0">
                <a:hlinkClick r:id="rId3"/>
              </a:rPr>
              <a:t>stephan.siemen@ecmwf.int</a:t>
            </a:r>
            <a:r>
              <a:rPr lang="en-GB" sz="1800" dirty="0"/>
              <a:t>; </a:t>
            </a:r>
            <a:r>
              <a:rPr lang="en-GB" sz="1800" dirty="0">
                <a:hlinkClick r:id="rId4"/>
              </a:rPr>
              <a:t>arianna.valmassoi@dwd.de</a:t>
            </a:r>
            <a:r>
              <a:rPr lang="en-GB" sz="1800" dirty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08162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38201" y="2071688"/>
            <a:ext cx="10515600" cy="367216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Live minutes at Google Docs </a:t>
            </a:r>
            <a:r>
              <a:rPr lang="en-GB" sz="2000" dirty="0">
                <a:sym typeface="Wingdings" panose="05000000000000000000" pitchFamily="2" charset="2"/>
              </a:rPr>
              <a:t> to be moved to GitHub after the meeting</a:t>
            </a: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All resources (including presentations, deliverables, minutes, examples, code…) in GitHub: </a:t>
            </a:r>
            <a:r>
              <a:rPr lang="en-GB" sz="2000" dirty="0">
                <a:hlinkClick r:id="rId2"/>
              </a:rPr>
              <a:t>https://github.com/eumetnet-e-ai/wg1_data_curation</a:t>
            </a:r>
            <a:r>
              <a:rPr lang="en-GB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Email lists to be set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Does the group have interest for a chat channel on </a:t>
            </a:r>
            <a:r>
              <a:rPr lang="en-GB" sz="2000" dirty="0">
                <a:hlinkClick r:id="rId3"/>
              </a:rPr>
              <a:t>https://chat.europeanweather.cloud</a:t>
            </a:r>
            <a:r>
              <a:rPr lang="en-GB" sz="2000" dirty="0"/>
              <a:t>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Meeting frequency proposal</a:t>
            </a:r>
          </a:p>
          <a:p>
            <a:pPr marL="11811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Working meetings every 2 weeks</a:t>
            </a:r>
          </a:p>
          <a:p>
            <a:pPr marL="11811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Interest group meetings every 3 months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695408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Facilitators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38201" y="2071688"/>
            <a:ext cx="10515600" cy="3672164"/>
          </a:xfrm>
        </p:spPr>
        <p:txBody>
          <a:bodyPr>
            <a:normAutofit/>
          </a:bodyPr>
          <a:lstStyle/>
          <a:p>
            <a:r>
              <a:rPr lang="en-GB" sz="2000" dirty="0"/>
              <a:t>Roope Tervo, EUMETSAT, roope.tervo@eumetsat.int</a:t>
            </a:r>
          </a:p>
          <a:p>
            <a:endParaRPr lang="en-GB" sz="2000" dirty="0"/>
          </a:p>
          <a:p>
            <a:r>
              <a:rPr lang="en-GB" sz="2000" dirty="0"/>
              <a:t>Arianna </a:t>
            </a:r>
            <a:r>
              <a:rPr lang="en-GB" sz="2000" dirty="0" err="1"/>
              <a:t>Valmassoi</a:t>
            </a:r>
            <a:r>
              <a:rPr lang="en-GB" sz="2000" dirty="0"/>
              <a:t>, DWD, arianna.valmassoi@dwd.de</a:t>
            </a:r>
          </a:p>
          <a:p>
            <a:endParaRPr lang="en-GB" sz="2000" dirty="0"/>
          </a:p>
          <a:p>
            <a:r>
              <a:rPr lang="en-GB" sz="2000" dirty="0"/>
              <a:t>Stephan Siemen, ECMWF, stephan.siemen@ecmwf.int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97679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owerpoint Template 16_9 Secretariat" id="{2DED92B4-0648-4F2B-9A85-B6FC7A4368CE}" vid="{08C90B49-383A-4EA6-A399-9F17651110A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D212C1D6C504AB35786CA717A99F5" ma:contentTypeVersion="13" ma:contentTypeDescription="Create a new document." ma:contentTypeScope="" ma:versionID="649a6e4f36403e3fdc87a89ba0a53557">
  <xsd:schema xmlns:xsd="http://www.w3.org/2001/XMLSchema" xmlns:xs="http://www.w3.org/2001/XMLSchema" xmlns:p="http://schemas.microsoft.com/office/2006/metadata/properties" xmlns:ns2="7acd5318-76d0-40ee-851e-2ae26433985b" xmlns:ns3="c0f04e65-d40e-44be-8764-b9830b78af0a" targetNamespace="http://schemas.microsoft.com/office/2006/metadata/properties" ma:root="true" ma:fieldsID="7d72694e8129bd5c9c79a88225b3560a" ns2:_="" ns3:_="">
    <xsd:import namespace="7acd5318-76d0-40ee-851e-2ae26433985b"/>
    <xsd:import namespace="c0f04e65-d40e-44be-8764-b9830b78af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d5318-76d0-40ee-851e-2ae264339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e7a73a9-416b-4a17-991b-91b3b57ac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04e65-d40e-44be-8764-b9830b78af0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f1ea89e-73e8-452c-bd1a-6844d4696c34}" ma:internalName="TaxCatchAll" ma:showField="CatchAllData" ma:web="c0f04e65-d40e-44be-8764-b9830b78af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f04e65-d40e-44be-8764-b9830b78af0a" xsi:nil="true"/>
    <lcf76f155ced4ddcb4097134ff3c332f xmlns="7acd5318-76d0-40ee-851e-2ae26433985b">
      <Terms xmlns="http://schemas.microsoft.com/office/infopath/2007/PartnerControls"/>
    </lcf76f155ced4ddcb4097134ff3c332f>
    <SharedWithUsers xmlns="c0f04e65-d40e-44be-8764-b9830b78af0a">
      <UserInfo>
        <DisplayName>Willie McCairns</DisplayName>
        <AccountId>34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529607A-504D-4D7F-AE74-A57040860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cd5318-76d0-40ee-851e-2ae26433985b"/>
    <ds:schemaRef ds:uri="c0f04e65-d40e-44be-8764-b9830b78af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434CB8-A4B6-47D1-AB65-8F922709F9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C17EDB-BC44-4839-BBA7-69D4383F91A6}">
  <ds:schemaRefs>
    <ds:schemaRef ds:uri="30768cbf-2235-40d8-bfd4-bae94dae37c8"/>
    <ds:schemaRef ds:uri="71861a7a-f06e-4c05-a27f-799aa6eae969"/>
    <ds:schemaRef ds:uri="http://schemas.microsoft.com/office/2006/metadata/properties"/>
    <ds:schemaRef ds:uri="http://schemas.microsoft.com/office/infopath/2007/PartnerControls"/>
    <ds:schemaRef ds:uri="c0f04e65-d40e-44be-8764-b9830b78af0a"/>
    <ds:schemaRef ds:uri="7acd5318-76d0-40ee-851e-2ae26433985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16_9 Secretariat</Template>
  <TotalTime>3147</TotalTime>
  <Words>771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Light</vt:lpstr>
      <vt:lpstr>Inter</vt:lpstr>
      <vt:lpstr>Wingdings</vt:lpstr>
      <vt:lpstr>Office Theme</vt:lpstr>
      <vt:lpstr>EUMETNET E-AI WG Data Curation</vt:lpstr>
      <vt:lpstr>AGENDA</vt:lpstr>
      <vt:lpstr>Round-table questionnaire</vt:lpstr>
      <vt:lpstr>Proposed Terms of Reference (ToR)</vt:lpstr>
      <vt:lpstr>Participation</vt:lpstr>
      <vt:lpstr>Proposed Terms of Reference (ToR) – First deliverable</vt:lpstr>
      <vt:lpstr>Proposed Terms of Reference (ToR) – Other activities</vt:lpstr>
      <vt:lpstr>Practicalities</vt:lpstr>
      <vt:lpstr>Facilitators</vt:lpstr>
      <vt:lpstr>Interested?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Albus-Moore</dc:creator>
  <cp:lastModifiedBy>Roope Tervo</cp:lastModifiedBy>
  <cp:revision>4</cp:revision>
  <dcterms:created xsi:type="dcterms:W3CDTF">2022-01-20T15:44:12Z</dcterms:created>
  <dcterms:modified xsi:type="dcterms:W3CDTF">2024-10-09T14:54:19Z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0x0101004D3D212C1D6C504AB35786CA717A99F5</vt:lpwstr>
  </property>
  <property fmtid="{D5CDD505-2E9C-101B-9397-08002B2CF9AE}" pid="3" name="MediaServiceImageTags">
    <vt:lpwstr/>
  </property>
</Properties>
</file>