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kzidenz-Grotesk Bold" charset="1" panose="02000803050000020004"/>
      <p:regular r:id="rId18"/>
    </p:embeddedFont>
    <p:embeddedFont>
      <p:font typeface="Montserrat" charset="1" panose="00000500000000000000"/>
      <p:regular r:id="rId19"/>
    </p:embeddedFont>
    <p:embeddedFont>
      <p:font typeface="Montserrat Bold" charset="1" panose="00000800000000000000"/>
      <p:regular r:id="rId20"/>
    </p:embeddedFont>
    <p:embeddedFont>
      <p:font typeface="Montserrat Italics" charset="1" panose="00000500000000000000"/>
      <p:regular r:id="rId21"/>
    </p:embeddedFont>
    <p:embeddedFont>
      <p:font typeface="TT Commons Pro" charset="1" panose="020B0103030102020204"/>
      <p:regular r:id="rId22"/>
    </p:embeddedFont>
    <p:embeddedFont>
      <p:font typeface="Akzidenz-Grotesk Italics" charset="1" panose="0200050305000009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Relationship Id="rId5" Target="../media/image23.jpeg" Type="http://schemas.openxmlformats.org/officeDocument/2006/relationships/image"/><Relationship Id="rId6" Target="../media/image24.jpeg" Type="http://schemas.openxmlformats.org/officeDocument/2006/relationships/image"/><Relationship Id="rId7" Target="../media/image2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Relationship Id="rId5" Target="../media/image23.jpeg" Type="http://schemas.openxmlformats.org/officeDocument/2006/relationships/image"/><Relationship Id="rId6" Target="../media/image24.jpeg" Type="http://schemas.openxmlformats.org/officeDocument/2006/relationships/image"/><Relationship Id="rId7" Target="../media/image2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42817" y="1191368"/>
            <a:ext cx="8609000" cy="8656216"/>
          </a:xfrm>
          <a:custGeom>
            <a:avLst/>
            <a:gdLst/>
            <a:ahLst/>
            <a:cxnLst/>
            <a:rect r="r" b="b" t="t" l="l"/>
            <a:pathLst>
              <a:path h="8656216" w="8609000">
                <a:moveTo>
                  <a:pt x="0" y="0"/>
                </a:moveTo>
                <a:lnTo>
                  <a:pt x="8609000" y="0"/>
                </a:lnTo>
                <a:lnTo>
                  <a:pt x="8609000" y="8656215"/>
                </a:lnTo>
                <a:lnTo>
                  <a:pt x="0" y="8656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132723">
            <a:off x="-1222443" y="9212376"/>
            <a:ext cx="3130270" cy="2487141"/>
          </a:xfrm>
          <a:custGeom>
            <a:avLst/>
            <a:gdLst/>
            <a:ahLst/>
            <a:cxnLst/>
            <a:rect r="r" b="b" t="t" l="l"/>
            <a:pathLst>
              <a:path h="2487141" w="3130270">
                <a:moveTo>
                  <a:pt x="0" y="0"/>
                </a:moveTo>
                <a:lnTo>
                  <a:pt x="3130269" y="0"/>
                </a:lnTo>
                <a:lnTo>
                  <a:pt x="3130269" y="2487142"/>
                </a:lnTo>
                <a:lnTo>
                  <a:pt x="0" y="2487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23035" y="-1565726"/>
            <a:ext cx="3131452" cy="3131452"/>
          </a:xfrm>
          <a:custGeom>
            <a:avLst/>
            <a:gdLst/>
            <a:ahLst/>
            <a:cxnLst/>
            <a:rect r="r" b="b" t="t" l="l"/>
            <a:pathLst>
              <a:path h="3131452" w="3131452">
                <a:moveTo>
                  <a:pt x="0" y="0"/>
                </a:moveTo>
                <a:lnTo>
                  <a:pt x="3131452" y="0"/>
                </a:lnTo>
                <a:lnTo>
                  <a:pt x="3131452" y="3131452"/>
                </a:lnTo>
                <a:lnTo>
                  <a:pt x="0" y="31314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22311" y="1721534"/>
            <a:ext cx="7415494" cy="4199023"/>
          </a:xfrm>
          <a:custGeom>
            <a:avLst/>
            <a:gdLst/>
            <a:ahLst/>
            <a:cxnLst/>
            <a:rect r="r" b="b" t="t" l="l"/>
            <a:pathLst>
              <a:path h="4199023" w="7415494">
                <a:moveTo>
                  <a:pt x="0" y="0"/>
                </a:moveTo>
                <a:lnTo>
                  <a:pt x="7415494" y="0"/>
                </a:lnTo>
                <a:lnTo>
                  <a:pt x="7415494" y="4199024"/>
                </a:lnTo>
                <a:lnTo>
                  <a:pt x="0" y="4199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79720" y="2380884"/>
            <a:ext cx="1958085" cy="1958085"/>
          </a:xfrm>
          <a:custGeom>
            <a:avLst/>
            <a:gdLst/>
            <a:ahLst/>
            <a:cxnLst/>
            <a:rect r="r" b="b" t="t" l="l"/>
            <a:pathLst>
              <a:path h="1958085" w="1958085">
                <a:moveTo>
                  <a:pt x="0" y="0"/>
                </a:moveTo>
                <a:lnTo>
                  <a:pt x="1958085" y="0"/>
                </a:lnTo>
                <a:lnTo>
                  <a:pt x="1958085" y="1958084"/>
                </a:lnTo>
                <a:lnTo>
                  <a:pt x="0" y="19580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9860" y="2802612"/>
            <a:ext cx="6820395" cy="3102722"/>
          </a:xfrm>
          <a:custGeom>
            <a:avLst/>
            <a:gdLst/>
            <a:ahLst/>
            <a:cxnLst/>
            <a:rect r="r" b="b" t="t" l="l"/>
            <a:pathLst>
              <a:path h="3102722" w="6820395">
                <a:moveTo>
                  <a:pt x="0" y="0"/>
                </a:moveTo>
                <a:lnTo>
                  <a:pt x="6820395" y="0"/>
                </a:lnTo>
                <a:lnTo>
                  <a:pt x="6820395" y="3102722"/>
                </a:lnTo>
                <a:lnTo>
                  <a:pt x="0" y="310272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-11954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09983">
            <a:off x="2684970" y="5202082"/>
            <a:ext cx="290284" cy="252811"/>
          </a:xfrm>
          <a:custGeom>
            <a:avLst/>
            <a:gdLst/>
            <a:ahLst/>
            <a:cxnLst/>
            <a:rect r="r" b="b" t="t" l="l"/>
            <a:pathLst>
              <a:path h="252811" w="290284">
                <a:moveTo>
                  <a:pt x="0" y="0"/>
                </a:moveTo>
                <a:lnTo>
                  <a:pt x="290284" y="0"/>
                </a:lnTo>
                <a:lnTo>
                  <a:pt x="290284" y="252811"/>
                </a:lnTo>
                <a:lnTo>
                  <a:pt x="0" y="252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07914" y="4705750"/>
            <a:ext cx="1413757" cy="660610"/>
          </a:xfrm>
          <a:custGeom>
            <a:avLst/>
            <a:gdLst/>
            <a:ahLst/>
            <a:cxnLst/>
            <a:rect r="r" b="b" t="t" l="l"/>
            <a:pathLst>
              <a:path h="660610" w="1413757">
                <a:moveTo>
                  <a:pt x="0" y="0"/>
                </a:moveTo>
                <a:lnTo>
                  <a:pt x="1413757" y="0"/>
                </a:lnTo>
                <a:lnTo>
                  <a:pt x="1413757" y="660610"/>
                </a:lnTo>
                <a:lnTo>
                  <a:pt x="0" y="6606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61448">
            <a:off x="3209533" y="5330451"/>
            <a:ext cx="434086" cy="378049"/>
          </a:xfrm>
          <a:custGeom>
            <a:avLst/>
            <a:gdLst/>
            <a:ahLst/>
            <a:cxnLst/>
            <a:rect r="r" b="b" t="t" l="l"/>
            <a:pathLst>
              <a:path h="378049" w="434086">
                <a:moveTo>
                  <a:pt x="0" y="0"/>
                </a:moveTo>
                <a:lnTo>
                  <a:pt x="434085" y="0"/>
                </a:lnTo>
                <a:lnTo>
                  <a:pt x="434085" y="378049"/>
                </a:lnTo>
                <a:lnTo>
                  <a:pt x="0" y="37804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07914" y="4705750"/>
            <a:ext cx="1413757" cy="660610"/>
          </a:xfrm>
          <a:custGeom>
            <a:avLst/>
            <a:gdLst/>
            <a:ahLst/>
            <a:cxnLst/>
            <a:rect r="r" b="b" t="t" l="l"/>
            <a:pathLst>
              <a:path h="660610" w="1413757">
                <a:moveTo>
                  <a:pt x="0" y="0"/>
                </a:moveTo>
                <a:lnTo>
                  <a:pt x="1413757" y="0"/>
                </a:lnTo>
                <a:lnTo>
                  <a:pt x="1413757" y="660610"/>
                </a:lnTo>
                <a:lnTo>
                  <a:pt x="0" y="66061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16418" y="5939930"/>
            <a:ext cx="3727426" cy="1592628"/>
          </a:xfrm>
          <a:custGeom>
            <a:avLst/>
            <a:gdLst/>
            <a:ahLst/>
            <a:cxnLst/>
            <a:rect r="r" b="b" t="t" l="l"/>
            <a:pathLst>
              <a:path h="1592628" w="3727426">
                <a:moveTo>
                  <a:pt x="0" y="0"/>
                </a:moveTo>
                <a:lnTo>
                  <a:pt x="3727426" y="0"/>
                </a:lnTo>
                <a:lnTo>
                  <a:pt x="3727426" y="1592628"/>
                </a:lnTo>
                <a:lnTo>
                  <a:pt x="0" y="159262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76976" y="4232304"/>
            <a:ext cx="1267864" cy="2574343"/>
          </a:xfrm>
          <a:custGeom>
            <a:avLst/>
            <a:gdLst/>
            <a:ahLst/>
            <a:cxnLst/>
            <a:rect r="r" b="b" t="t" l="l"/>
            <a:pathLst>
              <a:path h="2574343" w="1267864">
                <a:moveTo>
                  <a:pt x="0" y="0"/>
                </a:moveTo>
                <a:lnTo>
                  <a:pt x="1267864" y="0"/>
                </a:lnTo>
                <a:lnTo>
                  <a:pt x="1267864" y="2574343"/>
                </a:lnTo>
                <a:lnTo>
                  <a:pt x="0" y="2574343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86815" y="6441265"/>
            <a:ext cx="2335452" cy="1091293"/>
          </a:xfrm>
          <a:custGeom>
            <a:avLst/>
            <a:gdLst/>
            <a:ahLst/>
            <a:cxnLst/>
            <a:rect r="r" b="b" t="t" l="l"/>
            <a:pathLst>
              <a:path h="1091293" w="2335452">
                <a:moveTo>
                  <a:pt x="0" y="0"/>
                </a:moveTo>
                <a:lnTo>
                  <a:pt x="2335451" y="0"/>
                </a:lnTo>
                <a:lnTo>
                  <a:pt x="2335451" y="1091293"/>
                </a:lnTo>
                <a:lnTo>
                  <a:pt x="0" y="109129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1349834" y="6438057"/>
            <a:ext cx="1409413" cy="911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16"/>
              </a:lnSpc>
              <a:spcBef>
                <a:spcPct val="0"/>
              </a:spcBef>
            </a:pPr>
            <a:r>
              <a:rPr lang="en-US" b="true" sz="4726">
                <a:solidFill>
                  <a:srgbClr val="3590B0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tech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31454" y="4180969"/>
            <a:ext cx="8827793" cy="3152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83"/>
              </a:lnSpc>
            </a:pPr>
            <a:r>
              <a:rPr lang="en-US" sz="16488" spc="-1170" b="true">
                <a:solidFill>
                  <a:srgbClr val="349CC3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tmosfera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39118" y="3553873"/>
            <a:ext cx="1760619" cy="3981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52"/>
              </a:lnSpc>
              <a:spcBef>
                <a:spcPct val="0"/>
              </a:spcBef>
            </a:pPr>
            <a:r>
              <a:rPr lang="en-US" b="true" sz="20751">
                <a:solidFill>
                  <a:srgbClr val="3590B0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86763" y="4198862"/>
            <a:ext cx="2193019" cy="3134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46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878921" y="4353973"/>
            <a:ext cx="1843389" cy="861366"/>
          </a:xfrm>
          <a:custGeom>
            <a:avLst/>
            <a:gdLst/>
            <a:ahLst/>
            <a:cxnLst/>
            <a:rect r="r" b="b" t="t" l="l"/>
            <a:pathLst>
              <a:path h="861366" w="1843389">
                <a:moveTo>
                  <a:pt x="0" y="0"/>
                </a:moveTo>
                <a:lnTo>
                  <a:pt x="1843390" y="0"/>
                </a:lnTo>
                <a:lnTo>
                  <a:pt x="1843390" y="861366"/>
                </a:lnTo>
                <a:lnTo>
                  <a:pt x="0" y="86136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455" y="0"/>
            <a:ext cx="3086100" cy="11008349"/>
            <a:chOff x="0" y="0"/>
            <a:chExt cx="812800" cy="2899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899318"/>
            </a:xfrm>
            <a:custGeom>
              <a:avLst/>
              <a:gdLst/>
              <a:ahLst/>
              <a:cxnLst/>
              <a:rect r="r" b="b" t="t" l="l"/>
              <a:pathLst>
                <a:path h="28993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899318"/>
                  </a:lnTo>
                  <a:lnTo>
                    <a:pt x="0" y="2899318"/>
                  </a:lnTo>
                  <a:close/>
                </a:path>
              </a:pathLst>
            </a:custGeom>
            <a:solidFill>
              <a:srgbClr val="0439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946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38359" y="9203384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25941" y="840147"/>
            <a:ext cx="9517193" cy="648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30"/>
              </a:lnSpc>
              <a:spcBef>
                <a:spcPct val="0"/>
              </a:spcBef>
            </a:pPr>
            <a:r>
              <a:rPr lang="en-US" b="true" sz="392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PRINCIPAIS BARREIRAS E DESAFIOS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24100" y="3725866"/>
            <a:ext cx="7511160" cy="194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9"/>
              </a:lnSpc>
            </a:pPr>
            <a:r>
              <a:rPr lang="en-US" sz="2797" b="tru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DESAFIOS:</a:t>
            </a:r>
          </a:p>
          <a:p>
            <a:pPr algn="l">
              <a:lnSpc>
                <a:spcPts val="2769"/>
              </a:lnSpc>
            </a:pPr>
          </a:p>
          <a:p>
            <a:pPr algn="l" marL="517639" indent="-258819" lvl="1">
              <a:lnSpc>
                <a:spcPts val="2373"/>
              </a:lnSpc>
              <a:buFont typeface="Arial"/>
              <a:buChar char="•"/>
            </a:pPr>
            <a:r>
              <a:rPr lang="en-US" sz="2397">
                <a:solidFill>
                  <a:srgbClr val="202125"/>
                </a:solidFill>
                <a:latin typeface="Montserrat"/>
                <a:ea typeface="Montserrat"/>
                <a:cs typeface="Montserrat"/>
                <a:sym typeface="Montserrat"/>
              </a:rPr>
              <a:t>Integração da API com a interface;</a:t>
            </a:r>
          </a:p>
          <a:p>
            <a:pPr algn="l" marL="517639" indent="-258819" lvl="1">
              <a:lnSpc>
                <a:spcPts val="2373"/>
              </a:lnSpc>
              <a:buFont typeface="Arial"/>
              <a:buChar char="•"/>
            </a:pPr>
            <a:r>
              <a:rPr lang="en-US" sz="2397">
                <a:solidFill>
                  <a:srgbClr val="202125"/>
                </a:solidFill>
                <a:latin typeface="Montserrat"/>
                <a:ea typeface="Montserrat"/>
                <a:cs typeface="Montserrat"/>
                <a:sym typeface="Montserrat"/>
              </a:rPr>
              <a:t>Download e utilização do JAVAFX;</a:t>
            </a:r>
          </a:p>
          <a:p>
            <a:pPr algn="l" marL="517639" indent="-258819" lvl="1">
              <a:lnSpc>
                <a:spcPts val="2373"/>
              </a:lnSpc>
              <a:buFont typeface="Arial"/>
              <a:buChar char="•"/>
            </a:pPr>
            <a:r>
              <a:rPr lang="en-US" sz="2397">
                <a:solidFill>
                  <a:srgbClr val="202125"/>
                </a:solidFill>
                <a:latin typeface="Montserrat"/>
                <a:ea typeface="Montserrat"/>
                <a:cs typeface="Montserrat"/>
                <a:sym typeface="Montserrat"/>
              </a:rPr>
              <a:t>Processo criativo complexo;</a:t>
            </a:r>
          </a:p>
          <a:p>
            <a:pPr algn="l" marL="517639" indent="-258819" lvl="1">
              <a:lnSpc>
                <a:spcPts val="2373"/>
              </a:lnSpc>
              <a:buFont typeface="Arial"/>
              <a:buChar char="•"/>
            </a:pPr>
            <a:r>
              <a:rPr lang="en-US" sz="2397">
                <a:solidFill>
                  <a:srgbClr val="202125"/>
                </a:solidFill>
                <a:latin typeface="Montserrat"/>
                <a:ea typeface="Montserrat"/>
                <a:cs typeface="Montserrat"/>
                <a:sym typeface="Montserrat"/>
              </a:rPr>
              <a:t>Diagramas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85881" y="1564575"/>
            <a:ext cx="13035412" cy="131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22"/>
              </a:lnSpc>
            </a:pPr>
            <a:r>
              <a:rPr lang="en-US" sz="2444" i="true">
                <a:solidFill>
                  <a:srgbClr val="202125"/>
                </a:solidFill>
                <a:latin typeface="Akzidenz-Grotesk Italics"/>
                <a:ea typeface="Akzidenz-Grotesk Italics"/>
                <a:cs typeface="Akzidenz-Grotesk Italics"/>
                <a:sym typeface="Akzidenz-Grotesk Italics"/>
              </a:rPr>
              <a:t>Ao longo do projeto, foram enfrentados diversos desafios para que o mesmo fosse possível de ser realizado. No meio destes desafios, encontramos também barreiras intransponíveis.</a:t>
            </a:r>
          </a:p>
          <a:p>
            <a:pPr algn="ctr">
              <a:lnSpc>
                <a:spcPts val="342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935259" y="3176911"/>
            <a:ext cx="8192161" cy="424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BARREIRAS:</a:t>
            </a:r>
          </a:p>
          <a:p>
            <a:pPr algn="l">
              <a:lnSpc>
                <a:spcPts val="3456"/>
              </a:lnSpc>
            </a:pPr>
          </a:p>
          <a:p>
            <a:pPr algn="l" marL="491075" indent="-245537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202125"/>
                </a:solidFill>
                <a:latin typeface="Montserrat"/>
                <a:ea typeface="Montserrat"/>
                <a:cs typeface="Montserrat"/>
                <a:sym typeface="Montserrat"/>
              </a:rPr>
              <a:t>Tempo: Mesmo com mais de 2 meses, não conseguimos concluir tudo o que planejamos.</a:t>
            </a:r>
          </a:p>
          <a:p>
            <a:pPr algn="l" marL="491075" indent="-245537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202125"/>
                </a:solidFill>
                <a:latin typeface="Montserrat"/>
                <a:ea typeface="Montserrat"/>
                <a:cs typeface="Montserrat"/>
                <a:sym typeface="Montserrat"/>
              </a:rPr>
              <a:t>API: A versão gratuita da OpenWeatherMap não forneceu dados como qualidade do ar e fases da lua.</a:t>
            </a:r>
          </a:p>
          <a:p>
            <a:pPr algn="l" marL="491075" indent="-245537" lvl="1">
              <a:lnSpc>
                <a:spcPts val="3184"/>
              </a:lnSpc>
              <a:buFont typeface="Arial"/>
              <a:buChar char="•"/>
            </a:pPr>
            <a:r>
              <a:rPr lang="en-US" sz="2274">
                <a:solidFill>
                  <a:srgbClr val="202125"/>
                </a:solidFill>
                <a:latin typeface="Montserrat"/>
                <a:ea typeface="Montserrat"/>
                <a:cs typeface="Montserrat"/>
                <a:sym typeface="Montserrat"/>
              </a:rPr>
              <a:t>Design: O design desejado foi simplificado devido às limitações de estilização no Java.</a:t>
            </a:r>
          </a:p>
          <a:p>
            <a:pPr algn="l">
              <a:lnSpc>
                <a:spcPts val="3456"/>
              </a:lnSpc>
            </a:pPr>
          </a:p>
        </p:txBody>
      </p:sp>
      <p:sp>
        <p:nvSpPr>
          <p:cNvPr name="AutoShape 10" id="10"/>
          <p:cNvSpPr/>
          <p:nvPr/>
        </p:nvSpPr>
        <p:spPr>
          <a:xfrm flipV="true">
            <a:off x="9703587" y="2883600"/>
            <a:ext cx="0" cy="5741503"/>
          </a:xfrm>
          <a:prstGeom prst="line">
            <a:avLst/>
          </a:prstGeom>
          <a:ln cap="flat" w="38100">
            <a:solidFill>
              <a:srgbClr val="04398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455" y="0"/>
            <a:ext cx="3086100" cy="11008349"/>
            <a:chOff x="0" y="0"/>
            <a:chExt cx="812800" cy="2899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899318"/>
            </a:xfrm>
            <a:custGeom>
              <a:avLst/>
              <a:gdLst/>
              <a:ahLst/>
              <a:cxnLst/>
              <a:rect r="r" b="b" t="t" l="l"/>
              <a:pathLst>
                <a:path h="28993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899318"/>
                  </a:lnTo>
                  <a:lnTo>
                    <a:pt x="0" y="2899318"/>
                  </a:lnTo>
                  <a:close/>
                </a:path>
              </a:pathLst>
            </a:custGeom>
            <a:solidFill>
              <a:srgbClr val="0439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946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244" y="-2258392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80552" y="952500"/>
            <a:ext cx="8626053" cy="874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5"/>
              </a:lnSpc>
              <a:spcBef>
                <a:spcPct val="0"/>
              </a:spcBef>
            </a:pPr>
            <a:r>
              <a:rPr lang="en-US" b="true" sz="5199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POSSÍVEIS MELHORIAS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01914" y="2808267"/>
            <a:ext cx="6519917" cy="696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6"/>
              </a:lnSpc>
            </a:pPr>
            <a:r>
              <a:rPr lang="en-US" sz="3575" b="tru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1.PROTEÇÃO DA CHAVE API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65118" y="3617087"/>
            <a:ext cx="70003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4398F"/>
                </a:solidFill>
                <a:latin typeface="Montserrat"/>
                <a:ea typeface="Montserrat"/>
                <a:cs typeface="Montserrat"/>
                <a:sym typeface="Montserrat"/>
              </a:rPr>
              <a:t>Não expor a chave no código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4398F"/>
                </a:solidFill>
                <a:latin typeface="Montserrat"/>
                <a:ea typeface="Montserrat"/>
                <a:cs typeface="Montserrat"/>
                <a:sym typeface="Montserrat"/>
              </a:rPr>
              <a:t>usar criptografia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65118" y="4521809"/>
            <a:ext cx="5992564" cy="69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1"/>
              </a:lnSpc>
            </a:pPr>
            <a:r>
              <a:rPr lang="en-US" sz="3579" b="tru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2.USAR BANCO DE DADOS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65118" y="5411952"/>
            <a:ext cx="3559225" cy="123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4398F"/>
                </a:solidFill>
                <a:latin typeface="Montserrat"/>
                <a:ea typeface="Montserrat"/>
                <a:cs typeface="Montserrat"/>
                <a:sym typeface="Montserrat"/>
              </a:rPr>
              <a:t>Histórico de pesquisa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4398F"/>
                </a:solidFill>
                <a:latin typeface="Montserrat"/>
                <a:ea typeface="Montserrat"/>
                <a:cs typeface="Montserrat"/>
                <a:sym typeface="Montserrat"/>
              </a:rPr>
              <a:t>Cache de dados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4398F"/>
                </a:solidFill>
                <a:latin typeface="Montserrat"/>
                <a:ea typeface="Montserrat"/>
                <a:cs typeface="Montserrat"/>
                <a:sym typeface="Montserrat"/>
              </a:rPr>
              <a:t>Usuários e preferências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65118" y="6646391"/>
            <a:ext cx="7347869" cy="69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1"/>
              </a:lnSpc>
            </a:pPr>
            <a:r>
              <a:rPr lang="en-US" sz="3579" b="tru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3.INTERNACIONALIZAÇÃO (i18n)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65118" y="7450809"/>
            <a:ext cx="777582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4398F"/>
                </a:solidFill>
                <a:latin typeface="Montserrat"/>
                <a:ea typeface="Montserrat"/>
                <a:cs typeface="Montserrat"/>
                <a:sym typeface="Montserrat"/>
              </a:rPr>
              <a:t>Retorna mensagens de erro em diferentes idiomas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776174" y="8229600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398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4017" y="-499802"/>
            <a:ext cx="10727965" cy="10786802"/>
          </a:xfrm>
          <a:custGeom>
            <a:avLst/>
            <a:gdLst/>
            <a:ahLst/>
            <a:cxnLst/>
            <a:rect r="r" b="b" t="t" l="l"/>
            <a:pathLst>
              <a:path h="10786802" w="10727965">
                <a:moveTo>
                  <a:pt x="0" y="0"/>
                </a:moveTo>
                <a:lnTo>
                  <a:pt x="10727966" y="0"/>
                </a:lnTo>
                <a:lnTo>
                  <a:pt x="10727966" y="10786802"/>
                </a:lnTo>
                <a:lnTo>
                  <a:pt x="0" y="1078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6012" y="3131285"/>
            <a:ext cx="12278005" cy="344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72"/>
              </a:lnSpc>
            </a:pPr>
            <a:r>
              <a:rPr lang="en-US" sz="11126" b="true">
                <a:solidFill>
                  <a:srgbClr val="F7EDE1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OBRIGADO</a:t>
            </a:r>
          </a:p>
          <a:p>
            <a:pPr algn="l">
              <a:lnSpc>
                <a:spcPts val="12572"/>
              </a:lnSpc>
            </a:pPr>
            <a:r>
              <a:rPr lang="en-US" b="true" sz="11126">
                <a:solidFill>
                  <a:srgbClr val="F7EDE1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PELA ATENÇÃO!!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2132723">
            <a:off x="-1099169" y="9043429"/>
            <a:ext cx="3130270" cy="2487141"/>
          </a:xfrm>
          <a:custGeom>
            <a:avLst/>
            <a:gdLst/>
            <a:ahLst/>
            <a:cxnLst/>
            <a:rect r="r" b="b" t="t" l="l"/>
            <a:pathLst>
              <a:path h="2487141" w="3130270">
                <a:moveTo>
                  <a:pt x="0" y="0"/>
                </a:moveTo>
                <a:lnTo>
                  <a:pt x="3130269" y="0"/>
                </a:lnTo>
                <a:lnTo>
                  <a:pt x="3130269" y="2487142"/>
                </a:lnTo>
                <a:lnTo>
                  <a:pt x="0" y="2487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455" y="0"/>
            <a:ext cx="3086100" cy="11008349"/>
            <a:chOff x="0" y="0"/>
            <a:chExt cx="812800" cy="2899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899318"/>
            </a:xfrm>
            <a:custGeom>
              <a:avLst/>
              <a:gdLst/>
              <a:ahLst/>
              <a:cxnLst/>
              <a:rect r="r" b="b" t="t" l="l"/>
              <a:pathLst>
                <a:path h="28993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899318"/>
                  </a:lnTo>
                  <a:lnTo>
                    <a:pt x="0" y="2899318"/>
                  </a:lnTo>
                  <a:close/>
                </a:path>
              </a:pathLst>
            </a:custGeom>
            <a:solidFill>
              <a:srgbClr val="0439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946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38359" y="8965259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33272" y="1259169"/>
            <a:ext cx="9688295" cy="65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30"/>
              </a:lnSpc>
              <a:spcBef>
                <a:spcPct val="0"/>
              </a:spcBef>
            </a:pPr>
            <a:r>
              <a:rPr lang="en-US" b="true" sz="4009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QUEM SOMOS?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57091" y="2704895"/>
            <a:ext cx="14110150" cy="482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7"/>
              </a:lnSpc>
            </a:pPr>
            <a:r>
              <a:rPr lang="en-US" sz="2512">
                <a:solidFill>
                  <a:srgbClr val="202125"/>
                </a:solidFill>
                <a:latin typeface="Montserrat"/>
                <a:ea typeface="Montserrat"/>
                <a:cs typeface="Montserrat"/>
                <a:sym typeface="Montserrat"/>
              </a:rPr>
              <a:t>A </a:t>
            </a:r>
            <a:r>
              <a:rPr lang="en-US" sz="2512" b="true">
                <a:solidFill>
                  <a:srgbClr val="678CC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Atmosfera Tech</a:t>
            </a:r>
            <a:r>
              <a:rPr lang="en-US" sz="2512">
                <a:solidFill>
                  <a:srgbClr val="202125"/>
                </a:solidFill>
                <a:latin typeface="Montserrat"/>
                <a:ea typeface="Montserrat"/>
                <a:cs typeface="Montserrat"/>
                <a:sym typeface="Montserrat"/>
              </a:rPr>
              <a:t> é uma empresa dedicada a desenvolver soluções tecnológicas inovadoras, com o objetivo de melhorar o cotidiano das pessoas. Nosso principal produto, Atmos, é um aplicativo de previsão do tempo, projetado para oferecer informações precisas e em tempo real, com uma interface simples, funcional e de fácil navegação. A plataforma foi desenvolvida para garantir que qualquer pessoa, em qualquer lugar, possa acessar rapidamente os dados que precisa para tomar decisões mais informadas sobre o clima.</a:t>
            </a:r>
          </a:p>
          <a:p>
            <a:pPr algn="just">
              <a:lnSpc>
                <a:spcPts val="3517"/>
              </a:lnSpc>
            </a:pPr>
          </a:p>
          <a:p>
            <a:pPr algn="just">
              <a:lnSpc>
                <a:spcPts val="3517"/>
              </a:lnSpc>
              <a:spcBef>
                <a:spcPct val="0"/>
              </a:spcBef>
            </a:pPr>
            <a:r>
              <a:rPr lang="en-US" sz="2512" i="true">
                <a:solidFill>
                  <a:srgbClr val="202125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Na Atmosfera Tech, buscamos excelência em tudo o que fazemos, com o compromisso de inovar continuamente para criar produtos que impactam positivamente a vida das pessoas e o mundo ao nosso redor.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455" y="0"/>
            <a:ext cx="3086100" cy="11008349"/>
            <a:chOff x="0" y="0"/>
            <a:chExt cx="812800" cy="2899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899318"/>
            </a:xfrm>
            <a:custGeom>
              <a:avLst/>
              <a:gdLst/>
              <a:ahLst/>
              <a:cxnLst/>
              <a:rect r="r" b="b" t="t" l="l"/>
              <a:pathLst>
                <a:path h="28993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899318"/>
                  </a:lnTo>
                  <a:lnTo>
                    <a:pt x="0" y="2899318"/>
                  </a:lnTo>
                  <a:close/>
                </a:path>
              </a:pathLst>
            </a:custGeom>
            <a:solidFill>
              <a:srgbClr val="0439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946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2069269">
            <a:off x="16730074" y="-1221665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399255" y="2946424"/>
            <a:ext cx="3452571" cy="5632900"/>
            <a:chOff x="0" y="0"/>
            <a:chExt cx="838210" cy="13675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8209" cy="1367546"/>
            </a:xfrm>
            <a:custGeom>
              <a:avLst/>
              <a:gdLst/>
              <a:ahLst/>
              <a:cxnLst/>
              <a:rect r="r" b="b" t="t" l="l"/>
              <a:pathLst>
                <a:path h="1367546" w="838209">
                  <a:moveTo>
                    <a:pt x="114361" y="0"/>
                  </a:moveTo>
                  <a:lnTo>
                    <a:pt x="723849" y="0"/>
                  </a:lnTo>
                  <a:cubicBezTo>
                    <a:pt x="787009" y="0"/>
                    <a:pt x="838209" y="51201"/>
                    <a:pt x="838209" y="114361"/>
                  </a:cubicBezTo>
                  <a:lnTo>
                    <a:pt x="838209" y="1253186"/>
                  </a:lnTo>
                  <a:cubicBezTo>
                    <a:pt x="838209" y="1316345"/>
                    <a:pt x="787009" y="1367546"/>
                    <a:pt x="723849" y="1367546"/>
                  </a:cubicBezTo>
                  <a:lnTo>
                    <a:pt x="114361" y="1367546"/>
                  </a:lnTo>
                  <a:cubicBezTo>
                    <a:pt x="51201" y="1367546"/>
                    <a:pt x="0" y="1316345"/>
                    <a:pt x="0" y="1253186"/>
                  </a:cubicBezTo>
                  <a:lnTo>
                    <a:pt x="0" y="114361"/>
                  </a:lnTo>
                  <a:cubicBezTo>
                    <a:pt x="0" y="51201"/>
                    <a:pt x="51201" y="0"/>
                    <a:pt x="114361" y="0"/>
                  </a:cubicBezTo>
                  <a:close/>
                </a:path>
              </a:pathLst>
            </a:custGeom>
            <a:solidFill>
              <a:srgbClr val="678C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38210" cy="140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30658" y="3176385"/>
            <a:ext cx="3187880" cy="31878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9998" y="0"/>
                  </a:moveTo>
                  <a:lnTo>
                    <a:pt x="642802" y="0"/>
                  </a:lnTo>
                  <a:cubicBezTo>
                    <a:pt x="687888" y="0"/>
                    <a:pt x="731128" y="17910"/>
                    <a:pt x="763009" y="49791"/>
                  </a:cubicBezTo>
                  <a:cubicBezTo>
                    <a:pt x="794890" y="81672"/>
                    <a:pt x="812800" y="124912"/>
                    <a:pt x="812800" y="169998"/>
                  </a:cubicBezTo>
                  <a:lnTo>
                    <a:pt x="812800" y="642802"/>
                  </a:lnTo>
                  <a:cubicBezTo>
                    <a:pt x="812800" y="687888"/>
                    <a:pt x="794890" y="731128"/>
                    <a:pt x="763009" y="763009"/>
                  </a:cubicBezTo>
                  <a:cubicBezTo>
                    <a:pt x="731128" y="794890"/>
                    <a:pt x="687888" y="812800"/>
                    <a:pt x="642802" y="812800"/>
                  </a:cubicBezTo>
                  <a:lnTo>
                    <a:pt x="169998" y="812800"/>
                  </a:lnTo>
                  <a:cubicBezTo>
                    <a:pt x="124912" y="812800"/>
                    <a:pt x="81672" y="794890"/>
                    <a:pt x="49791" y="763009"/>
                  </a:cubicBezTo>
                  <a:cubicBezTo>
                    <a:pt x="17910" y="731128"/>
                    <a:pt x="0" y="687888"/>
                    <a:pt x="0" y="642802"/>
                  </a:cubicBezTo>
                  <a:lnTo>
                    <a:pt x="0" y="169998"/>
                  </a:lnTo>
                  <a:cubicBezTo>
                    <a:pt x="0" y="124912"/>
                    <a:pt x="17910" y="81672"/>
                    <a:pt x="49791" y="49791"/>
                  </a:cubicBezTo>
                  <a:cubicBezTo>
                    <a:pt x="81672" y="17910"/>
                    <a:pt x="124912" y="0"/>
                    <a:pt x="169998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6666" r="0" b="-16666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270925" y="2946424"/>
            <a:ext cx="3452571" cy="5632900"/>
            <a:chOff x="0" y="0"/>
            <a:chExt cx="838210" cy="13675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38209" cy="1367546"/>
            </a:xfrm>
            <a:custGeom>
              <a:avLst/>
              <a:gdLst/>
              <a:ahLst/>
              <a:cxnLst/>
              <a:rect r="r" b="b" t="t" l="l"/>
              <a:pathLst>
                <a:path h="1367546" w="838209">
                  <a:moveTo>
                    <a:pt x="114361" y="0"/>
                  </a:moveTo>
                  <a:lnTo>
                    <a:pt x="723849" y="0"/>
                  </a:lnTo>
                  <a:cubicBezTo>
                    <a:pt x="787009" y="0"/>
                    <a:pt x="838209" y="51201"/>
                    <a:pt x="838209" y="114361"/>
                  </a:cubicBezTo>
                  <a:lnTo>
                    <a:pt x="838209" y="1253186"/>
                  </a:lnTo>
                  <a:cubicBezTo>
                    <a:pt x="838209" y="1316345"/>
                    <a:pt x="787009" y="1367546"/>
                    <a:pt x="723849" y="1367546"/>
                  </a:cubicBezTo>
                  <a:lnTo>
                    <a:pt x="114361" y="1367546"/>
                  </a:lnTo>
                  <a:cubicBezTo>
                    <a:pt x="51201" y="1367546"/>
                    <a:pt x="0" y="1316345"/>
                    <a:pt x="0" y="1253186"/>
                  </a:cubicBezTo>
                  <a:lnTo>
                    <a:pt x="0" y="114361"/>
                  </a:lnTo>
                  <a:cubicBezTo>
                    <a:pt x="0" y="51201"/>
                    <a:pt x="51201" y="0"/>
                    <a:pt x="114361" y="0"/>
                  </a:cubicBezTo>
                  <a:close/>
                </a:path>
              </a:pathLst>
            </a:custGeom>
            <a:solidFill>
              <a:srgbClr val="678CC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38210" cy="140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02329" y="3176385"/>
            <a:ext cx="3187880" cy="318788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9998" y="0"/>
                  </a:moveTo>
                  <a:lnTo>
                    <a:pt x="642802" y="0"/>
                  </a:lnTo>
                  <a:cubicBezTo>
                    <a:pt x="687888" y="0"/>
                    <a:pt x="731128" y="17910"/>
                    <a:pt x="763009" y="49791"/>
                  </a:cubicBezTo>
                  <a:cubicBezTo>
                    <a:pt x="794890" y="81672"/>
                    <a:pt x="812800" y="124912"/>
                    <a:pt x="812800" y="169998"/>
                  </a:cubicBezTo>
                  <a:lnTo>
                    <a:pt x="812800" y="642802"/>
                  </a:lnTo>
                  <a:cubicBezTo>
                    <a:pt x="812800" y="687888"/>
                    <a:pt x="794890" y="731128"/>
                    <a:pt x="763009" y="763009"/>
                  </a:cubicBezTo>
                  <a:cubicBezTo>
                    <a:pt x="731128" y="794890"/>
                    <a:pt x="687888" y="812800"/>
                    <a:pt x="642802" y="812800"/>
                  </a:cubicBezTo>
                  <a:lnTo>
                    <a:pt x="169998" y="812800"/>
                  </a:lnTo>
                  <a:cubicBezTo>
                    <a:pt x="124912" y="812800"/>
                    <a:pt x="81672" y="794890"/>
                    <a:pt x="49791" y="763009"/>
                  </a:cubicBezTo>
                  <a:cubicBezTo>
                    <a:pt x="17910" y="731128"/>
                    <a:pt x="0" y="687888"/>
                    <a:pt x="0" y="642802"/>
                  </a:cubicBezTo>
                  <a:lnTo>
                    <a:pt x="0" y="169998"/>
                  </a:lnTo>
                  <a:cubicBezTo>
                    <a:pt x="0" y="124912"/>
                    <a:pt x="17910" y="81672"/>
                    <a:pt x="49791" y="49791"/>
                  </a:cubicBezTo>
                  <a:cubicBezTo>
                    <a:pt x="81672" y="17910"/>
                    <a:pt x="124912" y="0"/>
                    <a:pt x="169998" y="0"/>
                  </a:cubicBezTo>
                  <a:close/>
                </a:path>
              </a:pathLst>
            </a:custGeom>
            <a:blipFill>
              <a:blip r:embed="rId5"/>
              <a:stretch>
                <a:fillRect l="-214134" t="-78317" r="-191103" b="-158297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142596" y="2946424"/>
            <a:ext cx="3452571" cy="5632900"/>
            <a:chOff x="0" y="0"/>
            <a:chExt cx="838210" cy="136754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38209" cy="1367546"/>
            </a:xfrm>
            <a:custGeom>
              <a:avLst/>
              <a:gdLst/>
              <a:ahLst/>
              <a:cxnLst/>
              <a:rect r="r" b="b" t="t" l="l"/>
              <a:pathLst>
                <a:path h="1367546" w="838209">
                  <a:moveTo>
                    <a:pt x="114361" y="0"/>
                  </a:moveTo>
                  <a:lnTo>
                    <a:pt x="723849" y="0"/>
                  </a:lnTo>
                  <a:cubicBezTo>
                    <a:pt x="787009" y="0"/>
                    <a:pt x="838209" y="51201"/>
                    <a:pt x="838209" y="114361"/>
                  </a:cubicBezTo>
                  <a:lnTo>
                    <a:pt x="838209" y="1253186"/>
                  </a:lnTo>
                  <a:cubicBezTo>
                    <a:pt x="838209" y="1316345"/>
                    <a:pt x="787009" y="1367546"/>
                    <a:pt x="723849" y="1367546"/>
                  </a:cubicBezTo>
                  <a:lnTo>
                    <a:pt x="114361" y="1367546"/>
                  </a:lnTo>
                  <a:cubicBezTo>
                    <a:pt x="51201" y="1367546"/>
                    <a:pt x="0" y="1316345"/>
                    <a:pt x="0" y="1253186"/>
                  </a:cubicBezTo>
                  <a:lnTo>
                    <a:pt x="0" y="114361"/>
                  </a:lnTo>
                  <a:cubicBezTo>
                    <a:pt x="0" y="51201"/>
                    <a:pt x="51201" y="0"/>
                    <a:pt x="114361" y="0"/>
                  </a:cubicBezTo>
                  <a:close/>
                </a:path>
              </a:pathLst>
            </a:custGeom>
            <a:solidFill>
              <a:srgbClr val="678CC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38210" cy="140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73999" y="3176385"/>
            <a:ext cx="3187880" cy="318788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9998" y="0"/>
                  </a:moveTo>
                  <a:lnTo>
                    <a:pt x="642802" y="0"/>
                  </a:lnTo>
                  <a:cubicBezTo>
                    <a:pt x="687888" y="0"/>
                    <a:pt x="731128" y="17910"/>
                    <a:pt x="763009" y="49791"/>
                  </a:cubicBezTo>
                  <a:cubicBezTo>
                    <a:pt x="794890" y="81672"/>
                    <a:pt x="812800" y="124912"/>
                    <a:pt x="812800" y="169998"/>
                  </a:cubicBezTo>
                  <a:lnTo>
                    <a:pt x="812800" y="642802"/>
                  </a:lnTo>
                  <a:cubicBezTo>
                    <a:pt x="812800" y="687888"/>
                    <a:pt x="794890" y="731128"/>
                    <a:pt x="763009" y="763009"/>
                  </a:cubicBezTo>
                  <a:cubicBezTo>
                    <a:pt x="731128" y="794890"/>
                    <a:pt x="687888" y="812800"/>
                    <a:pt x="642802" y="812800"/>
                  </a:cubicBezTo>
                  <a:lnTo>
                    <a:pt x="169998" y="812800"/>
                  </a:lnTo>
                  <a:cubicBezTo>
                    <a:pt x="124912" y="812800"/>
                    <a:pt x="81672" y="794890"/>
                    <a:pt x="49791" y="763009"/>
                  </a:cubicBezTo>
                  <a:cubicBezTo>
                    <a:pt x="17910" y="731128"/>
                    <a:pt x="0" y="687888"/>
                    <a:pt x="0" y="642802"/>
                  </a:cubicBezTo>
                  <a:lnTo>
                    <a:pt x="0" y="169998"/>
                  </a:lnTo>
                  <a:cubicBezTo>
                    <a:pt x="0" y="124912"/>
                    <a:pt x="17910" y="81672"/>
                    <a:pt x="49791" y="49791"/>
                  </a:cubicBezTo>
                  <a:cubicBezTo>
                    <a:pt x="81672" y="17910"/>
                    <a:pt x="124912" y="0"/>
                    <a:pt x="169998" y="0"/>
                  </a:cubicBezTo>
                  <a:close/>
                </a:path>
              </a:pathLst>
            </a:custGeom>
            <a:blipFill>
              <a:blip r:embed="rId6"/>
              <a:stretch>
                <a:fillRect l="-60065" t="-3818" r="0" b="-1623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014267" y="2946424"/>
            <a:ext cx="3452571" cy="5632900"/>
            <a:chOff x="0" y="0"/>
            <a:chExt cx="838210" cy="136754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38209" cy="1367546"/>
            </a:xfrm>
            <a:custGeom>
              <a:avLst/>
              <a:gdLst/>
              <a:ahLst/>
              <a:cxnLst/>
              <a:rect r="r" b="b" t="t" l="l"/>
              <a:pathLst>
                <a:path h="1367546" w="838209">
                  <a:moveTo>
                    <a:pt x="114361" y="0"/>
                  </a:moveTo>
                  <a:lnTo>
                    <a:pt x="723849" y="0"/>
                  </a:lnTo>
                  <a:cubicBezTo>
                    <a:pt x="787009" y="0"/>
                    <a:pt x="838209" y="51201"/>
                    <a:pt x="838209" y="114361"/>
                  </a:cubicBezTo>
                  <a:lnTo>
                    <a:pt x="838209" y="1253186"/>
                  </a:lnTo>
                  <a:cubicBezTo>
                    <a:pt x="838209" y="1316345"/>
                    <a:pt x="787009" y="1367546"/>
                    <a:pt x="723849" y="1367546"/>
                  </a:cubicBezTo>
                  <a:lnTo>
                    <a:pt x="114361" y="1367546"/>
                  </a:lnTo>
                  <a:cubicBezTo>
                    <a:pt x="51201" y="1367546"/>
                    <a:pt x="0" y="1316345"/>
                    <a:pt x="0" y="1253186"/>
                  </a:cubicBezTo>
                  <a:lnTo>
                    <a:pt x="0" y="114361"/>
                  </a:lnTo>
                  <a:cubicBezTo>
                    <a:pt x="0" y="51201"/>
                    <a:pt x="51201" y="0"/>
                    <a:pt x="114361" y="0"/>
                  </a:cubicBezTo>
                  <a:close/>
                </a:path>
              </a:pathLst>
            </a:custGeom>
            <a:solidFill>
              <a:srgbClr val="678CC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38210" cy="1405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145670" y="3176385"/>
            <a:ext cx="3187880" cy="318788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9998" y="0"/>
                  </a:moveTo>
                  <a:lnTo>
                    <a:pt x="642802" y="0"/>
                  </a:lnTo>
                  <a:cubicBezTo>
                    <a:pt x="687888" y="0"/>
                    <a:pt x="731128" y="17910"/>
                    <a:pt x="763009" y="49791"/>
                  </a:cubicBezTo>
                  <a:cubicBezTo>
                    <a:pt x="794890" y="81672"/>
                    <a:pt x="812800" y="124912"/>
                    <a:pt x="812800" y="169998"/>
                  </a:cubicBezTo>
                  <a:lnTo>
                    <a:pt x="812800" y="642802"/>
                  </a:lnTo>
                  <a:cubicBezTo>
                    <a:pt x="812800" y="687888"/>
                    <a:pt x="794890" y="731128"/>
                    <a:pt x="763009" y="763009"/>
                  </a:cubicBezTo>
                  <a:cubicBezTo>
                    <a:pt x="731128" y="794890"/>
                    <a:pt x="687888" y="812800"/>
                    <a:pt x="642802" y="812800"/>
                  </a:cubicBezTo>
                  <a:lnTo>
                    <a:pt x="169998" y="812800"/>
                  </a:lnTo>
                  <a:cubicBezTo>
                    <a:pt x="124912" y="812800"/>
                    <a:pt x="81672" y="794890"/>
                    <a:pt x="49791" y="763009"/>
                  </a:cubicBezTo>
                  <a:cubicBezTo>
                    <a:pt x="17910" y="731128"/>
                    <a:pt x="0" y="687888"/>
                    <a:pt x="0" y="642802"/>
                  </a:cubicBezTo>
                  <a:lnTo>
                    <a:pt x="0" y="169998"/>
                  </a:lnTo>
                  <a:cubicBezTo>
                    <a:pt x="0" y="124912"/>
                    <a:pt x="17910" y="81672"/>
                    <a:pt x="49791" y="49791"/>
                  </a:cubicBezTo>
                  <a:cubicBezTo>
                    <a:pt x="81672" y="17910"/>
                    <a:pt x="124912" y="0"/>
                    <a:pt x="169998" y="0"/>
                  </a:cubicBezTo>
                  <a:close/>
                </a:path>
              </a:pathLst>
            </a:custGeom>
            <a:blipFill>
              <a:blip r:embed="rId7"/>
              <a:stretch>
                <a:fillRect l="-38888" t="0" r="-38888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4475184" y="1187911"/>
            <a:ext cx="10925872" cy="87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6"/>
              </a:lnSpc>
            </a:pPr>
            <a:r>
              <a:rPr lang="en-US" b="true" sz="5342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QUEM SOMOS NÓS?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17191" y="6360864"/>
            <a:ext cx="2414815" cy="78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</a:pPr>
            <a:r>
              <a:rPr lang="en-US" b="true" sz="27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VICTOR MELO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671672" y="6410291"/>
            <a:ext cx="2651077" cy="78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</a:pPr>
            <a:r>
              <a:rPr lang="en-US" b="true" sz="27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GABRIEL VÍNICIUS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659995" y="6383315"/>
            <a:ext cx="2445390" cy="78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  <a:spcBef>
                <a:spcPct val="0"/>
              </a:spcBef>
            </a:pPr>
            <a:r>
              <a:rPr lang="en-US" b="true" sz="27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THAYLIZE SANTOS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069592" y="6398137"/>
            <a:ext cx="3341921" cy="78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</a:pPr>
            <a:r>
              <a:rPr lang="en-US" b="true" sz="27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MAXWELL MACIEL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56992" y="7578417"/>
            <a:ext cx="153709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Diagramas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117894" y="7370405"/>
            <a:ext cx="1758633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Integração com a API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596291" y="7370405"/>
            <a:ext cx="2572798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Design e repósitórios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588414" y="7568892"/>
            <a:ext cx="230427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TT Commons Pro"/>
                <a:ea typeface="TT Commons Pro"/>
                <a:cs typeface="TT Commons Pro"/>
                <a:sym typeface="TT Commons Pro"/>
              </a:rPr>
              <a:t>Interface Gráfica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455" y="0"/>
            <a:ext cx="3086100" cy="11008349"/>
            <a:chOff x="0" y="0"/>
            <a:chExt cx="812800" cy="2899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899318"/>
            </a:xfrm>
            <a:custGeom>
              <a:avLst/>
              <a:gdLst/>
              <a:ahLst/>
              <a:cxnLst/>
              <a:rect r="r" b="b" t="t" l="l"/>
              <a:pathLst>
                <a:path h="28993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899318"/>
                  </a:lnTo>
                  <a:lnTo>
                    <a:pt x="0" y="2899318"/>
                  </a:lnTo>
                  <a:close/>
                </a:path>
              </a:pathLst>
            </a:custGeom>
            <a:solidFill>
              <a:srgbClr val="0439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946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41822" y="8618277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444908" y="2687724"/>
            <a:ext cx="3452571" cy="7198813"/>
            <a:chOff x="0" y="0"/>
            <a:chExt cx="838210" cy="17477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8209" cy="1747716"/>
            </a:xfrm>
            <a:custGeom>
              <a:avLst/>
              <a:gdLst/>
              <a:ahLst/>
              <a:cxnLst/>
              <a:rect r="r" b="b" t="t" l="l"/>
              <a:pathLst>
                <a:path h="1747716" w="838209">
                  <a:moveTo>
                    <a:pt x="114361" y="0"/>
                  </a:moveTo>
                  <a:lnTo>
                    <a:pt x="723849" y="0"/>
                  </a:lnTo>
                  <a:cubicBezTo>
                    <a:pt x="787009" y="0"/>
                    <a:pt x="838209" y="51201"/>
                    <a:pt x="838209" y="114361"/>
                  </a:cubicBezTo>
                  <a:lnTo>
                    <a:pt x="838209" y="1633356"/>
                  </a:lnTo>
                  <a:cubicBezTo>
                    <a:pt x="838209" y="1696515"/>
                    <a:pt x="787009" y="1747716"/>
                    <a:pt x="723849" y="1747716"/>
                  </a:cubicBezTo>
                  <a:lnTo>
                    <a:pt x="114361" y="1747716"/>
                  </a:lnTo>
                  <a:cubicBezTo>
                    <a:pt x="51201" y="1747716"/>
                    <a:pt x="0" y="1696515"/>
                    <a:pt x="0" y="1633356"/>
                  </a:cubicBezTo>
                  <a:lnTo>
                    <a:pt x="0" y="114361"/>
                  </a:lnTo>
                  <a:cubicBezTo>
                    <a:pt x="0" y="51201"/>
                    <a:pt x="51201" y="0"/>
                    <a:pt x="114361" y="0"/>
                  </a:cubicBezTo>
                  <a:close/>
                </a:path>
              </a:pathLst>
            </a:custGeom>
            <a:solidFill>
              <a:srgbClr val="678C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38210" cy="1785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76311" y="2917686"/>
            <a:ext cx="3187880" cy="31878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9998" y="0"/>
                  </a:moveTo>
                  <a:lnTo>
                    <a:pt x="642802" y="0"/>
                  </a:lnTo>
                  <a:cubicBezTo>
                    <a:pt x="687888" y="0"/>
                    <a:pt x="731128" y="17910"/>
                    <a:pt x="763009" y="49791"/>
                  </a:cubicBezTo>
                  <a:cubicBezTo>
                    <a:pt x="794890" y="81672"/>
                    <a:pt x="812800" y="124912"/>
                    <a:pt x="812800" y="169998"/>
                  </a:cubicBezTo>
                  <a:lnTo>
                    <a:pt x="812800" y="642802"/>
                  </a:lnTo>
                  <a:cubicBezTo>
                    <a:pt x="812800" y="687888"/>
                    <a:pt x="794890" y="731128"/>
                    <a:pt x="763009" y="763009"/>
                  </a:cubicBezTo>
                  <a:cubicBezTo>
                    <a:pt x="731128" y="794890"/>
                    <a:pt x="687888" y="812800"/>
                    <a:pt x="642802" y="812800"/>
                  </a:cubicBezTo>
                  <a:lnTo>
                    <a:pt x="169998" y="812800"/>
                  </a:lnTo>
                  <a:cubicBezTo>
                    <a:pt x="124912" y="812800"/>
                    <a:pt x="81672" y="794890"/>
                    <a:pt x="49791" y="763009"/>
                  </a:cubicBezTo>
                  <a:cubicBezTo>
                    <a:pt x="17910" y="731128"/>
                    <a:pt x="0" y="687888"/>
                    <a:pt x="0" y="642802"/>
                  </a:cubicBezTo>
                  <a:lnTo>
                    <a:pt x="0" y="169998"/>
                  </a:lnTo>
                  <a:cubicBezTo>
                    <a:pt x="0" y="124912"/>
                    <a:pt x="17910" y="81672"/>
                    <a:pt x="49791" y="49791"/>
                  </a:cubicBezTo>
                  <a:cubicBezTo>
                    <a:pt x="81672" y="17910"/>
                    <a:pt x="124912" y="0"/>
                    <a:pt x="169998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6666" r="0" b="-16666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316578" y="2687724"/>
            <a:ext cx="3452571" cy="7198813"/>
            <a:chOff x="0" y="0"/>
            <a:chExt cx="838210" cy="17477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38209" cy="1747716"/>
            </a:xfrm>
            <a:custGeom>
              <a:avLst/>
              <a:gdLst/>
              <a:ahLst/>
              <a:cxnLst/>
              <a:rect r="r" b="b" t="t" l="l"/>
              <a:pathLst>
                <a:path h="1747716" w="838209">
                  <a:moveTo>
                    <a:pt x="114361" y="0"/>
                  </a:moveTo>
                  <a:lnTo>
                    <a:pt x="723849" y="0"/>
                  </a:lnTo>
                  <a:cubicBezTo>
                    <a:pt x="787009" y="0"/>
                    <a:pt x="838209" y="51201"/>
                    <a:pt x="838209" y="114361"/>
                  </a:cubicBezTo>
                  <a:lnTo>
                    <a:pt x="838209" y="1633356"/>
                  </a:lnTo>
                  <a:cubicBezTo>
                    <a:pt x="838209" y="1696515"/>
                    <a:pt x="787009" y="1747716"/>
                    <a:pt x="723849" y="1747716"/>
                  </a:cubicBezTo>
                  <a:lnTo>
                    <a:pt x="114361" y="1747716"/>
                  </a:lnTo>
                  <a:cubicBezTo>
                    <a:pt x="51201" y="1747716"/>
                    <a:pt x="0" y="1696515"/>
                    <a:pt x="0" y="1633356"/>
                  </a:cubicBezTo>
                  <a:lnTo>
                    <a:pt x="0" y="114361"/>
                  </a:lnTo>
                  <a:cubicBezTo>
                    <a:pt x="0" y="51201"/>
                    <a:pt x="51201" y="0"/>
                    <a:pt x="114361" y="0"/>
                  </a:cubicBezTo>
                  <a:close/>
                </a:path>
              </a:pathLst>
            </a:custGeom>
            <a:solidFill>
              <a:srgbClr val="678CC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38210" cy="1785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47982" y="2917686"/>
            <a:ext cx="3187880" cy="318788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9998" y="0"/>
                  </a:moveTo>
                  <a:lnTo>
                    <a:pt x="642802" y="0"/>
                  </a:lnTo>
                  <a:cubicBezTo>
                    <a:pt x="687888" y="0"/>
                    <a:pt x="731128" y="17910"/>
                    <a:pt x="763009" y="49791"/>
                  </a:cubicBezTo>
                  <a:cubicBezTo>
                    <a:pt x="794890" y="81672"/>
                    <a:pt x="812800" y="124912"/>
                    <a:pt x="812800" y="169998"/>
                  </a:cubicBezTo>
                  <a:lnTo>
                    <a:pt x="812800" y="642802"/>
                  </a:lnTo>
                  <a:cubicBezTo>
                    <a:pt x="812800" y="687888"/>
                    <a:pt x="794890" y="731128"/>
                    <a:pt x="763009" y="763009"/>
                  </a:cubicBezTo>
                  <a:cubicBezTo>
                    <a:pt x="731128" y="794890"/>
                    <a:pt x="687888" y="812800"/>
                    <a:pt x="642802" y="812800"/>
                  </a:cubicBezTo>
                  <a:lnTo>
                    <a:pt x="169998" y="812800"/>
                  </a:lnTo>
                  <a:cubicBezTo>
                    <a:pt x="124912" y="812800"/>
                    <a:pt x="81672" y="794890"/>
                    <a:pt x="49791" y="763009"/>
                  </a:cubicBezTo>
                  <a:cubicBezTo>
                    <a:pt x="17910" y="731128"/>
                    <a:pt x="0" y="687888"/>
                    <a:pt x="0" y="642802"/>
                  </a:cubicBezTo>
                  <a:lnTo>
                    <a:pt x="0" y="169998"/>
                  </a:lnTo>
                  <a:cubicBezTo>
                    <a:pt x="0" y="124912"/>
                    <a:pt x="17910" y="81672"/>
                    <a:pt x="49791" y="49791"/>
                  </a:cubicBezTo>
                  <a:cubicBezTo>
                    <a:pt x="81672" y="17910"/>
                    <a:pt x="124912" y="0"/>
                    <a:pt x="169998" y="0"/>
                  </a:cubicBezTo>
                  <a:close/>
                </a:path>
              </a:pathLst>
            </a:custGeom>
            <a:blipFill>
              <a:blip r:embed="rId5"/>
              <a:stretch>
                <a:fillRect l="-214134" t="-78317" r="-191103" b="-158297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188249" y="2687724"/>
            <a:ext cx="3452571" cy="7198813"/>
            <a:chOff x="0" y="0"/>
            <a:chExt cx="838210" cy="17477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38209" cy="1747716"/>
            </a:xfrm>
            <a:custGeom>
              <a:avLst/>
              <a:gdLst/>
              <a:ahLst/>
              <a:cxnLst/>
              <a:rect r="r" b="b" t="t" l="l"/>
              <a:pathLst>
                <a:path h="1747716" w="838209">
                  <a:moveTo>
                    <a:pt x="114361" y="0"/>
                  </a:moveTo>
                  <a:lnTo>
                    <a:pt x="723849" y="0"/>
                  </a:lnTo>
                  <a:cubicBezTo>
                    <a:pt x="787009" y="0"/>
                    <a:pt x="838209" y="51201"/>
                    <a:pt x="838209" y="114361"/>
                  </a:cubicBezTo>
                  <a:lnTo>
                    <a:pt x="838209" y="1633356"/>
                  </a:lnTo>
                  <a:cubicBezTo>
                    <a:pt x="838209" y="1696515"/>
                    <a:pt x="787009" y="1747716"/>
                    <a:pt x="723849" y="1747716"/>
                  </a:cubicBezTo>
                  <a:lnTo>
                    <a:pt x="114361" y="1747716"/>
                  </a:lnTo>
                  <a:cubicBezTo>
                    <a:pt x="51201" y="1747716"/>
                    <a:pt x="0" y="1696515"/>
                    <a:pt x="0" y="1633356"/>
                  </a:cubicBezTo>
                  <a:lnTo>
                    <a:pt x="0" y="114361"/>
                  </a:lnTo>
                  <a:cubicBezTo>
                    <a:pt x="0" y="51201"/>
                    <a:pt x="51201" y="0"/>
                    <a:pt x="114361" y="0"/>
                  </a:cubicBezTo>
                  <a:close/>
                </a:path>
              </a:pathLst>
            </a:custGeom>
            <a:solidFill>
              <a:srgbClr val="678CC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38210" cy="1785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319652" y="2917686"/>
            <a:ext cx="3187880" cy="318788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9998" y="0"/>
                  </a:moveTo>
                  <a:lnTo>
                    <a:pt x="642802" y="0"/>
                  </a:lnTo>
                  <a:cubicBezTo>
                    <a:pt x="687888" y="0"/>
                    <a:pt x="731128" y="17910"/>
                    <a:pt x="763009" y="49791"/>
                  </a:cubicBezTo>
                  <a:cubicBezTo>
                    <a:pt x="794890" y="81672"/>
                    <a:pt x="812800" y="124912"/>
                    <a:pt x="812800" y="169998"/>
                  </a:cubicBezTo>
                  <a:lnTo>
                    <a:pt x="812800" y="642802"/>
                  </a:lnTo>
                  <a:cubicBezTo>
                    <a:pt x="812800" y="687888"/>
                    <a:pt x="794890" y="731128"/>
                    <a:pt x="763009" y="763009"/>
                  </a:cubicBezTo>
                  <a:cubicBezTo>
                    <a:pt x="731128" y="794890"/>
                    <a:pt x="687888" y="812800"/>
                    <a:pt x="642802" y="812800"/>
                  </a:cubicBezTo>
                  <a:lnTo>
                    <a:pt x="169998" y="812800"/>
                  </a:lnTo>
                  <a:cubicBezTo>
                    <a:pt x="124912" y="812800"/>
                    <a:pt x="81672" y="794890"/>
                    <a:pt x="49791" y="763009"/>
                  </a:cubicBezTo>
                  <a:cubicBezTo>
                    <a:pt x="17910" y="731128"/>
                    <a:pt x="0" y="687888"/>
                    <a:pt x="0" y="642802"/>
                  </a:cubicBezTo>
                  <a:lnTo>
                    <a:pt x="0" y="169998"/>
                  </a:lnTo>
                  <a:cubicBezTo>
                    <a:pt x="0" y="124912"/>
                    <a:pt x="17910" y="81672"/>
                    <a:pt x="49791" y="49791"/>
                  </a:cubicBezTo>
                  <a:cubicBezTo>
                    <a:pt x="81672" y="17910"/>
                    <a:pt x="124912" y="0"/>
                    <a:pt x="169998" y="0"/>
                  </a:cubicBezTo>
                  <a:close/>
                </a:path>
              </a:pathLst>
            </a:custGeom>
            <a:blipFill>
              <a:blip r:embed="rId6"/>
              <a:stretch>
                <a:fillRect l="-54795" t="-2864" r="0" b="-13232"/>
              </a:stretch>
            </a:blipFill>
            <a:ln cap="rnd">
              <a:noFill/>
              <a:prstDash val="solid"/>
              <a:round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4059920" y="2687724"/>
            <a:ext cx="3452571" cy="7198813"/>
            <a:chOff x="0" y="0"/>
            <a:chExt cx="838210" cy="17477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38209" cy="1747716"/>
            </a:xfrm>
            <a:custGeom>
              <a:avLst/>
              <a:gdLst/>
              <a:ahLst/>
              <a:cxnLst/>
              <a:rect r="r" b="b" t="t" l="l"/>
              <a:pathLst>
                <a:path h="1747716" w="838209">
                  <a:moveTo>
                    <a:pt x="114361" y="0"/>
                  </a:moveTo>
                  <a:lnTo>
                    <a:pt x="723849" y="0"/>
                  </a:lnTo>
                  <a:cubicBezTo>
                    <a:pt x="787009" y="0"/>
                    <a:pt x="838209" y="51201"/>
                    <a:pt x="838209" y="114361"/>
                  </a:cubicBezTo>
                  <a:lnTo>
                    <a:pt x="838209" y="1633356"/>
                  </a:lnTo>
                  <a:cubicBezTo>
                    <a:pt x="838209" y="1696515"/>
                    <a:pt x="787009" y="1747716"/>
                    <a:pt x="723849" y="1747716"/>
                  </a:cubicBezTo>
                  <a:lnTo>
                    <a:pt x="114361" y="1747716"/>
                  </a:lnTo>
                  <a:cubicBezTo>
                    <a:pt x="51201" y="1747716"/>
                    <a:pt x="0" y="1696515"/>
                    <a:pt x="0" y="1633356"/>
                  </a:cubicBezTo>
                  <a:lnTo>
                    <a:pt x="0" y="114361"/>
                  </a:lnTo>
                  <a:cubicBezTo>
                    <a:pt x="0" y="51201"/>
                    <a:pt x="51201" y="0"/>
                    <a:pt x="114361" y="0"/>
                  </a:cubicBezTo>
                  <a:close/>
                </a:path>
              </a:pathLst>
            </a:custGeom>
            <a:solidFill>
              <a:srgbClr val="678CC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838210" cy="1785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191323" y="2917686"/>
            <a:ext cx="3187880" cy="318788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9998" y="0"/>
                  </a:moveTo>
                  <a:lnTo>
                    <a:pt x="642802" y="0"/>
                  </a:lnTo>
                  <a:cubicBezTo>
                    <a:pt x="687888" y="0"/>
                    <a:pt x="731128" y="17910"/>
                    <a:pt x="763009" y="49791"/>
                  </a:cubicBezTo>
                  <a:cubicBezTo>
                    <a:pt x="794890" y="81672"/>
                    <a:pt x="812800" y="124912"/>
                    <a:pt x="812800" y="169998"/>
                  </a:cubicBezTo>
                  <a:lnTo>
                    <a:pt x="812800" y="642802"/>
                  </a:lnTo>
                  <a:cubicBezTo>
                    <a:pt x="812800" y="687888"/>
                    <a:pt x="794890" y="731128"/>
                    <a:pt x="763009" y="763009"/>
                  </a:cubicBezTo>
                  <a:cubicBezTo>
                    <a:pt x="731128" y="794890"/>
                    <a:pt x="687888" y="812800"/>
                    <a:pt x="642802" y="812800"/>
                  </a:cubicBezTo>
                  <a:lnTo>
                    <a:pt x="169998" y="812800"/>
                  </a:lnTo>
                  <a:cubicBezTo>
                    <a:pt x="124912" y="812800"/>
                    <a:pt x="81672" y="794890"/>
                    <a:pt x="49791" y="763009"/>
                  </a:cubicBezTo>
                  <a:cubicBezTo>
                    <a:pt x="17910" y="731128"/>
                    <a:pt x="0" y="687888"/>
                    <a:pt x="0" y="642802"/>
                  </a:cubicBezTo>
                  <a:lnTo>
                    <a:pt x="0" y="169998"/>
                  </a:lnTo>
                  <a:cubicBezTo>
                    <a:pt x="0" y="124912"/>
                    <a:pt x="17910" y="81672"/>
                    <a:pt x="49791" y="49791"/>
                  </a:cubicBezTo>
                  <a:cubicBezTo>
                    <a:pt x="81672" y="17910"/>
                    <a:pt x="124912" y="0"/>
                    <a:pt x="169998" y="0"/>
                  </a:cubicBezTo>
                  <a:close/>
                </a:path>
              </a:pathLst>
            </a:custGeom>
            <a:blipFill>
              <a:blip r:embed="rId7"/>
              <a:stretch>
                <a:fillRect l="-38888" t="0" r="-38888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4475184" y="1187911"/>
            <a:ext cx="10925872" cy="883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6"/>
              </a:lnSpc>
            </a:pPr>
            <a:r>
              <a:rPr lang="en-US" b="true" sz="5342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SKILLS DESENVOLVIDAS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25777" y="6139437"/>
            <a:ext cx="2288947" cy="78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</a:pPr>
            <a:r>
              <a:rPr lang="en-US" b="true" sz="27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VICTOR MELO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489061" y="6139437"/>
            <a:ext cx="3107605" cy="78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</a:pPr>
            <a:r>
              <a:rPr lang="en-US" b="true" sz="27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GABRIEL VÍNICIUS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253951" y="6139437"/>
            <a:ext cx="3319283" cy="78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  <a:spcBef>
                <a:spcPct val="0"/>
              </a:spcBef>
            </a:pPr>
            <a:r>
              <a:rPr lang="en-US" b="true" sz="27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THAYLIZE SANTOS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15245" y="6139437"/>
            <a:ext cx="3341921" cy="786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9"/>
              </a:lnSpc>
            </a:pPr>
            <a:r>
              <a:rPr lang="en-US" b="true" sz="273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MAXWELL MACIEL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359699" y="7099104"/>
            <a:ext cx="3187880" cy="219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30"/>
              </a:lnSpc>
            </a:pPr>
            <a:r>
              <a:rPr lang="en-US" sz="180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Antes:</a:t>
            </a:r>
            <a:r>
              <a:rPr lang="en-US" sz="180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Design, Figma, Canva, GitHub básico.</a:t>
            </a:r>
          </a:p>
          <a:p>
            <a:pPr algn="just">
              <a:lnSpc>
                <a:spcPts val="2530"/>
              </a:lnSpc>
            </a:pPr>
          </a:p>
          <a:p>
            <a:pPr algn="just">
              <a:lnSpc>
                <a:spcPts val="2530"/>
              </a:lnSpc>
            </a:pPr>
            <a:r>
              <a:rPr lang="en-US" sz="180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Após:</a:t>
            </a:r>
            <a:r>
              <a:rPr lang="en-US" sz="180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Gerenciamento completo de repositórios, identidade visual e interfaces refinadas.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488028" y="7065232"/>
            <a:ext cx="3090621" cy="282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Antes: 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Java básico (variáveis, for), sem experiência com APIs ou JSON.</a:t>
            </a:r>
          </a:p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Após: 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Manipulação de APIs e JSON, uso de try e catch, execução de apps Java em IDE.</a:t>
            </a: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4192265" y="7099104"/>
            <a:ext cx="3187880" cy="2506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30"/>
              </a:lnSpc>
            </a:pPr>
            <a:r>
              <a:rPr lang="en-US" sz="180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Antes: </a:t>
            </a:r>
            <a:r>
              <a:rPr lang="en-US" sz="180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Conhecimento básico de POO e interfaces gráficas.</a:t>
            </a:r>
          </a:p>
          <a:p>
            <a:pPr algn="just">
              <a:lnSpc>
                <a:spcPts val="2530"/>
              </a:lnSpc>
            </a:pPr>
            <a:r>
              <a:rPr lang="en-US" sz="180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Após: </a:t>
            </a:r>
            <a:r>
              <a:rPr lang="en-US" sz="180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Aprendizado de novas linguagens, aprofundamento em POO e uso avançado de interfaces gráficas.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706098" y="7099104"/>
            <a:ext cx="3090621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Antes: 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Criar GitHub, e-mail, diagrama.</a:t>
            </a:r>
          </a:p>
          <a:p>
            <a:pPr algn="just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Após: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GitHub configurado, e-mail criado e diagrama elaborado.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455" y="0"/>
            <a:ext cx="3086100" cy="11008349"/>
            <a:chOff x="0" y="0"/>
            <a:chExt cx="812800" cy="2899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899318"/>
            </a:xfrm>
            <a:custGeom>
              <a:avLst/>
              <a:gdLst/>
              <a:ahLst/>
              <a:cxnLst/>
              <a:rect r="r" b="b" t="t" l="l"/>
              <a:pathLst>
                <a:path h="28993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899318"/>
                  </a:lnTo>
                  <a:lnTo>
                    <a:pt x="0" y="2899318"/>
                  </a:lnTo>
                  <a:close/>
                </a:path>
              </a:pathLst>
            </a:custGeom>
            <a:solidFill>
              <a:srgbClr val="0439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946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95226">
            <a:off x="1964572" y="4451932"/>
            <a:ext cx="5456880" cy="3366257"/>
          </a:xfrm>
          <a:custGeom>
            <a:avLst/>
            <a:gdLst/>
            <a:ahLst/>
            <a:cxnLst/>
            <a:rect r="r" b="b" t="t" l="l"/>
            <a:pathLst>
              <a:path h="3366257" w="5456880">
                <a:moveTo>
                  <a:pt x="0" y="0"/>
                </a:moveTo>
                <a:lnTo>
                  <a:pt x="5456880" y="0"/>
                </a:lnTo>
                <a:lnTo>
                  <a:pt x="5456880" y="3366257"/>
                </a:lnTo>
                <a:lnTo>
                  <a:pt x="0" y="33662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53895" y="5285740"/>
            <a:ext cx="4889894" cy="4560155"/>
          </a:xfrm>
          <a:custGeom>
            <a:avLst/>
            <a:gdLst/>
            <a:ahLst/>
            <a:cxnLst/>
            <a:rect r="r" b="b" t="t" l="l"/>
            <a:pathLst>
              <a:path h="4560155" w="4889894">
                <a:moveTo>
                  <a:pt x="0" y="0"/>
                </a:moveTo>
                <a:lnTo>
                  <a:pt x="4889893" y="0"/>
                </a:lnTo>
                <a:lnTo>
                  <a:pt x="4889893" y="4560155"/>
                </a:lnTo>
                <a:lnTo>
                  <a:pt x="0" y="45601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226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18070">
            <a:off x="13159050" y="4465023"/>
            <a:ext cx="4558400" cy="4801373"/>
          </a:xfrm>
          <a:custGeom>
            <a:avLst/>
            <a:gdLst/>
            <a:ahLst/>
            <a:cxnLst/>
            <a:rect r="r" b="b" t="t" l="l"/>
            <a:pathLst>
              <a:path h="4801373" w="4558400">
                <a:moveTo>
                  <a:pt x="0" y="0"/>
                </a:moveTo>
                <a:lnTo>
                  <a:pt x="4558399" y="0"/>
                </a:lnTo>
                <a:lnTo>
                  <a:pt x="4558399" y="4801374"/>
                </a:lnTo>
                <a:lnTo>
                  <a:pt x="0" y="480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71337" y="370059"/>
            <a:ext cx="5781287" cy="65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0"/>
              </a:lnSpc>
            </a:pPr>
            <a:r>
              <a:rPr lang="en-US" b="true" sz="3920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OBJETIVOS INICIAIS: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23443" y="1471687"/>
            <a:ext cx="14394654" cy="2678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5"/>
              </a:lnSpc>
            </a:pPr>
            <a:r>
              <a:rPr lang="en-US" sz="2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objetivo inicial era criar um aplicativo simples e responsivo, inspirado no site weather.com, que fornecesse informações meteorológicas precisas e de fácil acesso.</a:t>
            </a:r>
          </a:p>
          <a:p>
            <a:pPr algn="just">
              <a:lnSpc>
                <a:spcPts val="2655"/>
              </a:lnSpc>
            </a:pPr>
          </a:p>
          <a:p>
            <a:pPr algn="just">
              <a:lnSpc>
                <a:spcPts val="2655"/>
              </a:lnSpc>
            </a:pPr>
            <a:r>
              <a:rPr lang="en-US" sz="23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Utilizando a API OpenWeather, o app deveria consumir e exibir dados como temperatura, umidade, previsão do tempo, entre outros, de maneira clara e intuitiva. Além disso, a interface deveria ser agradável aos olhos, com um design moderno e fluido, garantindo uma experiência de usuário agradável em diferentes dispositivos e tamanhos de tela.</a:t>
            </a:r>
          </a:p>
          <a:p>
            <a:pPr algn="just">
              <a:lnSpc>
                <a:spcPts val="2655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528704"/>
            <a:ext cx="7312349" cy="4113196"/>
          </a:xfrm>
          <a:custGeom>
            <a:avLst/>
            <a:gdLst/>
            <a:ahLst/>
            <a:cxnLst/>
            <a:rect r="r" b="b" t="t" l="l"/>
            <a:pathLst>
              <a:path h="4113196" w="7312349">
                <a:moveTo>
                  <a:pt x="0" y="0"/>
                </a:moveTo>
                <a:lnTo>
                  <a:pt x="7312349" y="0"/>
                </a:lnTo>
                <a:lnTo>
                  <a:pt x="7312349" y="4113197"/>
                </a:lnTo>
                <a:lnTo>
                  <a:pt x="0" y="4113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46951" y="1528704"/>
            <a:ext cx="7312349" cy="4113196"/>
          </a:xfrm>
          <a:custGeom>
            <a:avLst/>
            <a:gdLst/>
            <a:ahLst/>
            <a:cxnLst/>
            <a:rect r="r" b="b" t="t" l="l"/>
            <a:pathLst>
              <a:path h="4113196" w="7312349">
                <a:moveTo>
                  <a:pt x="0" y="0"/>
                </a:moveTo>
                <a:lnTo>
                  <a:pt x="7312349" y="0"/>
                </a:lnTo>
                <a:lnTo>
                  <a:pt x="7312349" y="4113197"/>
                </a:lnTo>
                <a:lnTo>
                  <a:pt x="0" y="4113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92080" y="5876487"/>
            <a:ext cx="7103839" cy="3995909"/>
          </a:xfrm>
          <a:custGeom>
            <a:avLst/>
            <a:gdLst/>
            <a:ahLst/>
            <a:cxnLst/>
            <a:rect r="r" b="b" t="t" l="l"/>
            <a:pathLst>
              <a:path h="3995909" w="7103839">
                <a:moveTo>
                  <a:pt x="0" y="0"/>
                </a:moveTo>
                <a:lnTo>
                  <a:pt x="7103840" y="0"/>
                </a:lnTo>
                <a:lnTo>
                  <a:pt x="7103840" y="3995909"/>
                </a:lnTo>
                <a:lnTo>
                  <a:pt x="0" y="3995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41702" y="430152"/>
            <a:ext cx="8204597" cy="705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70"/>
              </a:lnSpc>
              <a:spcBef>
                <a:spcPct val="0"/>
              </a:spcBef>
            </a:pPr>
            <a:r>
              <a:rPr lang="en-US" b="true" sz="4310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COMO FICARAM / A </a:t>
            </a:r>
            <a:r>
              <a:rPr lang="en-US" b="true" sz="431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ENTREGA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455" y="0"/>
            <a:ext cx="3086100" cy="11008349"/>
            <a:chOff x="0" y="0"/>
            <a:chExt cx="812800" cy="2899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899318"/>
            </a:xfrm>
            <a:custGeom>
              <a:avLst/>
              <a:gdLst/>
              <a:ahLst/>
              <a:cxnLst/>
              <a:rect r="r" b="b" t="t" l="l"/>
              <a:pathLst>
                <a:path h="28993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899318"/>
                  </a:lnTo>
                  <a:lnTo>
                    <a:pt x="0" y="2899318"/>
                  </a:lnTo>
                  <a:close/>
                </a:path>
              </a:pathLst>
            </a:custGeom>
            <a:solidFill>
              <a:srgbClr val="0439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946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95644" y="-2824938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25635" y="4466357"/>
            <a:ext cx="2282617" cy="1932174"/>
          </a:xfrm>
          <a:custGeom>
            <a:avLst/>
            <a:gdLst/>
            <a:ahLst/>
            <a:cxnLst/>
            <a:rect r="r" b="b" t="t" l="l"/>
            <a:pathLst>
              <a:path h="1932174" w="2282617">
                <a:moveTo>
                  <a:pt x="0" y="0"/>
                </a:moveTo>
                <a:lnTo>
                  <a:pt x="2282617" y="0"/>
                </a:lnTo>
                <a:lnTo>
                  <a:pt x="2282617" y="1932174"/>
                </a:lnTo>
                <a:lnTo>
                  <a:pt x="0" y="1932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25635" y="1295359"/>
            <a:ext cx="2031998" cy="1932991"/>
          </a:xfrm>
          <a:custGeom>
            <a:avLst/>
            <a:gdLst/>
            <a:ahLst/>
            <a:cxnLst/>
            <a:rect r="r" b="b" t="t" l="l"/>
            <a:pathLst>
              <a:path h="1932991" w="2031998">
                <a:moveTo>
                  <a:pt x="0" y="0"/>
                </a:moveTo>
                <a:lnTo>
                  <a:pt x="2031998" y="0"/>
                </a:lnTo>
                <a:lnTo>
                  <a:pt x="2031998" y="1932990"/>
                </a:lnTo>
                <a:lnTo>
                  <a:pt x="0" y="19329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93729" y="7494715"/>
            <a:ext cx="2429775" cy="2106830"/>
          </a:xfrm>
          <a:custGeom>
            <a:avLst/>
            <a:gdLst/>
            <a:ahLst/>
            <a:cxnLst/>
            <a:rect r="r" b="b" t="t" l="l"/>
            <a:pathLst>
              <a:path h="2106830" w="2429775">
                <a:moveTo>
                  <a:pt x="0" y="0"/>
                </a:moveTo>
                <a:lnTo>
                  <a:pt x="2429775" y="0"/>
                </a:lnTo>
                <a:lnTo>
                  <a:pt x="2429775" y="2106831"/>
                </a:lnTo>
                <a:lnTo>
                  <a:pt x="0" y="21068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85753" y="846089"/>
            <a:ext cx="4525783" cy="2897865"/>
          </a:xfrm>
          <a:custGeom>
            <a:avLst/>
            <a:gdLst/>
            <a:ahLst/>
            <a:cxnLst/>
            <a:rect r="r" b="b" t="t" l="l"/>
            <a:pathLst>
              <a:path h="2897865" w="4525783">
                <a:moveTo>
                  <a:pt x="0" y="0"/>
                </a:moveTo>
                <a:lnTo>
                  <a:pt x="4525783" y="0"/>
                </a:lnTo>
                <a:lnTo>
                  <a:pt x="4525783" y="2897864"/>
                </a:lnTo>
                <a:lnTo>
                  <a:pt x="0" y="28978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50902" y="4466357"/>
            <a:ext cx="2154341" cy="2133116"/>
          </a:xfrm>
          <a:custGeom>
            <a:avLst/>
            <a:gdLst/>
            <a:ahLst/>
            <a:cxnLst/>
            <a:rect r="r" b="b" t="t" l="l"/>
            <a:pathLst>
              <a:path h="2133116" w="2154341">
                <a:moveTo>
                  <a:pt x="0" y="0"/>
                </a:moveTo>
                <a:lnTo>
                  <a:pt x="2154341" y="0"/>
                </a:lnTo>
                <a:lnTo>
                  <a:pt x="2154341" y="2133116"/>
                </a:lnTo>
                <a:lnTo>
                  <a:pt x="0" y="21331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170138" y="7076565"/>
            <a:ext cx="2157014" cy="2245507"/>
          </a:xfrm>
          <a:custGeom>
            <a:avLst/>
            <a:gdLst/>
            <a:ahLst/>
            <a:cxnLst/>
            <a:rect r="r" b="b" t="t" l="l"/>
            <a:pathLst>
              <a:path h="2245507" w="2157014">
                <a:moveTo>
                  <a:pt x="0" y="0"/>
                </a:moveTo>
                <a:lnTo>
                  <a:pt x="2157013" y="0"/>
                </a:lnTo>
                <a:lnTo>
                  <a:pt x="2157013" y="2245507"/>
                </a:lnTo>
                <a:lnTo>
                  <a:pt x="0" y="22455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99552" y="590550"/>
            <a:ext cx="8747972" cy="718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0"/>
              </a:lnSpc>
              <a:spcBef>
                <a:spcPct val="0"/>
              </a:spcBef>
            </a:pPr>
            <a:r>
              <a:rPr lang="en-US" b="true" sz="4310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TOOLBOX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08252" y="1646535"/>
            <a:ext cx="2758043" cy="58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5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ECLIPSE IDE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23504" y="4629417"/>
            <a:ext cx="1561962" cy="58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5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CANVA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600896" y="7447090"/>
            <a:ext cx="1472655" cy="58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5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FIGMA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61590" y="1496360"/>
            <a:ext cx="2436251" cy="58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5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INTELIJ IDE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49889" y="4817125"/>
            <a:ext cx="2166410" cy="58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5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YOUTUBE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74674" y="7451463"/>
            <a:ext cx="889014" cy="58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5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GPT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08252" y="2247396"/>
            <a:ext cx="5018674" cy="121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81"/>
              </a:lnSpc>
            </a:pPr>
            <a:r>
              <a:rPr lang="en-US" sz="234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Foi usado para o código principal, usando o JAVAFX para a criação das interfaces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523504" y="5100972"/>
            <a:ext cx="5018674" cy="1232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81"/>
              </a:lnSpc>
              <a:spcBef>
                <a:spcPct val="0"/>
              </a:spcBef>
            </a:pPr>
            <a:r>
              <a:rPr lang="en-US" sz="234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Foi usado para a confecção dos slides e obtenção de alguns icones.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656958" y="7954319"/>
            <a:ext cx="5018674" cy="81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81"/>
              </a:lnSpc>
              <a:spcBef>
                <a:spcPct val="0"/>
              </a:spcBef>
            </a:pPr>
            <a:r>
              <a:rPr lang="en-US" sz="234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Foi usado para fazer os designs iniciais das telas.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461590" y="1930382"/>
            <a:ext cx="4098851" cy="81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81"/>
              </a:lnSpc>
              <a:spcBef>
                <a:spcPct val="0"/>
              </a:spcBef>
            </a:pPr>
            <a:r>
              <a:rPr lang="en-US" sz="234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Foi usado para a primeira versão de consumo da API.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74674" y="5273938"/>
            <a:ext cx="4098851" cy="164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81"/>
              </a:lnSpc>
              <a:spcBef>
                <a:spcPct val="0"/>
              </a:spcBef>
            </a:pPr>
            <a:r>
              <a:rPr lang="en-US" sz="234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Foi usado para ver tutoriais a respeito da criação de telas, tiração de dúvidas, etc..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74674" y="7861613"/>
            <a:ext cx="4098851" cy="206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81"/>
              </a:lnSpc>
              <a:spcBef>
                <a:spcPct val="0"/>
              </a:spcBef>
            </a:pPr>
            <a:r>
              <a:rPr lang="en-US" sz="2343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Usado para melhorar a legibilidade do código, tirar dúvidas, e adicionar comentários no código final.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455" y="0"/>
            <a:ext cx="3086100" cy="11008349"/>
            <a:chOff x="0" y="0"/>
            <a:chExt cx="812800" cy="2899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899318"/>
            </a:xfrm>
            <a:custGeom>
              <a:avLst/>
              <a:gdLst/>
              <a:ahLst/>
              <a:cxnLst/>
              <a:rect r="r" b="b" t="t" l="l"/>
              <a:pathLst>
                <a:path h="28993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899318"/>
                  </a:lnTo>
                  <a:lnTo>
                    <a:pt x="0" y="2899318"/>
                  </a:lnTo>
                  <a:close/>
                </a:path>
              </a:pathLst>
            </a:custGeom>
            <a:solidFill>
              <a:srgbClr val="0439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946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95644" y="-2824938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99552" y="1477970"/>
            <a:ext cx="3101949" cy="2950810"/>
          </a:xfrm>
          <a:custGeom>
            <a:avLst/>
            <a:gdLst/>
            <a:ahLst/>
            <a:cxnLst/>
            <a:rect r="r" b="b" t="t" l="l"/>
            <a:pathLst>
              <a:path h="2950810" w="3101949">
                <a:moveTo>
                  <a:pt x="0" y="0"/>
                </a:moveTo>
                <a:lnTo>
                  <a:pt x="3101949" y="0"/>
                </a:lnTo>
                <a:lnTo>
                  <a:pt x="3101949" y="2950810"/>
                </a:lnTo>
                <a:lnTo>
                  <a:pt x="0" y="29508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99552" y="590550"/>
            <a:ext cx="8747972" cy="718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0"/>
              </a:lnSpc>
              <a:spcBef>
                <a:spcPct val="0"/>
              </a:spcBef>
            </a:pPr>
            <a:r>
              <a:rPr lang="en-US" b="true" sz="4310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TOOLBOX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84084" y="2029611"/>
            <a:ext cx="5524580" cy="65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52"/>
              </a:lnSpc>
              <a:spcBef>
                <a:spcPct val="0"/>
              </a:spcBef>
            </a:pPr>
            <a:r>
              <a:rPr lang="en-US" b="true" sz="394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ECLIPSE IDE - JAVAFX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84084" y="2896225"/>
            <a:ext cx="11775524" cy="702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4"/>
              </a:lnSpc>
            </a:pPr>
            <a:r>
              <a:rPr lang="en-US" sz="23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JavaFX é uma plataforma para a criação de interfaces gráficas (GUIs) rica e moderna em aplicações Java. Ele fornece um conjunto de bibliotecas e ferramentas para desenvolver interfaces de usuário com funcionalidades avançadas, como animações, efeitos gráficos, mídia, entre outros. JavaFX substitui o antigo Swing, oferecendo uma abordagem mais moderna e mais fácil de usar para construir aplicações desktop. Além disso, JavaFX é altamente personalizável, permitindo o uso de CSS para estilizar os componentes.</a:t>
            </a:r>
          </a:p>
          <a:p>
            <a:pPr algn="just">
              <a:lnSpc>
                <a:spcPts val="3304"/>
              </a:lnSpc>
            </a:pPr>
          </a:p>
          <a:p>
            <a:pPr algn="just">
              <a:lnSpc>
                <a:spcPts val="3304"/>
              </a:lnSpc>
            </a:pPr>
            <a:r>
              <a:rPr lang="en-US" sz="23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 criar uma interface básica com JavaFX, você estende a classe Application, sobrescreve o método start(), cria os componentes (como botões) e os adiciona a um layout (como StackPane). Em seguida, cria uma Scene e a associa ao Stage para exibir a janela. Para aplicar estilos, você cria um arquivo CSS, vincula-o à cena com getStylesheets().add() e define os estilos para os componentes, como cor de fundo e tamanho da fonte, permitindo personalizar a aparência da aplicação sem alterar o código Java.</a:t>
            </a:r>
          </a:p>
          <a:p>
            <a:pPr algn="just">
              <a:lnSpc>
                <a:spcPts val="330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5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33455" y="0"/>
            <a:ext cx="3086100" cy="11008349"/>
            <a:chOff x="0" y="0"/>
            <a:chExt cx="812800" cy="28993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899318"/>
            </a:xfrm>
            <a:custGeom>
              <a:avLst/>
              <a:gdLst/>
              <a:ahLst/>
              <a:cxnLst/>
              <a:rect r="r" b="b" t="t" l="l"/>
              <a:pathLst>
                <a:path h="2899318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899318"/>
                  </a:lnTo>
                  <a:lnTo>
                    <a:pt x="0" y="2899318"/>
                  </a:lnTo>
                  <a:close/>
                </a:path>
              </a:pathLst>
            </a:custGeom>
            <a:solidFill>
              <a:srgbClr val="04398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2946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6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195644" y="-2824938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99552" y="1477970"/>
            <a:ext cx="3101949" cy="2950810"/>
          </a:xfrm>
          <a:custGeom>
            <a:avLst/>
            <a:gdLst/>
            <a:ahLst/>
            <a:cxnLst/>
            <a:rect r="r" b="b" t="t" l="l"/>
            <a:pathLst>
              <a:path h="2950810" w="3101949">
                <a:moveTo>
                  <a:pt x="0" y="0"/>
                </a:moveTo>
                <a:lnTo>
                  <a:pt x="3101949" y="0"/>
                </a:lnTo>
                <a:lnTo>
                  <a:pt x="3101949" y="2950810"/>
                </a:lnTo>
                <a:lnTo>
                  <a:pt x="0" y="29508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99552" y="590550"/>
            <a:ext cx="8747972" cy="718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0"/>
              </a:lnSpc>
              <a:spcBef>
                <a:spcPct val="0"/>
              </a:spcBef>
            </a:pPr>
            <a:r>
              <a:rPr lang="en-US" b="true" sz="4310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TOOLBOX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84084" y="2029611"/>
            <a:ext cx="5524580" cy="65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52"/>
              </a:lnSpc>
              <a:spcBef>
                <a:spcPct val="0"/>
              </a:spcBef>
            </a:pPr>
            <a:r>
              <a:rPr lang="en-US" b="true" sz="3940" strike="noStrike" u="none">
                <a:solidFill>
                  <a:srgbClr val="04398F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ECLIPSE IDE - JAVAFX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84084" y="2896225"/>
            <a:ext cx="11775524" cy="6202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04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Para instalar o JavaFX no Eclipse, primeiro é necessário garantir que o JDK 8 ou superior esteja instalado, pois o JavaFX vem integrado a partir dessa versão. Em seguida, no Eclipse, baixe o pacote do JavaFX diretamente do site oficial da Oracle e extrair o conteúdo. </a:t>
            </a:r>
          </a:p>
          <a:p>
            <a:pPr algn="just">
              <a:lnSpc>
                <a:spcPts val="3304"/>
              </a:lnSpc>
              <a:spcBef>
                <a:spcPct val="0"/>
              </a:spcBef>
            </a:pPr>
          </a:p>
          <a:p>
            <a:pPr algn="just">
              <a:lnSpc>
                <a:spcPts val="3304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Eclipse, criei um novo projeto Java e, nas configurações do projeto, acessei as propriedades, vá até a aba "Java Build Path" e adicione as bibliotecas do JavaFX, indicando a pasta onde o JavaFX foi extraído. Também foi necessário configurar a variável de ambiente PATH e adicionar o caminho para a biblioteca do JavaFX nas opções de execução do projeto. </a:t>
            </a:r>
          </a:p>
          <a:p>
            <a:pPr algn="just">
              <a:lnSpc>
                <a:spcPts val="3304"/>
              </a:lnSpc>
              <a:spcBef>
                <a:spcPct val="0"/>
              </a:spcBef>
            </a:pPr>
          </a:p>
          <a:p>
            <a:pPr algn="just">
              <a:lnSpc>
                <a:spcPts val="3304"/>
              </a:lnSpc>
              <a:spcBef>
                <a:spcPct val="0"/>
              </a:spcBef>
            </a:pPr>
            <a:r>
              <a:rPr lang="en-US" sz="236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Finalmente, no código, você pode importar as classes do JavaFX e começar a desenvolver interfaces gráficas. Para integrar com a API, foi necessário baixar os componentes json em sua versão .jar, e por um processo similar, os integrar na pasta. 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DAGeVZT4Pgk</dc:identifier>
  <dcterms:modified xsi:type="dcterms:W3CDTF">2011-08-01T06:04:30Z</dcterms:modified>
  <cp:revision>1</cp:revision>
  <dc:title>SLIDE RAPSÓDIA</dc:title>
</cp:coreProperties>
</file>