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Montserrat Medium" panose="000006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0PsrtYH55xyB9UgN3dprdiSEy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E89412-819D-48F8-97D4-2C6BB60CC57E}">
  <a:tblStyle styleId="{0EE89412-819D-48F8-97D4-2C6BB60CC5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14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511b6e0f0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511b6e0f0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b302ac3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1b302ac3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b35b0462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b35b0462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endParaRPr sz="600" dirty="0"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Operations contribute to the points of STARS</a:t>
            </a:r>
            <a:endParaRPr dirty="0"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2">
  <p:cSld name="4_TITLE2">
    <p:bg>
      <p:bgPr>
        <a:solidFill>
          <a:srgbClr val="CD202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GENERAL GRAY">
  <p:cSld name="3_GENERAL GRAY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1"/>
          <p:cNvSpPr/>
          <p:nvPr/>
        </p:nvSpPr>
        <p:spPr>
          <a:xfrm>
            <a:off x="6269182" y="0"/>
            <a:ext cx="5922818" cy="6858000"/>
          </a:xfrm>
          <a:prstGeom prst="rect">
            <a:avLst/>
          </a:prstGeom>
          <a:solidFill>
            <a:srgbClr val="6B7A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2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1"/>
          <p:cNvSpPr/>
          <p:nvPr/>
        </p:nvSpPr>
        <p:spPr>
          <a:xfrm>
            <a:off x="498764" y="0"/>
            <a:ext cx="904009" cy="49876"/>
          </a:xfrm>
          <a:prstGeom prst="rect">
            <a:avLst/>
          </a:prstGeom>
          <a:solidFill>
            <a:srgbClr val="6B7AE4"/>
          </a:solidFill>
          <a:ln>
            <a:noFill/>
          </a:ln>
        </p:spPr>
        <p:txBody>
          <a:bodyPr spcFirstLastPara="1" wrap="square" lIns="124675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"/>
          <p:cNvSpPr txBox="1">
            <a:spLocks noGrp="1"/>
          </p:cNvSpPr>
          <p:nvPr>
            <p:ph type="title"/>
          </p:nvPr>
        </p:nvSpPr>
        <p:spPr>
          <a:xfrm>
            <a:off x="1402771" y="379268"/>
            <a:ext cx="8728364" cy="24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5"/>
              <a:buFont typeface="Montserrat Medium"/>
              <a:buNone/>
              <a:defRPr sz="955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/>
          <p:nvPr/>
        </p:nvSpPr>
        <p:spPr>
          <a:xfrm>
            <a:off x="498763" y="6546273"/>
            <a:ext cx="906565" cy="311727"/>
          </a:xfrm>
          <a:prstGeom prst="rect">
            <a:avLst/>
          </a:prstGeom>
          <a:solidFill>
            <a:srgbClr val="6B7AE4"/>
          </a:solidFill>
          <a:ln>
            <a:noFill/>
          </a:ln>
        </p:spPr>
        <p:txBody>
          <a:bodyPr spcFirstLastPara="1" wrap="square" lIns="124675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5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1"/>
          <p:cNvSpPr txBox="1"/>
          <p:nvPr/>
        </p:nvSpPr>
        <p:spPr>
          <a:xfrm>
            <a:off x="498763" y="379268"/>
            <a:ext cx="683006" cy="24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5"/>
              <a:buFont typeface="Arial"/>
              <a:buNone/>
            </a:pPr>
            <a:r>
              <a:rPr lang="en-US" sz="955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SAPIENT</a:t>
            </a:r>
            <a:endParaRPr/>
          </a:p>
        </p:txBody>
      </p:sp>
      <p:cxnSp>
        <p:nvCxnSpPr>
          <p:cNvPr id="18" name="Google Shape;18;p21"/>
          <p:cNvCxnSpPr/>
          <p:nvPr/>
        </p:nvCxnSpPr>
        <p:spPr>
          <a:xfrm>
            <a:off x="1257974" y="444862"/>
            <a:ext cx="0" cy="110403"/>
          </a:xfrm>
          <a:prstGeom prst="straightConnector1">
            <a:avLst/>
          </a:prstGeom>
          <a:noFill/>
          <a:ln w="31750" cap="flat" cmpd="sng">
            <a:solidFill>
              <a:srgbClr val="6B7AE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" name="Google Shape;19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14058" y="419571"/>
            <a:ext cx="909399" cy="188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68">
          <p15:clr>
            <a:srgbClr val="FBAE40"/>
          </p15:clr>
        </p15:guide>
        <p15:guide id="2" pos="563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_1_3">
  <p:cSld name="LAYOUT_1_3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/>
          <p:nvPr/>
        </p:nvSpPr>
        <p:spPr>
          <a:xfrm>
            <a:off x="0" y="-1"/>
            <a:ext cx="4364182" cy="6858000"/>
          </a:xfrm>
          <a:prstGeom prst="rect">
            <a:avLst/>
          </a:prstGeom>
          <a:solidFill>
            <a:srgbClr val="6B7A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2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1788874" y="379268"/>
            <a:ext cx="2119745" cy="24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5"/>
              <a:buFont typeface="Montserrat Medium"/>
              <a:buNone/>
              <a:defRPr sz="955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22"/>
          <p:cNvCxnSpPr/>
          <p:nvPr/>
        </p:nvCxnSpPr>
        <p:spPr>
          <a:xfrm>
            <a:off x="1599543" y="444862"/>
            <a:ext cx="0" cy="110403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GRAY">
  <p:cSld name="GENERAL GRAY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/>
          <p:nvPr/>
        </p:nvSpPr>
        <p:spPr>
          <a:xfrm>
            <a:off x="498764" y="0"/>
            <a:ext cx="904009" cy="49876"/>
          </a:xfrm>
          <a:prstGeom prst="rect">
            <a:avLst/>
          </a:prstGeom>
          <a:solidFill>
            <a:srgbClr val="6B7AE4"/>
          </a:solidFill>
          <a:ln>
            <a:noFill/>
          </a:ln>
        </p:spPr>
        <p:txBody>
          <a:bodyPr spcFirstLastPara="1" wrap="square" lIns="124675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3"/>
          <p:cNvSpPr txBox="1">
            <a:spLocks noGrp="1"/>
          </p:cNvSpPr>
          <p:nvPr>
            <p:ph type="title"/>
          </p:nvPr>
        </p:nvSpPr>
        <p:spPr>
          <a:xfrm>
            <a:off x="1402771" y="379268"/>
            <a:ext cx="8728364" cy="24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5"/>
              <a:buFont typeface="Montserrat Medium"/>
              <a:buNone/>
              <a:defRPr sz="955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/>
          <p:nvPr/>
        </p:nvSpPr>
        <p:spPr>
          <a:xfrm>
            <a:off x="498764" y="6546274"/>
            <a:ext cx="906565" cy="311727"/>
          </a:xfrm>
          <a:prstGeom prst="rect">
            <a:avLst/>
          </a:prstGeom>
          <a:solidFill>
            <a:srgbClr val="6B7AE4"/>
          </a:solidFill>
          <a:ln>
            <a:noFill/>
          </a:ln>
        </p:spPr>
        <p:txBody>
          <a:bodyPr spcFirstLastPara="1" wrap="square" lIns="124675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5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3"/>
          <p:cNvSpPr txBox="1"/>
          <p:nvPr/>
        </p:nvSpPr>
        <p:spPr>
          <a:xfrm>
            <a:off x="498763" y="379268"/>
            <a:ext cx="683006" cy="24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5"/>
              <a:buFont typeface="Arial"/>
              <a:buNone/>
            </a:pPr>
            <a:r>
              <a:rPr lang="en-US" sz="955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SAPIENT</a:t>
            </a:r>
            <a:endParaRPr/>
          </a:p>
        </p:txBody>
      </p:sp>
      <p:cxnSp>
        <p:nvCxnSpPr>
          <p:cNvPr id="29" name="Google Shape;29;p23"/>
          <p:cNvCxnSpPr/>
          <p:nvPr/>
        </p:nvCxnSpPr>
        <p:spPr>
          <a:xfrm>
            <a:off x="1257974" y="444862"/>
            <a:ext cx="0" cy="110403"/>
          </a:xfrm>
          <a:prstGeom prst="straightConnector1">
            <a:avLst/>
          </a:prstGeom>
          <a:noFill/>
          <a:ln w="31750" cap="flat" cmpd="sng">
            <a:solidFill>
              <a:srgbClr val="6B7AE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0" name="Google Shape;30;p23" descr="Sapient Industrie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94932" y="382424"/>
            <a:ext cx="940586" cy="242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68">
          <p15:clr>
            <a:srgbClr val="FBAE40"/>
          </p15:clr>
        </p15:guide>
        <p15:guide id="2" pos="563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/>
          <p:nvPr/>
        </p:nvSpPr>
        <p:spPr>
          <a:xfrm>
            <a:off x="0" y="9305"/>
            <a:ext cx="12192000" cy="6858000"/>
          </a:xfrm>
          <a:prstGeom prst="rect">
            <a:avLst/>
          </a:prstGeom>
          <a:solidFill>
            <a:srgbClr val="6C7A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2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2875604" y="4443050"/>
            <a:ext cx="6161957" cy="679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9" dirty="0">
                <a:solidFill>
                  <a:schemeClr val="lt1"/>
                </a:solidFill>
              </a:rPr>
              <a:t>Sustainability Tracking, Assessment &amp; Rating System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9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June 14, 2022</a:t>
            </a:r>
            <a:endParaRPr dirty="0"/>
          </a:p>
        </p:txBody>
      </p:sp>
      <p:pic>
        <p:nvPicPr>
          <p:cNvPr id="1028" name="Picture 4" descr="AASHE">
            <a:extLst>
              <a:ext uri="{FF2B5EF4-FFF2-40B4-BE49-F238E27FC236}">
                <a16:creationId xmlns:a16="http://schemas.microsoft.com/office/drawing/2014/main" id="{59573903-26B7-D723-BA4E-0A8502D40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0" y="2085068"/>
            <a:ext cx="5084570" cy="227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1402771" y="388793"/>
            <a:ext cx="8728364" cy="24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9"/>
              <a:buFont typeface="Arial"/>
              <a:buNone/>
            </a:pPr>
            <a:r>
              <a:rPr lang="en-US" sz="900" dirty="0"/>
              <a:t>DATA ANALYSIS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4E7435-D39E-6377-0294-D663868F7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53" y="1577974"/>
            <a:ext cx="6962270" cy="40227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Google Shape;182;p11">
            <a:extLst>
              <a:ext uri="{FF2B5EF4-FFF2-40B4-BE49-F238E27FC236}">
                <a16:creationId xmlns:a16="http://schemas.microsoft.com/office/drawing/2014/main" id="{4ECC69B4-1074-6013-0356-522ADE9C6AE3}"/>
              </a:ext>
            </a:extLst>
          </p:cNvPr>
          <p:cNvSpPr txBox="1"/>
          <p:nvPr/>
        </p:nvSpPr>
        <p:spPr>
          <a:xfrm>
            <a:off x="486817" y="889814"/>
            <a:ext cx="4889929" cy="24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2"/>
              <a:buFont typeface="Arial"/>
              <a:buNone/>
            </a:pPr>
            <a:r>
              <a:rPr lang="en-US" sz="3000" dirty="0"/>
              <a:t>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DBD50-EC66-96FA-5C71-28DCFE59F996}"/>
              </a:ext>
            </a:extLst>
          </p:cNvPr>
          <p:cNvSpPr txBox="1"/>
          <p:nvPr/>
        </p:nvSpPr>
        <p:spPr>
          <a:xfrm>
            <a:off x="8039100" y="1773917"/>
            <a:ext cx="3516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 relationship of Building energy consumption factors and Overall Operation is not clear.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511b6e0f0_1_10"/>
          <p:cNvSpPr txBox="1">
            <a:spLocks noGrp="1"/>
          </p:cNvSpPr>
          <p:nvPr>
            <p:ph type="title"/>
          </p:nvPr>
        </p:nvSpPr>
        <p:spPr>
          <a:xfrm>
            <a:off x="1402771" y="379268"/>
            <a:ext cx="8728500" cy="24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ANALYSIS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F154CC-D099-9CE9-DB5D-ABB2134D2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39" y="1294373"/>
            <a:ext cx="3962848" cy="24423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3499BF-45E7-6C15-C773-7063863FF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410" y="1252979"/>
            <a:ext cx="3962848" cy="24837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567A64-64CB-C569-2478-C57CF26FA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039" y="3944962"/>
            <a:ext cx="3965745" cy="24423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118B63-1BCF-B5D2-500A-C4D6CACAD7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0109" y="3917933"/>
            <a:ext cx="3964149" cy="24694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Google Shape;182;p11">
            <a:extLst>
              <a:ext uri="{FF2B5EF4-FFF2-40B4-BE49-F238E27FC236}">
                <a16:creationId xmlns:a16="http://schemas.microsoft.com/office/drawing/2014/main" id="{E9B70C87-21D8-ED34-BCED-A4CC11A5E763}"/>
              </a:ext>
            </a:extLst>
          </p:cNvPr>
          <p:cNvSpPr txBox="1"/>
          <p:nvPr/>
        </p:nvSpPr>
        <p:spPr>
          <a:xfrm>
            <a:off x="536049" y="836779"/>
            <a:ext cx="4889929" cy="24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2"/>
              <a:buFont typeface="Arial"/>
              <a:buNone/>
            </a:pPr>
            <a:r>
              <a:rPr lang="en-US" sz="3000" dirty="0"/>
              <a:t>TEXT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F7D8DC-7DA0-A132-0313-B4F48B02A943}"/>
              </a:ext>
            </a:extLst>
          </p:cNvPr>
          <p:cNvSpPr txBox="1"/>
          <p:nvPr/>
        </p:nvSpPr>
        <p:spPr>
          <a:xfrm>
            <a:off x="9187543" y="1812233"/>
            <a:ext cx="21281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brief description of the </a:t>
            </a:r>
            <a:r>
              <a:rPr lang="en-US" b="1" dirty="0">
                <a:solidFill>
                  <a:srgbClr val="FF0000"/>
                </a:solidFill>
              </a:rPr>
              <a:t>institution's initiatives to shift individual attitudes and practices in regard to energy efficiency </a:t>
            </a:r>
            <a:r>
              <a:rPr lang="en-US" dirty="0"/>
              <a:t>(e.g. outreach and education efforts)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9F9328-C05E-A747-FD69-4AA64A969181}"/>
              </a:ext>
            </a:extLst>
          </p:cNvPr>
          <p:cNvSpPr txBox="1"/>
          <p:nvPr/>
        </p:nvSpPr>
        <p:spPr>
          <a:xfrm>
            <a:off x="9252858" y="4288733"/>
            <a:ext cx="22642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brief description of </a:t>
            </a:r>
            <a:r>
              <a:rPr lang="en-US" b="1" dirty="0">
                <a:solidFill>
                  <a:srgbClr val="FF0000"/>
                </a:solidFill>
              </a:rPr>
              <a:t>energy use standards and controls </a:t>
            </a:r>
            <a:r>
              <a:rPr lang="en-US" dirty="0"/>
              <a:t>employed by the institution (e.g. building temperature standards, occupancy and vacancy sensors)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1E790D-5509-571D-63BF-C28629FAE8B6}"/>
              </a:ext>
            </a:extLst>
          </p:cNvPr>
          <p:cNvSpPr txBox="1"/>
          <p:nvPr/>
        </p:nvSpPr>
        <p:spPr>
          <a:xfrm>
            <a:off x="3124199" y="4076109"/>
            <a:ext cx="11756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Energy Score </a:t>
            </a:r>
            <a:r>
              <a:rPr lang="en-US" sz="1500" b="1" i="0" dirty="0">
                <a:solidFill>
                  <a:schemeClr val="accent5">
                    <a:lumMod val="75000"/>
                  </a:schemeClr>
                </a:solidFill>
                <a:effectLst/>
                <a:latin typeface="system"/>
              </a:rPr>
              <a:t>≤ 2</a:t>
            </a:r>
            <a:endParaRPr lang="en-US" sz="15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89418F-3366-6B33-CCC7-8B86873B13E0}"/>
              </a:ext>
            </a:extLst>
          </p:cNvPr>
          <p:cNvSpPr txBox="1"/>
          <p:nvPr/>
        </p:nvSpPr>
        <p:spPr>
          <a:xfrm>
            <a:off x="3124199" y="3044561"/>
            <a:ext cx="11756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Energy Score </a:t>
            </a:r>
            <a:r>
              <a:rPr lang="en-US" sz="1500" b="1" i="0" dirty="0">
                <a:solidFill>
                  <a:schemeClr val="accent5">
                    <a:lumMod val="75000"/>
                  </a:schemeClr>
                </a:solidFill>
                <a:effectLst/>
                <a:latin typeface="system"/>
              </a:rPr>
              <a:t>≤ 2</a:t>
            </a:r>
            <a:endParaRPr lang="en-US" sz="15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808C08-471F-1AE0-1169-6A346D1FEFF7}"/>
              </a:ext>
            </a:extLst>
          </p:cNvPr>
          <p:cNvSpPr txBox="1"/>
          <p:nvPr/>
        </p:nvSpPr>
        <p:spPr>
          <a:xfrm>
            <a:off x="7342415" y="3044561"/>
            <a:ext cx="11756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Energy Score ≥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54B9F6-3D74-A129-8709-A30C7122486A}"/>
              </a:ext>
            </a:extLst>
          </p:cNvPr>
          <p:cNvSpPr txBox="1"/>
          <p:nvPr/>
        </p:nvSpPr>
        <p:spPr>
          <a:xfrm>
            <a:off x="6607629" y="4990747"/>
            <a:ext cx="11756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Energy Score ≥ 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>
            <a:spLocks noGrp="1"/>
          </p:cNvSpPr>
          <p:nvPr>
            <p:ph type="title"/>
          </p:nvPr>
        </p:nvSpPr>
        <p:spPr>
          <a:xfrm>
            <a:off x="1402771" y="391095"/>
            <a:ext cx="87285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9"/>
              <a:buFont typeface="Arial"/>
              <a:buNone/>
            </a:pPr>
            <a:r>
              <a:rPr lang="en-US" dirty="0"/>
              <a:t>Recommendations</a:t>
            </a:r>
            <a:endParaRPr dirty="0"/>
          </a:p>
        </p:txBody>
      </p:sp>
      <p:sp>
        <p:nvSpPr>
          <p:cNvPr id="206" name="Google Shape;206;p14"/>
          <p:cNvSpPr txBox="1"/>
          <p:nvPr/>
        </p:nvSpPr>
        <p:spPr>
          <a:xfrm>
            <a:off x="532178" y="899556"/>
            <a:ext cx="4889929" cy="338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2"/>
              <a:buFont typeface="Arial"/>
              <a:buNone/>
            </a:pPr>
            <a:endParaRPr/>
          </a:p>
        </p:txBody>
      </p:sp>
      <p:sp>
        <p:nvSpPr>
          <p:cNvPr id="207" name="Google Shape;207;p14"/>
          <p:cNvSpPr txBox="1"/>
          <p:nvPr/>
        </p:nvSpPr>
        <p:spPr>
          <a:xfrm>
            <a:off x="639200" y="825625"/>
            <a:ext cx="10986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CONCLUSIONS AND RECOMMENDATIONS 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4"/>
          <p:cNvSpPr txBox="1"/>
          <p:nvPr/>
        </p:nvSpPr>
        <p:spPr>
          <a:xfrm>
            <a:off x="768650" y="1439385"/>
            <a:ext cx="10727100" cy="5415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Calibri"/>
                <a:cs typeface="Calibri"/>
                <a:sym typeface="Calibri"/>
              </a:rPr>
              <a:t>Overall, Sapient can contribute to the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Energy and Air &amp; Climate categories, specifically the Emissions Inventory and Disclosure,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Greenhouse Gas Emissions and Building Energy Efficiency credits.</a:t>
            </a:r>
          </a:p>
          <a:p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lvl="1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	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-     For the Building Energy Efficiency credits, Sapient can help institution earn no more than 1 point 	</a:t>
            </a:r>
          </a:p>
          <a:p>
            <a:pPr lvl="1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	(The maximum point given to the part 1 of the Building Energy Efficiency credits is 3)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Calibri"/>
                <a:cs typeface="Calibri"/>
                <a:sym typeface="Calibri"/>
              </a:rPr>
              <a:t>Sapient can target some institutions who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Calibri"/>
                <a:cs typeface="Calibri"/>
                <a:sym typeface="Calibri"/>
              </a:rPr>
              <a:t>score high on other categories and do not invest or score low in the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Building Energy Efficiency credits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, but show great determination 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</a:rPr>
              <a:t>to adopt the Sustainable Development Goals (SDGs) – a voluntary set of objectives that were adopted by all UN Member States in 2015 or involve in many Sustainability practices</a:t>
            </a:r>
          </a:p>
          <a:p>
            <a:pPr marL="139700" lvl="3">
              <a:spcBef>
                <a:spcPts val="500"/>
              </a:spcBef>
              <a:buClr>
                <a:schemeClr val="dk1"/>
              </a:buClr>
              <a:buSzPts val="14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Calibri"/>
                <a:cs typeface="Calibri"/>
                <a:sym typeface="Calibri"/>
              </a:rPr>
              <a:t>	-    Columbia University – Gold Rating but have not involve much in the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Building Energy Efficiency credits</a:t>
            </a:r>
          </a:p>
          <a:p>
            <a:pPr marL="139700" lvl="3">
              <a:spcBef>
                <a:spcPts val="500"/>
              </a:spcBef>
              <a:buClr>
                <a:schemeClr val="dk1"/>
              </a:buClr>
              <a:buSzPts val="14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	-    East Carolina University – Bronze Rating and is installing in LED and more efficient fluorescent fixtures 	in existing buildings</a:t>
            </a:r>
          </a:p>
          <a:p>
            <a:pPr marL="139700" lvl="3">
              <a:spcBef>
                <a:spcPts val="500"/>
              </a:spcBef>
              <a:buClr>
                <a:schemeClr val="dk1"/>
              </a:buClr>
              <a:buSzPts val="14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	 -  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University of Illinois at Chicago</a:t>
            </a:r>
            <a:r>
              <a:rPr lang="en-US" sz="2000" dirty="0"/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– Silver Rating. UIC was driven by gas and electric utility energy 	efficiency incentives to replace energy-consuming HVAC equipment and lighting</a:t>
            </a:r>
          </a:p>
          <a:p>
            <a:pPr marL="139700" lvl="3">
              <a:spcBef>
                <a:spcPts val="500"/>
              </a:spcBef>
              <a:buClr>
                <a:schemeClr val="dk1"/>
              </a:buClr>
              <a:buSzPts val="1400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Calibri"/>
                <a:cs typeface="Calibri"/>
                <a:sym typeface="Calibri"/>
              </a:rPr>
              <a:t>	-     University of Pennsylvania – Gold Rating. Buildings are managed 24 hours per day using a central 	Building Management System (BMS) system. $200M worth of funds raised through bond sales are being 	applied towards projects in which energy conservation and deferred maintenance converge 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1402771" y="379268"/>
            <a:ext cx="8728364" cy="24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0B14"/>
              </a:buClr>
              <a:buSzPts val="939"/>
              <a:buFont typeface="Montserrat Medium"/>
              <a:buNone/>
            </a:pPr>
            <a:r>
              <a:rPr lang="en-US" sz="939">
                <a:solidFill>
                  <a:srgbClr val="060B14"/>
                </a:solidFill>
              </a:rPr>
              <a:t>TABLE OF CONTENT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540845" y="1035129"/>
            <a:ext cx="3473808" cy="393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82" b="0" i="0" u="none" strike="noStrike" cap="none">
                <a:solidFill>
                  <a:srgbClr val="2C3036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540850" y="1608375"/>
            <a:ext cx="5431500" cy="60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marR="0" lvl="0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93543"/>
              </a:buClr>
              <a:buSzPts val="1600"/>
              <a:buAutoNum type="arabicPeriod"/>
            </a:pPr>
            <a:r>
              <a:rPr lang="en-US" sz="1600" dirty="0">
                <a:solidFill>
                  <a:srgbClr val="293543"/>
                </a:solidFill>
              </a:rPr>
              <a:t>STARS Snapshot</a:t>
            </a:r>
            <a:endParaRPr sz="1600" dirty="0">
              <a:solidFill>
                <a:srgbClr val="293543"/>
              </a:solidFill>
            </a:endParaRPr>
          </a:p>
          <a:p>
            <a:pPr marL="457200" marR="0" lvl="0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93543"/>
              </a:buClr>
              <a:buSzPts val="1600"/>
              <a:buAutoNum type="arabicPeriod"/>
            </a:pPr>
            <a:r>
              <a:rPr lang="en-US" sz="1600" dirty="0">
                <a:solidFill>
                  <a:srgbClr val="293543"/>
                </a:solidFill>
              </a:rPr>
              <a:t>Data Analysis</a:t>
            </a:r>
          </a:p>
          <a:p>
            <a:pPr marL="457200" marR="0" lvl="0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93543"/>
              </a:buClr>
              <a:buSzPts val="1600"/>
              <a:buAutoNum type="arabicPeriod"/>
            </a:pPr>
            <a:r>
              <a:rPr lang="en-US" sz="1600" dirty="0">
                <a:solidFill>
                  <a:srgbClr val="293543"/>
                </a:solidFill>
              </a:rPr>
              <a:t>Recommendations</a:t>
            </a:r>
            <a:endParaRPr sz="1600" dirty="0">
              <a:solidFill>
                <a:srgbClr val="293543"/>
              </a:solidFill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93543"/>
              </a:solidFill>
            </a:endParaRPr>
          </a:p>
          <a:p>
            <a:pPr marL="10795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</a:pPr>
            <a:endParaRPr b="0" i="0" u="none" strike="noStrike" cap="none" dirty="0">
              <a:solidFill>
                <a:srgbClr val="2C303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1438629" y="374917"/>
            <a:ext cx="8728364" cy="19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9"/>
              <a:buFont typeface="Arial"/>
              <a:buNone/>
            </a:pPr>
            <a:r>
              <a:rPr lang="en-US" sz="93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STARS SNAPSHOT</a:t>
            </a:r>
            <a:endParaRPr sz="939" dirty="0"/>
          </a:p>
        </p:txBody>
      </p:sp>
      <p:sp>
        <p:nvSpPr>
          <p:cNvPr id="121" name="Google Shape;121;p4"/>
          <p:cNvSpPr txBox="1"/>
          <p:nvPr/>
        </p:nvSpPr>
        <p:spPr>
          <a:xfrm>
            <a:off x="485512" y="923231"/>
            <a:ext cx="4889929" cy="393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2"/>
              <a:buFont typeface="Arial"/>
              <a:buNone/>
            </a:pPr>
            <a:r>
              <a:rPr lang="en-US" sz="3000" dirty="0"/>
              <a:t>STARS SNAPSHOT</a:t>
            </a:r>
            <a:endParaRPr sz="3000" dirty="0"/>
          </a:p>
        </p:txBody>
      </p:sp>
      <p:sp>
        <p:nvSpPr>
          <p:cNvPr id="122" name="Google Shape;122;p4"/>
          <p:cNvSpPr txBox="1"/>
          <p:nvPr/>
        </p:nvSpPr>
        <p:spPr>
          <a:xfrm>
            <a:off x="1049675" y="1887850"/>
            <a:ext cx="9352800" cy="23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7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STARS</a:t>
            </a:r>
            <a:r>
              <a:rPr lang="en-US" sz="1700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is a transparent, self-reporting framework for colleges and universities to measure their </a:t>
            </a:r>
            <a:r>
              <a:rPr lang="en-US" sz="17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sustainability performance</a:t>
            </a:r>
            <a:r>
              <a:rPr lang="en-US" sz="1700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.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7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ESTABLISHED</a:t>
            </a:r>
            <a:r>
              <a:rPr lang="en-US" sz="1700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: 2010 by </a:t>
            </a:r>
            <a:r>
              <a:rPr lang="en-US" sz="1700" b="1" i="0" dirty="0">
                <a:solidFill>
                  <a:schemeClr val="tx1"/>
                </a:solidFill>
                <a:effectLst/>
                <a:latin typeface="+mn-lt"/>
              </a:rPr>
              <a:t>AASHE</a:t>
            </a:r>
            <a:r>
              <a:rPr lang="en-US" sz="1700" b="0" i="0" dirty="0">
                <a:solidFill>
                  <a:schemeClr val="tx1"/>
                </a:solidFill>
                <a:effectLst/>
                <a:latin typeface="+mn-lt"/>
                <a:sym typeface="Montserrat"/>
              </a:rPr>
              <a:t> - </a:t>
            </a:r>
            <a:r>
              <a:rPr lang="en-US" sz="1700" b="0" i="0" dirty="0">
                <a:solidFill>
                  <a:schemeClr val="tx1"/>
                </a:solidFill>
                <a:effectLst/>
                <a:latin typeface="+mn-lt"/>
              </a:rPr>
              <a:t>the leading association for the advancement of sustainability in higher education</a:t>
            </a:r>
            <a:endParaRPr sz="1700" dirty="0">
              <a:solidFill>
                <a:schemeClr val="tx1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700"/>
              <a:buFont typeface="Montserrat"/>
              <a:buChar char="●"/>
            </a:pPr>
            <a:r>
              <a:rPr lang="en-US" sz="17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RATING SYSTEM</a:t>
            </a:r>
            <a:r>
              <a:rPr lang="en-US" sz="1700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: </a:t>
            </a:r>
            <a:endParaRPr sz="1700" dirty="0">
              <a:solidFill>
                <a:schemeClr val="tx1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2"/>
              <a:buFont typeface="Arial"/>
              <a:buNone/>
            </a:pPr>
            <a:endParaRPr sz="1700" dirty="0">
              <a:solidFill>
                <a:schemeClr val="tx1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2"/>
              <a:buFont typeface="Arial"/>
              <a:buNone/>
            </a:pPr>
            <a:endParaRPr sz="1700" dirty="0">
              <a:solidFill>
                <a:schemeClr val="tx1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2"/>
              <a:buFont typeface="Arial"/>
              <a:buNone/>
            </a:pPr>
            <a:endParaRPr sz="1700" dirty="0">
              <a:solidFill>
                <a:schemeClr val="tx1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2"/>
              <a:buFont typeface="Arial"/>
              <a:buNone/>
            </a:pPr>
            <a:endParaRPr sz="1700" dirty="0">
              <a:solidFill>
                <a:schemeClr val="tx1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80A58D-3C26-E914-984E-23935144B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052" y="3589731"/>
            <a:ext cx="8676122" cy="17298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b302ac3a0_0_0"/>
          <p:cNvSpPr txBox="1">
            <a:spLocks noGrp="1"/>
          </p:cNvSpPr>
          <p:nvPr>
            <p:ph type="title"/>
          </p:nvPr>
        </p:nvSpPr>
        <p:spPr>
          <a:xfrm>
            <a:off x="1438629" y="374917"/>
            <a:ext cx="8728500" cy="1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9"/>
              <a:buFont typeface="Arial"/>
              <a:buNone/>
            </a:pPr>
            <a:r>
              <a:rPr lang="en-US" sz="93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STARS SNAPSHOT</a:t>
            </a:r>
            <a:endParaRPr sz="939" dirty="0"/>
          </a:p>
        </p:txBody>
      </p:sp>
      <p:sp>
        <p:nvSpPr>
          <p:cNvPr id="130" name="Google Shape;130;g11b302ac3a0_0_0"/>
          <p:cNvSpPr txBox="1"/>
          <p:nvPr/>
        </p:nvSpPr>
        <p:spPr>
          <a:xfrm>
            <a:off x="582062" y="883206"/>
            <a:ext cx="48900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2"/>
              <a:buFont typeface="Arial"/>
              <a:buNone/>
            </a:pPr>
            <a:r>
              <a:rPr lang="en-US" sz="3000" dirty="0"/>
              <a:t>STARS STATISTICS</a:t>
            </a:r>
            <a:endParaRPr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78AE2F-D2D8-8C1B-EB76-87B358AF3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77" y="1699385"/>
            <a:ext cx="5714437" cy="36515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DE96B9-264E-0850-27B4-3A6374FD7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86" y="1699385"/>
            <a:ext cx="4413271" cy="3661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37DF03-46FB-669A-9D7E-9B3AB9D65EE5}"/>
              </a:ext>
            </a:extLst>
          </p:cNvPr>
          <p:cNvSpPr/>
          <p:nvPr/>
        </p:nvSpPr>
        <p:spPr>
          <a:xfrm>
            <a:off x="10309358" y="3130248"/>
            <a:ext cx="914400" cy="512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73FCD9-9327-0D2D-E239-3FA3EE6F3FC8}"/>
              </a:ext>
            </a:extLst>
          </p:cNvPr>
          <p:cNvSpPr/>
          <p:nvPr/>
        </p:nvSpPr>
        <p:spPr>
          <a:xfrm>
            <a:off x="5607728" y="4235752"/>
            <a:ext cx="914400" cy="512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b35b0462f_0_1"/>
          <p:cNvSpPr txBox="1">
            <a:spLocks noGrp="1"/>
          </p:cNvSpPr>
          <p:nvPr>
            <p:ph type="title"/>
          </p:nvPr>
        </p:nvSpPr>
        <p:spPr>
          <a:xfrm>
            <a:off x="1402771" y="379268"/>
            <a:ext cx="8728500" cy="24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STARS CREDIT</a:t>
            </a:r>
            <a:endParaRPr dirty="0"/>
          </a:p>
        </p:txBody>
      </p:sp>
      <p:sp>
        <p:nvSpPr>
          <p:cNvPr id="138" name="Google Shape;138;g11b35b0462f_0_1"/>
          <p:cNvSpPr txBox="1"/>
          <p:nvPr/>
        </p:nvSpPr>
        <p:spPr>
          <a:xfrm>
            <a:off x="678996" y="727612"/>
            <a:ext cx="9635700" cy="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</a:rPr>
              <a:t>STARS CATEGORIES &amp; SUBSCATEGORIES</a:t>
            </a:r>
            <a:endParaRPr sz="2800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40020-AA05-B1F3-2E92-5460E3CA2783}"/>
              </a:ext>
            </a:extLst>
          </p:cNvPr>
          <p:cNvSpPr txBox="1"/>
          <p:nvPr/>
        </p:nvSpPr>
        <p:spPr>
          <a:xfrm>
            <a:off x="1934115" y="1685832"/>
            <a:ext cx="387643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ACADEMICS</a:t>
            </a:r>
            <a:r>
              <a:rPr lang="en-US" sz="1600" dirty="0"/>
              <a:t> </a:t>
            </a:r>
            <a:r>
              <a:rPr lang="en-US" sz="1600" b="1" dirty="0"/>
              <a:t>– 58.00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Curriculum  40.00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Research 18.00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OPERATIONS</a:t>
            </a:r>
            <a:r>
              <a:rPr lang="en-US" sz="1600" dirty="0"/>
              <a:t> </a:t>
            </a:r>
            <a:r>
              <a:rPr lang="en-US" sz="1600" b="1" dirty="0"/>
              <a:t>– 71.00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Air &amp; Climate </a:t>
            </a:r>
            <a:r>
              <a:rPr lang="en-US" sz="1600" dirty="0"/>
              <a:t>11.00</a:t>
            </a:r>
          </a:p>
          <a:p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en-US" b="1" dirty="0">
                <a:solidFill>
                  <a:srgbClr val="FF0000"/>
                </a:solidFill>
              </a:rPr>
              <a:t>Emissions Inventory and Disclosure </a:t>
            </a:r>
            <a:r>
              <a:rPr lang="en-US" dirty="0"/>
              <a:t>– 3.0</a:t>
            </a:r>
          </a:p>
          <a:p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en-US" b="1" dirty="0">
                <a:solidFill>
                  <a:srgbClr val="FF0000"/>
                </a:solidFill>
              </a:rPr>
              <a:t>Greenhouse Gas Emissions </a:t>
            </a:r>
            <a:r>
              <a:rPr lang="en-US" dirty="0"/>
              <a:t>– 8.00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Buildings 8.00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Energy</a:t>
            </a:r>
            <a:r>
              <a:rPr lang="en-US" sz="1600" dirty="0"/>
              <a:t> 10.00</a:t>
            </a:r>
          </a:p>
          <a:p>
            <a:r>
              <a:rPr lang="en-US" b="1" dirty="0">
                <a:solidFill>
                  <a:srgbClr val="FF0000"/>
                </a:solidFill>
              </a:rPr>
              <a:t>+ Building Energy Efficiency </a:t>
            </a:r>
            <a:r>
              <a:rPr lang="en-US" dirty="0"/>
              <a:t>– 6.00 </a:t>
            </a:r>
          </a:p>
          <a:p>
            <a:r>
              <a:rPr lang="en-US" b="1" dirty="0"/>
              <a:t>+ Clean and Renewable Energy </a:t>
            </a:r>
            <a:r>
              <a:rPr lang="en-US" dirty="0"/>
              <a:t>– 4.00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Food &amp; Dining 8.00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Grounds 4.00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Purchasing 6.00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Transportation 7.00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Waste 10.00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Water 6.00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0F4D8539-5C72-3F7A-C11B-70242522C535}"/>
              </a:ext>
            </a:extLst>
          </p:cNvPr>
          <p:cNvSpPr/>
          <p:nvPr/>
        </p:nvSpPr>
        <p:spPr>
          <a:xfrm>
            <a:off x="1155186" y="1559213"/>
            <a:ext cx="725715" cy="590248"/>
          </a:xfrm>
          <a:prstGeom prst="hexagon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7AC4B83E-D4E1-7C94-5AA2-0A27D1885AAB}"/>
              </a:ext>
            </a:extLst>
          </p:cNvPr>
          <p:cNvSpPr/>
          <p:nvPr/>
        </p:nvSpPr>
        <p:spPr>
          <a:xfrm>
            <a:off x="1155185" y="2820746"/>
            <a:ext cx="725715" cy="590248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OP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0711E492-749D-386D-604D-0BD519E060C8}"/>
              </a:ext>
            </a:extLst>
          </p:cNvPr>
          <p:cNvSpPr/>
          <p:nvPr/>
        </p:nvSpPr>
        <p:spPr>
          <a:xfrm>
            <a:off x="6069162" y="1582194"/>
            <a:ext cx="725715" cy="590248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EN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CAD2ACE0-EA85-4A26-1325-36DCA9881322}"/>
              </a:ext>
            </a:extLst>
          </p:cNvPr>
          <p:cNvSpPr/>
          <p:nvPr/>
        </p:nvSpPr>
        <p:spPr>
          <a:xfrm>
            <a:off x="6069161" y="2818931"/>
            <a:ext cx="725715" cy="590248"/>
          </a:xfrm>
          <a:prstGeom prst="hex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PA</a:t>
            </a: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211D319-3F90-388B-920F-D658DC4A3769}"/>
              </a:ext>
            </a:extLst>
          </p:cNvPr>
          <p:cNvSpPr/>
          <p:nvPr/>
        </p:nvSpPr>
        <p:spPr>
          <a:xfrm>
            <a:off x="6069160" y="4554930"/>
            <a:ext cx="725715" cy="590248"/>
          </a:xfrm>
          <a:prstGeom prst="hexag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349C81-016E-094B-DB35-CE8746C1533B}"/>
              </a:ext>
            </a:extLst>
          </p:cNvPr>
          <p:cNvSpPr txBox="1"/>
          <p:nvPr/>
        </p:nvSpPr>
        <p:spPr>
          <a:xfrm>
            <a:off x="6867449" y="1719699"/>
            <a:ext cx="4385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ENGAGEMENT</a:t>
            </a:r>
            <a:r>
              <a:rPr lang="en-US" sz="1600" dirty="0"/>
              <a:t> </a:t>
            </a:r>
            <a:r>
              <a:rPr lang="en-US" sz="1600" b="1" dirty="0"/>
              <a:t>– 41.00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Campus Engagement  21.00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Public Engagement  20.00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PLANNING AND ADMINSTRATION</a:t>
            </a:r>
            <a:r>
              <a:rPr lang="en-US" sz="1600" dirty="0"/>
              <a:t> </a:t>
            </a:r>
            <a:r>
              <a:rPr lang="en-US" sz="1600" b="1" dirty="0"/>
              <a:t>– 32.00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Coordination &amp; Planning 9.00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Diversity &amp; Affordability  10.00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Investment &amp; Finance 6.00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Wellbeing &amp; Work 7.00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INNOVATION &amp; LEADERSHIP – 4.50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Innovation &amp; Leadership 4.50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title"/>
          </p:nvPr>
        </p:nvSpPr>
        <p:spPr>
          <a:xfrm>
            <a:off x="1402771" y="379268"/>
            <a:ext cx="8728364" cy="24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9"/>
              <a:buFont typeface="Arial"/>
              <a:buNone/>
            </a:pPr>
            <a:r>
              <a:rPr lang="en-US" sz="93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STARS SNAPSHOT</a:t>
            </a:r>
            <a:endParaRPr dirty="0"/>
          </a:p>
        </p:txBody>
      </p:sp>
      <p:sp>
        <p:nvSpPr>
          <p:cNvPr id="156" name="Google Shape;156;p6"/>
          <p:cNvSpPr txBox="1"/>
          <p:nvPr/>
        </p:nvSpPr>
        <p:spPr>
          <a:xfrm>
            <a:off x="536621" y="985019"/>
            <a:ext cx="8081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2"/>
              <a:buFont typeface="Arial"/>
              <a:buNone/>
            </a:pPr>
            <a:endParaRPr sz="3000" dirty="0"/>
          </a:p>
        </p:txBody>
      </p:sp>
      <p:sp>
        <p:nvSpPr>
          <p:cNvPr id="9" name="Google Shape;138;g11b35b0462f_0_1">
            <a:extLst>
              <a:ext uri="{FF2B5EF4-FFF2-40B4-BE49-F238E27FC236}">
                <a16:creationId xmlns:a16="http://schemas.microsoft.com/office/drawing/2014/main" id="{B320B685-B0BA-5F39-A2F1-83983F09090D}"/>
              </a:ext>
            </a:extLst>
          </p:cNvPr>
          <p:cNvSpPr txBox="1"/>
          <p:nvPr/>
        </p:nvSpPr>
        <p:spPr>
          <a:xfrm>
            <a:off x="825953" y="749002"/>
            <a:ext cx="9635700" cy="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</a:rPr>
              <a:t>BUILDING ENERGY EFFICIENCY</a:t>
            </a:r>
            <a:endParaRPr sz="28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F87B98-F841-6311-2F27-179D2602AB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410" b="1410"/>
          <a:stretch/>
        </p:blipFill>
        <p:spPr>
          <a:xfrm>
            <a:off x="1175381" y="1598215"/>
            <a:ext cx="5322181" cy="38201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ECA300-D32E-6997-33ED-3F1D699C9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290" y="1824429"/>
            <a:ext cx="4229467" cy="117358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ED518B-E7D8-D243-9F69-32AF833ADD04}"/>
              </a:ext>
            </a:extLst>
          </p:cNvPr>
          <p:cNvSpPr/>
          <p:nvPr/>
        </p:nvSpPr>
        <p:spPr>
          <a:xfrm>
            <a:off x="7997371" y="2046514"/>
            <a:ext cx="2617410" cy="290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D0553E-F7CC-E244-1A63-5CB6FD86BF23}"/>
              </a:ext>
            </a:extLst>
          </p:cNvPr>
          <p:cNvSpPr txBox="1"/>
          <p:nvPr/>
        </p:nvSpPr>
        <p:spPr>
          <a:xfrm>
            <a:off x="6718712" y="3375721"/>
            <a:ext cx="4635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rgbClr val="333333"/>
                </a:solidFill>
                <a:effectLst/>
                <a:latin typeface="Helvetica Neue"/>
              </a:rPr>
              <a:t>► </a:t>
            </a:r>
            <a:r>
              <a:rPr lang="en-US" sz="1600" b="1" dirty="0"/>
              <a:t>Sapient solution can help institutions earn no more than 1 point.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1402771" y="379268"/>
            <a:ext cx="8728364" cy="24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DATA ANALYSIS</a:t>
            </a:r>
            <a:endParaRPr sz="255" dirty="0"/>
          </a:p>
        </p:txBody>
      </p:sp>
      <p:sp>
        <p:nvSpPr>
          <p:cNvPr id="8" name="Google Shape;138;g11b35b0462f_0_1">
            <a:extLst>
              <a:ext uri="{FF2B5EF4-FFF2-40B4-BE49-F238E27FC236}">
                <a16:creationId xmlns:a16="http://schemas.microsoft.com/office/drawing/2014/main" id="{36ED3B0D-1C87-7A7F-549D-D9EE4F7C4BF4}"/>
              </a:ext>
            </a:extLst>
          </p:cNvPr>
          <p:cNvSpPr txBox="1"/>
          <p:nvPr/>
        </p:nvSpPr>
        <p:spPr>
          <a:xfrm>
            <a:off x="825953" y="749002"/>
            <a:ext cx="9635700" cy="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</a:rPr>
              <a:t>Data Overview</a:t>
            </a:r>
            <a:endParaRPr sz="28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3120E-71DD-B45E-775C-F8F4907FD3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30" t="102" r="430"/>
          <a:stretch/>
        </p:blipFill>
        <p:spPr>
          <a:xfrm>
            <a:off x="1072243" y="2367643"/>
            <a:ext cx="10026159" cy="36528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4F0728-6793-0F9C-6019-B48F70A02BF6}"/>
              </a:ext>
            </a:extLst>
          </p:cNvPr>
          <p:cNvSpPr txBox="1"/>
          <p:nvPr/>
        </p:nvSpPr>
        <p:spPr>
          <a:xfrm>
            <a:off x="884464" y="1469571"/>
            <a:ext cx="104230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Records of more than 200 US institutions sustainability performance based on their STARS score version 2.1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Details information of energy credit (total 10 points):  Building Energy Efficiency – 6.00 points and Clean and Renewable Energy – 4.00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1402771" y="379268"/>
            <a:ext cx="8728364" cy="24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9"/>
              <a:buFont typeface="Arial"/>
              <a:buNone/>
            </a:pPr>
            <a:r>
              <a:rPr lang="en-US" sz="900" dirty="0"/>
              <a:t>DATA ANALYSIS </a:t>
            </a:r>
            <a:endParaRPr dirty="0"/>
          </a:p>
        </p:txBody>
      </p:sp>
      <p:sp>
        <p:nvSpPr>
          <p:cNvPr id="175" name="Google Shape;175;p10"/>
          <p:cNvSpPr txBox="1"/>
          <p:nvPr/>
        </p:nvSpPr>
        <p:spPr>
          <a:xfrm>
            <a:off x="432975" y="962550"/>
            <a:ext cx="115059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2"/>
              <a:buFont typeface="Arial"/>
              <a:buNone/>
            </a:pPr>
            <a:r>
              <a:rPr lang="en-US" sz="3000" dirty="0"/>
              <a:t>DATA EXPLORATION</a:t>
            </a:r>
            <a:endParaRPr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7B64A-EB82-E773-1BD8-80601D15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29" t="-1911" r="129" b="1911"/>
          <a:stretch/>
        </p:blipFill>
        <p:spPr>
          <a:xfrm>
            <a:off x="803839" y="1866900"/>
            <a:ext cx="3408934" cy="22747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39E356-844A-D593-EAD1-9B263F6D6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858" y="1714475"/>
            <a:ext cx="7165488" cy="26905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3B2355-9CCD-4BF0-2347-58E7AB0AA340}"/>
              </a:ext>
            </a:extLst>
          </p:cNvPr>
          <p:cNvSpPr/>
          <p:nvPr/>
        </p:nvSpPr>
        <p:spPr>
          <a:xfrm>
            <a:off x="4299858" y="1866900"/>
            <a:ext cx="3755571" cy="2177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1F848-7FB1-03B9-D406-344FBD7953B5}"/>
              </a:ext>
            </a:extLst>
          </p:cNvPr>
          <p:cNvSpPr/>
          <p:nvPr/>
        </p:nvSpPr>
        <p:spPr>
          <a:xfrm>
            <a:off x="6934200" y="4185557"/>
            <a:ext cx="2378529" cy="2558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title"/>
          </p:nvPr>
        </p:nvSpPr>
        <p:spPr>
          <a:xfrm>
            <a:off x="1402771" y="388793"/>
            <a:ext cx="8728364" cy="24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dirty="0"/>
              <a:t>DATA ANALYSIS </a:t>
            </a:r>
            <a:endParaRPr sz="1050" dirty="0"/>
          </a:p>
        </p:txBody>
      </p:sp>
      <p:sp>
        <p:nvSpPr>
          <p:cNvPr id="182" name="Google Shape;182;p11"/>
          <p:cNvSpPr txBox="1"/>
          <p:nvPr/>
        </p:nvSpPr>
        <p:spPr>
          <a:xfrm>
            <a:off x="486817" y="889814"/>
            <a:ext cx="4889929" cy="24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2"/>
              <a:buFont typeface="Arial"/>
              <a:buNone/>
            </a:pPr>
            <a:r>
              <a:rPr lang="en-US" sz="3000" dirty="0"/>
              <a:t>DATA ANALYSIS</a:t>
            </a:r>
          </a:p>
        </p:txBody>
      </p:sp>
      <p:sp>
        <p:nvSpPr>
          <p:cNvPr id="184" name="Google Shape;184;p11"/>
          <p:cNvSpPr txBox="1"/>
          <p:nvPr/>
        </p:nvSpPr>
        <p:spPr>
          <a:xfrm>
            <a:off x="5838300" y="219925"/>
            <a:ext cx="25593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69017F-8EE3-9C74-BAF4-743B54028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86" y="1540041"/>
            <a:ext cx="7136260" cy="41967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38BD7B-C128-F0E8-033F-D2230A623755}"/>
              </a:ext>
            </a:extLst>
          </p:cNvPr>
          <p:cNvSpPr txBox="1"/>
          <p:nvPr/>
        </p:nvSpPr>
        <p:spPr>
          <a:xfrm>
            <a:off x="8131628" y="1752599"/>
            <a:ext cx="3450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Institutions who has high STAR rating tends to have higher Overall Operation Score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Tuition fee does not have much correlation with the STAR rating.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EC4F6-0A4A-39A5-6201-656AC325D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593" y="1977264"/>
            <a:ext cx="1101185" cy="14517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</Words>
  <Application>Microsoft Office PowerPoint</Application>
  <PresentationFormat>Widescreen</PresentationFormat>
  <Paragraphs>94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Montserrat Medium</vt:lpstr>
      <vt:lpstr>system</vt:lpstr>
      <vt:lpstr>Montserrat</vt:lpstr>
      <vt:lpstr>Helvetica Neue</vt:lpstr>
      <vt:lpstr>Office Theme</vt:lpstr>
      <vt:lpstr>PowerPoint Presentation</vt:lpstr>
      <vt:lpstr>TABLE OF CONTENT</vt:lpstr>
      <vt:lpstr>STARS SNAPSHOT</vt:lpstr>
      <vt:lpstr>STARS SNAPSHOT</vt:lpstr>
      <vt:lpstr>STARS CREDIT</vt:lpstr>
      <vt:lpstr>STARS SNAPSHOT</vt:lpstr>
      <vt:lpstr>DATA ANALYSIS</vt:lpstr>
      <vt:lpstr>DATA ANALYSIS </vt:lpstr>
      <vt:lpstr>DATA ANALYSIS </vt:lpstr>
      <vt:lpstr>DATA ANALYSIS </vt:lpstr>
      <vt:lpstr>DATA ANALYSIS 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Tran</dc:creator>
  <cp:lastModifiedBy>atn</cp:lastModifiedBy>
  <cp:revision>1</cp:revision>
  <dcterms:created xsi:type="dcterms:W3CDTF">2021-12-20T22:49:11Z</dcterms:created>
  <dcterms:modified xsi:type="dcterms:W3CDTF">2022-06-14T18:07:26Z</dcterms:modified>
</cp:coreProperties>
</file>